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20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8D6C4-947F-4591-A813-40589D468F8A}" type="doc">
      <dgm:prSet loTypeId="urn:microsoft.com/office/officeart/2005/8/layout/equation1" loCatId="process" qsTypeId="urn:microsoft.com/office/officeart/2005/8/quickstyle/simple2" qsCatId="simple" csTypeId="urn:microsoft.com/office/officeart/2005/8/colors/accent1_2" csCatId="accent1" phldr="1"/>
      <dgm:spPr/>
    </dgm:pt>
    <dgm:pt modelId="{10E2ECF4-9D81-4C1D-A991-EBD1B66FD2B2}">
      <dgm:prSet phldrT="[텍스트]" custT="1"/>
      <dgm:spPr>
        <a:solidFill>
          <a:srgbClr val="002060">
            <a:alpha val="85000"/>
          </a:srgbClr>
        </a:solidFill>
      </dgm:spPr>
      <dgm:t>
        <a:bodyPr/>
        <a:lstStyle/>
        <a:p>
          <a:pPr latinLnBrk="1">
            <a:lnSpc>
              <a:spcPts val="1500"/>
            </a:lnSpc>
          </a:pPr>
          <a:r>
            <a:rPr lang="ko-KR" altLang="en-US" sz="1600" b="1" dirty="0" smtClean="0"/>
            <a:t>자격증</a:t>
          </a:r>
          <a:endParaRPr lang="en-US" altLang="ko-KR" sz="1600" b="1" dirty="0" smtClean="0"/>
        </a:p>
        <a:p>
          <a:pPr latinLnBrk="1">
            <a:lnSpc>
              <a:spcPct val="90000"/>
            </a:lnSpc>
          </a:pPr>
          <a:r>
            <a:rPr lang="ko-KR" altLang="en-US" sz="1600" b="1" dirty="0" smtClean="0"/>
            <a:t>취득</a:t>
          </a:r>
          <a:endParaRPr lang="ko-KR" altLang="en-US" sz="1600" b="1" dirty="0"/>
        </a:p>
      </dgm:t>
    </dgm:pt>
    <dgm:pt modelId="{CCBC678F-527F-45D8-B44D-3ED0DD556672}" type="parTrans" cxnId="{3E667D07-0B87-4F54-A5FD-4D428506ABBA}">
      <dgm:prSet/>
      <dgm:spPr/>
      <dgm:t>
        <a:bodyPr/>
        <a:lstStyle/>
        <a:p>
          <a:pPr latinLnBrk="1"/>
          <a:endParaRPr lang="ko-KR" altLang="en-US"/>
        </a:p>
      </dgm:t>
    </dgm:pt>
    <dgm:pt modelId="{9A8EE794-2EEB-4CF1-8388-CBD5E06146A0}" type="sibTrans" cxnId="{3E667D07-0B87-4F54-A5FD-4D428506ABBA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6EA48FA6-D30A-4EAC-AFA7-E956226054EB}">
      <dgm:prSet phldrT="[텍스트]" custT="1"/>
      <dgm:spPr>
        <a:solidFill>
          <a:srgbClr val="C00000">
            <a:alpha val="73000"/>
          </a:srgbClr>
        </a:solidFill>
      </dgm:spPr>
      <dgm:t>
        <a:bodyPr/>
        <a:lstStyle/>
        <a:p>
          <a:pPr latinLnBrk="1"/>
          <a:r>
            <a:rPr lang="ko-KR" altLang="en-US" sz="2000" b="1" dirty="0" smtClean="0"/>
            <a:t>취업역량강화</a:t>
          </a:r>
          <a:endParaRPr lang="ko-KR" altLang="en-US" sz="2000" b="1" dirty="0"/>
        </a:p>
      </dgm:t>
    </dgm:pt>
    <dgm:pt modelId="{803D8AB5-1EC7-4747-9302-51E50D195904}" type="parTrans" cxnId="{219369CB-BA42-4152-ADDB-58252716C871}">
      <dgm:prSet/>
      <dgm:spPr/>
      <dgm:t>
        <a:bodyPr/>
        <a:lstStyle/>
        <a:p>
          <a:pPr latinLnBrk="1"/>
          <a:endParaRPr lang="ko-KR" altLang="en-US"/>
        </a:p>
      </dgm:t>
    </dgm:pt>
    <dgm:pt modelId="{A3CFABF4-A67C-4B42-A056-167521B733CA}" type="sibTrans" cxnId="{219369CB-BA42-4152-ADDB-58252716C871}">
      <dgm:prSet/>
      <dgm:spPr/>
      <dgm:t>
        <a:bodyPr/>
        <a:lstStyle/>
        <a:p>
          <a:pPr latinLnBrk="1"/>
          <a:endParaRPr lang="ko-KR" altLang="en-US"/>
        </a:p>
      </dgm:t>
    </dgm:pt>
    <dgm:pt modelId="{B83C79BA-827C-4B17-9827-E41EE5DB1C84}">
      <dgm:prSet phldrT="[텍스트]" custT="1"/>
      <dgm:spPr>
        <a:solidFill>
          <a:srgbClr val="002060">
            <a:alpha val="86000"/>
          </a:srgbClr>
        </a:solidFill>
      </dgm:spPr>
      <dgm:t>
        <a:bodyPr/>
        <a:lstStyle/>
        <a:p>
          <a:pPr latinLnBrk="1">
            <a:lnSpc>
              <a:spcPts val="1500"/>
            </a:lnSpc>
          </a:pPr>
          <a:r>
            <a:rPr lang="ko-KR" altLang="en-US" sz="1600" b="1" dirty="0" smtClean="0"/>
            <a:t>전문성</a:t>
          </a:r>
          <a:endParaRPr lang="en-US" altLang="ko-KR" sz="1600" b="1" dirty="0" smtClean="0"/>
        </a:p>
        <a:p>
          <a:pPr latinLnBrk="1">
            <a:lnSpc>
              <a:spcPct val="90000"/>
            </a:lnSpc>
          </a:pPr>
          <a:r>
            <a:rPr lang="ko-KR" altLang="en-US" sz="1600" b="1" dirty="0" smtClean="0"/>
            <a:t>증대</a:t>
          </a:r>
          <a:endParaRPr lang="ko-KR" altLang="en-US" sz="1600" b="1" dirty="0"/>
        </a:p>
      </dgm:t>
    </dgm:pt>
    <dgm:pt modelId="{A1999FB6-16A8-41E7-B12F-8A9DA150C908}" type="sibTrans" cxnId="{BB048850-7DFD-45DD-B905-FA3C0812C0BE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50F8F1AC-B1D9-468C-AF0E-3661085FB8FB}" type="parTrans" cxnId="{BB048850-7DFD-45DD-B905-FA3C0812C0BE}">
      <dgm:prSet/>
      <dgm:spPr/>
      <dgm:t>
        <a:bodyPr/>
        <a:lstStyle/>
        <a:p>
          <a:pPr latinLnBrk="1"/>
          <a:endParaRPr lang="ko-KR" altLang="en-US"/>
        </a:p>
      </dgm:t>
    </dgm:pt>
    <dgm:pt modelId="{006072C6-A7E9-4E2B-824C-C72590812B28}" type="pres">
      <dgm:prSet presAssocID="{9548D6C4-947F-4591-A813-40589D468F8A}" presName="linearFlow" presStyleCnt="0">
        <dgm:presLayoutVars>
          <dgm:dir/>
          <dgm:resizeHandles val="exact"/>
        </dgm:presLayoutVars>
      </dgm:prSet>
      <dgm:spPr/>
    </dgm:pt>
    <dgm:pt modelId="{C88FD007-A110-432B-9C27-D35E58155DD5}" type="pres">
      <dgm:prSet presAssocID="{10E2ECF4-9D81-4C1D-A991-EBD1B66FD2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CEC934-B604-41B3-96D5-AD421E40A65B}" type="pres">
      <dgm:prSet presAssocID="{9A8EE794-2EEB-4CF1-8388-CBD5E06146A0}" presName="spacerL" presStyleCnt="0"/>
      <dgm:spPr/>
    </dgm:pt>
    <dgm:pt modelId="{C19689B5-0DC7-4BC0-8FF7-67BFF617793D}" type="pres">
      <dgm:prSet presAssocID="{9A8EE794-2EEB-4CF1-8388-CBD5E06146A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DB844E2-C3F8-4212-9C83-35AABE4185FE}" type="pres">
      <dgm:prSet presAssocID="{9A8EE794-2EEB-4CF1-8388-CBD5E06146A0}" presName="spacerR" presStyleCnt="0"/>
      <dgm:spPr/>
    </dgm:pt>
    <dgm:pt modelId="{E6081C79-4CEF-4CCC-8B7C-CE511EE9949D}" type="pres">
      <dgm:prSet presAssocID="{B83C79BA-827C-4B17-9827-E41EE5DB1C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6ADCB0-A73D-41CE-9046-2B3555811DA5}" type="pres">
      <dgm:prSet presAssocID="{A1999FB6-16A8-41E7-B12F-8A9DA150C908}" presName="spacerL" presStyleCnt="0"/>
      <dgm:spPr/>
    </dgm:pt>
    <dgm:pt modelId="{399D17E2-8034-4A98-8354-EAD845CC9402}" type="pres">
      <dgm:prSet presAssocID="{A1999FB6-16A8-41E7-B12F-8A9DA150C908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AFC7CA0-049D-4A8D-AB1A-4E464D5512A7}" type="pres">
      <dgm:prSet presAssocID="{A1999FB6-16A8-41E7-B12F-8A9DA150C908}" presName="spacerR" presStyleCnt="0"/>
      <dgm:spPr/>
    </dgm:pt>
    <dgm:pt modelId="{B356F754-9D87-4A0B-94D6-C7EC6A027F82}" type="pres">
      <dgm:prSet presAssocID="{6EA48FA6-D30A-4EAC-AFA7-E956226054EB}" presName="node" presStyleLbl="node1" presStyleIdx="2" presStyleCnt="3" custScaleX="188157" custScaleY="926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B048850-7DFD-45DD-B905-FA3C0812C0BE}" srcId="{9548D6C4-947F-4591-A813-40589D468F8A}" destId="{B83C79BA-827C-4B17-9827-E41EE5DB1C84}" srcOrd="1" destOrd="0" parTransId="{50F8F1AC-B1D9-468C-AF0E-3661085FB8FB}" sibTransId="{A1999FB6-16A8-41E7-B12F-8A9DA150C908}"/>
    <dgm:cxn modelId="{9BF39CF7-1AA7-4BD6-87F9-36DF20BEFF9F}" type="presOf" srcId="{10E2ECF4-9D81-4C1D-A991-EBD1B66FD2B2}" destId="{C88FD007-A110-432B-9C27-D35E58155DD5}" srcOrd="0" destOrd="0" presId="urn:microsoft.com/office/officeart/2005/8/layout/equation1"/>
    <dgm:cxn modelId="{3E667D07-0B87-4F54-A5FD-4D428506ABBA}" srcId="{9548D6C4-947F-4591-A813-40589D468F8A}" destId="{10E2ECF4-9D81-4C1D-A991-EBD1B66FD2B2}" srcOrd="0" destOrd="0" parTransId="{CCBC678F-527F-45D8-B44D-3ED0DD556672}" sibTransId="{9A8EE794-2EEB-4CF1-8388-CBD5E06146A0}"/>
    <dgm:cxn modelId="{48C5E228-2CF5-4EE8-BA56-CD5BBB56FB3A}" type="presOf" srcId="{A1999FB6-16A8-41E7-B12F-8A9DA150C908}" destId="{399D17E2-8034-4A98-8354-EAD845CC9402}" srcOrd="0" destOrd="0" presId="urn:microsoft.com/office/officeart/2005/8/layout/equation1"/>
    <dgm:cxn modelId="{219369CB-BA42-4152-ADDB-58252716C871}" srcId="{9548D6C4-947F-4591-A813-40589D468F8A}" destId="{6EA48FA6-D30A-4EAC-AFA7-E956226054EB}" srcOrd="2" destOrd="0" parTransId="{803D8AB5-1EC7-4747-9302-51E50D195904}" sibTransId="{A3CFABF4-A67C-4B42-A056-167521B733CA}"/>
    <dgm:cxn modelId="{8F7FC9D1-1966-4A5D-8ED9-836F538E26C7}" type="presOf" srcId="{9548D6C4-947F-4591-A813-40589D468F8A}" destId="{006072C6-A7E9-4E2B-824C-C72590812B28}" srcOrd="0" destOrd="0" presId="urn:microsoft.com/office/officeart/2005/8/layout/equation1"/>
    <dgm:cxn modelId="{D226A703-9181-407A-A40B-AD71F4A59DAD}" type="presOf" srcId="{9A8EE794-2EEB-4CF1-8388-CBD5E06146A0}" destId="{C19689B5-0DC7-4BC0-8FF7-67BFF617793D}" srcOrd="0" destOrd="0" presId="urn:microsoft.com/office/officeart/2005/8/layout/equation1"/>
    <dgm:cxn modelId="{B0388DA8-7819-4FB7-B53B-F1827473DD13}" type="presOf" srcId="{6EA48FA6-D30A-4EAC-AFA7-E956226054EB}" destId="{B356F754-9D87-4A0B-94D6-C7EC6A027F82}" srcOrd="0" destOrd="0" presId="urn:microsoft.com/office/officeart/2005/8/layout/equation1"/>
    <dgm:cxn modelId="{471445C0-97F9-409E-94B5-BC1181EADC86}" type="presOf" srcId="{B83C79BA-827C-4B17-9827-E41EE5DB1C84}" destId="{E6081C79-4CEF-4CCC-8B7C-CE511EE9949D}" srcOrd="0" destOrd="0" presId="urn:microsoft.com/office/officeart/2005/8/layout/equation1"/>
    <dgm:cxn modelId="{692EAA60-F1F0-4203-AE8D-62F6BA94378C}" type="presParOf" srcId="{006072C6-A7E9-4E2B-824C-C72590812B28}" destId="{C88FD007-A110-432B-9C27-D35E58155DD5}" srcOrd="0" destOrd="0" presId="urn:microsoft.com/office/officeart/2005/8/layout/equation1"/>
    <dgm:cxn modelId="{49A07BFD-3953-4095-BC64-05D59D362A74}" type="presParOf" srcId="{006072C6-A7E9-4E2B-824C-C72590812B28}" destId="{56CEC934-B604-41B3-96D5-AD421E40A65B}" srcOrd="1" destOrd="0" presId="urn:microsoft.com/office/officeart/2005/8/layout/equation1"/>
    <dgm:cxn modelId="{7FA82CCD-0FDC-4A5D-8E0E-10B9CE68F5A9}" type="presParOf" srcId="{006072C6-A7E9-4E2B-824C-C72590812B28}" destId="{C19689B5-0DC7-4BC0-8FF7-67BFF617793D}" srcOrd="2" destOrd="0" presId="urn:microsoft.com/office/officeart/2005/8/layout/equation1"/>
    <dgm:cxn modelId="{82731172-34F4-4388-BDA1-3E2B70EE3D32}" type="presParOf" srcId="{006072C6-A7E9-4E2B-824C-C72590812B28}" destId="{9DB844E2-C3F8-4212-9C83-35AABE4185FE}" srcOrd="3" destOrd="0" presId="urn:microsoft.com/office/officeart/2005/8/layout/equation1"/>
    <dgm:cxn modelId="{A9098F1F-2987-4B5E-B757-9E4EEEF356D2}" type="presParOf" srcId="{006072C6-A7E9-4E2B-824C-C72590812B28}" destId="{E6081C79-4CEF-4CCC-8B7C-CE511EE9949D}" srcOrd="4" destOrd="0" presId="urn:microsoft.com/office/officeart/2005/8/layout/equation1"/>
    <dgm:cxn modelId="{D3E9F040-9908-48AF-B140-685EBCBD7193}" type="presParOf" srcId="{006072C6-A7E9-4E2B-824C-C72590812B28}" destId="{416ADCB0-A73D-41CE-9046-2B3555811DA5}" srcOrd="5" destOrd="0" presId="urn:microsoft.com/office/officeart/2005/8/layout/equation1"/>
    <dgm:cxn modelId="{20B686B9-4AAC-49EA-B486-0550F4EBADA6}" type="presParOf" srcId="{006072C6-A7E9-4E2B-824C-C72590812B28}" destId="{399D17E2-8034-4A98-8354-EAD845CC9402}" srcOrd="6" destOrd="0" presId="urn:microsoft.com/office/officeart/2005/8/layout/equation1"/>
    <dgm:cxn modelId="{D17B3A39-6050-4209-94DB-6ECAA1B5D6AB}" type="presParOf" srcId="{006072C6-A7E9-4E2B-824C-C72590812B28}" destId="{9AFC7CA0-049D-4A8D-AB1A-4E464D5512A7}" srcOrd="7" destOrd="0" presId="urn:microsoft.com/office/officeart/2005/8/layout/equation1"/>
    <dgm:cxn modelId="{114AD358-BF6D-4F30-AF7B-4A50378E9D9E}" type="presParOf" srcId="{006072C6-A7E9-4E2B-824C-C72590812B28}" destId="{B356F754-9D87-4A0B-94D6-C7EC6A027F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FD007-A110-432B-9C27-D35E58155DD5}">
      <dsp:nvSpPr>
        <dsp:cNvPr id="0" name=""/>
        <dsp:cNvSpPr/>
      </dsp:nvSpPr>
      <dsp:spPr>
        <a:xfrm>
          <a:off x="1372" y="476505"/>
          <a:ext cx="1435218" cy="1435218"/>
        </a:xfrm>
        <a:prstGeom prst="ellipse">
          <a:avLst/>
        </a:prstGeom>
        <a:solidFill>
          <a:srgbClr val="002060">
            <a:alpha val="85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자격증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취득</a:t>
          </a:r>
          <a:endParaRPr lang="ko-KR" altLang="en-US" sz="1600" b="1" kern="1200" dirty="0"/>
        </a:p>
      </dsp:txBody>
      <dsp:txXfrm>
        <a:off x="211555" y="686688"/>
        <a:ext cx="1014852" cy="1014852"/>
      </dsp:txXfrm>
    </dsp:sp>
    <dsp:sp modelId="{C19689B5-0DC7-4BC0-8FF7-67BFF617793D}">
      <dsp:nvSpPr>
        <dsp:cNvPr id="0" name=""/>
        <dsp:cNvSpPr/>
      </dsp:nvSpPr>
      <dsp:spPr>
        <a:xfrm>
          <a:off x="1553130" y="777901"/>
          <a:ext cx="832426" cy="832426"/>
        </a:xfrm>
        <a:prstGeom prst="mathPlus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663468" y="1096221"/>
        <a:ext cx="611750" cy="195786"/>
      </dsp:txXfrm>
    </dsp:sp>
    <dsp:sp modelId="{E6081C79-4CEF-4CCC-8B7C-CE511EE9949D}">
      <dsp:nvSpPr>
        <dsp:cNvPr id="0" name=""/>
        <dsp:cNvSpPr/>
      </dsp:nvSpPr>
      <dsp:spPr>
        <a:xfrm>
          <a:off x="2502097" y="476505"/>
          <a:ext cx="1435218" cy="1435218"/>
        </a:xfrm>
        <a:prstGeom prst="ellipse">
          <a:avLst/>
        </a:prstGeom>
        <a:solidFill>
          <a:srgbClr val="002060">
            <a:alpha val="86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전문성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증대</a:t>
          </a:r>
          <a:endParaRPr lang="ko-KR" altLang="en-US" sz="1600" b="1" kern="1200" dirty="0"/>
        </a:p>
      </dsp:txBody>
      <dsp:txXfrm>
        <a:off x="2712280" y="686688"/>
        <a:ext cx="1014852" cy="1014852"/>
      </dsp:txXfrm>
    </dsp:sp>
    <dsp:sp modelId="{399D17E2-8034-4A98-8354-EAD845CC9402}">
      <dsp:nvSpPr>
        <dsp:cNvPr id="0" name=""/>
        <dsp:cNvSpPr/>
      </dsp:nvSpPr>
      <dsp:spPr>
        <a:xfrm>
          <a:off x="4053855" y="777901"/>
          <a:ext cx="832426" cy="832426"/>
        </a:xfrm>
        <a:prstGeom prst="mathEqual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kern="1200"/>
        </a:p>
      </dsp:txBody>
      <dsp:txXfrm>
        <a:off x="4164193" y="949381"/>
        <a:ext cx="611750" cy="489466"/>
      </dsp:txXfrm>
    </dsp:sp>
    <dsp:sp modelId="{B356F754-9D87-4A0B-94D6-C7EC6A027F82}">
      <dsp:nvSpPr>
        <dsp:cNvPr id="0" name=""/>
        <dsp:cNvSpPr/>
      </dsp:nvSpPr>
      <dsp:spPr>
        <a:xfrm>
          <a:off x="5002821" y="529070"/>
          <a:ext cx="2700463" cy="1330088"/>
        </a:xfrm>
        <a:prstGeom prst="ellipse">
          <a:avLst/>
        </a:prstGeom>
        <a:solidFill>
          <a:srgbClr val="C00000">
            <a:alpha val="73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취업역량강화</a:t>
          </a:r>
          <a:endParaRPr lang="ko-KR" altLang="en-US" sz="2000" b="1" kern="1200" dirty="0"/>
        </a:p>
      </dsp:txBody>
      <dsp:txXfrm>
        <a:off x="5398295" y="723857"/>
        <a:ext cx="1909515" cy="940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30CE8-320C-4F22-B765-FB988AF0B106}" type="datetimeFigureOut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6CA2-5FF2-4F5B-83E8-9EAEFFF665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65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6CA2-5FF2-4F5B-83E8-9EAEFFF665A9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0444-5CBB-4408-801E-6D1F328FB528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AD1A-93DC-4EF4-BEE2-DF8998A03FD2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B3DD-B6E8-4F7A-9945-E091804602E0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E60-B96A-468C-8A0D-0ECAEA51B87F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9B7-5AF0-467D-ADC2-815C4DFE9375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AC85-DB5B-4118-8B7E-8B1968FC29AC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B5B-411B-4C45-8F95-05C8F111CA4B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806A-F40E-4053-8534-97DA96C22A33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AAB8-12E9-45AB-8A35-14AD0228C4F0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3D3F-6BEC-4B00-9042-EAA0E77AB983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CCD5-4350-408C-8B29-C8F9891109F2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3D42-D834-4536-8D5A-D804F8DEC44F}" type="datetime1">
              <a:rPr lang="ko-KR" altLang="en-US" smtClean="0"/>
              <a:t>2016-06-09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689A-1377-4EDF-A496-86123C4752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55535" y="3060249"/>
            <a:ext cx="739817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인 </a:t>
            </a:r>
            <a:r>
              <a:rPr lang="en-US" altLang="ko-KR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국가자격증 취득 프로젝트 설명회</a:t>
            </a:r>
            <a:endParaRPr lang="en-US" altLang="ko-KR" sz="3200" b="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843088" y="2772217"/>
            <a:ext cx="6058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763688" y="2484879"/>
            <a:ext cx="3817144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100" dirty="0" smtClean="0"/>
              <a:t>2016</a:t>
            </a:r>
            <a:r>
              <a:rPr lang="ko-KR" altLang="en-US" sz="1100" dirty="0" smtClean="0"/>
              <a:t>학년도 학과 취업역량강화 프로그램 지원 사업</a:t>
            </a:r>
            <a:endParaRPr lang="ko-KR" altLang="en-US" sz="11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1699803" y="2772217"/>
            <a:ext cx="71374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699802" y="2420888"/>
            <a:ext cx="4528382" cy="351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 dirty="0" smtClean="0"/>
              <a:t>2016</a:t>
            </a:r>
            <a:r>
              <a:rPr lang="ko-KR" altLang="en-US" sz="1400" b="1" dirty="0" smtClean="0"/>
              <a:t>학년도 학과 취업역량강화 프로그램 지원 사업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직업상담사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"/>
          <p:cNvSpPr>
            <a:spLocks noChangeArrowheads="1"/>
          </p:cNvSpPr>
          <p:nvPr/>
        </p:nvSpPr>
        <p:spPr bwMode="auto">
          <a:xfrm>
            <a:off x="539552" y="1084674"/>
            <a:ext cx="7416824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2000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직업상담사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필기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(8/21)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19672" y="1628800"/>
            <a:ext cx="817220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>
                <a:latin typeface="+mj-ea"/>
              </a:rPr>
              <a:t>필기 대비 </a:t>
            </a:r>
            <a:r>
              <a:rPr lang="ko-KR" altLang="en-US" b="1" dirty="0" err="1">
                <a:latin typeface="+mj-ea"/>
              </a:rPr>
              <a:t>스터디</a:t>
            </a:r>
            <a:r>
              <a:rPr lang="ko-KR" altLang="en-US" b="1" dirty="0">
                <a:latin typeface="+mj-ea"/>
              </a:rPr>
              <a:t> 운영</a:t>
            </a:r>
            <a:endParaRPr lang="en-US" altLang="ko-KR" b="1" dirty="0">
              <a:latin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>
                <a:latin typeface="+mj-ea"/>
              </a:rPr>
              <a:t>5</a:t>
            </a:r>
            <a:r>
              <a:rPr lang="ko-KR" altLang="en-US" dirty="0">
                <a:latin typeface="+mj-ea"/>
              </a:rPr>
              <a:t>인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조 </a:t>
            </a:r>
            <a:r>
              <a:rPr lang="en-US" altLang="ko-KR" dirty="0" smtClean="0">
                <a:latin typeface="+mj-ea"/>
              </a:rPr>
              <a:t>3</a:t>
            </a:r>
            <a:r>
              <a:rPr lang="ko-KR" altLang="en-US" dirty="0" smtClean="0">
                <a:latin typeface="+mj-ea"/>
              </a:rPr>
              <a:t>그룹 </a:t>
            </a:r>
            <a:r>
              <a:rPr lang="en-US" altLang="ko-KR" dirty="0">
                <a:latin typeface="+mj-ea"/>
              </a:rPr>
              <a:t>(</a:t>
            </a:r>
            <a:r>
              <a:rPr lang="ko-KR" altLang="en-US" dirty="0" err="1">
                <a:latin typeface="+mj-ea"/>
              </a:rPr>
              <a:t>학부생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멘토</a:t>
            </a:r>
            <a:r>
              <a:rPr lang="ko-KR" altLang="en-US" dirty="0">
                <a:latin typeface="+mj-ea"/>
              </a:rPr>
              <a:t> 포함</a:t>
            </a:r>
            <a:r>
              <a:rPr lang="en-US" altLang="ko-KR" dirty="0">
                <a:latin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주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회 이상</a:t>
            </a:r>
            <a:r>
              <a:rPr lang="en-US" altLang="ko-KR" dirty="0">
                <a:latin typeface="+mj-ea"/>
              </a:rPr>
              <a:t>/ 6</a:t>
            </a:r>
            <a:r>
              <a:rPr lang="ko-KR" altLang="en-US" dirty="0">
                <a:latin typeface="+mj-ea"/>
              </a:rPr>
              <a:t>월 </a:t>
            </a:r>
            <a:r>
              <a:rPr lang="ko-KR" altLang="en-US" dirty="0" err="1">
                <a:latin typeface="+mj-ea"/>
              </a:rPr>
              <a:t>마지막주</a:t>
            </a:r>
            <a:r>
              <a:rPr lang="en-US" altLang="ko-KR" dirty="0">
                <a:latin typeface="+mj-ea"/>
              </a:rPr>
              <a:t>~8</a:t>
            </a:r>
            <a:r>
              <a:rPr lang="ko-KR" altLang="en-US" dirty="0">
                <a:latin typeface="+mj-ea"/>
              </a:rPr>
              <a:t>월 </a:t>
            </a:r>
            <a:r>
              <a:rPr lang="ko-KR" altLang="en-US" dirty="0" err="1">
                <a:latin typeface="+mj-ea"/>
              </a:rPr>
              <a:t>셋째주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(2</a:t>
            </a:r>
            <a:r>
              <a:rPr lang="ko-KR" altLang="en-US" dirty="0">
                <a:latin typeface="+mj-ea"/>
              </a:rPr>
              <a:t>개월</a:t>
            </a:r>
            <a:r>
              <a:rPr lang="en-US" altLang="ko-KR" dirty="0">
                <a:latin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참가 자격 조건</a:t>
            </a:r>
            <a:r>
              <a:rPr lang="en-US" altLang="ko-KR" dirty="0">
                <a:latin typeface="+mj-ea"/>
              </a:rPr>
              <a:t>: </a:t>
            </a:r>
            <a:r>
              <a:rPr lang="ko-KR" altLang="en-US" dirty="0" err="1">
                <a:latin typeface="+mj-ea"/>
              </a:rPr>
              <a:t>직업상담사</a:t>
            </a:r>
            <a:r>
              <a:rPr lang="ko-KR" altLang="en-US" dirty="0">
                <a:latin typeface="+mj-ea"/>
              </a:rPr>
              <a:t> 필기 시험 </a:t>
            </a:r>
            <a:r>
              <a:rPr lang="ko-KR" altLang="en-US" dirty="0" err="1">
                <a:latin typeface="+mj-ea"/>
              </a:rPr>
              <a:t>응시가능자</a:t>
            </a:r>
            <a:endParaRPr lang="en-US" altLang="ko-KR" b="1" dirty="0"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b="1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필</a:t>
            </a:r>
            <a:r>
              <a:rPr lang="ko-KR" altLang="en-US" b="1" dirty="0">
                <a:latin typeface="+mj-ea"/>
                <a:ea typeface="+mj-ea"/>
              </a:rPr>
              <a:t>기</a:t>
            </a:r>
            <a:r>
              <a:rPr lang="ko-KR" altLang="en-US" b="1" dirty="0" smtClean="0">
                <a:latin typeface="+mj-ea"/>
                <a:ea typeface="+mj-ea"/>
              </a:rPr>
              <a:t> 대비 특강 진행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40</a:t>
            </a:r>
            <a:r>
              <a:rPr lang="ko-KR" altLang="en-US" dirty="0" smtClean="0">
                <a:latin typeface="+mj-ea"/>
                <a:ea typeface="+mj-ea"/>
              </a:rPr>
              <a:t>명 내외 </a:t>
            </a:r>
            <a:endParaRPr lang="en-US" altLang="ko-KR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회 총 </a:t>
            </a:r>
            <a:r>
              <a:rPr lang="en-US" altLang="ko-KR" dirty="0" smtClean="0">
                <a:latin typeface="+mj-ea"/>
                <a:ea typeface="+mj-ea"/>
              </a:rPr>
              <a:t>8</a:t>
            </a:r>
            <a:r>
              <a:rPr lang="ko-KR" altLang="en-US" dirty="0" smtClean="0">
                <a:latin typeface="+mj-ea"/>
                <a:ea typeface="+mj-ea"/>
              </a:rPr>
              <a:t>회</a:t>
            </a:r>
            <a:r>
              <a:rPr lang="en-US" altLang="ko-KR" dirty="0" smtClean="0">
                <a:latin typeface="+mj-ea"/>
                <a:ea typeface="+mj-ea"/>
              </a:rPr>
              <a:t>/ 7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셋째주</a:t>
            </a:r>
            <a:r>
              <a:rPr lang="en-US" altLang="ko-KR" dirty="0" smtClean="0">
                <a:latin typeface="+mj-ea"/>
                <a:ea typeface="+mj-ea"/>
              </a:rPr>
              <a:t> ~ 9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마지막주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(3</a:t>
            </a:r>
            <a:r>
              <a:rPr lang="ko-KR" altLang="en-US" dirty="0" smtClean="0">
                <a:latin typeface="+mj-ea"/>
                <a:ea typeface="+mj-ea"/>
              </a:rPr>
              <a:t>개월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참가 자격 조건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직업상담사</a:t>
            </a:r>
            <a:r>
              <a:rPr lang="ko-KR" altLang="en-US" dirty="0" smtClean="0">
                <a:latin typeface="+mj-ea"/>
                <a:ea typeface="+mj-ea"/>
              </a:rPr>
              <a:t> 필기 </a:t>
            </a:r>
            <a:r>
              <a:rPr lang="ko-KR" altLang="en-US" dirty="0">
                <a:latin typeface="+mj-ea"/>
              </a:rPr>
              <a:t>시험 </a:t>
            </a:r>
            <a:r>
              <a:rPr lang="ko-KR" altLang="en-US" dirty="0" err="1">
                <a:latin typeface="+mj-ea"/>
              </a:rPr>
              <a:t>응시가능자</a:t>
            </a:r>
            <a:endParaRPr lang="en-US" altLang="ko-KR" b="1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그룹 참가자   </a:t>
            </a:r>
            <a:endParaRPr lang="en-US" altLang="ko-KR" dirty="0" smtClean="0">
              <a:latin typeface="+mj-ea"/>
              <a:ea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그룹 참가하지 않은 </a:t>
            </a:r>
            <a:r>
              <a:rPr lang="en-US" altLang="ko-KR" dirty="0" smtClean="0">
                <a:latin typeface="+mj-ea"/>
                <a:ea typeface="+mj-ea"/>
              </a:rPr>
              <a:t>3, 4</a:t>
            </a:r>
            <a:r>
              <a:rPr lang="ko-KR" altLang="en-US" dirty="0" smtClean="0">
                <a:latin typeface="+mj-ea"/>
                <a:ea typeface="+mj-ea"/>
              </a:rPr>
              <a:t>학년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39552" y="213285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필</a:t>
            </a:r>
          </a:p>
        </p:txBody>
      </p:sp>
      <p:sp>
        <p:nvSpPr>
          <p:cNvPr id="17" name="타원 16"/>
          <p:cNvSpPr/>
          <p:nvPr/>
        </p:nvSpPr>
        <p:spPr>
          <a:xfrm>
            <a:off x="539552" y="4365104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필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100" t="42650" r="62403" b="44750"/>
          <a:stretch>
            <a:fillRect/>
          </a:stretch>
        </p:blipFill>
        <p:spPr bwMode="auto">
          <a:xfrm>
            <a:off x="1584345" y="4365104"/>
            <a:ext cx="864096" cy="94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"/>
          <p:cNvSpPr>
            <a:spLocks noChangeArrowheads="1"/>
          </p:cNvSpPr>
          <p:nvPr/>
        </p:nvSpPr>
        <p:spPr bwMode="auto">
          <a:xfrm>
            <a:off x="539552" y="1084674"/>
            <a:ext cx="7416824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2000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직업상담사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실기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(10/8~10/21)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56383" y="1628800"/>
            <a:ext cx="8172201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실기 대비 </a:t>
            </a:r>
            <a:r>
              <a:rPr lang="ko-KR" altLang="en-US" b="1" dirty="0" err="1" smtClean="0">
                <a:latin typeface="+mj-ea"/>
                <a:ea typeface="+mj-ea"/>
              </a:rPr>
              <a:t>스터디</a:t>
            </a:r>
            <a:r>
              <a:rPr lang="ko-KR" altLang="en-US" b="1" dirty="0" smtClean="0">
                <a:latin typeface="+mj-ea"/>
                <a:ea typeface="+mj-ea"/>
              </a:rPr>
              <a:t> 운영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5</a:t>
            </a:r>
            <a:r>
              <a:rPr lang="ko-KR" altLang="en-US" dirty="0" smtClean="0">
                <a:latin typeface="+mj-ea"/>
                <a:ea typeface="+mj-ea"/>
              </a:rPr>
              <a:t>인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조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그룹 </a:t>
            </a:r>
            <a:r>
              <a:rPr lang="en-US" altLang="ko-KR" dirty="0" smtClean="0">
                <a:latin typeface="+mj-ea"/>
              </a:rPr>
              <a:t>(</a:t>
            </a:r>
            <a:r>
              <a:rPr lang="ko-KR" altLang="en-US" dirty="0" err="1" smtClean="0">
                <a:latin typeface="+mj-ea"/>
              </a:rPr>
              <a:t>학부생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 err="1" smtClean="0">
                <a:latin typeface="+mj-ea"/>
              </a:rPr>
              <a:t>멘토</a:t>
            </a:r>
            <a:r>
              <a:rPr lang="ko-KR" altLang="en-US" dirty="0" smtClean="0">
                <a:latin typeface="+mj-ea"/>
              </a:rPr>
              <a:t> 포함</a:t>
            </a:r>
            <a:r>
              <a:rPr lang="en-US" altLang="ko-KR" dirty="0" smtClean="0">
                <a:latin typeface="+mj-ea"/>
              </a:rPr>
              <a:t>)</a:t>
            </a:r>
            <a:endParaRPr lang="en-US" altLang="ko-KR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회 이상</a:t>
            </a:r>
            <a:r>
              <a:rPr lang="en-US" altLang="ko-KR" dirty="0" smtClean="0">
                <a:latin typeface="+mj-ea"/>
                <a:ea typeface="+mj-ea"/>
              </a:rPr>
              <a:t>/ 7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셋째주</a:t>
            </a:r>
            <a:r>
              <a:rPr lang="en-US" altLang="ko-KR" dirty="0" smtClean="0">
                <a:latin typeface="+mj-ea"/>
                <a:ea typeface="+mj-ea"/>
              </a:rPr>
              <a:t> ~ 9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마지막주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(3</a:t>
            </a:r>
            <a:r>
              <a:rPr lang="ko-KR" altLang="en-US" dirty="0" smtClean="0">
                <a:latin typeface="+mj-ea"/>
                <a:ea typeface="+mj-ea"/>
              </a:rPr>
              <a:t>개월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참가 자격 조건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직업상담사</a:t>
            </a:r>
            <a:r>
              <a:rPr lang="ko-KR" altLang="en-US" dirty="0" smtClean="0">
                <a:latin typeface="+mj-ea"/>
                <a:ea typeface="+mj-ea"/>
              </a:rPr>
              <a:t> 실기 </a:t>
            </a:r>
            <a:r>
              <a:rPr lang="ko-KR" altLang="en-US" dirty="0">
                <a:latin typeface="+mj-ea"/>
              </a:rPr>
              <a:t>시험 </a:t>
            </a:r>
            <a:r>
              <a:rPr lang="ko-KR" altLang="en-US" dirty="0" err="1">
                <a:latin typeface="+mj-ea"/>
              </a:rPr>
              <a:t>응시가능자</a:t>
            </a:r>
            <a:endParaRPr lang="en-US" altLang="ko-KR" sz="1400" b="1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필기합격자   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필기미합격자</a:t>
            </a:r>
            <a:endParaRPr lang="en-US" altLang="ko-KR" dirty="0" smtClean="0">
              <a:latin typeface="+mj-ea"/>
              <a:ea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110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</a:rPr>
              <a:t>실</a:t>
            </a:r>
            <a:r>
              <a:rPr lang="ko-KR" altLang="en-US" b="1" dirty="0">
                <a:latin typeface="+mj-ea"/>
              </a:rPr>
              <a:t>기</a:t>
            </a:r>
            <a:r>
              <a:rPr lang="ko-KR" altLang="en-US" b="1" dirty="0" smtClean="0">
                <a:latin typeface="+mj-ea"/>
              </a:rPr>
              <a:t>대비 </a:t>
            </a:r>
            <a:r>
              <a:rPr lang="ko-KR" altLang="en-US" b="1" dirty="0">
                <a:latin typeface="+mj-ea"/>
              </a:rPr>
              <a:t>특강 진행</a:t>
            </a:r>
            <a:endParaRPr lang="en-US" altLang="ko-KR" b="1" dirty="0">
              <a:latin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>
                <a:latin typeface="+mj-ea"/>
              </a:rPr>
              <a:t>40</a:t>
            </a:r>
            <a:r>
              <a:rPr lang="ko-KR" altLang="en-US" dirty="0">
                <a:latin typeface="+mj-ea"/>
              </a:rPr>
              <a:t>명 내외 </a:t>
            </a:r>
            <a:endParaRPr lang="en-US" altLang="ko-KR" dirty="0">
              <a:latin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주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회 총 </a:t>
            </a:r>
            <a:r>
              <a:rPr lang="en-US" altLang="ko-KR" dirty="0" smtClean="0">
                <a:latin typeface="+mj-ea"/>
              </a:rPr>
              <a:t>2</a:t>
            </a:r>
            <a:r>
              <a:rPr lang="ko-KR" altLang="en-US" dirty="0" smtClean="0">
                <a:latin typeface="+mj-ea"/>
              </a:rPr>
              <a:t>회</a:t>
            </a:r>
            <a:r>
              <a:rPr lang="en-US" altLang="ko-KR" dirty="0" smtClean="0">
                <a:latin typeface="+mj-ea"/>
              </a:rPr>
              <a:t>/ 9</a:t>
            </a:r>
            <a:r>
              <a:rPr lang="ko-KR" altLang="en-US" dirty="0" smtClean="0">
                <a:latin typeface="+mj-ea"/>
              </a:rPr>
              <a:t>월 중</a:t>
            </a:r>
            <a:endParaRPr lang="en-US" altLang="ko-KR" dirty="0">
              <a:latin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참가 자격 조건</a:t>
            </a:r>
            <a:r>
              <a:rPr lang="en-US" altLang="ko-KR" dirty="0">
                <a:latin typeface="+mj-ea"/>
              </a:rPr>
              <a:t>: </a:t>
            </a:r>
            <a:r>
              <a:rPr lang="ko-KR" altLang="en-US" dirty="0" err="1">
                <a:latin typeface="+mj-ea"/>
              </a:rPr>
              <a:t>직업상담사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실기 </a:t>
            </a:r>
            <a:r>
              <a:rPr lang="ko-KR" altLang="en-US" dirty="0">
                <a:latin typeface="+mj-ea"/>
              </a:rPr>
              <a:t>시험 </a:t>
            </a:r>
            <a:r>
              <a:rPr lang="ko-KR" altLang="en-US" dirty="0" err="1">
                <a:latin typeface="+mj-ea"/>
              </a:rPr>
              <a:t>응시가능자</a:t>
            </a:r>
            <a:endParaRPr lang="en-US" altLang="ko-KR" sz="1400" b="1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순위</a:t>
            </a:r>
            <a:r>
              <a:rPr lang="en-US" altLang="ko-KR" dirty="0">
                <a:latin typeface="+mj-ea"/>
              </a:rPr>
              <a:t>: </a:t>
            </a:r>
            <a:r>
              <a:rPr lang="ko-KR" altLang="en-US" dirty="0" err="1">
                <a:latin typeface="+mj-ea"/>
              </a:rPr>
              <a:t>스터디</a:t>
            </a:r>
            <a:r>
              <a:rPr lang="ko-KR" altLang="en-US" dirty="0">
                <a:latin typeface="+mj-ea"/>
              </a:rPr>
              <a:t> 그룹 참가자   </a:t>
            </a:r>
            <a:endParaRPr lang="en-US" altLang="ko-KR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latin typeface="+mj-ea"/>
              </a:rPr>
              <a:t>2</a:t>
            </a:r>
            <a:r>
              <a:rPr lang="ko-KR" altLang="en-US" dirty="0">
                <a:latin typeface="+mj-ea"/>
              </a:rPr>
              <a:t>순위</a:t>
            </a:r>
            <a:r>
              <a:rPr lang="en-US" altLang="ko-KR" dirty="0">
                <a:latin typeface="+mj-ea"/>
              </a:rPr>
              <a:t>: </a:t>
            </a:r>
            <a:r>
              <a:rPr lang="ko-KR" altLang="en-US" dirty="0" err="1">
                <a:latin typeface="+mj-ea"/>
              </a:rPr>
              <a:t>스터디</a:t>
            </a:r>
            <a:r>
              <a:rPr lang="ko-KR" altLang="en-US" dirty="0">
                <a:latin typeface="+mj-ea"/>
              </a:rPr>
              <a:t> 그룹 참가하지 않은 </a:t>
            </a:r>
            <a:r>
              <a:rPr lang="en-US" altLang="ko-KR" dirty="0">
                <a:latin typeface="+mj-ea"/>
              </a:rPr>
              <a:t>3, 4</a:t>
            </a:r>
            <a:r>
              <a:rPr lang="ko-KR" altLang="en-US" dirty="0">
                <a:latin typeface="+mj-ea"/>
              </a:rPr>
              <a:t>학년</a:t>
            </a:r>
            <a:endParaRPr lang="en-US" altLang="ko-KR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39552" y="4365104"/>
            <a:ext cx="914400" cy="914400"/>
          </a:xfrm>
          <a:prstGeom prst="ellipse">
            <a:avLst/>
          </a:prstGeom>
          <a:solidFill>
            <a:srgbClr val="FFDD7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</a:t>
            </a:r>
            <a:endParaRPr lang="ko-KR" altLang="en-US" sz="3200" b="1" dirty="0">
              <a:ln w="1905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39552" y="2132856"/>
            <a:ext cx="914400" cy="914400"/>
          </a:xfrm>
          <a:prstGeom prst="ellipse">
            <a:avLst/>
          </a:prstGeom>
          <a:solidFill>
            <a:srgbClr val="FFDD7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</a:t>
            </a:r>
            <a:endParaRPr lang="ko-KR" altLang="en-US" sz="3200" b="1" dirty="0">
              <a:ln w="1905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100" t="42650" r="62403" b="44750"/>
          <a:stretch>
            <a:fillRect/>
          </a:stretch>
        </p:blipFill>
        <p:spPr bwMode="auto">
          <a:xfrm>
            <a:off x="1584345" y="4365104"/>
            <a:ext cx="864096" cy="94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청소년상담사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"/>
          <p:cNvSpPr>
            <a:spLocks noChangeArrowheads="1"/>
          </p:cNvSpPr>
          <p:nvPr/>
        </p:nvSpPr>
        <p:spPr bwMode="auto">
          <a:xfrm>
            <a:off x="539552" y="1084674"/>
            <a:ext cx="7416824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2000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청소년상담사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필기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(10/1)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91680" y="1611487"/>
            <a:ext cx="81722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>
                <a:latin typeface="+mj-ea"/>
              </a:rPr>
              <a:t>필기 대비 </a:t>
            </a:r>
            <a:r>
              <a:rPr lang="ko-KR" altLang="en-US" b="1" dirty="0" err="1">
                <a:latin typeface="+mj-ea"/>
              </a:rPr>
              <a:t>스터디</a:t>
            </a:r>
            <a:r>
              <a:rPr lang="ko-KR" altLang="en-US" b="1" dirty="0">
                <a:latin typeface="+mj-ea"/>
              </a:rPr>
              <a:t> 운영</a:t>
            </a:r>
            <a:endParaRPr lang="en-US" altLang="ko-KR" b="1" dirty="0">
              <a:latin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>
                <a:latin typeface="+mj-ea"/>
              </a:rPr>
              <a:t>5</a:t>
            </a:r>
            <a:r>
              <a:rPr lang="ko-KR" altLang="en-US" dirty="0">
                <a:latin typeface="+mj-ea"/>
              </a:rPr>
              <a:t>인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조 </a:t>
            </a:r>
            <a:r>
              <a:rPr lang="en-US" altLang="ko-KR" dirty="0">
                <a:latin typeface="+mj-ea"/>
              </a:rPr>
              <a:t>8</a:t>
            </a:r>
            <a:r>
              <a:rPr lang="ko-KR" altLang="en-US" dirty="0">
                <a:latin typeface="+mj-ea"/>
              </a:rPr>
              <a:t>그룹 </a:t>
            </a:r>
            <a:r>
              <a:rPr lang="en-US" altLang="ko-KR" dirty="0">
                <a:latin typeface="+mj-ea"/>
              </a:rPr>
              <a:t>(</a:t>
            </a:r>
            <a:r>
              <a:rPr lang="ko-KR" altLang="en-US" dirty="0" err="1">
                <a:latin typeface="+mj-ea"/>
              </a:rPr>
              <a:t>학부생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멘토</a:t>
            </a:r>
            <a:r>
              <a:rPr lang="ko-KR" altLang="en-US" dirty="0">
                <a:latin typeface="+mj-ea"/>
              </a:rPr>
              <a:t> 포함</a:t>
            </a:r>
            <a:r>
              <a:rPr lang="en-US" altLang="ko-KR" dirty="0">
                <a:latin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주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회 이상</a:t>
            </a:r>
            <a:r>
              <a:rPr lang="en-US" altLang="ko-KR" dirty="0">
                <a:latin typeface="+mj-ea"/>
              </a:rPr>
              <a:t>/ </a:t>
            </a:r>
            <a:r>
              <a:rPr lang="en-US" altLang="ko-KR" dirty="0" smtClean="0">
                <a:latin typeface="+mj-ea"/>
              </a:rPr>
              <a:t>7</a:t>
            </a:r>
            <a:r>
              <a:rPr lang="ko-KR" altLang="en-US" dirty="0" smtClean="0">
                <a:latin typeface="+mj-ea"/>
              </a:rPr>
              <a:t>월 </a:t>
            </a:r>
            <a:r>
              <a:rPr lang="ko-KR" altLang="en-US" dirty="0" err="1" smtClean="0">
                <a:latin typeface="+mj-ea"/>
              </a:rPr>
              <a:t>셋째주</a:t>
            </a:r>
            <a:r>
              <a:rPr lang="en-US" altLang="ko-KR" dirty="0" smtClean="0">
                <a:latin typeface="+mj-ea"/>
              </a:rPr>
              <a:t>~9</a:t>
            </a:r>
            <a:r>
              <a:rPr lang="ko-KR" altLang="en-US" dirty="0" smtClean="0">
                <a:latin typeface="+mj-ea"/>
              </a:rPr>
              <a:t>월 </a:t>
            </a:r>
            <a:r>
              <a:rPr lang="ko-KR" altLang="en-US" dirty="0" err="1" smtClean="0">
                <a:latin typeface="+mj-ea"/>
              </a:rPr>
              <a:t>마지막주</a:t>
            </a:r>
            <a:r>
              <a:rPr lang="ko-KR" altLang="en-US" dirty="0" smtClean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(3</a:t>
            </a:r>
            <a:r>
              <a:rPr lang="ko-KR" altLang="en-US" dirty="0" smtClean="0">
                <a:latin typeface="+mj-ea"/>
              </a:rPr>
              <a:t>개월</a:t>
            </a:r>
            <a:r>
              <a:rPr lang="en-US" altLang="ko-KR" dirty="0">
                <a:latin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참가 자격 조건</a:t>
            </a:r>
            <a:r>
              <a:rPr lang="en-US" altLang="ko-KR" dirty="0">
                <a:latin typeface="+mj-ea"/>
              </a:rPr>
              <a:t>: </a:t>
            </a:r>
            <a:r>
              <a:rPr lang="ko-KR" altLang="en-US" dirty="0" err="1" smtClean="0">
                <a:latin typeface="+mj-ea"/>
              </a:rPr>
              <a:t>청소년상담사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필기 </a:t>
            </a:r>
            <a:r>
              <a:rPr lang="ko-KR" altLang="en-US" dirty="0" smtClean="0">
                <a:latin typeface="+mj-ea"/>
              </a:rPr>
              <a:t>시험 </a:t>
            </a:r>
            <a:r>
              <a:rPr lang="ko-KR" altLang="en-US" dirty="0" err="1" smtClean="0">
                <a:latin typeface="+mj-ea"/>
              </a:rPr>
              <a:t>응시가능자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필</a:t>
            </a:r>
            <a:r>
              <a:rPr lang="ko-KR" altLang="en-US" b="1" dirty="0">
                <a:latin typeface="+mj-ea"/>
                <a:ea typeface="+mj-ea"/>
              </a:rPr>
              <a:t>기</a:t>
            </a:r>
            <a:r>
              <a:rPr lang="ko-KR" altLang="en-US" b="1" dirty="0" smtClean="0">
                <a:latin typeface="+mj-ea"/>
                <a:ea typeface="+mj-ea"/>
              </a:rPr>
              <a:t> 대비 특강 진행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40</a:t>
            </a:r>
            <a:r>
              <a:rPr lang="ko-KR" altLang="en-US" dirty="0" smtClean="0">
                <a:latin typeface="+mj-ea"/>
                <a:ea typeface="+mj-ea"/>
              </a:rPr>
              <a:t>명 내외 </a:t>
            </a:r>
            <a:endParaRPr lang="en-US" altLang="ko-KR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회 총 </a:t>
            </a:r>
            <a:r>
              <a:rPr lang="en-US" altLang="ko-KR" dirty="0" smtClean="0">
                <a:latin typeface="+mj-ea"/>
                <a:ea typeface="+mj-ea"/>
              </a:rPr>
              <a:t>8</a:t>
            </a:r>
            <a:r>
              <a:rPr lang="ko-KR" altLang="en-US" dirty="0" smtClean="0">
                <a:latin typeface="+mj-ea"/>
                <a:ea typeface="+mj-ea"/>
              </a:rPr>
              <a:t>회</a:t>
            </a:r>
            <a:r>
              <a:rPr lang="en-US" altLang="ko-KR" dirty="0" smtClean="0">
                <a:latin typeface="+mj-ea"/>
                <a:ea typeface="+mj-ea"/>
              </a:rPr>
              <a:t>/ 8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>
                <a:latin typeface="+mj-ea"/>
                <a:ea typeface="+mj-ea"/>
              </a:rPr>
              <a:t>첫</a:t>
            </a:r>
            <a:r>
              <a:rPr lang="ko-KR" altLang="en-US" dirty="0" err="1" smtClean="0">
                <a:latin typeface="+mj-ea"/>
                <a:ea typeface="+mj-ea"/>
              </a:rPr>
              <a:t>째주</a:t>
            </a:r>
            <a:r>
              <a:rPr lang="en-US" altLang="ko-KR" dirty="0" smtClean="0">
                <a:latin typeface="+mj-ea"/>
                <a:ea typeface="+mj-ea"/>
              </a:rPr>
              <a:t> ~ 9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넷째주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(2</a:t>
            </a:r>
            <a:r>
              <a:rPr lang="ko-KR" altLang="en-US" dirty="0" smtClean="0">
                <a:latin typeface="+mj-ea"/>
                <a:ea typeface="+mj-ea"/>
              </a:rPr>
              <a:t>개월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참가 자격 조건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청소년상담사</a:t>
            </a:r>
            <a:r>
              <a:rPr lang="ko-KR" altLang="en-US" dirty="0" smtClean="0">
                <a:latin typeface="+mj-ea"/>
                <a:ea typeface="+mj-ea"/>
              </a:rPr>
              <a:t> 필기 </a:t>
            </a:r>
            <a:r>
              <a:rPr lang="ko-KR" altLang="en-US" dirty="0">
                <a:latin typeface="+mj-ea"/>
              </a:rPr>
              <a:t>시험 </a:t>
            </a:r>
            <a:r>
              <a:rPr lang="ko-KR" altLang="en-US" dirty="0" err="1">
                <a:latin typeface="+mj-ea"/>
              </a:rPr>
              <a:t>응시가능자</a:t>
            </a:r>
            <a:endParaRPr lang="en-US" altLang="ko-KR" sz="1400" b="1" dirty="0">
              <a:latin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그룹 참가자   </a:t>
            </a:r>
            <a:endParaRPr lang="en-US" altLang="ko-KR" dirty="0" smtClean="0">
              <a:latin typeface="+mj-ea"/>
              <a:ea typeface="+mj-ea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그룹 참가하지 않은 </a:t>
            </a:r>
            <a:r>
              <a:rPr lang="en-US" altLang="ko-KR" dirty="0" smtClean="0">
                <a:latin typeface="+mj-ea"/>
                <a:ea typeface="+mj-ea"/>
              </a:rPr>
              <a:t>3, 4</a:t>
            </a:r>
            <a:r>
              <a:rPr lang="ko-KR" altLang="en-US" dirty="0" smtClean="0">
                <a:latin typeface="+mj-ea"/>
                <a:ea typeface="+mj-ea"/>
              </a:rPr>
              <a:t>학년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39552" y="213285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필</a:t>
            </a:r>
          </a:p>
        </p:txBody>
      </p:sp>
      <p:sp>
        <p:nvSpPr>
          <p:cNvPr id="8" name="타원 7"/>
          <p:cNvSpPr/>
          <p:nvPr/>
        </p:nvSpPr>
        <p:spPr>
          <a:xfrm>
            <a:off x="539552" y="4365104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필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100" t="42650" r="62403" b="44750"/>
          <a:stretch>
            <a:fillRect/>
          </a:stretch>
        </p:blipFill>
        <p:spPr bwMode="auto">
          <a:xfrm>
            <a:off x="1584345" y="4365104"/>
            <a:ext cx="864096" cy="94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284663" y="26971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284663" y="2708275"/>
            <a:ext cx="3382962" cy="865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인원 모집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4284663" y="2133600"/>
            <a:ext cx="0" cy="18716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779838" y="40052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7883525" y="2708275"/>
            <a:ext cx="1588" cy="1873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스터디</a:t>
            </a: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지원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475656" y="908720"/>
            <a:ext cx="72728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지원 대상은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응시자격을 갖춘 심리학과 </a:t>
            </a:r>
            <a:r>
              <a:rPr lang="en-US" altLang="ko-KR" b="1" dirty="0" smtClean="0">
                <a:latin typeface="+mj-ea"/>
                <a:ea typeface="+mj-ea"/>
              </a:rPr>
              <a:t>3, 4</a:t>
            </a:r>
            <a:r>
              <a:rPr lang="ko-KR" altLang="en-US" b="1" dirty="0" smtClean="0">
                <a:latin typeface="+mj-ea"/>
                <a:ea typeface="+mj-ea"/>
              </a:rPr>
              <a:t>학년 </a:t>
            </a:r>
            <a:r>
              <a:rPr lang="ko-KR" altLang="en-US" dirty="0" smtClean="0">
                <a:latin typeface="+mj-ea"/>
                <a:ea typeface="+mj-ea"/>
              </a:rPr>
              <a:t>학생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방학기간</a:t>
            </a:r>
            <a:r>
              <a:rPr lang="ko-KR" altLang="en-US" dirty="0" smtClean="0">
                <a:latin typeface="+mj-ea"/>
                <a:ea typeface="+mj-ea"/>
              </a:rPr>
              <a:t>에 학교 프로그램을 참여할 수 있는 학생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학과에서 조사한 자격시험 응시 계획을 작성한 학생 </a:t>
            </a:r>
            <a:r>
              <a:rPr lang="ko-KR" altLang="en-US" dirty="0" smtClean="0">
                <a:latin typeface="+mj-ea"/>
              </a:rPr>
              <a:t>우선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인원 모집 결과에 따라 심리학과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학년 학생도 참여 가능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부복수</a:t>
            </a:r>
            <a:r>
              <a:rPr lang="ko-KR" altLang="en-US" dirty="0" smtClean="0">
                <a:latin typeface="+mj-ea"/>
                <a:ea typeface="+mj-ea"/>
              </a:rPr>
              <a:t> 전공자는 해당 되지 않음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지원하는 방법은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기간</a:t>
            </a:r>
            <a:r>
              <a:rPr lang="en-US" altLang="ko-KR" b="1" dirty="0" smtClean="0">
                <a:latin typeface="+mj-ea"/>
                <a:ea typeface="+mj-ea"/>
              </a:rPr>
              <a:t>:  6/10(</a:t>
            </a:r>
            <a:r>
              <a:rPr lang="ko-KR" altLang="en-US" b="1" dirty="0" smtClean="0">
                <a:latin typeface="+mj-ea"/>
                <a:ea typeface="+mj-ea"/>
              </a:rPr>
              <a:t>금</a:t>
            </a:r>
            <a:r>
              <a:rPr lang="en-US" altLang="ko-KR" b="1" dirty="0" smtClean="0">
                <a:latin typeface="+mj-ea"/>
                <a:ea typeface="+mj-ea"/>
              </a:rPr>
              <a:t>) ~ 6/15(</a:t>
            </a:r>
            <a:r>
              <a:rPr lang="ko-KR" altLang="en-US" b="1" dirty="0" smtClean="0">
                <a:latin typeface="+mj-ea"/>
                <a:ea typeface="+mj-ea"/>
              </a:rPr>
              <a:t>수</a:t>
            </a:r>
            <a:r>
              <a:rPr lang="en-US" altLang="ko-KR" b="1" dirty="0" smtClean="0">
                <a:latin typeface="+mj-ea"/>
                <a:ea typeface="+mj-ea"/>
              </a:rPr>
              <a:t>)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제출서류</a:t>
            </a:r>
            <a:r>
              <a:rPr lang="en-US" altLang="ko-KR" b="1" dirty="0" smtClean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취업역량강화 프로그램 신청서 </a:t>
            </a:r>
            <a:r>
              <a:rPr lang="en-US" altLang="ko-KR" b="1" dirty="0" smtClean="0">
                <a:latin typeface="+mj-ea"/>
                <a:ea typeface="+mj-ea"/>
              </a:rPr>
              <a:t>1</a:t>
            </a:r>
            <a:r>
              <a:rPr lang="ko-KR" altLang="en-US" b="1" dirty="0" smtClean="0">
                <a:latin typeface="+mj-ea"/>
                <a:ea typeface="+mj-ea"/>
              </a:rPr>
              <a:t>부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               (</a:t>
            </a:r>
            <a:r>
              <a:rPr lang="en-US" altLang="ko-KR" sz="1600" dirty="0" err="1" smtClean="0">
                <a:latin typeface="+mj-ea"/>
                <a:ea typeface="+mj-ea"/>
              </a:rPr>
              <a:t>ppt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맨 뒷장 양식 또는 학과홈페이지에서 출력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en-US" altLang="ko-KR" sz="20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제출장소</a:t>
            </a:r>
            <a:r>
              <a:rPr lang="en-US" altLang="ko-KR" b="1" dirty="0" smtClean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학과사무실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b="1" dirty="0">
              <a:latin typeface="+mj-ea"/>
              <a:ea typeface="+mj-ea"/>
            </a:endParaRP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특강 인원 모집은 특강이 있는 시기에 맞춰 모집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3691" t="40231" r="60992" b="10101"/>
          <a:stretch>
            <a:fillRect/>
          </a:stretch>
        </p:blipFill>
        <p:spPr bwMode="auto">
          <a:xfrm>
            <a:off x="0" y="4365104"/>
            <a:ext cx="136670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멘토</a:t>
            </a: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지원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47664" y="908720"/>
            <a:ext cx="73801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err="1" smtClean="0">
                <a:latin typeface="+mj-ea"/>
                <a:ea typeface="+mj-ea"/>
              </a:rPr>
              <a:t>멘토의</a:t>
            </a:r>
            <a:r>
              <a:rPr lang="ko-KR" altLang="en-US" b="1" dirty="0" smtClean="0">
                <a:latin typeface="+mj-ea"/>
                <a:ea typeface="+mj-ea"/>
              </a:rPr>
              <a:t> 역할은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>
                <a:latin typeface="+mj-ea"/>
              </a:rPr>
              <a:t>그룹 구성원에게 정보나 지식을 알려주는 것이 아니라 </a:t>
            </a:r>
            <a:endParaRPr lang="en-US" altLang="ko-KR" dirty="0" smtClean="0">
              <a:latin typeface="+mj-ea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   </a:t>
            </a:r>
            <a:r>
              <a:rPr lang="ko-KR" altLang="en-US" b="1" dirty="0" smtClean="0">
                <a:latin typeface="+mj-ea"/>
              </a:rPr>
              <a:t>집단이 효율적으로 유지되도록 </a:t>
            </a:r>
            <a:r>
              <a:rPr lang="ko-KR" altLang="en-US" b="1" dirty="0">
                <a:latin typeface="+mj-ea"/>
              </a:rPr>
              <a:t>관리</a:t>
            </a:r>
            <a:r>
              <a:rPr lang="ko-KR" altLang="en-US" dirty="0">
                <a:latin typeface="+mj-ea"/>
              </a:rPr>
              <a:t>하는 </a:t>
            </a:r>
            <a:r>
              <a:rPr lang="ko-KR" altLang="en-US" dirty="0" smtClean="0">
                <a:latin typeface="+mj-ea"/>
              </a:rPr>
              <a:t>역할</a:t>
            </a:r>
            <a:endParaRPr lang="en-US" altLang="ko-KR" dirty="0" smtClean="0">
              <a:latin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멘토링</a:t>
            </a:r>
            <a:r>
              <a:rPr lang="ko-KR" altLang="en-US" dirty="0" smtClean="0">
                <a:latin typeface="+mj-ea"/>
                <a:ea typeface="+mj-ea"/>
              </a:rPr>
              <a:t> 활동서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매회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err="1" smtClean="0">
                <a:latin typeface="+mj-ea"/>
                <a:ea typeface="+mj-ea"/>
              </a:rPr>
              <a:t>멘토링</a:t>
            </a:r>
            <a:r>
              <a:rPr lang="ko-KR" altLang="en-US" dirty="0" smtClean="0">
                <a:latin typeface="+mj-ea"/>
                <a:ea typeface="+mj-ea"/>
              </a:rPr>
              <a:t> 평가서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월별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조교와의 잦은 만남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월 </a:t>
            </a:r>
            <a:r>
              <a:rPr lang="en-US" altLang="ko-KR" b="1" dirty="0" smtClean="0">
                <a:latin typeface="+mj-ea"/>
                <a:ea typeface="+mj-ea"/>
              </a:rPr>
              <a:t>5</a:t>
            </a:r>
            <a:r>
              <a:rPr lang="ko-KR" altLang="en-US" b="1" dirty="0" smtClean="0">
                <a:latin typeface="+mj-ea"/>
                <a:ea typeface="+mj-ea"/>
              </a:rPr>
              <a:t>만원의 </a:t>
            </a:r>
            <a:r>
              <a:rPr lang="ko-KR" altLang="en-US" b="1" dirty="0" err="1" smtClean="0">
                <a:latin typeface="+mj-ea"/>
                <a:ea typeface="+mj-ea"/>
              </a:rPr>
              <a:t>멘토</a:t>
            </a:r>
            <a:r>
              <a:rPr lang="ko-KR" altLang="en-US" b="1" dirty="0" smtClean="0">
                <a:latin typeface="+mj-ea"/>
                <a:ea typeface="+mj-ea"/>
              </a:rPr>
              <a:t> 수당</a:t>
            </a:r>
            <a:r>
              <a:rPr lang="ko-KR" altLang="en-US" dirty="0" smtClean="0">
                <a:latin typeface="+mj-ea"/>
                <a:ea typeface="+mj-ea"/>
              </a:rPr>
              <a:t> 지급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지원 대상은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스터디에</a:t>
            </a:r>
            <a:r>
              <a:rPr lang="ko-KR" altLang="en-US" dirty="0" smtClean="0">
                <a:latin typeface="+mj-ea"/>
                <a:ea typeface="+mj-ea"/>
              </a:rPr>
              <a:t> 지원한 학생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지원 서류 제출자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성실하게 </a:t>
            </a:r>
            <a:r>
              <a:rPr lang="ko-KR" altLang="en-US" dirty="0" err="1" smtClean="0">
                <a:latin typeface="+mj-ea"/>
                <a:ea typeface="+mj-ea"/>
              </a:rPr>
              <a:t>스터디에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참여할 수 있는 학생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멘토로서</a:t>
            </a:r>
            <a:r>
              <a:rPr lang="ko-KR" altLang="en-US" dirty="0" smtClean="0">
                <a:latin typeface="+mj-ea"/>
                <a:ea typeface="+mj-ea"/>
              </a:rPr>
              <a:t> 책임감이 있는 학생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3691" t="40231" r="60992" b="10101"/>
          <a:stretch>
            <a:fillRect/>
          </a:stretch>
        </p:blipFill>
        <p:spPr bwMode="auto">
          <a:xfrm>
            <a:off x="0" y="4365104"/>
            <a:ext cx="136670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멘토</a:t>
            </a: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지원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47664" y="908720"/>
            <a:ext cx="7380113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지원 분야는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임상심리사</a:t>
            </a:r>
            <a:r>
              <a:rPr lang="ko-KR" altLang="en-US" dirty="0" smtClean="0">
                <a:latin typeface="+mj-ea"/>
                <a:ea typeface="+mj-ea"/>
              </a:rPr>
              <a:t> 필기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     </a:t>
            </a:r>
            <a:r>
              <a:rPr lang="en-US" altLang="ko-KR" dirty="0" smtClean="0">
                <a:latin typeface="+mj-ea"/>
                <a:ea typeface="+mj-ea"/>
              </a:rPr>
              <a:t>(8</a:t>
            </a:r>
            <a:r>
              <a:rPr lang="ko-KR" altLang="en-US" dirty="0" smtClean="0">
                <a:latin typeface="+mj-ea"/>
                <a:ea typeface="+mj-ea"/>
              </a:rPr>
              <a:t>명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직업상담사</a:t>
            </a:r>
            <a:r>
              <a:rPr lang="ko-KR" altLang="en-US" dirty="0" smtClean="0">
                <a:latin typeface="+mj-ea"/>
                <a:ea typeface="+mj-ea"/>
              </a:rPr>
              <a:t> 필기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     </a:t>
            </a:r>
            <a:r>
              <a:rPr lang="en-US" altLang="ko-KR" dirty="0" smtClean="0">
                <a:latin typeface="+mj-ea"/>
                <a:ea typeface="+mj-ea"/>
              </a:rPr>
              <a:t>(3</a:t>
            </a:r>
            <a:r>
              <a:rPr lang="ko-KR" altLang="en-US" dirty="0" smtClean="0">
                <a:latin typeface="+mj-ea"/>
                <a:ea typeface="+mj-ea"/>
              </a:rPr>
              <a:t>명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직업상담사</a:t>
            </a:r>
            <a:r>
              <a:rPr lang="ko-KR" altLang="en-US" dirty="0" smtClean="0">
                <a:latin typeface="+mj-ea"/>
                <a:ea typeface="+mj-ea"/>
              </a:rPr>
              <a:t> 실기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     </a:t>
            </a:r>
            <a:r>
              <a:rPr lang="en-US" altLang="ko-KR" dirty="0" smtClean="0">
                <a:latin typeface="+mj-ea"/>
                <a:ea typeface="+mj-ea"/>
              </a:rPr>
              <a:t>(2</a:t>
            </a:r>
            <a:r>
              <a:rPr lang="ko-KR" altLang="en-US" dirty="0" smtClean="0">
                <a:latin typeface="+mj-ea"/>
                <a:ea typeface="+mj-ea"/>
              </a:rPr>
              <a:t>명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청소년상담사</a:t>
            </a:r>
            <a:r>
              <a:rPr lang="ko-KR" altLang="en-US" dirty="0" smtClean="0">
                <a:latin typeface="+mj-ea"/>
                <a:ea typeface="+mj-ea"/>
              </a:rPr>
              <a:t> 필기 </a:t>
            </a:r>
            <a:r>
              <a:rPr lang="ko-KR" altLang="en-US" dirty="0" err="1" smtClean="0">
                <a:latin typeface="+mj-ea"/>
                <a:ea typeface="+mj-ea"/>
              </a:rPr>
              <a:t>스터디</a:t>
            </a: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en-US" altLang="ko-KR" dirty="0" smtClean="0">
                <a:latin typeface="+mj-ea"/>
                <a:ea typeface="+mj-ea"/>
              </a:rPr>
              <a:t>(8</a:t>
            </a:r>
            <a:r>
              <a:rPr lang="ko-KR" altLang="en-US" dirty="0" smtClean="0">
                <a:latin typeface="+mj-ea"/>
                <a:ea typeface="+mj-ea"/>
              </a:rPr>
              <a:t>명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+mj-ea"/>
                <a:ea typeface="+mj-ea"/>
              </a:rPr>
              <a:t>중복지원 가능하나 단일지원 학생 우선 선발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altLang="ko-KR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지원 방법은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기간</a:t>
            </a:r>
            <a:r>
              <a:rPr lang="en-US" altLang="ko-KR" b="1" dirty="0" smtClean="0">
                <a:latin typeface="+mj-ea"/>
                <a:ea typeface="+mj-ea"/>
              </a:rPr>
              <a:t>:  </a:t>
            </a:r>
            <a:r>
              <a:rPr lang="en-US" altLang="ko-KR" b="1" dirty="0">
                <a:latin typeface="+mj-ea"/>
              </a:rPr>
              <a:t>:  6/10(</a:t>
            </a:r>
            <a:r>
              <a:rPr lang="ko-KR" altLang="en-US" b="1" dirty="0">
                <a:latin typeface="+mj-ea"/>
              </a:rPr>
              <a:t>금</a:t>
            </a:r>
            <a:r>
              <a:rPr lang="en-US" altLang="ko-KR" b="1" dirty="0">
                <a:latin typeface="+mj-ea"/>
              </a:rPr>
              <a:t>) ~ 6/15</a:t>
            </a:r>
            <a:r>
              <a:rPr lang="en-US" altLang="ko-KR" b="1" dirty="0" smtClean="0">
                <a:latin typeface="+mj-ea"/>
              </a:rPr>
              <a:t>(</a:t>
            </a:r>
            <a:r>
              <a:rPr lang="ko-KR" altLang="en-US" b="1" dirty="0" smtClean="0">
                <a:latin typeface="+mj-ea"/>
              </a:rPr>
              <a:t>수</a:t>
            </a:r>
            <a:r>
              <a:rPr lang="en-US" altLang="ko-KR" b="1" dirty="0" smtClean="0">
                <a:latin typeface="+mj-ea"/>
              </a:rPr>
              <a:t>) </a:t>
            </a:r>
            <a:endParaRPr lang="en-US" altLang="ko-KR" b="1" dirty="0">
              <a:latin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제출서류</a:t>
            </a:r>
            <a:r>
              <a:rPr lang="en-US" altLang="ko-KR" b="1" dirty="0" smtClean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취업역량강화 프로그램 신청서 </a:t>
            </a:r>
            <a:r>
              <a:rPr lang="en-US" altLang="ko-KR" b="1" dirty="0" smtClean="0">
                <a:latin typeface="+mj-ea"/>
                <a:ea typeface="+mj-ea"/>
              </a:rPr>
              <a:t>1</a:t>
            </a:r>
            <a:r>
              <a:rPr lang="ko-KR" altLang="en-US" b="1" dirty="0" smtClean="0">
                <a:latin typeface="+mj-ea"/>
                <a:ea typeface="+mj-ea"/>
              </a:rPr>
              <a:t>부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b="1" dirty="0" smtClean="0">
                <a:latin typeface="+mj-ea"/>
                <a:ea typeface="+mj-ea"/>
              </a:rPr>
              <a:t>반드시 </a:t>
            </a:r>
            <a:r>
              <a:rPr lang="ko-KR" altLang="en-US" b="1" dirty="0" err="1" smtClean="0">
                <a:latin typeface="+mj-ea"/>
                <a:ea typeface="+mj-ea"/>
              </a:rPr>
              <a:t>멘토</a:t>
            </a:r>
            <a:r>
              <a:rPr lang="ko-KR" altLang="en-US" b="1" dirty="0" smtClean="0">
                <a:latin typeface="+mj-ea"/>
                <a:ea typeface="+mj-ea"/>
              </a:rPr>
              <a:t> 지원에 표기할 것 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               (</a:t>
            </a:r>
            <a:r>
              <a:rPr lang="en-US" altLang="ko-KR" sz="1600" dirty="0" err="1" smtClean="0">
                <a:latin typeface="+mj-ea"/>
                <a:ea typeface="+mj-ea"/>
              </a:rPr>
              <a:t>ppt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맨 뒷장 양식 또는 학과홈페이지에서 출력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en-US" altLang="ko-KR" sz="20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제출장소</a:t>
            </a:r>
            <a:r>
              <a:rPr lang="en-US" altLang="ko-KR" b="1" dirty="0" smtClean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학과사무실</a:t>
            </a:r>
            <a:endParaRPr lang="en-US" altLang="ko-KR" b="1" dirty="0" smtClean="0">
              <a:latin typeface="+mj-ea"/>
              <a:ea typeface="+mj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3691" t="40231" r="60992" b="10101"/>
          <a:stretch>
            <a:fillRect/>
          </a:stretch>
        </p:blipFill>
        <p:spPr bwMode="auto">
          <a:xfrm>
            <a:off x="0" y="4365104"/>
            <a:ext cx="136670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423419" y="1772816"/>
            <a:ext cx="3024188" cy="431800"/>
          </a:xfrm>
          <a:prstGeom prst="rect">
            <a:avLst/>
          </a:prstGeom>
          <a:solidFill>
            <a:srgbClr val="00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dirty="0"/>
              <a:t>Contents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351982" y="2264941"/>
            <a:ext cx="4108450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351982" y="2061741"/>
            <a:ext cx="0" cy="4103563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423419" y="2317165"/>
            <a:ext cx="2646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sz="20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사업 소개</a:t>
            </a:r>
            <a:endParaRPr lang="en-US" altLang="ko-KR" sz="200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사업 취지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사업 내용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20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프로그</a:t>
            </a:r>
            <a:r>
              <a:rPr lang="ko-KR" altLang="en-US" sz="20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램</a:t>
            </a:r>
            <a:r>
              <a:rPr lang="ko-KR" altLang="en-US" sz="20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안내</a:t>
            </a:r>
            <a:endParaRPr lang="en-US" altLang="ko-KR" sz="200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임상심리사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직업상담사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청소년상담사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lang="ko-KR" altLang="en-US" sz="2000" dirty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원</a:t>
            </a:r>
            <a:r>
              <a:rPr lang="ko-KR" altLang="en-US" sz="2000" b="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모집</a:t>
            </a:r>
            <a:endParaRPr lang="en-US" altLang="ko-KR" sz="2000" b="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스터디</a:t>
            </a:r>
            <a:r>
              <a:rPr lang="ko-KR" altLang="en-US" sz="200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지원</a:t>
            </a:r>
            <a:endParaRPr lang="en-US" altLang="ko-KR" sz="2000" dirty="0" smtClean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ko-KR" altLang="en-US" sz="2000" b="0" dirty="0" err="1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멘토</a:t>
            </a:r>
            <a:r>
              <a:rPr lang="ko-KR" altLang="en-US" sz="2000" b="0" dirty="0" smtClean="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지원</a:t>
            </a:r>
            <a:endParaRPr lang="ko-KR" altLang="en-US" sz="2000" b="0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284663" y="26971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284663" y="2708275"/>
            <a:ext cx="3382962" cy="865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사업 소개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4284663" y="2133600"/>
            <a:ext cx="0" cy="18716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779838" y="40052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7883525" y="2708275"/>
            <a:ext cx="1588" cy="1873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76263" y="1354644"/>
            <a:ext cx="8172201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600" b="1" dirty="0" smtClean="0">
                <a:latin typeface="+mj-ea"/>
                <a:ea typeface="+mj-ea"/>
              </a:rPr>
              <a:t>진로 개발 및 </a:t>
            </a:r>
            <a:r>
              <a:rPr lang="ko-KR" altLang="en-US" sz="1600" b="1" dirty="0" smtClean="0">
                <a:solidFill>
                  <a:srgbClr val="C00000"/>
                </a:solidFill>
                <a:latin typeface="+mj-ea"/>
                <a:ea typeface="+mj-ea"/>
              </a:rPr>
              <a:t>취업에 실질적 도움이 되는 </a:t>
            </a:r>
            <a:r>
              <a:rPr lang="ko-KR" altLang="en-US" sz="1600" b="1" dirty="0" smtClean="0">
                <a:latin typeface="+mj-ea"/>
                <a:ea typeface="+mj-ea"/>
              </a:rPr>
              <a:t>취업역량강화 프로그램을 제공</a:t>
            </a:r>
            <a:endParaRPr lang="ko-KR" altLang="en-US" sz="100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취업 역량을 강화를 위한 각종 자격증 취득 도모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자격증 취득을 통해 학생들의 전문성 증대 및 증명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전공과 유관한 업무의 취업 도모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600" b="1" dirty="0" smtClean="0">
                <a:latin typeface="+mj-ea"/>
                <a:ea typeface="+mj-ea"/>
              </a:rPr>
              <a:t>응시자격이 되는 학생 모두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인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국가자격증</a:t>
            </a:r>
            <a:r>
              <a:rPr lang="ko-KR" altLang="en-US" sz="1600" b="1" dirty="0" smtClean="0">
                <a:latin typeface="+mj-ea"/>
                <a:ea typeface="+mj-ea"/>
              </a:rPr>
              <a:t> 취득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최대한 많은 학생에게 기회를 제공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 err="1" smtClean="0">
                <a:latin typeface="+mj-ea"/>
                <a:ea typeface="+mj-ea"/>
              </a:rPr>
              <a:t>스터디</a:t>
            </a:r>
            <a:r>
              <a:rPr lang="ko-KR" altLang="en-US" sz="1600" dirty="0" smtClean="0">
                <a:latin typeface="+mj-ea"/>
                <a:ea typeface="+mj-ea"/>
              </a:rPr>
              <a:t> 그룹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시험 대비 특강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응시료</a:t>
            </a:r>
            <a:r>
              <a:rPr lang="ko-KR" altLang="en-US" sz="1600" dirty="0" smtClean="0">
                <a:latin typeface="+mj-ea"/>
                <a:ea typeface="+mj-ea"/>
              </a:rPr>
              <a:t> 지원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2382095849"/>
              </p:ext>
            </p:extLst>
          </p:nvPr>
        </p:nvGraphicFramePr>
        <p:xfrm>
          <a:off x="683568" y="4149080"/>
          <a:ext cx="7704658" cy="23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직선 연결선 5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취지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1"/>
          <p:cNvSpPr>
            <a:spLocks noChangeArrowheads="1"/>
          </p:cNvSpPr>
          <p:nvPr/>
        </p:nvSpPr>
        <p:spPr bwMode="auto">
          <a:xfrm>
            <a:off x="550863" y="836712"/>
            <a:ext cx="708769" cy="40005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11560" y="1412776"/>
            <a:ext cx="81722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ko-KR" altLang="en-US" b="1" dirty="0" smtClean="0">
                <a:latin typeface="+mj-ea"/>
                <a:ea typeface="+mj-ea"/>
              </a:rPr>
              <a:t>심리학 전공자를 채용하는 다양한 기관에서 자격증을 기준으로 선발</a:t>
            </a:r>
            <a:endParaRPr lang="ko-KR" altLang="en-US" sz="105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endParaRPr lang="en-US" altLang="ko-KR" dirty="0" smtClean="0">
              <a:latin typeface="+mj-ea"/>
              <a:ea typeface="+mj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취지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"/>
          <p:cNvSpPr>
            <a:spLocks noChangeArrowheads="1"/>
          </p:cNvSpPr>
          <p:nvPr/>
        </p:nvSpPr>
        <p:spPr bwMode="auto">
          <a:xfrm>
            <a:off x="550863" y="836712"/>
            <a:ext cx="7045473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취업 공고문의 채용기준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학과홈페이지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취업정보 게시판</a:t>
            </a:r>
            <a:r>
              <a:rPr lang="en-US" altLang="ko-KR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0" y="1412776"/>
            <a:ext cx="6087949" cy="5040560"/>
            <a:chOff x="5960726" y="1916832"/>
            <a:chExt cx="5740066" cy="47525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144" t="10101" r="22929" b="9051"/>
            <a:stretch>
              <a:fillRect/>
            </a:stretch>
          </p:blipFill>
          <p:spPr bwMode="auto">
            <a:xfrm>
              <a:off x="5960726" y="1916832"/>
              <a:ext cx="5740066" cy="4752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직사각형 12"/>
            <p:cNvSpPr/>
            <p:nvPr/>
          </p:nvSpPr>
          <p:spPr>
            <a:xfrm>
              <a:off x="6775446" y="5299151"/>
              <a:ext cx="2579944" cy="2091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827584" y="1340768"/>
            <a:ext cx="6300192" cy="5328592"/>
            <a:chOff x="1907704" y="1268760"/>
            <a:chExt cx="6300192" cy="53285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3325" t="10101" r="25000" b="12200"/>
            <a:stretch>
              <a:fillRect/>
            </a:stretch>
          </p:blipFill>
          <p:spPr bwMode="auto">
            <a:xfrm>
              <a:off x="1907704" y="1268760"/>
              <a:ext cx="6300192" cy="5328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직사각형 15"/>
            <p:cNvSpPr/>
            <p:nvPr/>
          </p:nvSpPr>
          <p:spPr>
            <a:xfrm>
              <a:off x="6300192" y="4005064"/>
              <a:ext cx="180020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00192" y="4797152"/>
              <a:ext cx="180020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907704" y="1340768"/>
            <a:ext cx="5796136" cy="5318807"/>
            <a:chOff x="3347864" y="1278544"/>
            <a:chExt cx="5796136" cy="531880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4013" t="8001" r="25785" b="10100"/>
            <a:stretch>
              <a:fillRect/>
            </a:stretch>
          </p:blipFill>
          <p:spPr bwMode="auto">
            <a:xfrm>
              <a:off x="3347864" y="1278544"/>
              <a:ext cx="5796136" cy="5318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직사각형 19"/>
            <p:cNvSpPr/>
            <p:nvPr/>
          </p:nvSpPr>
          <p:spPr>
            <a:xfrm>
              <a:off x="4355976" y="5085184"/>
              <a:ext cx="3528392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391891" y="5661248"/>
              <a:ext cx="1620269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879304" y="1340768"/>
            <a:ext cx="6264696" cy="5256584"/>
            <a:chOff x="2879304" y="1340768"/>
            <a:chExt cx="6264696" cy="525658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23422" t="9051" r="25194" b="14300"/>
            <a:stretch>
              <a:fillRect/>
            </a:stretch>
          </p:blipFill>
          <p:spPr bwMode="auto">
            <a:xfrm>
              <a:off x="2879304" y="1340768"/>
              <a:ext cx="6264696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5652120" y="4221088"/>
              <a:ext cx="25202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1"/>
          <p:cNvSpPr>
            <a:spLocks noChangeArrowheads="1"/>
          </p:cNvSpPr>
          <p:nvPr/>
        </p:nvSpPr>
        <p:spPr bwMode="auto">
          <a:xfrm>
            <a:off x="550863" y="1146230"/>
            <a:ext cx="1068809" cy="338554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지원대상</a:t>
            </a:r>
            <a:endParaRPr lang="en-US" altLang="ko-KR" sz="16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내용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6263" y="1596856"/>
            <a:ext cx="817220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지원하는 자격증은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  <a:endParaRPr lang="en-US" altLang="ko-KR" b="1" dirty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한국산업인력공단 </a:t>
            </a:r>
            <a:r>
              <a:rPr lang="ko-KR" altLang="en-US" b="1" dirty="0" err="1" smtClean="0">
                <a:latin typeface="+mj-ea"/>
                <a:ea typeface="+mj-ea"/>
              </a:rPr>
              <a:t>임상심리사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2</a:t>
            </a:r>
            <a:r>
              <a:rPr lang="ko-KR" altLang="en-US" b="1" dirty="0" smtClean="0">
                <a:latin typeface="+mj-ea"/>
                <a:ea typeface="+mj-ea"/>
              </a:rPr>
              <a:t>급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한국산업인력공단 </a:t>
            </a:r>
            <a:r>
              <a:rPr lang="ko-KR" altLang="en-US" b="1" dirty="0" err="1" smtClean="0">
                <a:latin typeface="+mj-ea"/>
                <a:ea typeface="+mj-ea"/>
              </a:rPr>
              <a:t>직업상담사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 smtClean="0">
                <a:latin typeface="+mj-ea"/>
                <a:ea typeface="+mj-ea"/>
              </a:rPr>
              <a:t>2</a:t>
            </a:r>
            <a:r>
              <a:rPr lang="ko-KR" altLang="en-US" b="1" dirty="0" smtClean="0">
                <a:latin typeface="+mj-ea"/>
                <a:ea typeface="+mj-ea"/>
              </a:rPr>
              <a:t>급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>
                <a:latin typeface="+mj-ea"/>
              </a:rPr>
              <a:t>보건복지가족부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b="1" dirty="0" err="1">
                <a:latin typeface="+mj-ea"/>
              </a:rPr>
              <a:t>청소년상담사</a:t>
            </a:r>
            <a:r>
              <a:rPr lang="ko-KR" altLang="en-US" b="1" dirty="0">
                <a:latin typeface="+mj-ea"/>
              </a:rPr>
              <a:t> </a:t>
            </a:r>
            <a:r>
              <a:rPr lang="en-US" altLang="ko-KR" b="1" dirty="0">
                <a:latin typeface="+mj-ea"/>
              </a:rPr>
              <a:t>3</a:t>
            </a:r>
            <a:r>
              <a:rPr lang="ko-KR" altLang="en-US" b="1" dirty="0">
                <a:latin typeface="+mj-ea"/>
              </a:rPr>
              <a:t>급</a:t>
            </a:r>
            <a:endParaRPr lang="en-US" altLang="ko-KR" b="1" dirty="0">
              <a:latin typeface="+mj-e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지원하는 대상은</a:t>
            </a:r>
            <a:r>
              <a:rPr lang="en-US" altLang="ko-KR" b="1" dirty="0" smtClean="0">
                <a:latin typeface="+mj-ea"/>
                <a:ea typeface="+mj-ea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응시자격을 갖춘 심리학과 </a:t>
            </a:r>
            <a:r>
              <a:rPr lang="en-US" altLang="ko-KR" b="1" dirty="0" smtClean="0">
                <a:latin typeface="+mj-ea"/>
                <a:ea typeface="+mj-ea"/>
              </a:rPr>
              <a:t>3, 4</a:t>
            </a:r>
            <a:r>
              <a:rPr lang="ko-KR" altLang="en-US" b="1" dirty="0" smtClean="0">
                <a:latin typeface="+mj-ea"/>
                <a:ea typeface="+mj-ea"/>
              </a:rPr>
              <a:t>학년 </a:t>
            </a:r>
            <a:r>
              <a:rPr lang="ko-KR" altLang="en-US" dirty="0" smtClean="0">
                <a:latin typeface="+mj-ea"/>
                <a:ea typeface="+mj-ea"/>
              </a:rPr>
              <a:t>학생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b="1" dirty="0" smtClean="0">
                <a:latin typeface="+mj-ea"/>
                <a:ea typeface="+mj-ea"/>
              </a:rPr>
              <a:t>방학기간</a:t>
            </a:r>
            <a:r>
              <a:rPr lang="ko-KR" altLang="en-US" dirty="0" smtClean="0">
                <a:latin typeface="+mj-ea"/>
                <a:ea typeface="+mj-ea"/>
              </a:rPr>
              <a:t>에 학교 프로그램을 참여할 수 있는 학생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학과에서 실시한 자격시험 응시 계획 조사에 참여한 학생 우선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인원 모집 결과에 따라 심리학과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학년 학생도 참여 가능</a:t>
            </a:r>
            <a:endParaRPr lang="en-US" altLang="ko-KR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err="1" smtClean="0">
                <a:latin typeface="+mj-ea"/>
                <a:ea typeface="+mj-ea"/>
              </a:rPr>
              <a:t>부복수</a:t>
            </a:r>
            <a:r>
              <a:rPr lang="ko-KR" altLang="en-US" dirty="0" smtClean="0">
                <a:latin typeface="+mj-ea"/>
                <a:ea typeface="+mj-ea"/>
              </a:rPr>
              <a:t> 전공자는 해당 되지 않음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 내용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728391" y="1436583"/>
            <a:ext cx="7236097" cy="12003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1600" b="1" dirty="0" err="1" smtClean="0">
                <a:latin typeface="+mj-ea"/>
                <a:ea typeface="+mj-ea"/>
              </a:rPr>
              <a:t>스터디</a:t>
            </a:r>
            <a:r>
              <a:rPr lang="ko-KR" altLang="en-US" sz="1600" b="1" dirty="0" smtClean="0">
                <a:latin typeface="+mj-ea"/>
                <a:ea typeface="+mj-ea"/>
              </a:rPr>
              <a:t> 그룹 운영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err="1" smtClean="0">
                <a:latin typeface="+mj-ea"/>
                <a:ea typeface="+mj-ea"/>
              </a:rPr>
              <a:t>멘토를</a:t>
            </a:r>
            <a:r>
              <a:rPr lang="ko-KR" altLang="en-US" sz="1600" dirty="0" smtClean="0">
                <a:latin typeface="+mj-ea"/>
                <a:ea typeface="+mj-ea"/>
              </a:rPr>
              <a:t> 포함하여 </a:t>
            </a:r>
            <a:r>
              <a:rPr lang="en-US" altLang="ko-KR" sz="1600" dirty="0" smtClean="0"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atin typeface="+mj-ea"/>
                <a:ea typeface="+mj-ea"/>
              </a:rPr>
              <a:t>인 </a:t>
            </a:r>
            <a:r>
              <a:rPr lang="en-US" altLang="ko-KR" sz="1600" dirty="0" smtClean="0"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atin typeface="+mj-ea"/>
                <a:ea typeface="+mj-ea"/>
              </a:rPr>
              <a:t>조 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주 </a:t>
            </a:r>
            <a:r>
              <a:rPr lang="en-US" altLang="ko-KR" sz="1600" dirty="0" smtClean="0"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atin typeface="+mj-ea"/>
                <a:ea typeface="+mj-ea"/>
              </a:rPr>
              <a:t>회 이상 </a:t>
            </a:r>
            <a:r>
              <a:rPr lang="ko-KR" altLang="en-US" sz="1600" dirty="0" err="1" smtClean="0">
                <a:latin typeface="+mj-ea"/>
                <a:ea typeface="+mj-ea"/>
              </a:rPr>
              <a:t>스터디</a:t>
            </a:r>
            <a:r>
              <a:rPr lang="ko-KR" altLang="en-US" sz="1600" dirty="0" smtClean="0">
                <a:latin typeface="+mj-ea"/>
                <a:ea typeface="+mj-ea"/>
              </a:rPr>
              <a:t> 모임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14" name="직사각형 1"/>
          <p:cNvSpPr>
            <a:spLocks noChangeArrowheads="1"/>
          </p:cNvSpPr>
          <p:nvPr/>
        </p:nvSpPr>
        <p:spPr bwMode="auto">
          <a:xfrm>
            <a:off x="539552" y="908720"/>
            <a:ext cx="1068809" cy="338554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프로그</a:t>
            </a:r>
            <a:r>
              <a:rPr lang="ko-KR" altLang="en-US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램</a:t>
            </a:r>
            <a:endParaRPr lang="en-US" altLang="ko-KR" sz="16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972" t="41600" r="78941" b="44750"/>
          <a:stretch>
            <a:fillRect/>
          </a:stretch>
        </p:blipFill>
        <p:spPr bwMode="auto">
          <a:xfrm>
            <a:off x="683568" y="1412776"/>
            <a:ext cx="93056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1100" t="42650" r="62403" b="44750"/>
          <a:stretch>
            <a:fillRect/>
          </a:stretch>
        </p:blipFill>
        <p:spPr bwMode="auto">
          <a:xfrm>
            <a:off x="719064" y="2852936"/>
            <a:ext cx="864096" cy="94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0510" t="26900" r="62403" b="59450"/>
          <a:stretch>
            <a:fillRect/>
          </a:stretch>
        </p:blipFill>
        <p:spPr bwMode="auto">
          <a:xfrm>
            <a:off x="683568" y="4221088"/>
            <a:ext cx="936104" cy="101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726977" y="3009146"/>
            <a:ext cx="7237511" cy="70788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ko-KR" altLang="en-US" sz="1600" b="1" dirty="0" smtClean="0">
                <a:latin typeface="+mj-ea"/>
                <a:ea typeface="+mj-ea"/>
              </a:rPr>
              <a:t>시험 대비 특강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+mj-ea"/>
                <a:ea typeface="+mj-ea"/>
              </a:rPr>
              <a:t>외부강사를 초빙하여 </a:t>
            </a:r>
            <a:r>
              <a:rPr lang="ko-KR" altLang="en-US" sz="1600" dirty="0" err="1" smtClean="0">
                <a:latin typeface="+mj-ea"/>
                <a:ea typeface="+mj-ea"/>
              </a:rPr>
              <a:t>수업식으로</a:t>
            </a:r>
            <a:r>
              <a:rPr lang="ko-KR" altLang="en-US" sz="1600" dirty="0" smtClean="0">
                <a:latin typeface="+mj-ea"/>
                <a:ea typeface="+mj-ea"/>
              </a:rPr>
              <a:t> 진행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726977" y="4124106"/>
            <a:ext cx="7237511" cy="1938992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결과 발표회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err="1" smtClean="0">
                <a:latin typeface="+mj-ea"/>
                <a:ea typeface="+mj-ea"/>
              </a:rPr>
              <a:t>스터디</a:t>
            </a:r>
            <a:r>
              <a:rPr lang="ko-KR" altLang="en-US" sz="1600" dirty="0" smtClean="0">
                <a:latin typeface="+mj-ea"/>
                <a:ea typeface="+mj-ea"/>
              </a:rPr>
              <a:t> 그룹 및 특강 운영 보고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err="1" smtClean="0">
                <a:latin typeface="+mj-ea"/>
                <a:ea typeface="+mj-ea"/>
              </a:rPr>
              <a:t>응시료</a:t>
            </a:r>
            <a:r>
              <a:rPr lang="ko-KR" altLang="en-US" sz="1600" b="1" dirty="0" smtClean="0">
                <a:latin typeface="+mj-ea"/>
                <a:ea typeface="+mj-ea"/>
              </a:rPr>
              <a:t> 지원</a:t>
            </a:r>
            <a:r>
              <a:rPr lang="en-US" altLang="ko-KR" sz="1600" b="1" dirty="0" smtClean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자격증 시험에 응시하는 학생에게 </a:t>
            </a:r>
            <a:r>
              <a:rPr lang="en-US" altLang="ko-KR" sz="1600" b="1" dirty="0" smtClean="0"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latin typeface="+mj-ea"/>
                <a:ea typeface="+mj-ea"/>
              </a:rPr>
              <a:t>인당 </a:t>
            </a:r>
            <a:r>
              <a:rPr lang="en-US" altLang="ko-KR" sz="1600" b="1" dirty="0" smtClean="0"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latin typeface="+mj-ea"/>
                <a:ea typeface="+mj-ea"/>
              </a:rPr>
              <a:t>만원 지원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+mj-ea"/>
              </a:rPr>
              <a:t>학생 </a:t>
            </a:r>
            <a:r>
              <a:rPr lang="en-US" altLang="ko-KR" sz="1600" dirty="0">
                <a:latin typeface="+mj-ea"/>
              </a:rPr>
              <a:t>1</a:t>
            </a:r>
            <a:r>
              <a:rPr lang="ko-KR" altLang="en-US" sz="1600" dirty="0">
                <a:latin typeface="+mj-ea"/>
              </a:rPr>
              <a:t>명당 </a:t>
            </a:r>
            <a:r>
              <a:rPr lang="en-US" altLang="ko-KR" sz="1600" dirty="0">
                <a:latin typeface="+mj-ea"/>
              </a:rPr>
              <a:t>1</a:t>
            </a:r>
            <a:r>
              <a:rPr lang="ko-KR" altLang="en-US" sz="1600" dirty="0">
                <a:latin typeface="+mj-ea"/>
              </a:rPr>
              <a:t>회 지급으로 </a:t>
            </a:r>
            <a:r>
              <a:rPr lang="ko-KR" altLang="en-US" sz="1600" dirty="0" smtClean="0">
                <a:latin typeface="+mj-ea"/>
              </a:rPr>
              <a:t>제한</a:t>
            </a:r>
            <a:endParaRPr lang="en-US" altLang="ko-KR" sz="1600" dirty="0" smtClean="0">
              <a:latin typeface="+mj-ea"/>
            </a:endParaRPr>
          </a:p>
          <a:p>
            <a:pPr marL="1714500" lvl="3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dirty="0" smtClean="0">
                <a:latin typeface="+mj-ea"/>
              </a:rPr>
              <a:t>시험 </a:t>
            </a:r>
            <a:r>
              <a:rPr lang="ko-KR" altLang="en-US" sz="1600" dirty="0">
                <a:latin typeface="+mj-ea"/>
              </a:rPr>
              <a:t>응시 증빙자료 제출자에 </a:t>
            </a:r>
            <a:r>
              <a:rPr lang="ko-KR" altLang="en-US" sz="1600" dirty="0" smtClean="0">
                <a:latin typeface="+mj-ea"/>
              </a:rPr>
              <a:t>한함</a:t>
            </a:r>
            <a:endParaRPr lang="en-US" altLang="ko-KR" sz="1600" b="1" dirty="0" smtClean="0">
              <a:latin typeface="+mj-ea"/>
              <a:ea typeface="+mj-ea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284663" y="26971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284663" y="2708275"/>
            <a:ext cx="3382962" cy="865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프로그램 안내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4284663" y="2133600"/>
            <a:ext cx="0" cy="18716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779838" y="4005263"/>
            <a:ext cx="4108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H="1">
            <a:off x="7883525" y="2708275"/>
            <a:ext cx="1588" cy="1873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76263" y="692150"/>
            <a:ext cx="73088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39750" y="271463"/>
            <a:ext cx="5616575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임상심리</a:t>
            </a:r>
            <a:r>
              <a:rPr lang="ko-KR" altLang="en-US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</a:t>
            </a:r>
            <a:endParaRPr lang="en-US" altLang="ko-KR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"/>
          <p:cNvSpPr>
            <a:spLocks noChangeArrowheads="1"/>
          </p:cNvSpPr>
          <p:nvPr/>
        </p:nvSpPr>
        <p:spPr bwMode="auto">
          <a:xfrm>
            <a:off x="539552" y="1084674"/>
            <a:ext cx="7416824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2000" b="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임상심리사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필기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(8/21)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실기</a:t>
            </a:r>
            <a:r>
              <a:rPr lang="en-US" altLang="ko-KR" sz="20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(10/8~10/21)</a:t>
            </a:r>
            <a:endParaRPr lang="en-US" altLang="ko-KR" sz="20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56383" y="1628800"/>
            <a:ext cx="81722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필기 대비 </a:t>
            </a:r>
            <a:r>
              <a:rPr lang="ko-KR" altLang="en-US" b="1" dirty="0" err="1" smtClean="0">
                <a:latin typeface="+mj-ea"/>
                <a:ea typeface="+mj-ea"/>
              </a:rPr>
              <a:t>스터디</a:t>
            </a:r>
            <a:r>
              <a:rPr lang="ko-KR" altLang="en-US" b="1" dirty="0" smtClean="0">
                <a:latin typeface="+mj-ea"/>
                <a:ea typeface="+mj-ea"/>
              </a:rPr>
              <a:t> 운영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5</a:t>
            </a:r>
            <a:r>
              <a:rPr lang="ko-KR" altLang="en-US" dirty="0" smtClean="0">
                <a:latin typeface="+mj-ea"/>
                <a:ea typeface="+mj-ea"/>
              </a:rPr>
              <a:t>인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조 </a:t>
            </a:r>
            <a:r>
              <a:rPr lang="en-US" altLang="ko-KR" dirty="0" smtClean="0">
                <a:latin typeface="+mj-ea"/>
                <a:ea typeface="+mj-ea"/>
              </a:rPr>
              <a:t>8</a:t>
            </a:r>
            <a:r>
              <a:rPr lang="ko-KR" altLang="en-US" dirty="0" smtClean="0">
                <a:latin typeface="+mj-ea"/>
                <a:ea typeface="+mj-ea"/>
              </a:rPr>
              <a:t>그룹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err="1" smtClean="0">
                <a:latin typeface="+mj-ea"/>
                <a:ea typeface="+mj-ea"/>
              </a:rPr>
              <a:t>학부생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멘토</a:t>
            </a:r>
            <a:r>
              <a:rPr lang="ko-KR" altLang="en-US" dirty="0" smtClean="0">
                <a:latin typeface="+mj-ea"/>
                <a:ea typeface="+mj-ea"/>
              </a:rPr>
              <a:t> 포함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회 이상</a:t>
            </a:r>
            <a:r>
              <a:rPr lang="en-US" altLang="ko-KR" dirty="0" smtClean="0">
                <a:latin typeface="+mj-ea"/>
                <a:ea typeface="+mj-ea"/>
              </a:rPr>
              <a:t>/ 6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마지막주</a:t>
            </a:r>
            <a:r>
              <a:rPr lang="en-US" altLang="ko-KR" dirty="0" smtClean="0">
                <a:latin typeface="+mj-ea"/>
                <a:ea typeface="+mj-ea"/>
              </a:rPr>
              <a:t>~8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셋째주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(2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r>
              <a:rPr lang="ko-KR" altLang="en-US" dirty="0">
                <a:latin typeface="+mj-ea"/>
                <a:ea typeface="+mj-ea"/>
              </a:rPr>
              <a:t>월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참가 자격 조건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임상심리사</a:t>
            </a:r>
            <a:r>
              <a:rPr lang="ko-KR" altLang="en-US" dirty="0" smtClean="0">
                <a:latin typeface="+mj-ea"/>
                <a:ea typeface="+mj-ea"/>
              </a:rPr>
              <a:t> 필기 시험 </a:t>
            </a:r>
            <a:r>
              <a:rPr lang="ko-KR" altLang="en-US" dirty="0" err="1" smtClean="0">
                <a:latin typeface="+mj-ea"/>
                <a:ea typeface="+mj-ea"/>
              </a:rPr>
              <a:t>응시가능자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b="1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latin typeface="+mj-ea"/>
                <a:ea typeface="+mj-ea"/>
              </a:rPr>
              <a:t>실기 대비 </a:t>
            </a:r>
            <a:r>
              <a:rPr lang="ko-KR" altLang="en-US" b="1" dirty="0" err="1" smtClean="0">
                <a:latin typeface="+mj-ea"/>
                <a:ea typeface="+mj-ea"/>
              </a:rPr>
              <a:t>스터디</a:t>
            </a:r>
            <a:r>
              <a:rPr lang="ko-KR" altLang="en-US" b="1" dirty="0" smtClean="0">
                <a:latin typeface="+mj-ea"/>
                <a:ea typeface="+mj-ea"/>
              </a:rPr>
              <a:t> 운영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6</a:t>
            </a:r>
            <a:r>
              <a:rPr lang="ko-KR" altLang="en-US" dirty="0" smtClean="0">
                <a:latin typeface="+mj-ea"/>
                <a:ea typeface="+mj-ea"/>
              </a:rPr>
              <a:t>인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조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그룹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대학원생 </a:t>
            </a:r>
            <a:r>
              <a:rPr lang="ko-KR" altLang="en-US" dirty="0" err="1" smtClean="0">
                <a:latin typeface="+mj-ea"/>
                <a:ea typeface="+mj-ea"/>
              </a:rPr>
              <a:t>멘토</a:t>
            </a:r>
            <a:r>
              <a:rPr lang="ko-KR" altLang="en-US" dirty="0" smtClean="0">
                <a:latin typeface="+mj-ea"/>
                <a:ea typeface="+mj-ea"/>
              </a:rPr>
              <a:t> 포함 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회 이상</a:t>
            </a:r>
            <a:r>
              <a:rPr lang="en-US" altLang="ko-KR" dirty="0" smtClean="0">
                <a:latin typeface="+mj-ea"/>
                <a:ea typeface="+mj-ea"/>
              </a:rPr>
              <a:t>/ 7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셋째주</a:t>
            </a:r>
            <a:r>
              <a:rPr lang="en-US" altLang="ko-KR" dirty="0" smtClean="0">
                <a:latin typeface="+mj-ea"/>
                <a:ea typeface="+mj-ea"/>
              </a:rPr>
              <a:t> ~ 9</a:t>
            </a:r>
            <a:r>
              <a:rPr lang="ko-KR" altLang="en-US" dirty="0" smtClean="0">
                <a:latin typeface="+mj-ea"/>
                <a:ea typeface="+mj-ea"/>
              </a:rPr>
              <a:t>월 </a:t>
            </a:r>
            <a:r>
              <a:rPr lang="ko-KR" altLang="en-US" dirty="0" err="1" smtClean="0">
                <a:latin typeface="+mj-ea"/>
                <a:ea typeface="+mj-ea"/>
              </a:rPr>
              <a:t>마지막주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(3</a:t>
            </a:r>
            <a:r>
              <a:rPr lang="ko-KR" altLang="en-US" dirty="0" smtClean="0">
                <a:latin typeface="+mj-ea"/>
                <a:ea typeface="+mj-ea"/>
              </a:rPr>
              <a:t>개월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참가 자격 조건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임상심리사</a:t>
            </a:r>
            <a:r>
              <a:rPr lang="ko-KR" altLang="en-US" dirty="0" smtClean="0">
                <a:latin typeface="+mj-ea"/>
                <a:ea typeface="+mj-ea"/>
              </a:rPr>
              <a:t> 실기 시험 </a:t>
            </a:r>
            <a:r>
              <a:rPr lang="ko-KR" altLang="en-US" dirty="0" err="1" smtClean="0">
                <a:latin typeface="+mj-ea"/>
                <a:ea typeface="+mj-ea"/>
              </a:rPr>
              <a:t>응시가능자</a:t>
            </a:r>
            <a:endParaRPr lang="en-US" altLang="ko-KR" dirty="0" smtClean="0">
              <a:latin typeface="+mj-ea"/>
              <a:ea typeface="+mj-ea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smtClean="0">
                <a:latin typeface="+mj-ea"/>
                <a:ea typeface="+mj-ea"/>
              </a:rPr>
              <a:t>필기합격자   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순위</a:t>
            </a:r>
            <a:r>
              <a:rPr lang="en-US" altLang="ko-KR" dirty="0" smtClean="0">
                <a:latin typeface="+mj-ea"/>
                <a:ea typeface="+mj-ea"/>
              </a:rPr>
              <a:t>: </a:t>
            </a:r>
            <a:r>
              <a:rPr lang="ko-KR" altLang="en-US" dirty="0" err="1" smtClean="0">
                <a:latin typeface="+mj-ea"/>
                <a:ea typeface="+mj-ea"/>
              </a:rPr>
              <a:t>필기미합격자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39552" y="213285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필</a:t>
            </a:r>
          </a:p>
        </p:txBody>
      </p:sp>
      <p:sp>
        <p:nvSpPr>
          <p:cNvPr id="17" name="타원 16"/>
          <p:cNvSpPr/>
          <p:nvPr/>
        </p:nvSpPr>
        <p:spPr>
          <a:xfrm>
            <a:off x="539552" y="4365104"/>
            <a:ext cx="914400" cy="914400"/>
          </a:xfrm>
          <a:prstGeom prst="ellipse">
            <a:avLst/>
          </a:prstGeom>
          <a:solidFill>
            <a:srgbClr val="FFDD7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실</a:t>
            </a:r>
            <a:endParaRPr lang="ko-KR" altLang="en-US" sz="3200" b="1" dirty="0">
              <a:ln w="1905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89A-1377-4EDF-A496-86123C4752CF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885</Words>
  <Application>Microsoft Office PowerPoint</Application>
  <PresentationFormat>화면 슬라이드 쇼(4:3)</PresentationFormat>
  <Paragraphs>175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user</cp:lastModifiedBy>
  <cp:revision>50</cp:revision>
  <dcterms:created xsi:type="dcterms:W3CDTF">2016-06-08T15:35:14Z</dcterms:created>
  <dcterms:modified xsi:type="dcterms:W3CDTF">2016-06-09T01:06:29Z</dcterms:modified>
</cp:coreProperties>
</file>