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89" r:id="rId4"/>
    <p:sldId id="258" r:id="rId5"/>
    <p:sldId id="268" r:id="rId6"/>
    <p:sldId id="262" r:id="rId7"/>
    <p:sldId id="290" r:id="rId8"/>
    <p:sldId id="291" r:id="rId9"/>
    <p:sldId id="292" r:id="rId10"/>
    <p:sldId id="293" r:id="rId11"/>
    <p:sldId id="284" r:id="rId12"/>
    <p:sldId id="285" r:id="rId13"/>
    <p:sldId id="270" r:id="rId14"/>
    <p:sldId id="266" r:id="rId15"/>
    <p:sldId id="294" r:id="rId16"/>
    <p:sldId id="265" r:id="rId17"/>
    <p:sldId id="278" r:id="rId18"/>
    <p:sldId id="288" r:id="rId19"/>
    <p:sldId id="28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04396C"/>
    <a:srgbClr val="1E3252"/>
    <a:srgbClr val="6497B1"/>
    <a:srgbClr val="AEAFA9"/>
    <a:srgbClr val="418A9D"/>
    <a:srgbClr val="BCDEE3"/>
    <a:srgbClr val="005289"/>
    <a:srgbClr val="007095"/>
    <a:srgbClr val="0260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F6387-3403-4348-8A94-7ADE7975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852A9D-DEAB-4D3B-BE4C-4D5506949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BC8D7-B31E-450F-BC14-69F5BA00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2F3B2-7919-4755-A2BA-E60311F1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E1C44-6ED9-45C3-85CE-F181F64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4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7AC93-7A39-431A-9FB1-1E98C13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84B2D7-51AE-4A98-A99F-A3EB7D93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5744A8-FE11-4335-B99E-0C709334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DD8B86-F04B-471A-B701-77C39BC7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FDA001-D3E8-406C-85C1-C16B2895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AB922F-8FE5-4AD9-B4B7-0C32F5C0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1F6FB-27DF-4EF8-9C39-2843CFAC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DDFF65-E6AC-4DE9-BC59-8D94C9C7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713491-F16F-4D87-A871-72DDAB2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BB5D74-5FA0-4FE3-8C76-C5846785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277ED0-AEC3-4AF7-92C1-9B942CF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3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26BB87-EA73-4676-B5EE-CF484C7F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EB9E6B-3317-49B6-BD7E-5D8A6D12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2096CD-9EE4-4657-B340-5D82EA01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142E6-326E-4C16-9093-56979C03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D65AFA-C355-40C1-80F6-8264E94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90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09836B-546E-427C-901C-507669B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2D5C6-D2D2-4C8F-ADE8-FA9D32A8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A3C13-BB40-4BA2-97FB-232FA10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46734E-5F3B-46DF-83F4-5253AC7D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63EFD-2ECD-484B-8FE3-BD46DBA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3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50236-D72C-46A8-8E43-F403AB51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9E0306-8C68-4BA2-8E35-84C5A601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5EBBB-3A9E-4875-91BC-BA0F98B7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14B26-FD9B-4500-9159-1814890F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3211AD-49EC-4C32-ACD3-8CF24D2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35847-E819-401C-8088-DE14C83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CE0E58-A374-46C3-99E5-8CB53276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D73669-31FC-4A43-BE3F-20FBB498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487473-0381-424C-935F-E8DD530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79DC7E-293A-4118-BB25-14F86368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F8C06-A6F4-4D56-9961-2A48D37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92F4D-6C94-4897-AF69-B2184F15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88BF44-B930-48BD-847E-4378CC00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F7027-CD07-42A0-AF50-45BC8A27D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38A2D0-3A12-4C29-9758-C0FA7862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A347A6-004A-4A7B-931A-4A1D4E96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A1E329-33C9-4A40-B00F-E72E776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58414FA-5EF1-4D32-A0B3-F5970B6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5AB276-1D41-4C3A-B4C6-AE34D86B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6D34C-E153-4E55-8BE2-053CB23A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C41366-6F59-49C8-B46F-241BACE3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F1036E6-7409-4CCD-A33A-E8923C9C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FED2EA-EEA3-4D31-83CA-82087B8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6C1AD2-5128-41ED-895C-723FBDAB28FF}"/>
              </a:ext>
            </a:extLst>
          </p:cNvPr>
          <p:cNvSpPr txBox="1"/>
          <p:nvPr userDrawn="1"/>
        </p:nvSpPr>
        <p:spPr>
          <a:xfrm>
            <a:off x="10200752" y="6614007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 err="1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rgbClr val="47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800" dirty="0">
              <a:solidFill>
                <a:srgbClr val="47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EF8880-0C23-4695-A0B7-BA55B9DCC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C1AD2-5128-41ED-895C-723FBDAB28FF}"/>
              </a:ext>
            </a:extLst>
          </p:cNvPr>
          <p:cNvSpPr txBox="1"/>
          <p:nvPr userDrawn="1"/>
        </p:nvSpPr>
        <p:spPr>
          <a:xfrm>
            <a:off x="10200752" y="6614007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76295C-1AC2-468F-BE1D-57C4A587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AFE7A1-9037-44AB-B32C-A0354478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B44BA5-E666-41CE-9AB1-709CA4AE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2D173-D60A-49DD-9BBC-DFAC846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9DC195-CC0D-4F1D-BA6A-0A1D6BEC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EE9A9-6FA0-459E-9839-090D4821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3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1A1494-3269-44A5-B276-FD1B1151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BE9EB2-ED9C-4B7A-B116-2B1071C0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56052-6094-4163-A308-25120BD6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567D-AB5D-4AC7-81EF-B47DBFAE57A2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B435DB-002D-4705-918F-4D6B8113C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DB5B9A-8BFA-48CC-9427-80D40886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C4291-AA49-4611-97D5-21EC4368F85B}"/>
              </a:ext>
            </a:extLst>
          </p:cNvPr>
          <p:cNvSpPr txBox="1"/>
          <p:nvPr/>
        </p:nvSpPr>
        <p:spPr>
          <a:xfrm>
            <a:off x="1400460" y="1580370"/>
            <a:ext cx="5827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 </a:t>
            </a:r>
            <a:r>
              <a:rPr lang="en-US" altLang="ko-KR" sz="4800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경찰행정학과</a:t>
            </a:r>
            <a:endParaRPr lang="en-US" altLang="ko-KR" sz="4800" spc="-3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800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학생회장 입후보자</a:t>
            </a:r>
            <a:endParaRPr lang="ko-KR" altLang="en-US" sz="4800" spc="-3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F12AE3B-B2F6-41CB-8089-A3BC3350D683}"/>
              </a:ext>
            </a:extLst>
          </p:cNvPr>
          <p:cNvCxnSpPr>
            <a:cxnSpLocks/>
          </p:cNvCxnSpPr>
          <p:nvPr/>
        </p:nvCxnSpPr>
        <p:spPr>
          <a:xfrm>
            <a:off x="2080134" y="144572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BDE27BE-D47F-4C86-A8A7-881E337B1B9F}"/>
              </a:ext>
            </a:extLst>
          </p:cNvPr>
          <p:cNvCxnSpPr>
            <a:cxnSpLocks/>
          </p:cNvCxnSpPr>
          <p:nvPr/>
        </p:nvCxnSpPr>
        <p:spPr>
          <a:xfrm>
            <a:off x="2080134" y="328468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78D-6021-420A-8428-878080CC967A}"/>
              </a:ext>
            </a:extLst>
          </p:cNvPr>
          <p:cNvSpPr txBox="1"/>
          <p:nvPr/>
        </p:nvSpPr>
        <p:spPr>
          <a:xfrm>
            <a:off x="2553278" y="3966095"/>
            <a:ext cx="3605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 규 덕</a:t>
            </a:r>
            <a:endParaRPr lang="ko-KR" altLang="en-US" sz="7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8" y="2103120"/>
            <a:ext cx="3340750" cy="29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29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757359" y="2828835"/>
            <a:ext cx="298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solidFill>
                  <a:schemeClr val="bg1"/>
                </a:solidFill>
              </a:rPr>
              <a:t>코로나 </a:t>
            </a:r>
            <a:r>
              <a:rPr lang="ko-KR" altLang="en-US" sz="3600" spc="-150" dirty="0" smtClean="0">
                <a:solidFill>
                  <a:schemeClr val="bg1"/>
                </a:solidFill>
              </a:rPr>
              <a:t>상황에</a:t>
            </a:r>
            <a:endParaRPr lang="en-US" altLang="ko-KR" sz="3600" spc="-150" dirty="0" smtClean="0">
              <a:solidFill>
                <a:schemeClr val="bg1"/>
              </a:solidFill>
            </a:endParaRPr>
          </a:p>
          <a:p>
            <a:r>
              <a:rPr lang="ko-KR" altLang="en-US" sz="3600" spc="-150" dirty="0" smtClean="0">
                <a:solidFill>
                  <a:schemeClr val="bg1"/>
                </a:solidFill>
              </a:rPr>
              <a:t>따른 </a:t>
            </a:r>
            <a:r>
              <a:rPr lang="ko-KR" altLang="en-US" sz="3600" spc="-150" dirty="0">
                <a:solidFill>
                  <a:schemeClr val="bg1"/>
                </a:solidFill>
              </a:rPr>
              <a:t>공약사항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904240" y="312122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3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58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11C118-2587-4BAC-976C-6A87808D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6DA07A7-BB3A-4E3B-A1CB-FB1C25235A7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F62D9-57AD-412C-8AB6-2475BE22224D}"/>
              </a:ext>
            </a:extLst>
          </p:cNvPr>
          <p:cNvSpPr txBox="1"/>
          <p:nvPr/>
        </p:nvSpPr>
        <p:spPr>
          <a:xfrm>
            <a:off x="500611" y="2593405"/>
            <a:ext cx="5333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코로나가 완전히 종식 되면 </a:t>
            </a:r>
            <a:endParaRPr lang="en-US" altLang="ko-KR" sz="3600" spc="-3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ko-KR" altLang="en-US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학과는 어떻게 운영되나요</a:t>
            </a:r>
            <a:r>
              <a:rPr lang="en-US" altLang="ko-KR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?</a:t>
            </a:r>
            <a:endParaRPr lang="ko-KR" altLang="en-US" sz="3600" spc="-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E221B-5538-4DAA-86B0-73E5CAF4E698}"/>
              </a:ext>
            </a:extLst>
          </p:cNvPr>
          <p:cNvSpPr txBox="1"/>
          <p:nvPr/>
        </p:nvSpPr>
        <p:spPr>
          <a:xfrm>
            <a:off x="395516" y="323464"/>
            <a:ext cx="205376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</a:rPr>
              <a:t>Q.</a:t>
            </a:r>
            <a:endParaRPr lang="ko-KR" alt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716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70D9A74-20C5-4797-A71C-3BADA5484665}"/>
              </a:ext>
            </a:extLst>
          </p:cNvPr>
          <p:cNvGrpSpPr/>
          <p:nvPr/>
        </p:nvGrpSpPr>
        <p:grpSpPr>
          <a:xfrm>
            <a:off x="1741244" y="2399046"/>
            <a:ext cx="9033708" cy="2771087"/>
            <a:chOff x="1584226" y="2010598"/>
            <a:chExt cx="9033708" cy="2771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28F93B-05A5-444E-AF24-4A2A30E38A22}"/>
                </a:ext>
              </a:extLst>
            </p:cNvPr>
            <p:cNvSpPr txBox="1"/>
            <p:nvPr/>
          </p:nvSpPr>
          <p:spPr>
            <a:xfrm>
              <a:off x="1584226" y="2010598"/>
              <a:ext cx="264158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800" dirty="0">
                  <a:solidFill>
                    <a:schemeClr val="bg1"/>
                  </a:solidFill>
                </a:rPr>
                <a:t> 「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455BA2-BC83-497B-BB13-4D47B1322F37}"/>
                </a:ext>
              </a:extLst>
            </p:cNvPr>
            <p:cNvSpPr txBox="1"/>
            <p:nvPr/>
          </p:nvSpPr>
          <p:spPr>
            <a:xfrm>
              <a:off x="9319181" y="2565694"/>
              <a:ext cx="12987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13800">
                  <a:solidFill>
                    <a:srgbClr val="0194E7"/>
                  </a:solidFill>
                </a:defRPr>
              </a:lvl1pPr>
            </a:lstStyle>
            <a:p>
              <a:r>
                <a:rPr lang="ko-KR" altLang="en-US" dirty="0">
                  <a:solidFill>
                    <a:schemeClr val="bg1"/>
                  </a:solidFill>
                </a:rPr>
                <a:t>」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1AEC5A-5830-454D-8939-8073E476BB27}"/>
              </a:ext>
            </a:extLst>
          </p:cNvPr>
          <p:cNvSpPr txBox="1"/>
          <p:nvPr/>
        </p:nvSpPr>
        <p:spPr>
          <a:xfrm>
            <a:off x="3195473" y="3277307"/>
            <a:ext cx="6930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3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학과 행사를 적극 </a:t>
            </a:r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활성화하여</a:t>
            </a:r>
            <a:r>
              <a:rPr lang="en-US" altLang="ko-KR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학생들간의</a:t>
            </a:r>
            <a:endParaRPr lang="en-US" altLang="ko-KR" sz="3200" spc="-3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교류를</a:t>
            </a:r>
            <a:r>
              <a:rPr lang="en-US" altLang="ko-KR" sz="3200" spc="-3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더욱</a:t>
            </a:r>
            <a:r>
              <a:rPr lang="en-US" altLang="ko-KR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높이겠습니다</a:t>
            </a:r>
            <a:r>
              <a:rPr lang="en-US" altLang="ko-KR" sz="3200" spc="-3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3200" spc="-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endParaRPr lang="ko-KR" alt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89D0E-107A-476A-ADD6-25FB1C008E39}"/>
              </a:ext>
            </a:extLst>
          </p:cNvPr>
          <p:cNvSpPr txBox="1"/>
          <p:nvPr/>
        </p:nvSpPr>
        <p:spPr>
          <a:xfrm>
            <a:off x="619959" y="183055"/>
            <a:ext cx="20136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  <a:latin typeface="+mj-ea"/>
                <a:ea typeface="+mj-ea"/>
              </a:rPr>
              <a:t>A.</a:t>
            </a:r>
            <a:endParaRPr lang="ko-KR" altLang="en-US" sz="13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7832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코로나 </a:t>
            </a:r>
            <a:r>
              <a:rPr lang="ko-KR" altLang="en-US" spc="-150" dirty="0" smtClean="0">
                <a:solidFill>
                  <a:schemeClr val="bg1"/>
                </a:solidFill>
              </a:rPr>
              <a:t>상황에</a:t>
            </a:r>
            <a:r>
              <a:rPr lang="en-US" altLang="ko-KR" spc="-150" dirty="0" smtClean="0">
                <a:solidFill>
                  <a:schemeClr val="bg1"/>
                </a:solidFill>
              </a:rPr>
              <a:t> </a:t>
            </a:r>
            <a:r>
              <a:rPr lang="ko-KR" altLang="en-US" spc="-150" dirty="0" smtClean="0">
                <a:solidFill>
                  <a:schemeClr val="bg1"/>
                </a:solidFill>
              </a:rPr>
              <a:t>따른 </a:t>
            </a:r>
            <a:r>
              <a:rPr lang="ko-KR" altLang="en-US" spc="-150" dirty="0">
                <a:solidFill>
                  <a:schemeClr val="bg1"/>
                </a:solidFill>
              </a:rPr>
              <a:t>공약사항</a:t>
            </a:r>
          </a:p>
          <a:p>
            <a:endParaRPr lang="ko-KR" altLang="en-US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25DEC-4F15-4754-B254-3D7F6BCAC00C}"/>
              </a:ext>
            </a:extLst>
          </p:cNvPr>
          <p:cNvSpPr txBox="1"/>
          <p:nvPr/>
        </p:nvSpPr>
        <p:spPr>
          <a:xfrm>
            <a:off x="1537007" y="449649"/>
            <a:ext cx="102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코로나가 완전히 종식 됐을 경우 </a:t>
            </a:r>
            <a:r>
              <a:rPr lang="en-US" altLang="ko-KR" sz="2800" b="1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– </a:t>
            </a:r>
            <a:r>
              <a:rPr lang="ko-KR" altLang="en-US" sz="2800" b="1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학과 행사 일정</a:t>
            </a:r>
            <a:r>
              <a:rPr lang="en-US" altLang="ko-KR" sz="2800" b="1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endParaRPr lang="ko-KR" altLang="en-US" sz="28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774F6BE-E50B-4C8B-A2F6-E14B3BA02071}"/>
              </a:ext>
            </a:extLst>
          </p:cNvPr>
          <p:cNvCxnSpPr/>
          <p:nvPr/>
        </p:nvCxnSpPr>
        <p:spPr>
          <a:xfrm>
            <a:off x="0" y="3405188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E86B461-2BF0-49E8-80AF-88B7BF9003C7}"/>
              </a:ext>
            </a:extLst>
          </p:cNvPr>
          <p:cNvCxnSpPr/>
          <p:nvPr/>
        </p:nvCxnSpPr>
        <p:spPr>
          <a:xfrm flipV="1">
            <a:off x="1547943" y="3551018"/>
            <a:ext cx="0" cy="2304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662C426E-5F9D-414B-B8F5-8B68D2CCA11D}"/>
              </a:ext>
            </a:extLst>
          </p:cNvPr>
          <p:cNvCxnSpPr/>
          <p:nvPr/>
        </p:nvCxnSpPr>
        <p:spPr>
          <a:xfrm flipV="1">
            <a:off x="2447575" y="1816119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4DF7C036-1A2D-4CC4-AED1-925118443E4A}"/>
              </a:ext>
            </a:extLst>
          </p:cNvPr>
          <p:cNvCxnSpPr>
            <a:cxnSpLocks/>
          </p:cNvCxnSpPr>
          <p:nvPr/>
        </p:nvCxnSpPr>
        <p:spPr>
          <a:xfrm flipV="1">
            <a:off x="4864933" y="172725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7F050A3-B1A2-4DB3-A1A3-B9E921B0AD77}"/>
              </a:ext>
            </a:extLst>
          </p:cNvPr>
          <p:cNvSpPr txBox="1"/>
          <p:nvPr/>
        </p:nvSpPr>
        <p:spPr>
          <a:xfrm>
            <a:off x="5096132" y="1780830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ADCD0C-D242-4BB0-9A87-DD8094D014E2}"/>
              </a:ext>
            </a:extLst>
          </p:cNvPr>
          <p:cNvSpPr txBox="1"/>
          <p:nvPr/>
        </p:nvSpPr>
        <p:spPr>
          <a:xfrm>
            <a:off x="4046260" y="379020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9476B2-248F-4D7B-A636-2BB3D8571FBB}"/>
              </a:ext>
            </a:extLst>
          </p:cNvPr>
          <p:cNvSpPr txBox="1"/>
          <p:nvPr/>
        </p:nvSpPr>
        <p:spPr>
          <a:xfrm>
            <a:off x="2580747" y="1788109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FF520F-77CA-491B-BC22-0DAB47F25730}"/>
              </a:ext>
            </a:extLst>
          </p:cNvPr>
          <p:cNvSpPr txBox="1"/>
          <p:nvPr/>
        </p:nvSpPr>
        <p:spPr>
          <a:xfrm>
            <a:off x="1725456" y="380064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9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403748-BBFE-4FA4-B3E5-9C78ECE6DD14}"/>
              </a:ext>
            </a:extLst>
          </p:cNvPr>
          <p:cNvSpPr txBox="1"/>
          <p:nvPr/>
        </p:nvSpPr>
        <p:spPr>
          <a:xfrm>
            <a:off x="612885" y="1773799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71B69C-C781-4C6E-B92E-576040C73780}"/>
              </a:ext>
            </a:extLst>
          </p:cNvPr>
          <p:cNvSpPr txBox="1"/>
          <p:nvPr/>
        </p:nvSpPr>
        <p:spPr>
          <a:xfrm>
            <a:off x="1577269" y="4489931"/>
            <a:ext cx="169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개강 파티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무비 데이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야구 경기 관람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4C3E2A4A-EEDA-440A-A9F9-A247142E1DAA}"/>
              </a:ext>
            </a:extLst>
          </p:cNvPr>
          <p:cNvCxnSpPr/>
          <p:nvPr/>
        </p:nvCxnSpPr>
        <p:spPr>
          <a:xfrm flipV="1">
            <a:off x="7053056" y="1814386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1E811CA-2400-4F5F-A3FA-2F9B41B3C85D}"/>
              </a:ext>
            </a:extLst>
          </p:cNvPr>
          <p:cNvSpPr txBox="1"/>
          <p:nvPr/>
        </p:nvSpPr>
        <p:spPr>
          <a:xfrm>
            <a:off x="7472467" y="1753552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0C2914-FF8C-4222-A5CF-5A580DFFB242}"/>
              </a:ext>
            </a:extLst>
          </p:cNvPr>
          <p:cNvSpPr txBox="1"/>
          <p:nvPr/>
        </p:nvSpPr>
        <p:spPr>
          <a:xfrm>
            <a:off x="6492841" y="380327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D974B81F-0B13-4015-8145-259A3E688222}"/>
              </a:ext>
            </a:extLst>
          </p:cNvPr>
          <p:cNvCxnSpPr/>
          <p:nvPr/>
        </p:nvCxnSpPr>
        <p:spPr>
          <a:xfrm>
            <a:off x="498585" y="1794363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DACD16BB-14FF-4988-B941-E06480B14451}"/>
              </a:ext>
            </a:extLst>
          </p:cNvPr>
          <p:cNvCxnSpPr/>
          <p:nvPr/>
        </p:nvCxnSpPr>
        <p:spPr>
          <a:xfrm flipV="1">
            <a:off x="9718266" y="177473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9C0378F-B2EF-479C-A6CA-0F04A0B17518}"/>
              </a:ext>
            </a:extLst>
          </p:cNvPr>
          <p:cNvSpPr txBox="1"/>
          <p:nvPr/>
        </p:nvSpPr>
        <p:spPr>
          <a:xfrm>
            <a:off x="9841255" y="1804534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DDA8CC-B139-49BD-8265-0CD23AC150C1}"/>
              </a:ext>
            </a:extLst>
          </p:cNvPr>
          <p:cNvSpPr txBox="1"/>
          <p:nvPr/>
        </p:nvSpPr>
        <p:spPr>
          <a:xfrm>
            <a:off x="9120331" y="381560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F8DD1C-32AA-42C4-8D6A-AF9EDA8F9AF2}"/>
              </a:ext>
            </a:extLst>
          </p:cNvPr>
          <p:cNvSpPr txBox="1"/>
          <p:nvPr/>
        </p:nvSpPr>
        <p:spPr>
          <a:xfrm>
            <a:off x="3991372" y="4436456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중간고사 야식 행사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E07F13-714C-4FCC-A223-C89DD6B29656}"/>
              </a:ext>
            </a:extLst>
          </p:cNvPr>
          <p:cNvSpPr txBox="1"/>
          <p:nvPr/>
        </p:nvSpPr>
        <p:spPr>
          <a:xfrm>
            <a:off x="9051565" y="4355790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기말고사 야식 행사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765C38-10E7-4ADC-B16D-27C3F1493C7B}"/>
              </a:ext>
            </a:extLst>
          </p:cNvPr>
          <p:cNvSpPr txBox="1"/>
          <p:nvPr/>
        </p:nvSpPr>
        <p:spPr>
          <a:xfrm>
            <a:off x="614988" y="2214497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졸업식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오리엔테이션 및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입학식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7E67FD-C454-4A8B-A87D-71AD01ADA394}"/>
              </a:ext>
            </a:extLst>
          </p:cNvPr>
          <p:cNvSpPr txBox="1"/>
          <p:nvPr/>
        </p:nvSpPr>
        <p:spPr>
          <a:xfrm>
            <a:off x="4991573" y="2253302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소 체육대회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체육대회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중간고사 야식 행사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95C818-1B84-43FA-886A-9A0E4A705F2A}"/>
              </a:ext>
            </a:extLst>
          </p:cNvPr>
          <p:cNvSpPr txBox="1"/>
          <p:nvPr/>
        </p:nvSpPr>
        <p:spPr>
          <a:xfrm>
            <a:off x="7206805" y="2143452"/>
            <a:ext cx="23022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스승의 날 </a:t>
            </a:r>
            <a:r>
              <a:rPr lang="en-US" altLang="ko-KR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&amp; 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성년의 날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무비 데이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경행인의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밤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8A58A6-31F8-4B97-A53F-B46BF2F5061D}"/>
              </a:ext>
            </a:extLst>
          </p:cNvPr>
          <p:cNvSpPr txBox="1"/>
          <p:nvPr/>
        </p:nvSpPr>
        <p:spPr>
          <a:xfrm>
            <a:off x="9888490" y="226839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종강 파티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기말고사 야식 행사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CEFC70-2C69-400D-AF63-FE4BC305D0A5}"/>
              </a:ext>
            </a:extLst>
          </p:cNvPr>
          <p:cNvSpPr txBox="1"/>
          <p:nvPr/>
        </p:nvSpPr>
        <p:spPr>
          <a:xfrm>
            <a:off x="2582963" y="2180940"/>
            <a:ext cx="2087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멘토</a:t>
            </a:r>
            <a:r>
              <a:rPr lang="en-US" altLang="ko-KR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멘티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프로그램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아나바다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행사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정기총회 및 출범식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개강 파티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AE86B461-2BF0-49E8-80AF-88B7BF9003C7}"/>
              </a:ext>
            </a:extLst>
          </p:cNvPr>
          <p:cNvCxnSpPr/>
          <p:nvPr/>
        </p:nvCxnSpPr>
        <p:spPr>
          <a:xfrm flipV="1">
            <a:off x="3836011" y="3504379"/>
            <a:ext cx="0" cy="2304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AE86B461-2BF0-49E8-80AF-88B7BF9003C7}"/>
              </a:ext>
            </a:extLst>
          </p:cNvPr>
          <p:cNvCxnSpPr/>
          <p:nvPr/>
        </p:nvCxnSpPr>
        <p:spPr>
          <a:xfrm flipV="1">
            <a:off x="6232438" y="3465759"/>
            <a:ext cx="0" cy="2304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AE86B461-2BF0-49E8-80AF-88B7BF9003C7}"/>
              </a:ext>
            </a:extLst>
          </p:cNvPr>
          <p:cNvCxnSpPr/>
          <p:nvPr/>
        </p:nvCxnSpPr>
        <p:spPr>
          <a:xfrm flipV="1">
            <a:off x="9051565" y="3558918"/>
            <a:ext cx="0" cy="2304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E07F13-714C-4FCC-A223-C89DD6B29656}"/>
              </a:ext>
            </a:extLst>
          </p:cNvPr>
          <p:cNvSpPr txBox="1"/>
          <p:nvPr/>
        </p:nvSpPr>
        <p:spPr>
          <a:xfrm>
            <a:off x="6492841" y="4354569"/>
            <a:ext cx="225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중앙경찰학교 견학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정기총회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차기 학회장 자격심사</a:t>
            </a:r>
            <a:endParaRPr lang="en-US" altLang="ko-KR" sz="16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경행인의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밤</a:t>
            </a:r>
            <a:endParaRPr lang="ko-KR" altLang="en-US" sz="16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82" y="5584347"/>
            <a:ext cx="1215320" cy="9943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22" y="4826216"/>
            <a:ext cx="1786257" cy="162155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7" y="1293758"/>
            <a:ext cx="695088" cy="97028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74" y="1190206"/>
            <a:ext cx="873441" cy="91104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0041377" y="317777"/>
            <a:ext cx="1570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</a:rPr>
              <a:t>*</a:t>
            </a:r>
            <a:r>
              <a:rPr lang="ko-KR" altLang="en-US" sz="1100" dirty="0" smtClean="0">
                <a:solidFill>
                  <a:schemeClr val="bg1"/>
                </a:solidFill>
              </a:rPr>
              <a:t> 행사 일정은 사정에 따라 변경될 수 있습니다</a:t>
            </a:r>
            <a:r>
              <a:rPr lang="en-US" altLang="ko-KR" sz="1100" dirty="0" smtClean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520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F62D9-57AD-412C-8AB6-2475BE22224D}"/>
              </a:ext>
            </a:extLst>
          </p:cNvPr>
          <p:cNvSpPr txBox="1"/>
          <p:nvPr/>
        </p:nvSpPr>
        <p:spPr>
          <a:xfrm>
            <a:off x="398075" y="3225338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코로나가 더 악화 되면</a:t>
            </a:r>
            <a:endParaRPr lang="en-US" altLang="ko-KR" sz="3600" spc="-3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ko-KR" altLang="en-US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학과는 어떻게 운영되나요</a:t>
            </a:r>
            <a:r>
              <a:rPr lang="en-US" altLang="ko-KR" sz="36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?</a:t>
            </a:r>
            <a:endParaRPr lang="ko-KR" altLang="en-US" sz="3600" spc="-3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E221B-5538-4DAA-86B0-73E5CAF4E698}"/>
              </a:ext>
            </a:extLst>
          </p:cNvPr>
          <p:cNvSpPr txBox="1"/>
          <p:nvPr/>
        </p:nvSpPr>
        <p:spPr>
          <a:xfrm>
            <a:off x="495268" y="622722"/>
            <a:ext cx="205376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</a:rPr>
              <a:t>Q.</a:t>
            </a:r>
            <a:endParaRPr lang="ko-KR" altLang="en-US" sz="13800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accent6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82113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70D9A74-20C5-4797-A71C-3BADA5484665}"/>
              </a:ext>
            </a:extLst>
          </p:cNvPr>
          <p:cNvGrpSpPr/>
          <p:nvPr/>
        </p:nvGrpSpPr>
        <p:grpSpPr>
          <a:xfrm>
            <a:off x="1741244" y="2399046"/>
            <a:ext cx="9033708" cy="2771087"/>
            <a:chOff x="1584226" y="2010598"/>
            <a:chExt cx="9033708" cy="2771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28F93B-05A5-444E-AF24-4A2A30E38A22}"/>
                </a:ext>
              </a:extLst>
            </p:cNvPr>
            <p:cNvSpPr txBox="1"/>
            <p:nvPr/>
          </p:nvSpPr>
          <p:spPr>
            <a:xfrm>
              <a:off x="1584226" y="2010598"/>
              <a:ext cx="264158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800" dirty="0">
                  <a:solidFill>
                    <a:schemeClr val="bg1"/>
                  </a:solidFill>
                </a:rPr>
                <a:t> 「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455BA2-BC83-497B-BB13-4D47B1322F37}"/>
                </a:ext>
              </a:extLst>
            </p:cNvPr>
            <p:cNvSpPr txBox="1"/>
            <p:nvPr/>
          </p:nvSpPr>
          <p:spPr>
            <a:xfrm>
              <a:off x="9319181" y="2565694"/>
              <a:ext cx="12987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13800">
                  <a:solidFill>
                    <a:srgbClr val="0194E7"/>
                  </a:solidFill>
                </a:defRPr>
              </a:lvl1pPr>
            </a:lstStyle>
            <a:p>
              <a:r>
                <a:rPr lang="ko-KR" altLang="en-US" dirty="0">
                  <a:solidFill>
                    <a:schemeClr val="bg1"/>
                  </a:solidFill>
                </a:rPr>
                <a:t>」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1AEC5A-5830-454D-8939-8073E476BB27}"/>
              </a:ext>
            </a:extLst>
          </p:cNvPr>
          <p:cNvSpPr txBox="1"/>
          <p:nvPr/>
        </p:nvSpPr>
        <p:spPr>
          <a:xfrm>
            <a:off x="3262639" y="3236635"/>
            <a:ext cx="6563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혼합 강의일 경우와 전면 비대면</a:t>
            </a:r>
            <a:endParaRPr lang="en-US" altLang="ko-KR" sz="3200" spc="-3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200" spc="-3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ExtraBold" panose="020B0600000101010101" pitchFamily="50" charset="-127"/>
              </a:rPr>
              <a:t>강의일 경우로 </a:t>
            </a:r>
            <a:r>
              <a:rPr lang="ko-KR" altLang="en-US" sz="3200" spc="-300" dirty="0" smtClean="0">
                <a:solidFill>
                  <a:schemeClr val="bg1"/>
                </a:solidFill>
                <a:ea typeface="나눔스퀘어 ExtraBold" panose="020B0600000101010101" pitchFamily="50" charset="-127"/>
              </a:rPr>
              <a:t>나누어 운영하겠습니다</a:t>
            </a:r>
            <a:r>
              <a:rPr lang="en-US" altLang="ko-KR" sz="3200" spc="-300" dirty="0" smtClean="0">
                <a:solidFill>
                  <a:schemeClr val="bg1"/>
                </a:solidFill>
                <a:ea typeface="나눔스퀘어 ExtraBold" panose="020B0600000101010101" pitchFamily="50" charset="-127"/>
              </a:rPr>
              <a:t>.</a:t>
            </a:r>
            <a:endParaRPr lang="en-US" altLang="ko-KR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89D0E-107A-476A-ADD6-25FB1C008E39}"/>
              </a:ext>
            </a:extLst>
          </p:cNvPr>
          <p:cNvSpPr txBox="1"/>
          <p:nvPr/>
        </p:nvSpPr>
        <p:spPr>
          <a:xfrm>
            <a:off x="619959" y="183055"/>
            <a:ext cx="20136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  <a:latin typeface="+mj-ea"/>
                <a:ea typeface="+mj-ea"/>
              </a:rPr>
              <a:t>A.</a:t>
            </a:r>
            <a:endParaRPr lang="ko-KR" altLang="en-US" sz="13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4085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9750606-1D89-4C34-A9AB-8299E544D955}"/>
              </a:ext>
            </a:extLst>
          </p:cNvPr>
          <p:cNvGrpSpPr/>
          <p:nvPr/>
        </p:nvGrpSpPr>
        <p:grpSpPr>
          <a:xfrm>
            <a:off x="748293" y="1422229"/>
            <a:ext cx="10695414" cy="4863976"/>
            <a:chOff x="875103" y="1339166"/>
            <a:chExt cx="10695414" cy="4863976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84F98EF-9EE9-4089-90AE-839B328B2B4F}"/>
                </a:ext>
              </a:extLst>
            </p:cNvPr>
            <p:cNvSpPr/>
            <p:nvPr/>
          </p:nvSpPr>
          <p:spPr>
            <a:xfrm>
              <a:off x="875103" y="1339166"/>
              <a:ext cx="5292000" cy="4863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AC8F4E8-0871-4ECC-9B39-5D08742E1A1F}"/>
                </a:ext>
              </a:extLst>
            </p:cNvPr>
            <p:cNvSpPr/>
            <p:nvPr/>
          </p:nvSpPr>
          <p:spPr>
            <a:xfrm>
              <a:off x="6278517" y="1339166"/>
              <a:ext cx="5292000" cy="4863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008B03C-DDF9-4272-B672-0457BF0EDB7C}"/>
                </a:ext>
              </a:extLst>
            </p:cNvPr>
            <p:cNvGrpSpPr/>
            <p:nvPr/>
          </p:nvGrpSpPr>
          <p:grpSpPr>
            <a:xfrm>
              <a:off x="4931565" y="2864298"/>
              <a:ext cx="2701637" cy="2328649"/>
              <a:chOff x="4931565" y="2864298"/>
              <a:chExt cx="2701637" cy="2328649"/>
            </a:xfrm>
          </p:grpSpPr>
          <p:sp>
            <p:nvSpPr>
              <p:cNvPr id="13" name="다이아몬드 12">
                <a:extLst>
                  <a:ext uri="{FF2B5EF4-FFF2-40B4-BE49-F238E27FC236}">
                    <a16:creationId xmlns:a16="http://schemas.microsoft.com/office/drawing/2014/main" id="{AA7D6DF9-47AF-4543-8168-1EFBB283B875}"/>
                  </a:ext>
                </a:extLst>
              </p:cNvPr>
              <p:cNvSpPr/>
              <p:nvPr/>
            </p:nvSpPr>
            <p:spPr>
              <a:xfrm>
                <a:off x="4931565" y="2864298"/>
                <a:ext cx="2701637" cy="2328649"/>
              </a:xfrm>
              <a:prstGeom prst="diamond">
                <a:avLst/>
              </a:prstGeom>
              <a:solidFill>
                <a:schemeClr val="accent6"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0C5932-7F6B-4D39-B32B-EBD2F611A19E}"/>
                  </a:ext>
                </a:extLst>
              </p:cNvPr>
              <p:cNvSpPr txBox="1"/>
              <p:nvPr/>
            </p:nvSpPr>
            <p:spPr>
              <a:xfrm>
                <a:off x="6339521" y="3361066"/>
                <a:ext cx="44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99C4B-4B07-4A0A-9ABE-73B29CB2AA46}"/>
                  </a:ext>
                </a:extLst>
              </p:cNvPr>
              <p:cNvSpPr txBox="1"/>
              <p:nvPr/>
            </p:nvSpPr>
            <p:spPr>
              <a:xfrm>
                <a:off x="6382262" y="4206068"/>
                <a:ext cx="44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11199C9-218E-49C9-8441-839AA7ED46EF}"/>
              </a:ext>
            </a:extLst>
          </p:cNvPr>
          <p:cNvSpPr txBox="1"/>
          <p:nvPr/>
        </p:nvSpPr>
        <p:spPr>
          <a:xfrm>
            <a:off x="875104" y="1781682"/>
            <a:ext cx="3818237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과실</a:t>
            </a:r>
            <a:r>
              <a:rPr lang="en-US" altLang="ko-KR" b="1" dirty="0">
                <a:solidFill>
                  <a:schemeClr val="bg1"/>
                </a:solidFill>
              </a:rPr>
              <a:t>&amp;</a:t>
            </a:r>
            <a:r>
              <a:rPr lang="ko-KR" altLang="en-US" b="1" dirty="0">
                <a:solidFill>
                  <a:schemeClr val="bg1"/>
                </a:solidFill>
              </a:rPr>
              <a:t>실습실 방역 주기를 </a:t>
            </a:r>
            <a:r>
              <a:rPr lang="ko-KR" altLang="en-US" b="1" dirty="0" smtClean="0">
                <a:solidFill>
                  <a:schemeClr val="bg1"/>
                </a:solidFill>
              </a:rPr>
              <a:t>강화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chemeClr val="bg1"/>
                </a:solidFill>
              </a:rPr>
              <a:t>과실</a:t>
            </a:r>
            <a:r>
              <a:rPr lang="en-US" altLang="ko-KR" b="1" dirty="0" smtClean="0">
                <a:solidFill>
                  <a:schemeClr val="bg1"/>
                </a:solidFill>
              </a:rPr>
              <a:t>&amp;</a:t>
            </a:r>
            <a:r>
              <a:rPr lang="ko-KR" altLang="en-US" b="1" dirty="0" smtClean="0">
                <a:solidFill>
                  <a:schemeClr val="bg1"/>
                </a:solidFill>
              </a:rPr>
              <a:t>실습실 출입 인원 및 이용시간 통제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코로나 수칙에 따른 각종 학과 행사들 </a:t>
            </a:r>
            <a:r>
              <a:rPr lang="ko-KR" altLang="en-US" b="1" dirty="0" smtClean="0">
                <a:solidFill>
                  <a:schemeClr val="bg1"/>
                </a:solidFill>
              </a:rPr>
              <a:t>통제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각 동아리 활동이 코로나 수칙에 위반 되지 않는지 활동 계획 </a:t>
            </a:r>
            <a:r>
              <a:rPr lang="ko-KR" altLang="en-US" b="1" dirty="0" smtClean="0">
                <a:solidFill>
                  <a:schemeClr val="bg1"/>
                </a:solidFill>
              </a:rPr>
              <a:t>점검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경찰공무원 등 취업 정보 </a:t>
            </a:r>
            <a:r>
              <a:rPr lang="en-US" altLang="ko-KR" b="1" dirty="0">
                <a:solidFill>
                  <a:schemeClr val="bg1"/>
                </a:solidFill>
              </a:rPr>
              <a:t>&amp; </a:t>
            </a:r>
            <a:r>
              <a:rPr lang="ko-KR" altLang="en-US" b="1" dirty="0">
                <a:solidFill>
                  <a:schemeClr val="bg1"/>
                </a:solidFill>
              </a:rPr>
              <a:t>국제교류 및 장학금 정보 온라인으로 전달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b="1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975" y="3693188"/>
            <a:ext cx="112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전면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</a:rPr>
              <a:t>비대면</a:t>
            </a:r>
            <a:endParaRPr lang="en-US" altLang="ko-KR" sz="20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1135" y="3693188"/>
            <a:ext cx="118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혼합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</a:rPr>
              <a:t>강의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코로나 </a:t>
            </a:r>
            <a:r>
              <a:rPr lang="ko-KR" altLang="en-US" spc="-150" dirty="0" smtClean="0">
                <a:solidFill>
                  <a:schemeClr val="bg1"/>
                </a:solidFill>
              </a:rPr>
              <a:t>상황에</a:t>
            </a:r>
            <a:r>
              <a:rPr lang="en-US" altLang="ko-KR" spc="-150" dirty="0" smtClean="0">
                <a:solidFill>
                  <a:schemeClr val="bg1"/>
                </a:solidFill>
              </a:rPr>
              <a:t> </a:t>
            </a:r>
            <a:r>
              <a:rPr lang="ko-KR" altLang="en-US" spc="-150" dirty="0" smtClean="0">
                <a:solidFill>
                  <a:schemeClr val="bg1"/>
                </a:solidFill>
              </a:rPr>
              <a:t>따른 </a:t>
            </a:r>
            <a:r>
              <a:rPr lang="ko-KR" altLang="en-US" spc="-150" dirty="0">
                <a:solidFill>
                  <a:schemeClr val="bg1"/>
                </a:solidFill>
              </a:rPr>
              <a:t>공약사항</a:t>
            </a:r>
          </a:p>
          <a:p>
            <a:endParaRPr lang="ko-KR" altLang="en-US" spc="-3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D25DEC-4F15-4754-B254-3D7F6BCAC00C}"/>
              </a:ext>
            </a:extLst>
          </p:cNvPr>
          <p:cNvSpPr txBox="1"/>
          <p:nvPr/>
        </p:nvSpPr>
        <p:spPr>
          <a:xfrm>
            <a:off x="1521229" y="449649"/>
            <a:ext cx="535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코로나가 더 악화 됐을 경우</a:t>
            </a:r>
            <a:endParaRPr lang="ko-KR" altLang="en-US" sz="28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06392" y="1715170"/>
            <a:ext cx="39373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신입생들에게 </a:t>
            </a:r>
            <a:r>
              <a:rPr lang="en-US" altLang="ko-KR" b="1" dirty="0">
                <a:solidFill>
                  <a:schemeClr val="bg1"/>
                </a:solidFill>
              </a:rPr>
              <a:t>zoom</a:t>
            </a:r>
            <a:r>
              <a:rPr lang="ko-KR" altLang="en-US" b="1" dirty="0">
                <a:solidFill>
                  <a:schemeClr val="bg1"/>
                </a:solidFill>
              </a:rPr>
              <a:t>을 통한 비대면 오리엔테이션 </a:t>
            </a:r>
            <a:r>
              <a:rPr lang="ko-KR" altLang="en-US" b="1" dirty="0" smtClean="0">
                <a:solidFill>
                  <a:schemeClr val="bg1"/>
                </a:solidFill>
              </a:rPr>
              <a:t>진행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학사 공지 및 일정 등 교내 중요사항 온라인으로 수시 공유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전공 수업 비대면 강의에 대한 건의사항 조사 및 익명 </a:t>
            </a:r>
            <a:r>
              <a:rPr lang="ko-KR" altLang="en-US" b="1" dirty="0" smtClean="0">
                <a:solidFill>
                  <a:schemeClr val="bg1"/>
                </a:solidFill>
              </a:rPr>
              <a:t>전달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경찰공무원 등 취업 정보 </a:t>
            </a:r>
            <a:r>
              <a:rPr lang="en-US" altLang="ko-KR" b="1" dirty="0">
                <a:solidFill>
                  <a:schemeClr val="bg1"/>
                </a:solidFill>
              </a:rPr>
              <a:t>&amp; </a:t>
            </a:r>
            <a:r>
              <a:rPr lang="ko-KR" altLang="en-US" b="1" dirty="0">
                <a:solidFill>
                  <a:schemeClr val="bg1"/>
                </a:solidFill>
              </a:rPr>
              <a:t>국제교류 및 장학금 정보 온라인으로 </a:t>
            </a:r>
            <a:r>
              <a:rPr lang="ko-KR" altLang="en-US" b="1" dirty="0" smtClean="0">
                <a:solidFill>
                  <a:schemeClr val="bg1"/>
                </a:solidFill>
              </a:rPr>
              <a:t>전달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bg1"/>
                </a:solidFill>
              </a:rPr>
              <a:t>대면 시험이 있을 경우 학과 시설 방역 및 정돈</a:t>
            </a:r>
            <a:endParaRPr lang="en-US" altLang="ko-KR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68" y="1746576"/>
            <a:ext cx="1118989" cy="74402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18" y="1622837"/>
            <a:ext cx="1172035" cy="11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58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980E0D-400B-4DD2-A151-C23AE873FCD5}"/>
              </a:ext>
            </a:extLst>
          </p:cNvPr>
          <p:cNvSpPr txBox="1"/>
          <p:nvPr/>
        </p:nvSpPr>
        <p:spPr>
          <a:xfrm>
            <a:off x="1484232" y="1616689"/>
            <a:ext cx="1609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</a:rPr>
              <a:t>“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426AF-B95E-4957-B867-478DD3449D6F}"/>
              </a:ext>
            </a:extLst>
          </p:cNvPr>
          <p:cNvSpPr txBox="1"/>
          <p:nvPr/>
        </p:nvSpPr>
        <p:spPr>
          <a:xfrm>
            <a:off x="9588604" y="3876129"/>
            <a:ext cx="1636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8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”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D8129-E34A-4047-8C81-FB5DB89C03B2}"/>
              </a:ext>
            </a:extLst>
          </p:cNvPr>
          <p:cNvSpPr txBox="1"/>
          <p:nvPr/>
        </p:nvSpPr>
        <p:spPr>
          <a:xfrm>
            <a:off x="2114337" y="2494746"/>
            <a:ext cx="7882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i="1" dirty="0" smtClean="0">
                <a:solidFill>
                  <a:schemeClr val="bg1"/>
                </a:solidFill>
              </a:rPr>
              <a:t>항상 학우 분들의 말씀에 가장 먼저</a:t>
            </a:r>
            <a:endParaRPr lang="en-US" altLang="ko-KR" sz="3200" b="1" i="1" dirty="0" smtClean="0">
              <a:solidFill>
                <a:schemeClr val="bg1"/>
              </a:solidFill>
            </a:endParaRPr>
          </a:p>
          <a:p>
            <a:r>
              <a:rPr lang="ko-KR" altLang="en-US" sz="3200" b="1" i="1" dirty="0" smtClean="0">
                <a:solidFill>
                  <a:schemeClr val="bg1"/>
                </a:solidFill>
              </a:rPr>
              <a:t>귀 기울여 소통하고</a:t>
            </a:r>
            <a:r>
              <a:rPr lang="en-US" altLang="ko-KR" sz="3200" b="1" i="1" dirty="0">
                <a:solidFill>
                  <a:schemeClr val="bg1"/>
                </a:solidFill>
              </a:rPr>
              <a:t> </a:t>
            </a:r>
            <a:r>
              <a:rPr lang="ko-KR" altLang="en-US" sz="3200" b="1" i="1" dirty="0" smtClean="0">
                <a:solidFill>
                  <a:schemeClr val="bg1"/>
                </a:solidFill>
              </a:rPr>
              <a:t>모든 학생이 단합하는</a:t>
            </a:r>
            <a:endParaRPr lang="en-US" altLang="ko-KR" sz="3200" b="1" i="1" dirty="0" smtClean="0">
              <a:solidFill>
                <a:schemeClr val="bg1"/>
              </a:solidFill>
            </a:endParaRPr>
          </a:p>
          <a:p>
            <a:r>
              <a:rPr lang="ko-KR" altLang="en-US" sz="3200" b="1" i="1" dirty="0" smtClean="0">
                <a:solidFill>
                  <a:schemeClr val="bg1"/>
                </a:solidFill>
              </a:rPr>
              <a:t>경찰행정학과를 만들어 가겠습니다</a:t>
            </a:r>
            <a:r>
              <a:rPr lang="en-US" altLang="ko-KR" sz="3200" b="1" i="1" dirty="0" smtClean="0">
                <a:solidFill>
                  <a:schemeClr val="bg1"/>
                </a:solidFill>
              </a:rPr>
              <a:t>.</a:t>
            </a:r>
            <a:endParaRPr lang="ko-KR" alt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08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79B09E2-560B-4AB0-B844-E705CD1A51B0}"/>
              </a:ext>
            </a:extLst>
          </p:cNvPr>
          <p:cNvSpPr/>
          <p:nvPr/>
        </p:nvSpPr>
        <p:spPr>
          <a:xfrm>
            <a:off x="5770813" y="3757521"/>
            <a:ext cx="4204459" cy="179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1D149-BF9C-407C-B8C8-E25754592DA7}"/>
              </a:ext>
            </a:extLst>
          </p:cNvPr>
          <p:cNvSpPr txBox="1"/>
          <p:nvPr/>
        </p:nvSpPr>
        <p:spPr>
          <a:xfrm>
            <a:off x="5724494" y="4101213"/>
            <a:ext cx="4528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rgbClr val="39393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전자 투표 </a:t>
            </a:r>
            <a:endParaRPr lang="ko-KR" altLang="en-US" sz="7200" dirty="0">
              <a:solidFill>
                <a:srgbClr val="39393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F52C-3525-41AE-80DF-3FDB97C7BB55}"/>
              </a:ext>
            </a:extLst>
          </p:cNvPr>
          <p:cNvSpPr txBox="1"/>
          <p:nvPr/>
        </p:nvSpPr>
        <p:spPr>
          <a:xfrm>
            <a:off x="989749" y="425962"/>
            <a:ext cx="7452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09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4800" i="1" spc="-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:00</a:t>
            </a:r>
          </a:p>
          <a:p>
            <a:pPr algn="ctr"/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~</a:t>
            </a:r>
          </a:p>
          <a:p>
            <a:pPr algn="ctr"/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20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년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11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월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16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일 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월</a:t>
            </a:r>
            <a:r>
              <a:rPr lang="en-US" altLang="ko-KR" sz="4800" i="1" spc="-3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) 18:00</a:t>
            </a:r>
            <a:endParaRPr lang="en-US" altLang="ko-KR" sz="4800" i="1" spc="-3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68DC7-2BB0-467B-9DC4-4FA9C4E04C24}"/>
              </a:ext>
            </a:extLst>
          </p:cNvPr>
          <p:cNvSpPr txBox="1"/>
          <p:nvPr/>
        </p:nvSpPr>
        <p:spPr>
          <a:xfrm>
            <a:off x="417402" y="4301268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i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코로나 상황으로 인한</a:t>
            </a:r>
            <a:endParaRPr lang="ko-KR" altLang="en-US" sz="4000" i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68DC7-2BB0-467B-9DC4-4FA9C4E04C24}"/>
              </a:ext>
            </a:extLst>
          </p:cNvPr>
          <p:cNvSpPr txBox="1"/>
          <p:nvPr/>
        </p:nvSpPr>
        <p:spPr>
          <a:xfrm>
            <a:off x="10253298" y="4301268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i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진행</a:t>
            </a:r>
            <a:r>
              <a:rPr lang="en-US" altLang="ko-KR" sz="4000" i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4000" i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18165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671C9BCC-EDFA-4806-99DF-8A613D9A6013}"/>
              </a:ext>
            </a:extLst>
          </p:cNvPr>
          <p:cNvSpPr/>
          <p:nvPr/>
        </p:nvSpPr>
        <p:spPr>
          <a:xfrm>
            <a:off x="4358" y="2732567"/>
            <a:ext cx="12192001" cy="14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82182-A137-4743-83D4-FE511D8496B3}"/>
              </a:ext>
            </a:extLst>
          </p:cNvPr>
          <p:cNvSpPr txBox="1"/>
          <p:nvPr/>
        </p:nvSpPr>
        <p:spPr>
          <a:xfrm>
            <a:off x="1047404" y="2921168"/>
            <a:ext cx="9742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                                   ”</a:t>
            </a:r>
            <a:endParaRPr lang="ko-KR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AE663-C594-49D0-A57D-8D11392FCA36}"/>
              </a:ext>
            </a:extLst>
          </p:cNvPr>
          <p:cNvSpPr txBox="1"/>
          <p:nvPr/>
        </p:nvSpPr>
        <p:spPr>
          <a:xfrm>
            <a:off x="1780349" y="2812626"/>
            <a:ext cx="8276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투표</a:t>
            </a:r>
            <a:r>
              <a:rPr lang="ko-KR" alt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보다 강력한 말은 없습니다</a:t>
            </a:r>
            <a:r>
              <a:rPr lang="en-US" altLang="ko-KR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ko-KR" alt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꼭 소중한 한 표 부탁드리겠습니다</a:t>
            </a:r>
            <a:r>
              <a:rPr lang="en-US" altLang="ko-KR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F52C-3525-41AE-80DF-3FDB97C7BB55}"/>
              </a:ext>
            </a:extLst>
          </p:cNvPr>
          <p:cNvSpPr txBox="1"/>
          <p:nvPr/>
        </p:nvSpPr>
        <p:spPr>
          <a:xfrm>
            <a:off x="8470398" y="4848333"/>
            <a:ext cx="2799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spc="-300" dirty="0" smtClean="0">
                <a:solidFill>
                  <a:schemeClr val="bg1"/>
                </a:solidFill>
              </a:rPr>
              <a:t>20</a:t>
            </a:r>
            <a:r>
              <a:rPr lang="ko-KR" altLang="en-US" sz="2000" spc="-300" dirty="0" smtClean="0">
                <a:solidFill>
                  <a:schemeClr val="bg1"/>
                </a:solidFill>
              </a:rPr>
              <a:t>년 </a:t>
            </a:r>
            <a:r>
              <a:rPr lang="en-US" altLang="ko-KR" sz="2000" spc="-300" dirty="0" smtClean="0">
                <a:solidFill>
                  <a:schemeClr val="bg1"/>
                </a:solidFill>
              </a:rPr>
              <a:t>11</a:t>
            </a:r>
            <a:r>
              <a:rPr lang="ko-KR" altLang="en-US" sz="2000" spc="-300" dirty="0" smtClean="0">
                <a:solidFill>
                  <a:schemeClr val="bg1"/>
                </a:solidFill>
              </a:rPr>
              <a:t>월 </a:t>
            </a:r>
            <a:r>
              <a:rPr lang="en-US" altLang="ko-KR" sz="2000" spc="-300" dirty="0" smtClean="0">
                <a:solidFill>
                  <a:schemeClr val="bg1"/>
                </a:solidFill>
              </a:rPr>
              <a:t>09</a:t>
            </a:r>
            <a:r>
              <a:rPr lang="ko-KR" altLang="en-US" sz="2000" spc="-300" dirty="0" smtClean="0">
                <a:solidFill>
                  <a:schemeClr val="bg1"/>
                </a:solidFill>
              </a:rPr>
              <a:t>일 </a:t>
            </a:r>
            <a:r>
              <a:rPr lang="en-US" altLang="ko-KR" sz="2000" spc="-300" dirty="0" smtClean="0">
                <a:solidFill>
                  <a:schemeClr val="bg1"/>
                </a:solidFill>
              </a:rPr>
              <a:t>(</a:t>
            </a:r>
            <a:r>
              <a:rPr lang="ko-KR" altLang="en-US" sz="2000" spc="-300" dirty="0" smtClean="0">
                <a:solidFill>
                  <a:schemeClr val="bg1"/>
                </a:solidFill>
              </a:rPr>
              <a:t>월</a:t>
            </a:r>
            <a:r>
              <a:rPr lang="en-US" altLang="ko-KR" sz="2000" spc="-300" dirty="0" smtClean="0">
                <a:solidFill>
                  <a:schemeClr val="bg1"/>
                </a:solidFill>
              </a:rPr>
              <a:t>)</a:t>
            </a:r>
            <a:r>
              <a:rPr lang="ko-KR" altLang="en-US" sz="2000" spc="-300" dirty="0">
                <a:solidFill>
                  <a:schemeClr val="bg1"/>
                </a:solidFill>
              </a:rPr>
              <a:t> </a:t>
            </a:r>
            <a:r>
              <a:rPr lang="en-US" altLang="ko-KR" sz="2000" spc="-300" dirty="0" smtClean="0">
                <a:solidFill>
                  <a:schemeClr val="bg1"/>
                </a:solidFill>
              </a:rPr>
              <a:t>10</a:t>
            </a:r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:00</a:t>
            </a:r>
          </a:p>
          <a:p>
            <a:pPr algn="ctr"/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~</a:t>
            </a:r>
          </a:p>
          <a:p>
            <a:pPr algn="ctr"/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 20</a:t>
            </a:r>
            <a:r>
              <a:rPr lang="ko-KR" altLang="en-US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년 </a:t>
            </a:r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11</a:t>
            </a:r>
            <a:r>
              <a:rPr lang="ko-KR" altLang="en-US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월 </a:t>
            </a:r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16</a:t>
            </a:r>
            <a:r>
              <a:rPr lang="ko-KR" altLang="en-US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일 </a:t>
            </a:r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월</a:t>
            </a:r>
            <a:r>
              <a:rPr lang="en-US" altLang="ko-KR" sz="2000" spc="-300" dirty="0" smtClean="0">
                <a:solidFill>
                  <a:schemeClr val="bg1"/>
                </a:solidFill>
                <a:sym typeface="Wingdings" panose="05000000000000000000" pitchFamily="2" charset="2"/>
              </a:rPr>
              <a:t>) 18:00</a:t>
            </a:r>
            <a:endParaRPr lang="en-US" altLang="ko-KR" sz="2000" spc="-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39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A4C0C-593F-49EA-A036-AAE8EB62D98B}"/>
              </a:ext>
            </a:extLst>
          </p:cNvPr>
          <p:cNvSpPr txBox="1"/>
          <p:nvPr/>
        </p:nvSpPr>
        <p:spPr>
          <a:xfrm>
            <a:off x="619016" y="2035694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spc="-300" dirty="0" smtClean="0">
                <a:solidFill>
                  <a:schemeClr val="bg1"/>
                </a:solidFill>
                <a:latin typeface="+mj-ea"/>
                <a:ea typeface="+mj-ea"/>
              </a:rPr>
              <a:t>목 차 </a:t>
            </a:r>
            <a:endParaRPr lang="ko-KR" altLang="en-US" sz="72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D65EFFB-77B3-4093-9EBE-5BC7CD9D594B}"/>
              </a:ext>
            </a:extLst>
          </p:cNvPr>
          <p:cNvGrpSpPr/>
          <p:nvPr/>
        </p:nvGrpSpPr>
        <p:grpSpPr>
          <a:xfrm>
            <a:off x="619016" y="3799840"/>
            <a:ext cx="4553990" cy="707886"/>
            <a:chOff x="294640" y="3596640"/>
            <a:chExt cx="4553990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75390-ADD7-4C94-8805-D912724ABC3E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461C2D-7B54-4B3D-9449-360FD650556A}"/>
                </a:ext>
              </a:extLst>
            </p:cNvPr>
            <p:cNvSpPr txBox="1"/>
            <p:nvPr/>
          </p:nvSpPr>
          <p:spPr>
            <a:xfrm>
              <a:off x="943394" y="3688973"/>
              <a:ext cx="3905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자기소개 및 학과 슬로건</a:t>
              </a:r>
              <a:endParaRPr lang="ko-KR" altLang="en-US" sz="28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F3CB36-97CB-4B01-AB5E-847ED38F7969}"/>
              </a:ext>
            </a:extLst>
          </p:cNvPr>
          <p:cNvGrpSpPr/>
          <p:nvPr/>
        </p:nvGrpSpPr>
        <p:grpSpPr>
          <a:xfrm>
            <a:off x="619016" y="4790678"/>
            <a:ext cx="2192766" cy="707886"/>
            <a:chOff x="294640" y="3596640"/>
            <a:chExt cx="2192766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3E10E-6802-4565-A9E8-5457EEEB6662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73533-A9D9-4EEB-A800-80F0AD62009F}"/>
                </a:ext>
              </a:extLst>
            </p:cNvPr>
            <p:cNvSpPr txBox="1"/>
            <p:nvPr/>
          </p:nvSpPr>
          <p:spPr>
            <a:xfrm>
              <a:off x="943394" y="3688973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공약사항</a:t>
              </a:r>
              <a:endParaRPr lang="ko-KR" altLang="en-US" sz="28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619016" y="5781516"/>
            <a:ext cx="5233663" cy="707886"/>
            <a:chOff x="294640" y="3596640"/>
            <a:chExt cx="5233663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4584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코로나 상황에 따른 공약사항</a:t>
              </a:r>
              <a:endParaRPr lang="ko-KR" altLang="en-US" sz="28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5D7E5-60ED-43DF-A965-981DE5CCE4E8}"/>
              </a:ext>
            </a:extLst>
          </p:cNvPr>
          <p:cNvSpPr txBox="1"/>
          <p:nvPr/>
        </p:nvSpPr>
        <p:spPr>
          <a:xfrm>
            <a:off x="5319699" y="4017506"/>
            <a:ext cx="3248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입후보자 자기소개 및 내년 학과 슬로건 소개</a:t>
            </a:r>
            <a:r>
              <a:rPr lang="en-US" altLang="ko-KR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.</a:t>
            </a:r>
            <a:endParaRPr lang="ko-KR" altLang="en-US" sz="1200" dirty="0">
              <a:solidFill>
                <a:srgbClr val="39393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78532-1B29-4755-8161-781DC10241C0}"/>
              </a:ext>
            </a:extLst>
          </p:cNvPr>
          <p:cNvSpPr txBox="1"/>
          <p:nvPr/>
        </p:nvSpPr>
        <p:spPr>
          <a:xfrm>
            <a:off x="3092552" y="5006121"/>
            <a:ext cx="215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학생회장 입후보자 공약사항</a:t>
            </a:r>
            <a:r>
              <a:rPr lang="en-US" altLang="ko-KR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.</a:t>
            </a:r>
            <a:endParaRPr lang="ko-KR" altLang="en-US" sz="1200" dirty="0">
              <a:solidFill>
                <a:srgbClr val="39393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C1990-BFF3-4AA5-95DC-8A41214D61CA}"/>
              </a:ext>
            </a:extLst>
          </p:cNvPr>
          <p:cNvSpPr txBox="1"/>
          <p:nvPr/>
        </p:nvSpPr>
        <p:spPr>
          <a:xfrm>
            <a:off x="5931464" y="5996959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코로나 완전 종식 </a:t>
            </a:r>
            <a:r>
              <a:rPr lang="en-US" altLang="ko-KR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&amp; </a:t>
            </a:r>
            <a:r>
              <a:rPr lang="ko-KR" altLang="en-US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코로나 악화에 따른 공약사항</a:t>
            </a:r>
            <a:r>
              <a:rPr lang="en-US" altLang="ko-KR" sz="1200" dirty="0" smtClean="0">
                <a:solidFill>
                  <a:srgbClr val="393939"/>
                </a:solidFill>
                <a:latin typeface="Arial Nova Light" panose="020B0304020202020204" pitchFamily="34" charset="0"/>
              </a:rPr>
              <a:t>.</a:t>
            </a:r>
            <a:endParaRPr lang="ko-KR" altLang="en-US" sz="1200" dirty="0">
              <a:solidFill>
                <a:srgbClr val="393939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47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454706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123561" y="1209896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자기소개 및</a:t>
            </a:r>
            <a:endParaRPr lang="en-US" altLang="ko-KR" sz="3600" spc="-300" dirty="0" smtClean="0">
              <a:solidFill>
                <a:schemeClr val="bg1"/>
              </a:solidFill>
            </a:endParaRPr>
          </a:p>
          <a:p>
            <a:r>
              <a:rPr lang="ko-KR" altLang="en-US" sz="3600" spc="-300" dirty="0" smtClean="0">
                <a:solidFill>
                  <a:schemeClr val="bg1"/>
                </a:solidFill>
              </a:rPr>
              <a:t>학과 슬로건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272472" y="1502284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272472" y="1181761"/>
            <a:ext cx="3975332" cy="28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4819534" y="1005614"/>
            <a:ext cx="3975332" cy="17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94" y="3574472"/>
            <a:ext cx="2030154" cy="3090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7773" y="3059668"/>
            <a:ext cx="22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입후보자 자기소개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7028873" y="3250790"/>
            <a:ext cx="12007" cy="3418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72995"/>
              </p:ext>
            </p:extLst>
          </p:nvPr>
        </p:nvGraphicFramePr>
        <p:xfrm>
          <a:off x="7248699" y="3250790"/>
          <a:ext cx="4813070" cy="3413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4436">
                  <a:extLst>
                    <a:ext uri="{9D8B030D-6E8A-4147-A177-3AD203B41FA5}">
                      <a16:colId xmlns:a16="http://schemas.microsoft.com/office/drawing/2014/main" val="2674388069"/>
                    </a:ext>
                  </a:extLst>
                </a:gridCol>
                <a:gridCol w="4028634">
                  <a:extLst>
                    <a:ext uri="{9D8B030D-6E8A-4147-A177-3AD203B41FA5}">
                      <a16:colId xmlns:a16="http://schemas.microsoft.com/office/drawing/2014/main" val="1893066774"/>
                    </a:ext>
                  </a:extLst>
                </a:gridCol>
              </a:tblGrid>
              <a:tr h="206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년 월 일</a:t>
                      </a:r>
                      <a:endParaRPr lang="en-US" altLang="ko-KR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학력 및 경력사항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89706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smtClean="0"/>
                        <a:t>1998. 9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대구광역시 출생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11469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2005.</a:t>
                      </a:r>
                      <a:r>
                        <a:rPr lang="en-US" altLang="ko-KR" sz="800" baseline="0" dirty="0" smtClean="0"/>
                        <a:t> 3</a:t>
                      </a:r>
                      <a:endParaRPr lang="en-US" altLang="ko-KR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영천중앙초등학교 입학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48851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2011. 2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영천중앙초등학교 졸업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21172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2011.</a:t>
                      </a:r>
                      <a:r>
                        <a:rPr lang="en-US" altLang="ko-KR" sz="800" baseline="0" dirty="0" smtClean="0"/>
                        <a:t>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 smtClean="0"/>
                        <a:t>영동중학교</a:t>
                      </a:r>
                      <a:r>
                        <a:rPr lang="ko-KR" altLang="en-US" sz="800" b="1" dirty="0" smtClean="0"/>
                        <a:t> 입학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06679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2014.</a:t>
                      </a:r>
                      <a:r>
                        <a:rPr lang="en-US" altLang="ko-KR" sz="800" baseline="0" dirty="0" smtClean="0"/>
                        <a:t> 2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 smtClean="0"/>
                        <a:t>영동중학교</a:t>
                      </a:r>
                      <a:r>
                        <a:rPr lang="ko-KR" altLang="en-US" sz="800" b="1" dirty="0" smtClean="0"/>
                        <a:t> 졸업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56356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2014. 3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영동고등학교 입학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36972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2017. 2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영동고등학교 졸업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80453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2017.</a:t>
                      </a:r>
                      <a:r>
                        <a:rPr lang="en-US" altLang="ko-KR" sz="800" baseline="0" dirty="0" smtClean="0"/>
                        <a:t>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대구대학교 경찰행정학과 입학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51842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2017. 3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제 </a:t>
                      </a:r>
                      <a:r>
                        <a:rPr lang="en-US" altLang="ko-KR" sz="800" b="1" dirty="0" smtClean="0"/>
                        <a:t>20</a:t>
                      </a:r>
                      <a:r>
                        <a:rPr lang="ko-KR" altLang="en-US" sz="800" b="1" dirty="0" smtClean="0"/>
                        <a:t>대 경찰행정학과 집행부 체육부 차장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67518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2018. 3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대구대학교 경찰행정학과 군입 휴학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32457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2018. 3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/>
                        <a:t>대한민국 육군 입대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99870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2019. 11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대한민국 육군 병장 만기 전역 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1234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2020. 3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대구대학교 경찰행정학과 복학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09118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2020.</a:t>
                      </a:r>
                      <a:r>
                        <a:rPr lang="en-US" altLang="ko-KR" sz="800" baseline="0" dirty="0" smtClean="0"/>
                        <a:t> 3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/>
                        <a:t>제 </a:t>
                      </a:r>
                      <a:r>
                        <a:rPr lang="en-US" altLang="ko-KR" sz="800" b="1" dirty="0" smtClean="0"/>
                        <a:t>23</a:t>
                      </a:r>
                      <a:r>
                        <a:rPr lang="ko-KR" altLang="en-US" sz="800" b="1" dirty="0" smtClean="0"/>
                        <a:t>대 경찰행정학과 집행부 체육부 부장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27727"/>
                  </a:ext>
                </a:extLst>
              </a:tr>
              <a:tr h="2067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2020</a:t>
                      </a:r>
                      <a:r>
                        <a:rPr lang="en-US" altLang="ko-KR" sz="800" baseline="0" dirty="0" smtClean="0"/>
                        <a:t> 10.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대구대학교 경찰행정학과 학생회장 입후보</a:t>
                      </a:r>
                      <a:endParaRPr lang="ko-KR" altLang="en-US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46005"/>
                  </a:ext>
                </a:extLst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9" y="3429000"/>
            <a:ext cx="2471933" cy="2694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C4291-AA49-4611-97D5-21EC4368F85B}"/>
              </a:ext>
            </a:extLst>
          </p:cNvPr>
          <p:cNvSpPr txBox="1"/>
          <p:nvPr/>
        </p:nvSpPr>
        <p:spPr>
          <a:xfrm>
            <a:off x="5037513" y="1086786"/>
            <a:ext cx="6850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모두가 단합되어</a:t>
            </a:r>
            <a:endParaRPr lang="en-US" altLang="ko-KR" sz="4000" spc="-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어울리는 경찰행정학과</a:t>
            </a:r>
            <a:r>
              <a:rPr lang="en-US" altLang="ko-KR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endParaRPr lang="ko-KR" altLang="en-US" sz="4000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F12AE3B-B2F6-41CB-8089-A3BC3350D683}"/>
              </a:ext>
            </a:extLst>
          </p:cNvPr>
          <p:cNvCxnSpPr>
            <a:cxnSpLocks/>
          </p:cNvCxnSpPr>
          <p:nvPr/>
        </p:nvCxnSpPr>
        <p:spPr>
          <a:xfrm>
            <a:off x="5187142" y="939338"/>
            <a:ext cx="6089796" cy="12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8572" y="366209"/>
            <a:ext cx="22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학과 슬로건 소개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F12AE3B-B2F6-41CB-8089-A3BC3350D683}"/>
              </a:ext>
            </a:extLst>
          </p:cNvPr>
          <p:cNvCxnSpPr>
            <a:cxnSpLocks/>
          </p:cNvCxnSpPr>
          <p:nvPr/>
        </p:nvCxnSpPr>
        <p:spPr>
          <a:xfrm>
            <a:off x="5187142" y="2722148"/>
            <a:ext cx="6089796" cy="12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01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1F6F75-B221-4061-B962-758F7C3BE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647264" y="310583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공약사항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904240" y="312122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915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공약사항 목차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9122A060-9A25-4DFB-B3A8-DB9E9CE64455}"/>
              </a:ext>
            </a:extLst>
          </p:cNvPr>
          <p:cNvSpPr/>
          <p:nvPr/>
        </p:nvSpPr>
        <p:spPr>
          <a:xfrm>
            <a:off x="4986171" y="3177582"/>
            <a:ext cx="3334869" cy="3057702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834F69E-84F5-425C-BFFA-ECBD89D4C281}"/>
              </a:ext>
            </a:extLst>
          </p:cNvPr>
          <p:cNvSpPr/>
          <p:nvPr/>
        </p:nvSpPr>
        <p:spPr>
          <a:xfrm>
            <a:off x="2904729" y="3177582"/>
            <a:ext cx="3334869" cy="3057702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18AA9DA-8513-4FC6-907C-82912F7DDFC9}"/>
              </a:ext>
            </a:extLst>
          </p:cNvPr>
          <p:cNvSpPr/>
          <p:nvPr/>
        </p:nvSpPr>
        <p:spPr>
          <a:xfrm>
            <a:off x="3980814" y="1327974"/>
            <a:ext cx="3334869" cy="3057702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43E9A-11AD-4550-B9BC-9661472E5078}"/>
              </a:ext>
            </a:extLst>
          </p:cNvPr>
          <p:cNvSpPr txBox="1"/>
          <p:nvPr/>
        </p:nvSpPr>
        <p:spPr>
          <a:xfrm>
            <a:off x="2976819" y="4573651"/>
            <a:ext cx="22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학업 </a:t>
            </a:r>
            <a:r>
              <a:rPr lang="en-US" altLang="ko-KR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2400" b="1" spc="-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</a:t>
            </a:r>
            <a:endParaRPr lang="en-US" altLang="ko-KR" sz="2400" b="1" spc="-3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증진 활성화</a:t>
            </a:r>
            <a:endParaRPr lang="ko-KR" altLang="en-US" sz="2400" b="1" spc="-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814B5-8AAB-42E2-AFFE-798B7BC7A244}"/>
              </a:ext>
            </a:extLst>
          </p:cNvPr>
          <p:cNvSpPr txBox="1"/>
          <p:nvPr/>
        </p:nvSpPr>
        <p:spPr>
          <a:xfrm>
            <a:off x="6339371" y="4573651"/>
            <a:ext cx="167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학생복지 및 </a:t>
            </a:r>
            <a:endParaRPr lang="en-US" altLang="ko-KR" sz="2400" b="1" spc="-3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코로나 대응</a:t>
            </a:r>
            <a:endParaRPr lang="ko-KR" altLang="en-US" sz="2400" b="1" spc="-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18A733-300A-4730-A394-3E3185E89C0E}"/>
              </a:ext>
            </a:extLst>
          </p:cNvPr>
          <p:cNvSpPr txBox="1"/>
          <p:nvPr/>
        </p:nvSpPr>
        <p:spPr>
          <a:xfrm>
            <a:off x="4575263" y="2170376"/>
            <a:ext cx="214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학생들간의 단합</a:t>
            </a:r>
            <a:endParaRPr lang="en-US" altLang="ko-KR" sz="2400" b="1" spc="-3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spc="-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활성화</a:t>
            </a:r>
            <a:endParaRPr lang="ko-KR" altLang="en-US" sz="2400" b="1" spc="-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DD4DD-B221-4DB3-82C9-9714DADA8761}"/>
              </a:ext>
            </a:extLst>
          </p:cNvPr>
          <p:cNvSpPr txBox="1"/>
          <p:nvPr/>
        </p:nvSpPr>
        <p:spPr>
          <a:xfrm>
            <a:off x="240080" y="5224706"/>
            <a:ext cx="263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i="1" dirty="0" smtClean="0"/>
              <a:t>학우 분들의 학업과 취업에</a:t>
            </a:r>
            <a:endParaRPr lang="en-US" altLang="ko-KR" sz="1600" b="1" i="1" dirty="0" smtClean="0"/>
          </a:p>
          <a:p>
            <a:pPr algn="just"/>
            <a:r>
              <a:rPr lang="ko-KR" altLang="en-US" sz="1600" b="1" i="1" dirty="0" smtClean="0"/>
              <a:t>있어 적극적인 지원을 목적으로 하는 공약 </a:t>
            </a:r>
            <a:endParaRPr lang="ko-KR" altLang="en-US" sz="16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78313-7C82-4070-875A-D7A2F0DAA310}"/>
              </a:ext>
            </a:extLst>
          </p:cNvPr>
          <p:cNvSpPr txBox="1"/>
          <p:nvPr/>
        </p:nvSpPr>
        <p:spPr>
          <a:xfrm>
            <a:off x="8321040" y="5101595"/>
            <a:ext cx="3079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i="1" dirty="0" smtClean="0"/>
              <a:t>모든 학생들이 좋은 복지 환경 내에서 학교를 다닐 수 있도록 하고 코로나에 대비하여 안전을 도모하는 공약</a:t>
            </a:r>
            <a:endParaRPr lang="ko-KR" altLang="en-US" sz="16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9D5CB-5799-4D8E-BADC-C031F261C033}"/>
              </a:ext>
            </a:extLst>
          </p:cNvPr>
          <p:cNvSpPr txBox="1"/>
          <p:nvPr/>
        </p:nvSpPr>
        <p:spPr>
          <a:xfrm>
            <a:off x="7202981" y="1374803"/>
            <a:ext cx="290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i="1" dirty="0" smtClean="0"/>
              <a:t>모든 경찰행정학과 학생들이 함께 단합하고 어울릴 </a:t>
            </a:r>
            <a:r>
              <a:rPr lang="ko-KR" altLang="en-US" sz="1600" b="1" i="1" smtClean="0"/>
              <a:t>수 </a:t>
            </a:r>
            <a:r>
              <a:rPr lang="ko-KR" altLang="en-US" sz="1600" b="1" i="1" smtClean="0"/>
              <a:t>있게 </a:t>
            </a:r>
            <a:r>
              <a:rPr lang="ko-KR" altLang="en-US" sz="1600" b="1" i="1" smtClean="0"/>
              <a:t>하기 </a:t>
            </a:r>
            <a:r>
              <a:rPr lang="ko-KR" altLang="en-US" sz="1600" b="1" i="1" dirty="0" smtClean="0"/>
              <a:t>위한 공약 </a:t>
            </a:r>
            <a:r>
              <a:rPr lang="en-US" altLang="ko-KR" sz="1600" b="1" i="1" dirty="0" smtClean="0"/>
              <a:t> </a:t>
            </a:r>
            <a:endParaRPr lang="ko-KR" altLang="en-US" sz="1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0AD75-0537-43C9-A65B-2285F22132BD}"/>
              </a:ext>
            </a:extLst>
          </p:cNvPr>
          <p:cNvSpPr txBox="1"/>
          <p:nvPr/>
        </p:nvSpPr>
        <p:spPr>
          <a:xfrm>
            <a:off x="339536" y="1264666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err="1" smtClean="0">
                <a:solidFill>
                  <a:srgbClr val="393939"/>
                </a:solidFill>
                <a:latin typeface="+mn-ea"/>
              </a:rPr>
              <a:t>Cataegory</a:t>
            </a:r>
            <a:endParaRPr lang="ko-KR" altLang="en-US" sz="24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FD3AA9-BF5D-40A5-B588-4C1902D3B675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240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1180765" y="84510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학생들간의 단합 활성화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2-1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1538156" y="4917042"/>
            <a:ext cx="3647031" cy="1406499"/>
            <a:chOff x="1235718" y="5390664"/>
            <a:chExt cx="2887651" cy="14064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4"/>
              <a:ext cx="28876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신입생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20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학번 학생</a:t>
              </a:r>
              <a:r>
                <a:rPr lang="en-US" altLang="ko-KR" sz="1600" spc="-150" dirty="0">
                  <a:solidFill>
                    <a:srgbClr val="393939"/>
                  </a:solidFill>
                </a:rPr>
                <a:t>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및 재학생들의 학과 생활 적응 지원 </a:t>
              </a:r>
              <a:r>
                <a:rPr lang="en-US" altLang="ko-KR" sz="1600" spc="-150" dirty="0">
                  <a:solidFill>
                    <a:srgbClr val="393939"/>
                  </a:solidFill>
                </a:rPr>
                <a:t>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멘토 프로그램 진행</a:t>
              </a: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자율전공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전과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편입 학생들과 재학생들 간의 교류 활성화 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(ex.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멘토 프로그램 등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)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D953C9B-2611-4FE6-8766-B55AD80C0402}"/>
              </a:ext>
            </a:extLst>
          </p:cNvPr>
          <p:cNvGrpSpPr/>
          <p:nvPr/>
        </p:nvGrpSpPr>
        <p:grpSpPr>
          <a:xfrm>
            <a:off x="7240576" y="4310776"/>
            <a:ext cx="4384535" cy="1298763"/>
            <a:chOff x="587717" y="5302962"/>
            <a:chExt cx="2975589" cy="12987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4B137-9F3C-4A3B-863C-2DA04F463D9A}"/>
                </a:ext>
              </a:extLst>
            </p:cNvPr>
            <p:cNvSpPr txBox="1"/>
            <p:nvPr/>
          </p:nvSpPr>
          <p:spPr>
            <a:xfrm>
              <a:off x="631687" y="6016950"/>
              <a:ext cx="2887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대호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어깨동무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err="1" smtClean="0">
                  <a:solidFill>
                    <a:srgbClr val="393939"/>
                  </a:solidFill>
                </a:rPr>
                <a:t>폴스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 학과 동아리 활성화</a:t>
              </a: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err="1" smtClean="0">
                  <a:solidFill>
                    <a:srgbClr val="393939"/>
                  </a:solidFill>
                </a:rPr>
                <a:t>경행인의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 밤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소 체육대회 등 학과 행사 활성화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D8DDC-AAEE-433E-AB6D-A55B54CF21F5}"/>
                </a:ext>
              </a:extLst>
            </p:cNvPr>
            <p:cNvSpPr txBox="1"/>
            <p:nvPr/>
          </p:nvSpPr>
          <p:spPr>
            <a:xfrm>
              <a:off x="587717" y="5302962"/>
              <a:ext cx="2975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동아리 활동 및 학과 행사 활성화</a:t>
              </a:r>
              <a:endParaRPr lang="ko-KR" altLang="en-US" sz="24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89" y="1306104"/>
            <a:ext cx="2829104" cy="27523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7" y="1360284"/>
            <a:ext cx="2545085" cy="27310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1239937" y="4287599"/>
            <a:ext cx="4243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멘토 프로그램 및 자율전공</a:t>
            </a:r>
            <a:r>
              <a:rPr lang="en-US" altLang="ko-KR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전과</a:t>
            </a:r>
            <a:r>
              <a:rPr lang="en-US" altLang="ko-KR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편입</a:t>
            </a:r>
            <a:endParaRPr lang="en-US" altLang="ko-KR" sz="2000" b="1" spc="-150" dirty="0" smtClean="0">
              <a:solidFill>
                <a:srgbClr val="39393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학생들과의 교류 활성화</a:t>
            </a:r>
            <a:endParaRPr lang="ko-KR" altLang="en-US" sz="2000" b="1" spc="-150" dirty="0">
              <a:solidFill>
                <a:srgbClr val="39393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1717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1180765" y="84510"/>
            <a:ext cx="478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학업 </a:t>
            </a:r>
            <a:r>
              <a:rPr lang="en-US" altLang="ko-KR" sz="3600" spc="-300" dirty="0" smtClean="0">
                <a:solidFill>
                  <a:schemeClr val="bg1"/>
                </a:solidFill>
              </a:rPr>
              <a:t>&amp; </a:t>
            </a:r>
            <a:r>
              <a:rPr lang="ko-KR" altLang="en-US" sz="3600" spc="-300" dirty="0" smtClean="0">
                <a:solidFill>
                  <a:schemeClr val="bg1"/>
                </a:solidFill>
              </a:rPr>
              <a:t>취업 증진 활성화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2-2,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837149" y="4930971"/>
            <a:ext cx="2887651" cy="1560388"/>
            <a:chOff x="1235718" y="5390664"/>
            <a:chExt cx="2887651" cy="15603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4"/>
              <a:ext cx="28876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500" spc="-150" dirty="0" smtClean="0">
                  <a:solidFill>
                    <a:srgbClr val="393939"/>
                  </a:solidFill>
                </a:rPr>
                <a:t>경찰공무원 등 학과 관련 진로 취업 팜플렛 등 취업 정보와  경찰 시험 모의고사 등 학과 시설 내 게시</a:t>
              </a:r>
              <a:endParaRPr lang="en-US" altLang="ko-KR" sz="15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500" spc="-150" dirty="0" smtClean="0">
                  <a:solidFill>
                    <a:srgbClr val="393939"/>
                  </a:solidFill>
                </a:rPr>
                <a:t>국제교류 및 장학금 정보 학과 시설 내 게시 </a:t>
              </a:r>
              <a:endParaRPr lang="ko-KR" altLang="en-US" sz="15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D953C9B-2611-4FE6-8766-B55AD80C0402}"/>
              </a:ext>
            </a:extLst>
          </p:cNvPr>
          <p:cNvGrpSpPr/>
          <p:nvPr/>
        </p:nvGrpSpPr>
        <p:grpSpPr>
          <a:xfrm>
            <a:off x="8532871" y="4356717"/>
            <a:ext cx="3001781" cy="1251360"/>
            <a:chOff x="780985" y="5335547"/>
            <a:chExt cx="2246416" cy="1651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4B137-9F3C-4A3B-863C-2DA04F463D9A}"/>
                </a:ext>
              </a:extLst>
            </p:cNvPr>
            <p:cNvSpPr txBox="1"/>
            <p:nvPr/>
          </p:nvSpPr>
          <p:spPr>
            <a:xfrm>
              <a:off x="780985" y="6215354"/>
              <a:ext cx="2087226" cy="77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중앙경찰학교 견학을 통해 경찰 현장실습 및 체험   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D8DDC-AAEE-433E-AB6D-A55B54CF21F5}"/>
                </a:ext>
              </a:extLst>
            </p:cNvPr>
            <p:cNvSpPr txBox="1"/>
            <p:nvPr/>
          </p:nvSpPr>
          <p:spPr>
            <a:xfrm>
              <a:off x="1008191" y="5335547"/>
              <a:ext cx="2019210" cy="52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중앙경찰학교 견학 추진</a:t>
              </a:r>
              <a:endParaRPr lang="ko-KR" altLang="en-US" sz="20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539888" y="4330392"/>
            <a:ext cx="3621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경찰공무원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취업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시험 정보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국제교류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장학금 정보 게시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ko-KR" altLang="en-US" b="1" spc="-150" dirty="0">
              <a:solidFill>
                <a:srgbClr val="393939"/>
              </a:solidFill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02" y="1346394"/>
            <a:ext cx="2797272" cy="27615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1" y="1321244"/>
            <a:ext cx="3121158" cy="2923454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4606038" y="4998862"/>
            <a:ext cx="3193156" cy="1381349"/>
            <a:chOff x="1235718" y="5390664"/>
            <a:chExt cx="2887651" cy="19812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4"/>
              <a:ext cx="2887651" cy="1898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전공 수업 비대면 강의 진행 중 강의의 질을 개선하기 위해 실명으로 건의하기 부담스러운 학생들을 위해 익명으로 건의사항 및  개선방안 등 전달 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4574643" y="4330392"/>
            <a:ext cx="325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전공 수업 비대면 강의에 대한 건의사항 조사 및 익명 전달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91" y="1346394"/>
            <a:ext cx="2575565" cy="27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35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1180765" y="84510"/>
            <a:ext cx="478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학생복지 및 코로나 대응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2-3,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837149" y="4930971"/>
            <a:ext cx="2887651" cy="867890"/>
            <a:chOff x="1235718" y="5390664"/>
            <a:chExt cx="2887651" cy="8678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4"/>
              <a:ext cx="2887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500" spc="-150" dirty="0" smtClean="0">
                  <a:solidFill>
                    <a:srgbClr val="393939"/>
                  </a:solidFill>
                </a:rPr>
                <a:t>익명 </a:t>
              </a:r>
              <a:r>
                <a:rPr lang="ko-KR" altLang="en-US" sz="1500" spc="-150" dirty="0" err="1" smtClean="0">
                  <a:solidFill>
                    <a:srgbClr val="393939"/>
                  </a:solidFill>
                </a:rPr>
                <a:t>채팅방을</a:t>
              </a:r>
              <a:r>
                <a:rPr lang="ko-KR" altLang="en-US" sz="1500" spc="-150" dirty="0" smtClean="0">
                  <a:solidFill>
                    <a:srgbClr val="393939"/>
                  </a:solidFill>
                </a:rPr>
                <a:t> 통하여 실명으로 말하기 어려웠던 각종 건의사항과 애로사항을 수렴</a:t>
              </a:r>
              <a:endParaRPr lang="ko-KR" altLang="en-US" sz="1500" spc="-150" dirty="0">
                <a:solidFill>
                  <a:srgbClr val="393939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D953C9B-2611-4FE6-8766-B55AD80C0402}"/>
              </a:ext>
            </a:extLst>
          </p:cNvPr>
          <p:cNvGrpSpPr/>
          <p:nvPr/>
        </p:nvGrpSpPr>
        <p:grpSpPr>
          <a:xfrm>
            <a:off x="8475627" y="4145680"/>
            <a:ext cx="2909486" cy="2214817"/>
            <a:chOff x="789182" y="5260119"/>
            <a:chExt cx="2177347" cy="29232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4B137-9F3C-4A3B-863C-2DA04F463D9A}"/>
                </a:ext>
              </a:extLst>
            </p:cNvPr>
            <p:cNvSpPr txBox="1"/>
            <p:nvPr/>
          </p:nvSpPr>
          <p:spPr>
            <a:xfrm>
              <a:off x="789182" y="6436624"/>
              <a:ext cx="2177346" cy="17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과실 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&amp;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실습실 등 학과 시설 내부 비품을 </a:t>
              </a:r>
              <a:r>
                <a:rPr lang="ko-KR" altLang="en-US" sz="1600" b="1" spc="-150" dirty="0" smtClean="0">
                  <a:solidFill>
                    <a:srgbClr val="393939"/>
                  </a:solidFill>
                </a:rPr>
                <a:t>학생들의 건의사항을 수렴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하여 교체 및 구매</a:t>
              </a: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비상 의약품 항시 비치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4D8DDC-AAEE-433E-AB6D-A55B54CF21F5}"/>
                </a:ext>
              </a:extLst>
            </p:cNvPr>
            <p:cNvSpPr txBox="1"/>
            <p:nvPr/>
          </p:nvSpPr>
          <p:spPr>
            <a:xfrm>
              <a:off x="1019298" y="5260119"/>
              <a:ext cx="1947231" cy="9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학과 시설 비품 교체 및</a:t>
              </a:r>
              <a:endParaRPr lang="en-US" altLang="ko-KR" sz="2000" b="1" spc="-150" dirty="0" smtClean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rgbClr val="39393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비상 의약품 비치</a:t>
              </a:r>
              <a:endParaRPr lang="ko-KR" altLang="en-US" sz="2000" b="1" spc="-150" dirty="0">
                <a:solidFill>
                  <a:srgbClr val="393939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1082981" y="4145681"/>
            <a:ext cx="2159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경찰행정학과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익명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채팅방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  <a:endParaRPr lang="ko-KR" altLang="en-US" sz="2000" b="1" spc="-150" dirty="0">
              <a:solidFill>
                <a:srgbClr val="393939"/>
              </a:solidFill>
              <a:latin typeface="+mj-ea"/>
              <a:ea typeface="+mj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4206240" y="4998853"/>
            <a:ext cx="3592954" cy="1135128"/>
            <a:chOff x="1235718" y="5390664"/>
            <a:chExt cx="2887651" cy="16281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5"/>
              <a:ext cx="2887651" cy="154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err="1" smtClean="0">
                  <a:solidFill>
                    <a:srgbClr val="393939"/>
                  </a:solidFill>
                </a:rPr>
                <a:t>아나바다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 행사 이후에도 학과 학생들이 언제나 책을 자유롭게 기부하고 물려받을 수 있도록 보관함 상시 운영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4543248" y="4299568"/>
            <a:ext cx="325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아나바다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보관함 상시 운영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0" y="1529292"/>
            <a:ext cx="2679147" cy="2158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38" y="1529292"/>
            <a:ext cx="2405899" cy="23530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40" y="1614857"/>
            <a:ext cx="3096774" cy="2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85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1180765" y="84510"/>
            <a:ext cx="478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 smtClean="0">
                <a:solidFill>
                  <a:schemeClr val="bg1"/>
                </a:solidFill>
              </a:rPr>
              <a:t>학생복지 및 코로나 대응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</a:t>
            </a:r>
            <a:r>
              <a:rPr lang="en-US" altLang="ko-KR" sz="1400" dirty="0" smtClean="0">
                <a:solidFill>
                  <a:schemeClr val="bg1"/>
                </a:solidFill>
              </a:rPr>
              <a:t>2-3,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1330036" y="4840632"/>
            <a:ext cx="4231179" cy="1883553"/>
            <a:chOff x="1235718" y="5390664"/>
            <a:chExt cx="2887651" cy="18835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1235718" y="5473724"/>
              <a:ext cx="2887651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dirty="0" smtClean="0"/>
                <a:t>학생들의 </a:t>
              </a:r>
              <a:r>
                <a:rPr lang="ko-KR" altLang="en-US" sz="1600" dirty="0"/>
                <a:t>알 권리를 </a:t>
              </a:r>
              <a:r>
                <a:rPr lang="ko-KR" altLang="en-US" sz="1600" dirty="0" smtClean="0"/>
                <a:t>위하여 학과 예산안 및 지출내역을 </a:t>
              </a:r>
              <a:r>
                <a:rPr lang="ko-KR" altLang="en-US" sz="1600" dirty="0"/>
                <a:t>과실에 게시하여 </a:t>
              </a:r>
              <a:r>
                <a:rPr lang="ko-KR" altLang="en-US" sz="1600" dirty="0" err="1"/>
                <a:t>학회비가</a:t>
              </a:r>
              <a:r>
                <a:rPr lang="ko-KR" altLang="en-US" sz="1600" dirty="0"/>
                <a:t> 어떻게 공정하고 투명하게 사용 되는지 수시로 확인할 수 </a:t>
              </a:r>
              <a:r>
                <a:rPr lang="ko-KR" altLang="en-US" sz="1600" dirty="0" smtClean="0"/>
                <a:t>있게 게시하여 공개</a:t>
              </a:r>
              <a:endParaRPr lang="ko-KR" altLang="en-US" sz="16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ko-KR" altLang="en-US" sz="1500" spc="-150" dirty="0">
                <a:solidFill>
                  <a:srgbClr val="393939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1617788" y="4052725"/>
            <a:ext cx="338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학과 예산안 및 지출내역 상시 공개</a:t>
            </a:r>
            <a:endParaRPr lang="ko-KR" altLang="en-US" sz="2200" b="1" spc="-150" dirty="0">
              <a:solidFill>
                <a:srgbClr val="393939"/>
              </a:solidFill>
              <a:latin typeface="+mj-ea"/>
              <a:ea typeface="+mj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382DD1D-3E61-43E3-B03A-EE67FED38C01}"/>
              </a:ext>
            </a:extLst>
          </p:cNvPr>
          <p:cNvGrpSpPr/>
          <p:nvPr/>
        </p:nvGrpSpPr>
        <p:grpSpPr>
          <a:xfrm>
            <a:off x="6919670" y="4782714"/>
            <a:ext cx="3592954" cy="1627570"/>
            <a:chOff x="971278" y="5390664"/>
            <a:chExt cx="2887651" cy="23344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335AD-9242-4BFA-A736-00EAA5C720F9}"/>
                </a:ext>
              </a:extLst>
            </p:cNvPr>
            <p:cNvSpPr txBox="1"/>
            <p:nvPr/>
          </p:nvSpPr>
          <p:spPr>
            <a:xfrm>
              <a:off x="971278" y="5473725"/>
              <a:ext cx="2887651" cy="225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코로나 상황이 호전되더라도 안전을 위하여 학과 자체 대응책 실시</a:t>
              </a: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학과 시설 방역 및 방역일지 작성</a:t>
              </a:r>
              <a:endParaRPr lang="en-US" altLang="ko-KR" sz="1600" spc="-150" dirty="0" smtClean="0">
                <a:solidFill>
                  <a:srgbClr val="393939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ko-KR" altLang="en-US" sz="1600" spc="-150" dirty="0" smtClean="0">
                  <a:solidFill>
                    <a:srgbClr val="393939"/>
                  </a:solidFill>
                </a:rPr>
                <a:t>학과 시설 출입 명부 및 코로나 체크리스트 작성</a:t>
              </a:r>
              <a:r>
                <a:rPr lang="en-US" altLang="ko-KR" sz="1600" spc="-150" dirty="0" smtClean="0">
                  <a:solidFill>
                    <a:srgbClr val="393939"/>
                  </a:solidFill>
                </a:rPr>
                <a:t>, </a:t>
              </a:r>
              <a:r>
                <a:rPr lang="ko-KR" altLang="en-US" sz="1600" spc="-150" dirty="0" smtClean="0">
                  <a:solidFill>
                    <a:srgbClr val="393939"/>
                  </a:solidFill>
                </a:rPr>
                <a:t>체온계 손 소독제 비치</a:t>
              </a:r>
              <a:endParaRPr lang="ko-KR" altLang="en-US" sz="1600" spc="-150" dirty="0">
                <a:solidFill>
                  <a:srgbClr val="393939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B71A00-85F1-4713-9F2D-29E0732C8014}"/>
                </a:ext>
              </a:extLst>
            </p:cNvPr>
            <p:cNvSpPr txBox="1"/>
            <p:nvPr/>
          </p:nvSpPr>
          <p:spPr>
            <a:xfrm>
              <a:off x="1983143" y="5390664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54D8DDC-AAEE-433E-AB6D-A55B54CF21F5}"/>
              </a:ext>
            </a:extLst>
          </p:cNvPr>
          <p:cNvSpPr txBox="1"/>
          <p:nvPr/>
        </p:nvSpPr>
        <p:spPr>
          <a:xfrm>
            <a:off x="7256678" y="4134664"/>
            <a:ext cx="3255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ko-KR" altLang="en-US" sz="2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코로나 장기화 대응</a:t>
            </a:r>
            <a:endParaRPr lang="en-US" altLang="ko-KR" sz="2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17" y="1558534"/>
            <a:ext cx="2642621" cy="22280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1750371"/>
            <a:ext cx="3026670" cy="21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26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20009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252"/>
      </a:accent1>
      <a:accent2>
        <a:srgbClr val="005289"/>
      </a:accent2>
      <a:accent3>
        <a:srgbClr val="007095"/>
      </a:accent3>
      <a:accent4>
        <a:srgbClr val="BCDEE3"/>
      </a:accent4>
      <a:accent5>
        <a:srgbClr val="418A9D"/>
      </a:accent5>
      <a:accent6>
        <a:srgbClr val="AEAFA9"/>
      </a:accent6>
      <a:hlink>
        <a:srgbClr val="393939"/>
      </a:hlink>
      <a:folHlink>
        <a:srgbClr val="393939"/>
      </a:folHlink>
    </a:clrScheme>
    <a:fontScheme name="나눔스퀘어 Light">
      <a:majorFont>
        <a:latin typeface="나눔스퀘어 ExtraBold"/>
        <a:ea typeface="나눔스퀘어 ExtraBold"/>
        <a:cs typeface=""/>
      </a:majorFont>
      <a:minorFont>
        <a:latin typeface="나눔스퀘어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856</Words>
  <Application>Microsoft Office PowerPoint</Application>
  <PresentationFormat>와이드스크린</PresentationFormat>
  <Paragraphs>206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Arial Nova Light</vt:lpstr>
      <vt:lpstr>HY견고딕</vt:lpstr>
      <vt:lpstr>나눔스퀘어 ExtraBold</vt:lpstr>
      <vt:lpstr>나눔스퀘어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mypc</cp:lastModifiedBy>
  <cp:revision>41</cp:revision>
  <dcterms:created xsi:type="dcterms:W3CDTF">2020-09-07T02:34:06Z</dcterms:created>
  <dcterms:modified xsi:type="dcterms:W3CDTF">2020-10-25T17:55:33Z</dcterms:modified>
</cp:coreProperties>
</file>