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59" r:id="rId4"/>
    <p:sldId id="275" r:id="rId5"/>
    <p:sldId id="276" r:id="rId6"/>
    <p:sldId id="277" r:id="rId7"/>
    <p:sldId id="283" r:id="rId8"/>
    <p:sldId id="289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1" r:id="rId33"/>
    <p:sldId id="342" r:id="rId34"/>
    <p:sldId id="343" r:id="rId35"/>
    <p:sldId id="344" r:id="rId36"/>
    <p:sldId id="345" r:id="rId37"/>
    <p:sldId id="348" r:id="rId38"/>
    <p:sldId id="351" r:id="rId39"/>
    <p:sldId id="346" r:id="rId40"/>
    <p:sldId id="352" r:id="rId41"/>
    <p:sldId id="349" r:id="rId42"/>
    <p:sldId id="350" r:id="rId43"/>
    <p:sldId id="347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9524D-D8BD-495B-98CD-7F8E222294D1}" type="datetimeFigureOut">
              <a:rPr lang="ko-KR" altLang="en-US" smtClean="0"/>
              <a:t>2013-10-27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40D39-87BE-4C9F-9D01-C8F4663D81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DF68-A6B7-436B-B177-2F56B8E7023F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28625" y="0"/>
            <a:ext cx="8286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5052-6416-4D84-B428-F7CE23954BEA}" type="datetimeFigureOut">
              <a:rPr lang="ko-KR" altLang="en-US"/>
              <a:pPr>
                <a:defRPr/>
              </a:pPr>
              <a:t>2013-10-27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B7BE8-0A15-4E65-A1A2-990EDE4062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8AB4D-E0A2-40F3-AE6C-B1AC1C48481D}" type="datetimeFigureOut">
              <a:rPr lang="ko-KR" altLang="en-US"/>
              <a:pPr>
                <a:defRPr/>
              </a:pPr>
              <a:t>2013-10-27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91AA-0441-4C37-A3AC-0FE53C9147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643813" y="-15875"/>
            <a:ext cx="1500187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75F3-F44E-4D8C-8D0F-18BCA8A97EDE}" type="datetimeFigureOut">
              <a:rPr lang="ko-KR" altLang="en-US"/>
              <a:pPr>
                <a:defRPr/>
              </a:pPr>
              <a:t>2013-10-27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4F01-39D8-45D9-BCD9-BA0F7074F88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E5408-A16E-4A55-ACC2-BEAE3C3C38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D121-A884-474D-8825-4B6852890FF8}" type="datetimeFigureOut">
              <a:rPr lang="ko-KR" altLang="en-US"/>
              <a:pPr>
                <a:defRPr/>
              </a:pPr>
              <a:t>2013-10-27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B56D6-04F8-4BC6-826E-C841F231E88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C87E-3E3A-4414-9852-D0D4BE2AE1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2183-D236-402D-9038-47604BF9388F}" type="datetimeFigureOut">
              <a:rPr lang="ko-KR" altLang="en-US"/>
              <a:pPr>
                <a:defRPr/>
              </a:pPr>
              <a:t>2013-10-27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F3A9-578B-4C1B-AF47-27C8075A2C7D}" type="datetimeFigureOut">
              <a:rPr lang="ko-KR" altLang="en-US"/>
              <a:pPr>
                <a:defRPr/>
              </a:pPr>
              <a:t>2013-10-27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9588-AA0D-4D86-A303-E5F01107EB2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859838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57A3-CDEE-42AF-B9E7-6DC245201368}" type="datetimeFigureOut">
              <a:rPr lang="ko-KR" altLang="en-US"/>
              <a:pPr>
                <a:defRPr/>
              </a:pPr>
              <a:t>2013-10-27</a:t>
            </a:fld>
            <a:endParaRPr lang="ko-KR" altLang="en-US"/>
          </a:p>
        </p:txBody>
      </p:sp>
      <p:sp>
        <p:nvSpPr>
          <p:cNvPr id="11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3BD0-8E8A-4D4A-AE33-A1B471524A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28625" y="0"/>
            <a:ext cx="8286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D97F-DF41-4168-9950-A92130EC7FAF}" type="datetimeFigureOut">
              <a:rPr lang="ko-KR" altLang="en-US"/>
              <a:pPr>
                <a:defRPr/>
              </a:pPr>
              <a:t>2013-10-27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FBA7-770E-4D28-A491-EEDABA07851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F9D2-66F2-4988-8986-A04AEBF49F1C}" type="datetimeFigureOut">
              <a:rPr lang="ko-KR" altLang="en-US"/>
              <a:pPr>
                <a:defRPr/>
              </a:pPr>
              <a:t>2013-10-27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353B-6361-4BC0-8B90-9F550D2DD0F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invGray">
          <a:xfrm>
            <a:off x="285750" y="263525"/>
            <a:ext cx="8858250" cy="665163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7E43-984F-4788-91E0-75071D022B9A}" type="datetimeFigureOut">
              <a:rPr lang="ko-KR" altLang="en-US"/>
              <a:pPr>
                <a:defRPr/>
              </a:pPr>
              <a:t>2013-10-27</a:t>
            </a:fld>
            <a:endParaRPr lang="ko-KR" altLang="en-US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D5B3E-1CDD-4FBF-A69C-26EF54778DC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571875"/>
            <a:ext cx="9144000" cy="3286125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A4B5-4A0E-4281-AC6D-C85451CF5090}" type="datetimeFigureOut">
              <a:rPr lang="ko-KR" altLang="en-US"/>
              <a:pPr>
                <a:defRPr/>
              </a:pPr>
              <a:t>2013-10-27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EDBF-B291-47B9-B02D-BE1B37A26A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588"/>
            <a:ext cx="9144000" cy="284162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738" y="274638"/>
            <a:ext cx="8545512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05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50"/>
            <a:ext cx="2133600" cy="285750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9C5942-8863-4858-A05C-211105245D34}" type="datetimeFigureOut">
              <a:rPr lang="ko-KR" altLang="en-US"/>
              <a:pPr>
                <a:defRPr/>
              </a:pPr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50"/>
            <a:ext cx="2895600" cy="285750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50"/>
            <a:ext cx="2133600" cy="285750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B9A791-2420-4F85-A96F-16F7B8939AB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HY견명조" pitchFamily="18" charset="-127"/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B8563F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B8563F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video" Target="file:///C:\Dokumente%20und%20Einstellungen\Matthias%20Schulte\Eigene%20Dateien\PNF\pictures%20and%20clips\neck\flex,%20prone%20elbow.MPG" TargetMode="External"/><Relationship Id="rId7" Type="http://schemas.openxmlformats.org/officeDocument/2006/relationships/image" Target="../media/image29.png"/><Relationship Id="rId2" Type="http://schemas.openxmlformats.org/officeDocument/2006/relationships/video" Target="file:///C:\Dokumente%20und%20Einstellungen\Matthias%20Schulte\Eigene%20Dateien\PNF\pictures%20and%20clips\neck\ext,%20sit2.MPG" TargetMode="External"/><Relationship Id="rId1" Type="http://schemas.openxmlformats.org/officeDocument/2006/relationships/video" Target="file:///C:\Dokumente%20und%20Einstellungen\Matthias%20Schulte\Eigene%20Dateien\PNF\pictures%20and%20clips\neck\Flex%20in%20sitting.MPG" TargetMode="Externa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1.xml"/><Relationship Id="rId4" Type="http://schemas.openxmlformats.org/officeDocument/2006/relationships/video" Target="file:///C:\Dokumente%20und%20Einstellungen\Matthias%20Schulte\Eigene%20Dateien\PNF\pictures%20and%20clips\neck\ext,%20prone%20elbow.MPG" TargetMode="External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\Users\mschulte\Movies\PNF\lifting,%20half%20kneeling,%20short.avi" TargetMode="External"/><Relationship Id="rId1" Type="http://schemas.openxmlformats.org/officeDocument/2006/relationships/video" Target="\Users\mschulte\Movies\PNF\lifting,%20half%20kneeling.avi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신경계물리치료</a:t>
            </a:r>
            <a:endParaRPr lang="ko-KR" altLang="en-US" sz="3600" dirty="0" smtClean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813" y="3786188"/>
            <a:ext cx="7500937" cy="857250"/>
          </a:xfrm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458200" cy="685800"/>
          </a:xfrm>
        </p:spPr>
        <p:txBody>
          <a:bodyPr/>
          <a:lstStyle/>
          <a:p>
            <a:pPr>
              <a:defRPr/>
            </a:pPr>
            <a:r>
              <a:rPr lang="en-US" altLang="ko-KR" sz="2800" b="1" dirty="0">
                <a:latin typeface="휴먼모음T" pitchFamily="18" charset="-127"/>
                <a:ea typeface="휴먼모음T" pitchFamily="18" charset="-127"/>
                <a:cs typeface="명조"/>
              </a:rPr>
              <a:t>1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.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 Rhythmic Initiation (RI, 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율동적 개시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28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4"/>
            <a:ext cx="7772400" cy="4643457"/>
          </a:xfrm>
        </p:spPr>
        <p:txBody>
          <a:bodyPr/>
          <a:lstStyle/>
          <a:p>
            <a:pPr algn="just">
              <a:defRPr/>
            </a:pP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리드믹한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동작을 원하는 범위에서 시행하며 수동운동으로 시작하여 저항운동으로 진행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just">
              <a:defRPr/>
            </a:pPr>
            <a:endParaRPr lang="en-US" altLang="ko-KR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defRPr/>
            </a:pP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목적</a:t>
            </a:r>
          </a:p>
          <a:p>
            <a:pPr algn="just">
              <a:buFontTx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1.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운동시작을 촉진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2.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운동감각과 </a:t>
            </a:r>
            <a:r>
              <a:rPr lang="ko-KR" altLang="en-US" sz="20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협응력의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향상          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3.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운동속도의 조절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4.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근육이완                       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5.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운동재교육</a:t>
            </a: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방법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수동운동으로 시작하여 근육이 </a:t>
            </a: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이완됨으로서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점차로 능동보조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능동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저항운동으로 진행하여 환자 스스로 운동을 조절한다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2.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구두지시에 따라 </a:t>
            </a: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리드믹하게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점차적으로 운동범위 증가</a:t>
            </a: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buFontTx/>
              <a:buNone/>
              <a:defRPr/>
            </a:pPr>
            <a:endParaRPr lang="ko-KR" altLang="en-US" sz="20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2.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 Repeated stretch (RS, 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반복신장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28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071563"/>
            <a:ext cx="7772400" cy="54292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 </a:t>
            </a:r>
            <a:endParaRPr lang="ko-KR" altLang="en-US" sz="2000" dirty="0">
              <a:solidFill>
                <a:schemeClr val="tx1"/>
              </a:solidFill>
              <a:latin typeface="+mn-ea"/>
            </a:endParaRPr>
          </a:p>
          <a:p>
            <a:pPr algn="just">
              <a:lnSpc>
                <a:spcPct val="90000"/>
              </a:lnSpc>
              <a:defRPr/>
            </a:pP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근육이 늘어난 상태나 장력상태 하에서의 신장반사의 유도</a:t>
            </a:r>
          </a:p>
          <a:p>
            <a:pPr algn="just">
              <a:lnSpc>
                <a:spcPct val="90000"/>
              </a:lnSpc>
              <a:defRPr/>
            </a:pP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defRPr/>
            </a:pP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목적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운동시작의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촉진  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           2.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능동운동범위의 증가</a:t>
            </a:r>
            <a:endParaRPr lang="en-US" altLang="ko-KR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근력증가                      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4.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피로방지     </a:t>
            </a: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5.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원하는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방향으로 운동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유도</a:t>
            </a: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방법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충분한 신장 특히 회전에 유의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2. Tap.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같은 시기에 적절한 구두지시를 하여 환자의 수의적 노력에 의한 수축이 복합되도록 한다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3.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지속적으로 저항을 유지한다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endParaRPr lang="ko-KR" altLang="en-US" sz="20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500"/>
            <a:ext cx="8501122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3. </a:t>
            </a:r>
            <a:r>
              <a:rPr lang="en-US" altLang="ko-KR" sz="2800" b="1" dirty="0">
                <a:latin typeface="휴먼모음T" pitchFamily="18" charset="-127"/>
                <a:ea typeface="휴먼모음T" pitchFamily="18" charset="-127"/>
                <a:cs typeface="명조"/>
              </a:rPr>
              <a:t>Combination of 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Isotonic(CI, </a:t>
            </a:r>
            <a:r>
              <a:rPr lang="ko-KR" altLang="en-US" sz="2800" b="1" dirty="0" err="1" smtClean="0">
                <a:latin typeface="휴먼모음T" pitchFamily="18" charset="-127"/>
                <a:ea typeface="휴먼모음T" pitchFamily="18" charset="-127"/>
                <a:cs typeface="명조"/>
              </a:rPr>
              <a:t>등장성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 수축의 결합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)</a:t>
            </a:r>
            <a:r>
              <a:rPr lang="en-US" altLang="ko-KR" sz="36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 </a:t>
            </a:r>
            <a:endParaRPr lang="en-US" altLang="ko-KR" sz="3600" b="1" dirty="0">
              <a:latin typeface="휴먼모음T" pitchFamily="18" charset="-127"/>
              <a:ea typeface="휴먼모음T" pitchFamily="18" charset="-127"/>
              <a:cs typeface="명조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이완없이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한 그룹의 근육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동근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을 구심성 원심성 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stabilizing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수축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유도 </a:t>
            </a:r>
          </a:p>
          <a:p>
            <a:pPr>
              <a:lnSpc>
                <a:spcPct val="90000"/>
              </a:lnSpc>
              <a:defRPr/>
            </a:pP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운동패턴의 </a:t>
            </a:r>
            <a:r>
              <a:rPr lang="ko-KR" altLang="en-US" sz="20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구심성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원심성 양쪽을 촉진하는 기술이다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정상기능을 위하여는 </a:t>
            </a: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구심성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뿐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아니라 원심성 수축을 통하여 운동을 원활히 조절할 수 있어야 한다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altLang="ko-KR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defRPr/>
            </a:pPr>
            <a:r>
              <a:rPr lang="ko-KR" altLang="en-US" sz="2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목적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동작의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능동적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조절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협응력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능동적 운동범위의 증가</a:t>
            </a: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4.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근력강화</a:t>
            </a: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5.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원심성 조절훈련 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28625" y="142875"/>
            <a:ext cx="81534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ko-KR" altLang="en-US" sz="2400" b="1" dirty="0">
              <a:solidFill>
                <a:srgbClr val="74AD8D"/>
              </a:solidFill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1" lang="ko-KR" altLang="en-US" sz="2400" dirty="0">
                <a:solidFill>
                  <a:srgbClr val="000000"/>
                </a:solidFill>
              </a:rPr>
              <a:t> 방법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altLang="ko-KR" sz="2000" dirty="0">
              <a:solidFill>
                <a:srgbClr val="000000"/>
              </a:solidFill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1.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주동근에 저항을 주어 </a:t>
            </a:r>
            <a:r>
              <a:rPr kumimoji="1" lang="ko-KR" altLang="en-US" sz="20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구심성수축을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유도한다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kumimoji="1" lang="ko-KR" altLang="en-US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2.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운동범위 마지막에서 멈추게 한다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(stabilizing contraction)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3.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계속 저항을 주면서 환자에게 천천히 원위치로 돌아가게 지시한다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	(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eccentric).</a:t>
            </a:r>
          </a:p>
        </p:txBody>
      </p:sp>
      <p:pic>
        <p:nvPicPr>
          <p:cNvPr id="53251" name="Picture 5" descr="스캔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286125"/>
            <a:ext cx="470852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00063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4. 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Reversal of Antagonist (</a:t>
            </a:r>
            <a:r>
              <a:rPr lang="ko-KR" altLang="en-US" sz="2800" b="1" dirty="0" err="1" smtClean="0">
                <a:latin typeface="휴먼모음T" pitchFamily="18" charset="-127"/>
                <a:ea typeface="휴먼모음T" pitchFamily="18" charset="-127"/>
              </a:rPr>
              <a:t>길항근의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 반전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en-US" altLang="ko-KR" sz="3600" dirty="0" smtClean="0"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610600" cy="4419600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Tx/>
              <a:buNone/>
              <a:defRPr/>
            </a:pPr>
            <a:r>
              <a:rPr lang="en-US" altLang="ko-KR" sz="28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명조"/>
              </a:rPr>
              <a:t>1) </a:t>
            </a:r>
            <a:r>
              <a:rPr lang="en-US" altLang="ko-KR" sz="2800" b="1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명조"/>
              </a:rPr>
              <a:t>Dynamic </a:t>
            </a:r>
            <a:r>
              <a:rPr lang="en-US" altLang="ko-KR" sz="28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명조"/>
              </a:rPr>
              <a:t>Reversal(</a:t>
            </a:r>
            <a:r>
              <a:rPr lang="ko-KR" altLang="en-US" sz="28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명조"/>
              </a:rPr>
              <a:t>역동적 반전</a:t>
            </a:r>
            <a:r>
              <a:rPr lang="en-US" altLang="ko-KR" sz="28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명조"/>
              </a:rPr>
              <a:t>)</a:t>
            </a:r>
            <a:endParaRPr lang="en-US" altLang="ko-KR" sz="2000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  <a:cs typeface="명조"/>
            </a:endParaRPr>
          </a:p>
          <a:p>
            <a:pPr marL="533400" indent="-533400" algn="just">
              <a:lnSpc>
                <a:spcPct val="90000"/>
              </a:lnSpc>
              <a:buFontTx/>
              <a:buNone/>
              <a:defRPr/>
            </a:pPr>
            <a:endParaRPr lang="en-US" altLang="ko-KR" sz="2800" dirty="0">
              <a:solidFill>
                <a:schemeClr val="tx1"/>
              </a:solidFill>
            </a:endParaRPr>
          </a:p>
          <a:p>
            <a:pPr marL="533400" indent="-533400" algn="just">
              <a:lnSpc>
                <a:spcPct val="90000"/>
              </a:lnSpc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능동적으로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멈추거나 이완함이 없이 </a:t>
            </a: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주동근패턴에서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길항근패턴으로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교대로 변화시킨다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533400" indent="-533400" algn="just">
              <a:lnSpc>
                <a:spcPct val="90000"/>
              </a:lnSpc>
              <a:defRPr/>
            </a:pPr>
            <a:endParaRPr lang="en-US" altLang="ko-KR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533400" indent="-533400" algn="just">
              <a:lnSpc>
                <a:spcPct val="90000"/>
              </a:lnSpc>
              <a:defRPr/>
            </a:pP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목적</a:t>
            </a:r>
          </a:p>
          <a:p>
            <a:pPr marL="533400" indent="-533400"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 1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능동적 운동범위의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증가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533400" indent="-533400"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 2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근력증가    </a:t>
            </a: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533400" indent="-533400"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 3. </a:t>
            </a: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협응력의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증가</a:t>
            </a: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533400" indent="-533400"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 4.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피로의 방지 및 감소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8166100" y="5524500"/>
            <a:ext cx="2905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ko-KR" altLang="ko-K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28625" y="1428750"/>
            <a:ext cx="8305800" cy="30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2400" b="1" dirty="0">
                <a:solidFill>
                  <a:srgbClr val="74AD8D"/>
                </a:solidFill>
              </a:rPr>
              <a:t>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방법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1.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저항을 주면서 </a:t>
            </a:r>
            <a:r>
              <a:rPr kumimoji="1" lang="ko-KR" altLang="en-US" sz="20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주동근패턴을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실시한다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2.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원하는 범위의 끝부분에서 </a:t>
            </a:r>
            <a:r>
              <a:rPr kumimoji="1" lang="ko-KR" altLang="en-US" sz="20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원위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Grip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을 반대 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Grip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으로 전환한다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3.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운동범위 끝에서 </a:t>
            </a:r>
            <a:r>
              <a:rPr kumimoji="1" lang="ko-KR" altLang="en-US" sz="20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이완없이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길항패턴의 구두지시와 </a:t>
            </a:r>
            <a:r>
              <a:rPr kumimoji="1" lang="ko-KR" altLang="en-US" sz="20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원위부에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저항을 가한다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4.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환자의 길항패턴이 시작될 때 근위부의 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Grip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을 전환하고 저항을 준다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명조"/>
              </a:rPr>
              <a:t>5.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필요한 만큼 반복 실시한다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57188" y="428625"/>
            <a:ext cx="8305800" cy="586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800" b="1" dirty="0">
                <a:latin typeface="휴먼모음T" pitchFamily="18" charset="-127"/>
                <a:ea typeface="휴먼모음T" pitchFamily="18" charset="-127"/>
                <a:cs typeface="명조"/>
              </a:rPr>
              <a:t>2) Stabilizing </a:t>
            </a:r>
            <a:r>
              <a:rPr kumimoji="1" lang="en-US" altLang="ko-KR" sz="28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Reversal(</a:t>
            </a:r>
            <a:r>
              <a:rPr kumimoji="1" lang="ko-KR" altLang="en-US" sz="28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안정적 반전</a:t>
            </a:r>
            <a:r>
              <a:rPr kumimoji="1" lang="en-US" altLang="ko-KR" sz="28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)</a:t>
            </a:r>
            <a:endParaRPr kumimoji="1" lang="en-US" altLang="ko-KR" sz="2800" b="1" dirty="0">
              <a:latin typeface="휴먼모음T" pitchFamily="18" charset="-127"/>
              <a:ea typeface="휴먼모음T" pitchFamily="18" charset="-127"/>
              <a:cs typeface="명조"/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kumimoji="1" lang="en-US" altLang="ko-KR" sz="2400" b="1" dirty="0">
              <a:solidFill>
                <a:srgbClr val="74AD8D"/>
              </a:solidFill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2000" b="1" dirty="0">
                <a:solidFill>
                  <a:srgbClr val="000000"/>
                </a:solidFill>
              </a:rPr>
              <a:t>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운동이 일어나지 않도록 충분한 저항을 주어 주동근과 </a:t>
            </a:r>
            <a:r>
              <a:rPr kumimoji="1" lang="ko-KR" altLang="en-US" sz="20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길항근을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교대로 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	Isotonic 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Contraction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kumimoji="1" lang="en-US" altLang="ko-KR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목적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1.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안정성과 균형증가             </a:t>
            </a:r>
            <a:endParaRPr kumimoji="1" lang="en-US" altLang="ko-KR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2.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근력증가</a:t>
            </a:r>
            <a:endParaRPr kumimoji="1" lang="en-US" altLang="ko-KR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kumimoji="1" lang="en-US" altLang="ko-KR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방법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1.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환자에게 한 방향으로 움직이도록 지시하고 충분한 저항을 주어 운동이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일어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	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나지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않게 한다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2.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충분히 수축이 된 후 한 손을 반대방향으로 전환한다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3.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환자가 새로운 저항에 대항한 후 다른 한 손을 반대방향으로 전환한다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kumimoji="1" lang="en-US" altLang="ko-KR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85750" y="571500"/>
            <a:ext cx="8382000" cy="30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4"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8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3) Rhythmic Stabilization(</a:t>
            </a:r>
            <a:r>
              <a:rPr kumimoji="1" lang="ko-KR" altLang="en-US" sz="28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율동적 안정화</a:t>
            </a:r>
            <a:r>
              <a:rPr kumimoji="1" lang="en-US" altLang="ko-KR" sz="28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)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endParaRPr kumimoji="1" lang="en-US" altLang="ko-KR" sz="2000" dirty="0">
              <a:solidFill>
                <a:srgbClr val="000000"/>
              </a:solidFill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저항에 대한 주동근과 </a:t>
            </a:r>
            <a:r>
              <a:rPr kumimoji="1" lang="ko-KR" altLang="en-US" sz="20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길항근의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kumimoji="1" lang="ko-KR" altLang="en-US" sz="20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등척성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수축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움직이려는 의도가 없음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kumimoji="1" lang="ko-KR" altLang="en-US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목적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1.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능동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수동적 운동범위의 증가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     2.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근력증가</a:t>
            </a:r>
            <a:endParaRPr kumimoji="1" lang="en-US" altLang="ko-KR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3.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안정성과 균형의 증가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           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4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동통감소</a:t>
            </a: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285750" y="4071938"/>
            <a:ext cx="81438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방법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동근의 </a:t>
            </a:r>
            <a:r>
              <a:rPr kumimoji="1" lang="ko-KR" altLang="en-US" sz="20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등척성수축에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저항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환자는 움직임 없이 그 자세를 유지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2.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저항은 서서히 증가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환자가 저항에 충분히 대항하도록 한다 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3.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그 다음 한 손을 옮겨 길항운동에 저항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4.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환자 상태에 따라 견인이나 압축을 적용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714348" y="2571744"/>
          <a:ext cx="8001056" cy="332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65723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dirty="0" smtClean="0">
                          <a:latin typeface="휴먼모음T" pitchFamily="18" charset="-127"/>
                          <a:ea typeface="휴먼모음T" pitchFamily="18" charset="-127"/>
                          <a:cs typeface="명조"/>
                        </a:rPr>
                        <a:t>Stabilizing Reversal</a:t>
                      </a:r>
                    </a:p>
                    <a:p>
                      <a:pPr algn="ctr" latinLnBrk="1"/>
                      <a:r>
                        <a:rPr kumimoji="1" lang="en-US" altLang="ko-KR" sz="2000" b="1" dirty="0" smtClean="0">
                          <a:latin typeface="휴먼모음T" pitchFamily="18" charset="-127"/>
                          <a:ea typeface="휴먼모음T" pitchFamily="18" charset="-127"/>
                          <a:cs typeface="명조"/>
                        </a:rPr>
                        <a:t>(</a:t>
                      </a:r>
                      <a:r>
                        <a:rPr kumimoji="1" lang="ko-KR" altLang="en-US" sz="2000" b="1" dirty="0" smtClean="0">
                          <a:latin typeface="휴먼모음T" pitchFamily="18" charset="-127"/>
                          <a:ea typeface="휴먼모음T" pitchFamily="18" charset="-127"/>
                          <a:cs typeface="명조"/>
                        </a:rPr>
                        <a:t>안정적 반전</a:t>
                      </a:r>
                      <a:r>
                        <a:rPr kumimoji="1" lang="en-US" altLang="ko-KR" sz="2000" b="1" dirty="0" smtClean="0">
                          <a:latin typeface="휴먼모음T" pitchFamily="18" charset="-127"/>
                          <a:ea typeface="휴먼모음T" pitchFamily="18" charset="-127"/>
                          <a:cs typeface="명조"/>
                        </a:rPr>
                        <a:t>)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dirty="0" smtClean="0">
                          <a:latin typeface="휴먼모음T" pitchFamily="18" charset="-127"/>
                          <a:ea typeface="휴먼모음T" pitchFamily="18" charset="-127"/>
                          <a:cs typeface="명조"/>
                        </a:rPr>
                        <a:t>Rhythmic Stabilization</a:t>
                      </a:r>
                    </a:p>
                    <a:p>
                      <a:pPr algn="ctr" latinLnBrk="1"/>
                      <a:r>
                        <a:rPr kumimoji="1" lang="en-US" altLang="ko-KR" sz="2000" b="1" dirty="0" smtClean="0">
                          <a:latin typeface="휴먼모음T" pitchFamily="18" charset="-127"/>
                          <a:ea typeface="휴먼모음T" pitchFamily="18" charset="-127"/>
                          <a:cs typeface="명조"/>
                        </a:rPr>
                        <a:t>(</a:t>
                      </a:r>
                      <a:r>
                        <a:rPr kumimoji="1" lang="ko-KR" altLang="en-US" sz="2000" b="1" dirty="0" smtClean="0">
                          <a:latin typeface="휴먼모음T" pitchFamily="18" charset="-127"/>
                          <a:ea typeface="휴먼모음T" pitchFamily="18" charset="-127"/>
                          <a:cs typeface="명조"/>
                        </a:rPr>
                        <a:t>율동적 안정화</a:t>
                      </a:r>
                      <a:r>
                        <a:rPr kumimoji="1" lang="en-US" altLang="ko-KR" sz="2000" b="1" dirty="0" smtClean="0">
                          <a:latin typeface="휴먼모음T" pitchFamily="18" charset="-127"/>
                          <a:ea typeface="휴먼모음T" pitchFamily="18" charset="-127"/>
                          <a:cs typeface="명조"/>
                        </a:rPr>
                        <a:t>)</a:t>
                      </a:r>
                      <a:endParaRPr lang="ko-KR" altLang="en-US" sz="2000" dirty="0"/>
                    </a:p>
                  </a:txBody>
                  <a:tcPr/>
                </a:tc>
              </a:tr>
              <a:tr h="6572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등장성근육의</a:t>
                      </a:r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 활동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등척성근육의</a:t>
                      </a:r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 활동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6572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운동을 위한 의지가 있음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운동을 위한 의지가 없음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6572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동적 지시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휴먼모음T" pitchFamily="18" charset="-127"/>
                          <a:ea typeface="휴먼모음T" pitchFamily="18" charset="-127"/>
                        </a:rPr>
                        <a:t>정적지시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  <a:tr h="6572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신체의 한 부분으로부터 다른 부분으로 </a:t>
                      </a:r>
                      <a:endParaRPr lang="en-US" altLang="ko-KR" dirty="0" smtClean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변화를 허락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휴먼모음T" pitchFamily="18" charset="-127"/>
                          <a:ea typeface="휴먼모음T" pitchFamily="18" charset="-127"/>
                        </a:rPr>
                        <a:t>단지 한 부분의 신체만 접근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포인트가 5개인 별 2"/>
          <p:cNvSpPr/>
          <p:nvPr/>
        </p:nvSpPr>
        <p:spPr>
          <a:xfrm>
            <a:off x="714348" y="1214422"/>
            <a:ext cx="214314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00100" y="1000109"/>
            <a:ext cx="7286676" cy="1139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4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Stabilizing Reversal(</a:t>
            </a:r>
            <a:r>
              <a:rPr kumimoji="1" lang="ko-KR" altLang="en-US" sz="24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안정적 반전</a:t>
            </a:r>
            <a:r>
              <a:rPr kumimoji="1" lang="en-US" altLang="ko-KR" sz="24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)</a:t>
            </a:r>
            <a:r>
              <a:rPr kumimoji="1" lang="ko-KR" altLang="en-US" sz="24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과 </a:t>
            </a:r>
            <a:endParaRPr kumimoji="1" lang="en-US" altLang="ko-KR" sz="2400" b="1" dirty="0" smtClean="0">
              <a:latin typeface="휴먼모음T" pitchFamily="18" charset="-127"/>
              <a:ea typeface="휴먼모음T" pitchFamily="18" charset="-127"/>
              <a:cs typeface="명조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24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        Rhythmic Stabilization(</a:t>
            </a:r>
            <a:r>
              <a:rPr kumimoji="1" lang="ko-KR" altLang="en-US" sz="24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율동적 안정화</a:t>
            </a:r>
            <a:r>
              <a:rPr kumimoji="1" lang="en-US" altLang="ko-KR" sz="24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)</a:t>
            </a:r>
            <a:r>
              <a:rPr kumimoji="1" lang="ko-KR" altLang="en-US" sz="2400" b="1" dirty="0" smtClean="0">
                <a:latin typeface="휴먼모음T" pitchFamily="18" charset="-127"/>
                <a:ea typeface="휴먼모음T" pitchFamily="18" charset="-127"/>
                <a:cs typeface="명조"/>
              </a:rPr>
              <a:t>의 비교</a:t>
            </a:r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altLang="ko-KR" b="1" dirty="0">
                <a:latin typeface="신명조" charset="-127"/>
                <a:ea typeface="신명조" charset="-127"/>
              </a:rPr>
              <a:t> 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5. Contract-Relax(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수축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이완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29625" cy="5072062"/>
          </a:xfrm>
        </p:spPr>
        <p:txBody>
          <a:bodyPr/>
          <a:lstStyle/>
          <a:p>
            <a:pPr algn="just"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제한된 근육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길항근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에 저항이 가해진 등장성 수축은 증가된 범위에서 이완과 운동을 유도한다</a:t>
            </a:r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algn="just">
              <a:defRPr/>
            </a:pPr>
            <a:endParaRPr lang="en-US" altLang="ko-KR" sz="24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목적 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증가된 수동운동 범위의 증가</a:t>
            </a: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defRPr/>
            </a:pPr>
            <a:endParaRPr lang="en-US" altLang="ko-KR" sz="24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방법</a:t>
            </a: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 algn="just">
              <a:buFont typeface="Wingdings" pitchFamily="2" charset="2"/>
              <a:buAutoNum type="arabicPeriod"/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치료사는 제한된 근육이나 패턴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길항근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의 강한 수축을 환자에게 유도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특히 </a:t>
            </a: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회전근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충분한 시간이 지난 후에 환자에게 이완하라고 한다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능동적이든 수동적이든 증가된 새로운 범위를 가짐</a:t>
            </a: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더 많은 범위를 얻을 때까지 반복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>
              <a:defRPr/>
            </a:pP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간접기법 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제한된 근육이 근력이 없거나 </a:t>
            </a: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수축시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심한통증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호소</a:t>
            </a:r>
            <a:r>
              <a:rPr lang="en-US" altLang="ko-KR" sz="2000" dirty="0" smtClean="0">
                <a:solidFill>
                  <a:schemeClr val="tx1"/>
                </a:solidFill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</a:rPr>
            </a:br>
            <a:endParaRPr lang="ko-KR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145435"/>
          </a:xfrm>
        </p:spPr>
        <p:txBody>
          <a:bodyPr/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고유수용성 신경근 촉진법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en-US" altLang="ko-KR" sz="2000" dirty="0" err="1" smtClean="0">
                <a:solidFill>
                  <a:schemeClr val="tx1"/>
                </a:solidFill>
                <a:latin typeface="+mn-ea"/>
              </a:rPr>
              <a:t>Proprioceptive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Neuromuscular Facilitation, PNF) </a:t>
            </a: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lvl="1"/>
            <a:r>
              <a:rPr lang="ko-KR" altLang="en-US" sz="1600" dirty="0" smtClean="0">
                <a:latin typeface="+mn-ea"/>
              </a:rPr>
              <a:t>감각자극을 통해 인간의 다차원적인 움직임을 훈련</a:t>
            </a:r>
            <a:endParaRPr lang="en-US" altLang="ko-KR" sz="1600" dirty="0" smtClean="0">
              <a:latin typeface="+mn-ea"/>
            </a:endParaRPr>
          </a:p>
          <a:p>
            <a:pPr lvl="1"/>
            <a:r>
              <a:rPr lang="en-US" altLang="ko-KR" sz="1600" dirty="0" smtClean="0">
                <a:latin typeface="+mn-ea"/>
              </a:rPr>
              <a:t>Diagonal, spiral movement</a:t>
            </a:r>
          </a:p>
          <a:p>
            <a:pPr lvl="1"/>
            <a:r>
              <a:rPr lang="en-US" altLang="ko-KR" sz="1600" dirty="0" smtClean="0">
                <a:latin typeface="+mn-ea"/>
              </a:rPr>
              <a:t>Positive </a:t>
            </a:r>
            <a:r>
              <a:rPr lang="en-US" altLang="ko-KR" sz="1600" dirty="0" err="1" smtClean="0">
                <a:latin typeface="+mn-ea"/>
              </a:rPr>
              <a:t>approch</a:t>
            </a:r>
            <a:endParaRPr lang="en-US" altLang="ko-KR" sz="1600" dirty="0" smtClean="0">
              <a:latin typeface="+mn-ea"/>
            </a:endParaRPr>
          </a:p>
          <a:p>
            <a:pPr lvl="1"/>
            <a:endParaRPr lang="en-US" altLang="ko-KR" sz="1600" dirty="0" smtClean="0">
              <a:latin typeface="+mn-ea"/>
            </a:endParaRPr>
          </a:p>
          <a:p>
            <a:pPr lvl="1"/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2000" dirty="0" err="1" smtClean="0">
                <a:solidFill>
                  <a:schemeClr val="tx1"/>
                </a:solidFill>
                <a:latin typeface="+mn-ea"/>
              </a:rPr>
              <a:t>보바스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 접근법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en-US" altLang="ko-KR" sz="2000" dirty="0" err="1" smtClean="0">
                <a:solidFill>
                  <a:schemeClr val="tx1"/>
                </a:solidFill>
                <a:latin typeface="+mn-ea"/>
              </a:rPr>
              <a:t>Bobath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latin typeface="+mn-ea"/>
              </a:rPr>
              <a:t>approch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)</a:t>
            </a: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lvl="1"/>
            <a:r>
              <a:rPr lang="ko-KR" altLang="en-US" sz="1600" dirty="0" smtClean="0">
                <a:latin typeface="+mn-ea"/>
              </a:rPr>
              <a:t>비정상적인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패턴은 억제</a:t>
            </a:r>
            <a:endParaRPr lang="en-US" altLang="ko-KR" sz="1600" dirty="0" smtClean="0">
              <a:latin typeface="+mn-ea"/>
            </a:endParaRPr>
          </a:p>
          <a:p>
            <a:pPr lvl="1"/>
            <a:r>
              <a:rPr lang="ko-KR" altLang="en-US" sz="1600" dirty="0" smtClean="0">
                <a:latin typeface="+mn-ea"/>
              </a:rPr>
              <a:t>정상적인 패턴을 촉진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통합</a:t>
            </a:r>
            <a:endParaRPr lang="en-US" altLang="ko-KR" sz="1600" dirty="0" smtClean="0">
              <a:latin typeface="+mn-ea"/>
            </a:endParaRPr>
          </a:p>
          <a:p>
            <a:pPr lvl="1"/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2000" dirty="0" err="1" smtClean="0">
                <a:solidFill>
                  <a:schemeClr val="tx1"/>
                </a:solidFill>
                <a:latin typeface="+mn-ea"/>
              </a:rPr>
              <a:t>루드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접근법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(Rood </a:t>
            </a:r>
            <a:r>
              <a:rPr lang="en-US" altLang="ko-KR" sz="2000" dirty="0" err="1" smtClean="0">
                <a:solidFill>
                  <a:schemeClr val="tx1"/>
                </a:solidFill>
                <a:latin typeface="+mn-ea"/>
              </a:rPr>
              <a:t>approch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)</a:t>
            </a: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lvl="1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감각자극과 자율신경계의 중요성 강조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lvl="1"/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2000" dirty="0" err="1" smtClean="0">
                <a:solidFill>
                  <a:schemeClr val="tx1"/>
                </a:solidFill>
                <a:latin typeface="+mn-ea"/>
              </a:rPr>
              <a:t>보이타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 치료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en-US" altLang="ko-KR" sz="2000" dirty="0" err="1" smtClean="0">
                <a:solidFill>
                  <a:schemeClr val="tx1"/>
                </a:solidFill>
                <a:latin typeface="+mn-ea"/>
              </a:rPr>
              <a:t>Vojta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 therapy)</a:t>
            </a: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lvl="1"/>
            <a:r>
              <a:rPr lang="ko-KR" altLang="en-US" sz="1600" dirty="0" smtClean="0">
                <a:latin typeface="+mn-ea"/>
              </a:rPr>
              <a:t>반사를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이용한 동작 촉진</a:t>
            </a:r>
            <a:endParaRPr lang="en-US" altLang="ko-KR" sz="1600" dirty="0" smtClean="0">
              <a:latin typeface="+mn-ea"/>
            </a:endParaRPr>
          </a:p>
          <a:p>
            <a:pPr lvl="1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반사적 기기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반사적 뒤집기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500063" y="1357313"/>
            <a:ext cx="795337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명조"/>
              </a:rPr>
              <a:t> 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저항이 가해진 </a:t>
            </a:r>
            <a:r>
              <a:rPr kumimoji="1" lang="ko-KR" altLang="en-US" sz="20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길항근의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kumimoji="1" lang="ko-KR" altLang="en-US" sz="20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등척성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수축은 이완을 일으킨다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kumimoji="1" lang="en-US" altLang="ko-KR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명조"/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endParaRPr kumimoji="1" lang="en-US" altLang="ko-KR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명조"/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명조"/>
              </a:rPr>
              <a:t> 목적 </a:t>
            </a:r>
            <a:endParaRPr kumimoji="1" lang="en-US" altLang="ko-KR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명조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수동운동 범위 증가 </a:t>
            </a:r>
            <a:endParaRPr kumimoji="1" lang="en-US" altLang="ko-KR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통증 감소</a:t>
            </a:r>
            <a:endParaRPr kumimoji="1" lang="en-US" altLang="ko-KR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명조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endParaRPr kumimoji="1" lang="en-US" altLang="ko-KR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명조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명조"/>
              </a:rPr>
              <a:t>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명조"/>
              </a:rPr>
              <a:t>방법</a:t>
            </a:r>
            <a:endParaRPr kumimoji="1" lang="en-US" altLang="ko-KR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명조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  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치료사는 통증이 있는 분절에 영향을 미치는 근육의 </a:t>
            </a:r>
            <a:r>
              <a:rPr kumimoji="1" lang="ko-KR" altLang="en-US" sz="20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등척성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수축에 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저</a:t>
            </a:r>
            <a:r>
              <a:rPr kumimoji="1" lang="en-US" altLang="ko-KR" sz="20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	</a:t>
            </a:r>
            <a:r>
              <a:rPr kumimoji="1" lang="ko-KR" altLang="en-US" sz="2000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항을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가한다</a:t>
            </a:r>
            <a:endParaRPr kumimoji="1" lang="ko-KR" altLang="en-US" sz="2000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  <a:cs typeface="명조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  <a:cs typeface="명조"/>
              </a:rPr>
              <a:t>1.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직접적 방법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;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통증이 있는 근육에 직접적용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2.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간접적 방법</a:t>
            </a:r>
            <a:r>
              <a:rPr kumimoji="1" lang="en-US" altLang="ko-KR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; 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다른 부위에 위치하는 근육의 </a:t>
            </a:r>
            <a:r>
              <a:rPr kumimoji="1" lang="ko-KR" altLang="en-US" sz="2000" dirty="0" err="1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등척성</a:t>
            </a:r>
            <a:r>
              <a:rPr kumimoji="1" lang="ko-KR" altLang="en-US" sz="2000" dirty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 수축을 유도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kumimoji="1" lang="ko-KR" altLang="en-US" sz="2000" dirty="0">
              <a:solidFill>
                <a:srgbClr val="000000"/>
              </a:solidFill>
            </a:endParaRPr>
          </a:p>
        </p:txBody>
      </p:sp>
      <p:sp>
        <p:nvSpPr>
          <p:cNvPr id="53254" name="Text Box 3"/>
          <p:cNvSpPr txBox="1">
            <a:spLocks noChangeArrowheads="1"/>
          </p:cNvSpPr>
          <p:nvPr/>
        </p:nvSpPr>
        <p:spPr bwMode="auto">
          <a:xfrm>
            <a:off x="857250" y="428625"/>
            <a:ext cx="64325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ko-KR" sz="2800" b="1" dirty="0">
                <a:latin typeface="휴먼모음T" pitchFamily="18" charset="-127"/>
                <a:ea typeface="휴먼모음T" pitchFamily="18" charset="-127"/>
              </a:rPr>
              <a:t>6. Hold- Relax(</a:t>
            </a:r>
            <a:r>
              <a:rPr kumimoji="1" lang="ko-KR" altLang="en-US" sz="2800" b="1" dirty="0">
                <a:latin typeface="휴먼모음T" pitchFamily="18" charset="-127"/>
                <a:ea typeface="휴먼모음T" pitchFamily="18" charset="-127"/>
              </a:rPr>
              <a:t>유지</a:t>
            </a:r>
            <a:r>
              <a:rPr kumimoji="1" lang="en-US" altLang="ko-KR" sz="2800" b="1" dirty="0">
                <a:latin typeface="휴먼모음T" pitchFamily="18" charset="-127"/>
                <a:ea typeface="휴먼모음T" pitchFamily="18" charset="-127"/>
              </a:rPr>
              <a:t>-</a:t>
            </a:r>
            <a:r>
              <a:rPr kumimoji="1" lang="ko-KR" altLang="en-US" sz="2800" b="1" dirty="0">
                <a:latin typeface="휴먼모음T" pitchFamily="18" charset="-127"/>
                <a:ea typeface="휴먼모음T" pitchFamily="18" charset="-127"/>
              </a:rPr>
              <a:t>이완</a:t>
            </a:r>
            <a:r>
              <a:rPr kumimoji="1" lang="en-US" altLang="ko-KR" sz="2800" b="1" dirty="0">
                <a:latin typeface="휴먼모음T" pitchFamily="18" charset="-127"/>
                <a:ea typeface="휴먼모음T" pitchFamily="18" charset="-127"/>
              </a:rPr>
              <a:t>)</a:t>
            </a:r>
            <a:endParaRPr kumimoji="1" lang="en-US" altLang="ko-KR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85813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  <a:cs typeface="명조"/>
              </a:rPr>
              <a:t>7.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 Replication(</a:t>
            </a:r>
            <a:r>
              <a:rPr lang="ko-KR" altLang="en-US" sz="2800" b="1" dirty="0" smtClean="0">
                <a:latin typeface="휴먼모음T" pitchFamily="18" charset="-127"/>
                <a:ea typeface="휴먼모음T" pitchFamily="18" charset="-127"/>
              </a:rPr>
              <a:t>복제</a:t>
            </a:r>
            <a:r>
              <a:rPr lang="en-US" altLang="ko-KR" sz="2800" b="1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28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214563"/>
            <a:ext cx="7772400" cy="3629025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목적 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환자에게 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end position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을 교육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주동근이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단축된 상태에서 근수축력의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평가</a:t>
            </a:r>
            <a:endParaRPr lang="en-US" altLang="ko-KR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ko-KR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lnSpc>
                <a:spcPct val="90000"/>
              </a:lnSpc>
              <a:defRPr/>
            </a:pP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방법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1. End 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position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에 두고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주동근에 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저항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3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이완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---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수동적으로 약간 뒤로 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-----</a:t>
            </a:r>
            <a:r>
              <a:rPr lang="ko-KR" altLang="en-US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수축에 의해 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end position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반복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1142984"/>
            <a:ext cx="8785225" cy="2951163"/>
          </a:xfrm>
        </p:spPr>
        <p:txBody>
          <a:bodyPr>
            <a:normAutofit fontScale="90000"/>
          </a:bodyPr>
          <a:lstStyle/>
          <a:p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endParaRPr lang="en-US" altLang="ko-KR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1000108"/>
            <a:ext cx="8143932" cy="12144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40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Scapular and Pelvic Pattern</a:t>
            </a:r>
            <a:endParaRPr lang="en-US" altLang="ko-KR" sz="4400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488832" cy="378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45512" cy="114300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Direction of pattern</a:t>
            </a:r>
            <a:endParaRPr lang="ko-KR" altLang="en-US" sz="32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" name="내용 개체 틀 4" descr="스캔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5572131" y="2214554"/>
            <a:ext cx="2984521" cy="3357586"/>
          </a:xfrm>
        </p:spPr>
      </p:pic>
      <p:pic>
        <p:nvPicPr>
          <p:cNvPr id="3074" name="Picture 2" descr="http://www.pnf.or.kr/images/patter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476250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Scapular and upper extremity pattern</a:t>
            </a:r>
            <a:endParaRPr lang="ko-KR" altLang="en-US" sz="3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www.pnf.or.kr/images/pattern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8214853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45512" cy="114300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Pelvic and Lower Extremity pattern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http://www.pnf.or.kr/images/pattern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8112959" cy="42148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7950" y="2786058"/>
            <a:ext cx="50006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spc="-150" dirty="0" smtClean="0">
                <a:latin typeface="맑은 고딕" pitchFamily="50" charset="-127"/>
                <a:ea typeface="맑은 고딕" pitchFamily="50" charset="-127"/>
              </a:rPr>
              <a:t>Post,</a:t>
            </a:r>
            <a:endParaRPr lang="ko-KR" altLang="en-US" sz="1400" b="1" spc="-15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8872563" cy="592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86644" y="714356"/>
            <a:ext cx="1571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714356"/>
            <a:ext cx="285752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휴먼모음T" pitchFamily="18" charset="-127"/>
                <a:ea typeface="휴먼모음T" pitchFamily="18" charset="-127"/>
              </a:rPr>
              <a:t>Gait analysis by PNF</a:t>
            </a:r>
            <a:endParaRPr lang="ko-KR" altLang="en-US" sz="2000" b="1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1142984"/>
            <a:ext cx="8785225" cy="2951163"/>
          </a:xfrm>
        </p:spPr>
        <p:txBody>
          <a:bodyPr>
            <a:normAutofit fontScale="90000"/>
          </a:bodyPr>
          <a:lstStyle/>
          <a:p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endParaRPr lang="en-US" altLang="ko-KR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836712"/>
            <a:ext cx="8143932" cy="12144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40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Upper Extremity Pattern</a:t>
            </a:r>
            <a:endParaRPr lang="en-US" altLang="ko-KR" sz="4400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4578" name="Picture 2" descr="http://www.mhhe.com/hper/physed/athletictraining/illustrations/ch22/22-3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584" y="2578584"/>
            <a:ext cx="1643074" cy="1602999"/>
          </a:xfrm>
          <a:prstGeom prst="rect">
            <a:avLst/>
          </a:prstGeom>
          <a:noFill/>
        </p:spPr>
      </p:pic>
      <p:pic>
        <p:nvPicPr>
          <p:cNvPr id="24580" name="Picture 4" descr="http://www.mhhe.com/hper/physed/athletictraining/illustrations/ch22/22-3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972" y="2578584"/>
            <a:ext cx="1712722" cy="1571636"/>
          </a:xfrm>
          <a:prstGeom prst="rect">
            <a:avLst/>
          </a:prstGeom>
          <a:noFill/>
        </p:spPr>
      </p:pic>
      <p:pic>
        <p:nvPicPr>
          <p:cNvPr id="24582" name="Picture 6" descr="https://www.mhhe.com/hper/physed/athletictraining/illustrations/ch16/16-1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798" y="2578584"/>
            <a:ext cx="2247609" cy="1571636"/>
          </a:xfrm>
          <a:prstGeom prst="rect">
            <a:avLst/>
          </a:prstGeom>
          <a:noFill/>
        </p:spPr>
      </p:pic>
      <p:pic>
        <p:nvPicPr>
          <p:cNvPr id="24584" name="Picture 8" descr="http://www.surgeontube.com/Movies/2009/2/7/0da8d370-dd2c-45fb-8c7d-3cfefb4673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2460" y="4293096"/>
            <a:ext cx="1690698" cy="1268025"/>
          </a:xfrm>
          <a:prstGeom prst="rect">
            <a:avLst/>
          </a:prstGeom>
          <a:noFill/>
        </p:spPr>
      </p:pic>
      <p:pic>
        <p:nvPicPr>
          <p:cNvPr id="24586" name="Picture 10" descr="http://www.surgeontube.com/Movies/2009/2/7/ac7d0531-0ac2-416b-b8e9-3bba49d3073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2724" y="4293096"/>
            <a:ext cx="1619260" cy="1285884"/>
          </a:xfrm>
          <a:prstGeom prst="rect">
            <a:avLst/>
          </a:prstGeom>
          <a:noFill/>
        </p:spPr>
      </p:pic>
      <p:pic>
        <p:nvPicPr>
          <p:cNvPr id="24588" name="Picture 12" descr="http://img.youtube.com/vi/eRZsBE270k8/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293096"/>
            <a:ext cx="171451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45512" cy="114300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Direction of pattern</a:t>
            </a:r>
            <a:endParaRPr lang="ko-KR" altLang="en-US" sz="32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074" name="Picture 2" descr="http://www.pnf.or.kr/images/pattern3.jpg"/>
          <p:cNvPicPr>
            <a:picLocks noChangeAspect="1" noChangeArrowheads="1"/>
          </p:cNvPicPr>
          <p:nvPr/>
        </p:nvPicPr>
        <p:blipFill>
          <a:blip r:embed="rId2" cstate="print"/>
          <a:srcRect l="12784" r="14163"/>
          <a:stretch>
            <a:fillRect/>
          </a:stretch>
        </p:blipFill>
        <p:spPr bwMode="auto">
          <a:xfrm>
            <a:off x="500034" y="2357430"/>
            <a:ext cx="2857520" cy="2714643"/>
          </a:xfrm>
          <a:prstGeom prst="rect">
            <a:avLst/>
          </a:prstGeom>
          <a:noFill/>
        </p:spPr>
      </p:pic>
      <p:pic>
        <p:nvPicPr>
          <p:cNvPr id="1027" name="Picture 3" descr="d:\내문서\내 스캔\2010-04 (4월)\스캔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00173"/>
            <a:ext cx="4857784" cy="5049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1142984"/>
            <a:ext cx="8785225" cy="2951163"/>
          </a:xfrm>
        </p:spPr>
        <p:txBody>
          <a:bodyPr>
            <a:normAutofit fontScale="90000"/>
          </a:bodyPr>
          <a:lstStyle/>
          <a:p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endParaRPr lang="en-US" altLang="ko-KR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1000108"/>
            <a:ext cx="8143932" cy="12144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40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Lower Extremity Pattern</a:t>
            </a:r>
            <a:endParaRPr lang="en-US" altLang="ko-KR" sz="4400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1746" name="Picture 2" descr="http://www.mhhe.com/hper/physed/athletictraining/illustrations/ch20/20-5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2276872"/>
            <a:ext cx="2786082" cy="1683258"/>
          </a:xfrm>
          <a:prstGeom prst="rect">
            <a:avLst/>
          </a:prstGeom>
          <a:noFill/>
        </p:spPr>
      </p:pic>
      <p:pic>
        <p:nvPicPr>
          <p:cNvPr id="31748" name="Picture 4" descr="http://www.mhhe.com/hper/physed/athletictraining/illustrations/ch20/20-57a.jpg"/>
          <p:cNvPicPr>
            <a:picLocks noChangeAspect="1" noChangeArrowheads="1"/>
          </p:cNvPicPr>
          <p:nvPr/>
        </p:nvPicPr>
        <p:blipFill>
          <a:blip r:embed="rId3" cstate="print"/>
          <a:srcRect r="5263"/>
          <a:stretch>
            <a:fillRect/>
          </a:stretch>
        </p:blipFill>
        <p:spPr bwMode="auto">
          <a:xfrm>
            <a:off x="4572000" y="2276872"/>
            <a:ext cx="3000396" cy="1673286"/>
          </a:xfrm>
          <a:prstGeom prst="rect">
            <a:avLst/>
          </a:prstGeom>
          <a:noFill/>
        </p:spPr>
      </p:pic>
      <p:pic>
        <p:nvPicPr>
          <p:cNvPr id="31754" name="Picture 10" descr="http://i.ytimg.com/vi/c7qx1r6adb4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062822"/>
            <a:ext cx="2786082" cy="2089562"/>
          </a:xfrm>
          <a:prstGeom prst="rect">
            <a:avLst/>
          </a:prstGeom>
          <a:noFill/>
        </p:spPr>
      </p:pic>
      <p:pic>
        <p:nvPicPr>
          <p:cNvPr id="31756" name="Picture 12" descr="http://www.spapiestany.sk/index.php?www=sp_image&amp;id_item=152&amp;mod=2"/>
          <p:cNvPicPr>
            <a:picLocks noChangeAspect="1" noChangeArrowheads="1"/>
          </p:cNvPicPr>
          <p:nvPr/>
        </p:nvPicPr>
        <p:blipFill>
          <a:blip r:embed="rId5" cstate="print"/>
          <a:srcRect r="5305"/>
          <a:stretch>
            <a:fillRect/>
          </a:stretch>
        </p:blipFill>
        <p:spPr bwMode="auto">
          <a:xfrm>
            <a:off x="4572000" y="4062822"/>
            <a:ext cx="300039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555037" cy="112702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고유수용성 신경근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촉진법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en-US" altLang="ko-KR" sz="2800" dirty="0" err="1" smtClean="0">
                <a:latin typeface="휴먼엑스포" pitchFamily="18" charset="-127"/>
                <a:ea typeface="휴먼엑스포" pitchFamily="18" charset="-127"/>
              </a:rPr>
              <a:t>Proprioceptive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Neuromuscular Facilitation, PNF)</a:t>
            </a:r>
            <a:endParaRPr lang="ko-KR" altLang="en-US" dirty="0" smtClean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2060848"/>
            <a:ext cx="6480721" cy="796950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80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8000" b="1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Margaret(Maggie) Knott in the 1940’s</a:t>
            </a:r>
            <a:r>
              <a:rPr kumimoji="0" lang="en-US" altLang="ko-KR" sz="80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kumimoji="0" lang="en-US" altLang="ko-KR" sz="31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en-US" altLang="ko-KR" sz="31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en-US" altLang="ko-KR" sz="40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바탕" pitchFamily="18" charset="-127"/>
                <a:ea typeface="바탕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100" normalizeH="0" baseline="0" noProof="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uLnTx/>
                <a:uFillTx/>
                <a:latin typeface="바탕" pitchFamily="18" charset="-127"/>
                <a:ea typeface="바탕" pitchFamily="18" charset="-127"/>
                <a:cs typeface="+mj-cs"/>
              </a:rPr>
            </a:br>
            <a:endParaRPr kumimoji="0" lang="en-US" altLang="ko-KR" sz="4000" b="0" i="0" u="none" strike="noStrike" kern="1200" cap="none" spc="100" normalizeH="0" baseline="0" noProof="0" dirty="0">
              <a:ln w="18000">
                <a:noFill/>
                <a:prstDash val="solid"/>
              </a:ln>
              <a:solidFill>
                <a:schemeClr val="tx1"/>
              </a:solidFill>
              <a:effectLst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  <a:uLnTx/>
              <a:uFillTx/>
              <a:latin typeface="바탕" pitchFamily="18" charset="-127"/>
              <a:ea typeface="바탕" pitchFamily="18" charset="-127"/>
              <a:cs typeface="+mj-cs"/>
            </a:endParaRPr>
          </a:p>
        </p:txBody>
      </p:sp>
      <p:pic>
        <p:nvPicPr>
          <p:cNvPr id="6" name="Picture 4" descr="14-2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3428999"/>
            <a:ext cx="2139666" cy="2423311"/>
          </a:xfrm>
          <a:prstGeom prst="rect">
            <a:avLst/>
          </a:prstGeom>
          <a:noFill/>
        </p:spPr>
      </p:pic>
      <p:pic>
        <p:nvPicPr>
          <p:cNvPr id="7" name="Picture 2" descr="http://www.jpnfa.jp/m/imgs/m0501_clip_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1872208" cy="2471952"/>
          </a:xfrm>
          <a:prstGeom prst="rect">
            <a:avLst/>
          </a:prstGeom>
          <a:noFill/>
        </p:spPr>
      </p:pic>
      <p:pic>
        <p:nvPicPr>
          <p:cNvPr id="8" name="Picture 4" descr="http://news.minnesota.publicradio.org/features/200208/22_olsond_sisterkinney/images/youngken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3429000"/>
            <a:ext cx="1872208" cy="2533722"/>
          </a:xfrm>
          <a:prstGeom prst="rect">
            <a:avLst/>
          </a:prstGeom>
          <a:noFill/>
        </p:spPr>
      </p:pic>
      <p:pic>
        <p:nvPicPr>
          <p:cNvPr id="9" name="Picture 2" descr="http://www.facebook.com/profile/pic.php?uid=AAAAAQAQi-kiNjfsy2e_lbmlPtQDWwAAAApEaTfJsEKfXw7H2z581K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1" y="3573016"/>
            <a:ext cx="1872209" cy="2340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45512" cy="114300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Direction of pattern</a:t>
            </a:r>
            <a:endParaRPr lang="ko-KR" altLang="en-US" sz="32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" name="그림 4" descr="스캔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643049"/>
            <a:ext cx="4857784" cy="49323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1142984"/>
            <a:ext cx="8785225" cy="2951163"/>
          </a:xfrm>
        </p:spPr>
        <p:txBody>
          <a:bodyPr>
            <a:normAutofit fontScale="90000"/>
          </a:bodyPr>
          <a:lstStyle/>
          <a:p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endParaRPr lang="en-US" altLang="ko-KR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764704"/>
            <a:ext cx="8143932" cy="12144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40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The Neck Pattern</a:t>
            </a:r>
            <a:endParaRPr lang="en-US" altLang="ko-KR" sz="4400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9" name="Flex in sitting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772816"/>
            <a:ext cx="3009957" cy="22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xt, sit2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860032" y="1772816"/>
            <a:ext cx="3019291" cy="2264997"/>
          </a:xfrm>
          <a:prstGeom prst="rect">
            <a:avLst/>
          </a:prstGeom>
        </p:spPr>
      </p:pic>
      <p:pic>
        <p:nvPicPr>
          <p:cNvPr id="11" name="flex, prone elbow.MPG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4149080"/>
            <a:ext cx="2996224" cy="224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ext, prone elbow.MPG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860032" y="4149080"/>
            <a:ext cx="2996223" cy="2248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Oval 3"/>
          <p:cNvSpPr>
            <a:spLocks noChangeArrowheads="1"/>
          </p:cNvSpPr>
          <p:nvPr/>
        </p:nvSpPr>
        <p:spPr bwMode="auto">
          <a:xfrm>
            <a:off x="2798739" y="2341570"/>
            <a:ext cx="3136904" cy="305403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>
            <a:off x="1142976" y="3929066"/>
            <a:ext cx="685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4357686" y="1785926"/>
            <a:ext cx="0" cy="42326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 flipV="1">
            <a:off x="3997323" y="2000240"/>
            <a:ext cx="365167" cy="3743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4357686" y="2000240"/>
            <a:ext cx="291170" cy="3743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3571870" y="1785927"/>
            <a:ext cx="1605451" cy="423148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 flipH="1">
            <a:off x="3643306" y="1785926"/>
            <a:ext cx="1460671" cy="417833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5715008" y="1571612"/>
            <a:ext cx="2626956" cy="64633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ko-KR" dirty="0">
                <a:latin typeface="휴먼모음T" pitchFamily="18" charset="-127"/>
                <a:ea typeface="휴먼모음T" pitchFamily="18" charset="-127"/>
              </a:rPr>
              <a:t>Flexion, Sidebending, Rotation to the right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5357818" y="5429264"/>
            <a:ext cx="3138513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ko-KR" dirty="0">
                <a:latin typeface="휴먼모음T" pitchFamily="18" charset="-127"/>
                <a:ea typeface="휴먼모음T" pitchFamily="18" charset="-127"/>
              </a:rPr>
              <a:t>Extension, Sidebending, Rotation to the right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500034" y="1500174"/>
            <a:ext cx="2626955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ko-KR" dirty="0">
                <a:latin typeface="휴먼모음T" pitchFamily="18" charset="-127"/>
                <a:ea typeface="휴먼모음T" pitchFamily="18" charset="-127"/>
              </a:rPr>
              <a:t>Flexion, Sidebending, Rotation to the left</a:t>
            </a: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500034" y="5429264"/>
            <a:ext cx="2992124" cy="64633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ko-KR" dirty="0">
                <a:latin typeface="휴먼모음T" pitchFamily="18" charset="-127"/>
                <a:ea typeface="휴먼모음T" pitchFamily="18" charset="-127"/>
              </a:rPr>
              <a:t>Extension, Sidebending, Rotation to the left</a:t>
            </a:r>
          </a:p>
        </p:txBody>
      </p:sp>
      <p:sp>
        <p:nvSpPr>
          <p:cNvPr id="17" name="제목 1"/>
          <p:cNvSpPr txBox="1">
            <a:spLocks/>
          </p:cNvSpPr>
          <p:nvPr/>
        </p:nvSpPr>
        <p:spPr bwMode="auto">
          <a:xfrm>
            <a:off x="285720" y="285728"/>
            <a:ext cx="854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Direction of pattern</a:t>
            </a:r>
            <a:endParaRPr kumimoji="1" lang="ko-KR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Chin tuck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026" name="Picture 2" descr="http://www.juzen.org/images/c2.jpg"/>
          <p:cNvPicPr>
            <a:picLocks noChangeAspect="1" noChangeArrowheads="1"/>
          </p:cNvPicPr>
          <p:nvPr/>
        </p:nvPicPr>
        <p:blipFill>
          <a:blip r:embed="rId2" cstate="print"/>
          <a:srcRect t="4443"/>
          <a:stretch>
            <a:fillRect/>
          </a:stretch>
        </p:blipFill>
        <p:spPr bwMode="auto">
          <a:xfrm>
            <a:off x="714348" y="1643050"/>
            <a:ext cx="3500462" cy="4609493"/>
          </a:xfrm>
          <a:prstGeom prst="rect">
            <a:avLst/>
          </a:prstGeom>
          <a:noFill/>
        </p:spPr>
      </p:pic>
      <p:pic>
        <p:nvPicPr>
          <p:cNvPr id="1028" name="Picture 4" descr="http://oakvillechiropractor.files.wordpress.com/2010/02/chin-tuck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380244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1142984"/>
            <a:ext cx="8785225" cy="2951163"/>
          </a:xfrm>
        </p:spPr>
        <p:txBody>
          <a:bodyPr>
            <a:normAutofit fontScale="90000"/>
          </a:bodyPr>
          <a:lstStyle/>
          <a:p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4100" b="1" dirty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100" b="1" dirty="0">
                <a:latin typeface="바탕" pitchFamily="18" charset="-127"/>
                <a:ea typeface="바탕" pitchFamily="18" charset="-127"/>
              </a:rPr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endParaRPr lang="en-US" altLang="ko-KR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692696"/>
            <a:ext cx="8143932" cy="12144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Trunk Pattern</a:t>
            </a:r>
            <a:endParaRPr lang="en-US" altLang="ko-KR" sz="2800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3" name="lifting, half kneeling.avi" descr="Macintosh HD:Users:mschulte:Movies:PNF:lifting, half kneeling.avi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lifting, half kneeling, short.avi" descr="Macintosh HD:Users:mschulte:Movies:PNF:lifting, half kneeling, short.avi">
            <a:hlinkClick r:id="" action="ppaction://media"/>
          </p:cNvPr>
          <p:cNvPicPr>
            <a:picLocks noChangeAspect="1" noChangeArrowheads="1"/>
          </p:cNvPicPr>
          <p:nvPr>
            <a:quickTime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55568" y="1700808"/>
            <a:ext cx="3000396" cy="2250297"/>
          </a:xfrm>
          <a:prstGeom prst="rect">
            <a:avLst/>
          </a:prstGeom>
          <a:noFill/>
        </p:spPr>
      </p:pic>
      <p:pic>
        <p:nvPicPr>
          <p:cNvPr id="18434" name="Picture 2" descr="http://cfile253.uf.daum.net/image/114FF01349E9AEC1F78EAB"/>
          <p:cNvPicPr>
            <a:picLocks noChangeAspect="1" noChangeArrowheads="1"/>
          </p:cNvPicPr>
          <p:nvPr/>
        </p:nvPicPr>
        <p:blipFill>
          <a:blip r:embed="rId6" cstate="print"/>
          <a:srcRect l="11719" b="6249"/>
          <a:stretch>
            <a:fillRect/>
          </a:stretch>
        </p:blipFill>
        <p:spPr bwMode="auto">
          <a:xfrm>
            <a:off x="2928926" y="4143380"/>
            <a:ext cx="304958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Direction of pattern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http://www.freemantim.com/Art_Images/Anatomy_art/The-structure-of-the-trunkFull.jpg"/>
          <p:cNvPicPr>
            <a:picLocks noChangeAspect="1" noChangeArrowheads="1"/>
          </p:cNvPicPr>
          <p:nvPr/>
        </p:nvPicPr>
        <p:blipFill>
          <a:blip r:embed="rId2" cstate="print"/>
          <a:srcRect r="44774"/>
          <a:stretch>
            <a:fillRect/>
          </a:stretch>
        </p:blipFill>
        <p:spPr bwMode="auto">
          <a:xfrm>
            <a:off x="1142976" y="1500174"/>
            <a:ext cx="3500462" cy="4862973"/>
          </a:xfrm>
          <a:prstGeom prst="rect">
            <a:avLst/>
          </a:prstGeom>
          <a:noFill/>
        </p:spPr>
      </p:pic>
      <p:pic>
        <p:nvPicPr>
          <p:cNvPr id="1028" name="Picture 4" descr="http://news.joins.com/component/starnews/200704/1176428473_06183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143272" cy="4865613"/>
          </a:xfrm>
          <a:prstGeom prst="rect">
            <a:avLst/>
          </a:prstGeom>
          <a:noFill/>
        </p:spPr>
      </p:pic>
      <p:sp>
        <p:nvSpPr>
          <p:cNvPr id="6" name="아래쪽 화살표 5"/>
          <p:cNvSpPr/>
          <p:nvPr/>
        </p:nvSpPr>
        <p:spPr>
          <a:xfrm rot="19092631">
            <a:off x="2828231" y="2115552"/>
            <a:ext cx="201389" cy="2990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아래쪽 화살표 6"/>
          <p:cNvSpPr/>
          <p:nvPr/>
        </p:nvSpPr>
        <p:spPr>
          <a:xfrm rot="19693311">
            <a:off x="6272062" y="3030697"/>
            <a:ext cx="159080" cy="2990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555037" cy="112702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루드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접근법 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(Rood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Approach)</a:t>
            </a:r>
            <a:endParaRPr lang="ko-KR" altLang="en-US" dirty="0" smtClean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10" name="Picture 2" descr="http://uscnews2.usc.edu/art/Winter2001/Live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933056"/>
            <a:ext cx="48467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198884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운동기능과 감각기능은 분리할 수 없다</a:t>
            </a:r>
            <a:endParaRPr lang="en-US" altLang="ko-KR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감각자극의 예</a:t>
            </a:r>
            <a:endParaRPr lang="en-US" altLang="ko-KR" sz="20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/>
              <a:t> </a:t>
            </a:r>
            <a:r>
              <a:rPr lang="ko-KR" altLang="en-US" sz="2000" dirty="0" smtClean="0"/>
              <a:t>쓰다듬기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솔질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냉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압박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신연</a:t>
            </a:r>
            <a:endParaRPr lang="en-US" altLang="ko-KR" sz="20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555037" cy="112702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보이타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치료 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en-US" altLang="ko-KR" sz="2800" dirty="0" err="1" smtClean="0">
                <a:latin typeface="휴먼엑스포" pitchFamily="18" charset="-127"/>
                <a:ea typeface="휴먼엑스포" pitchFamily="18" charset="-127"/>
              </a:rPr>
              <a:t>V</a:t>
            </a:r>
            <a:r>
              <a:rPr lang="en-US" altLang="ko-KR" sz="2800" dirty="0" err="1" smtClean="0">
                <a:latin typeface="휴먼엑스포" pitchFamily="18" charset="-127"/>
                <a:ea typeface="휴먼엑스포" pitchFamily="18" charset="-127"/>
              </a:rPr>
              <a:t>ojta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therapy)</a:t>
            </a:r>
            <a:endParaRPr lang="ko-KR" altLang="en-US" dirty="0" smtClean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844824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뇌성마비의 조기진단과 조기치료를 강조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/>
              <a:t>  뇌성마비의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조기 진단을 위해 </a:t>
            </a:r>
            <a:r>
              <a:rPr lang="en-US" altLang="ko-KR" sz="2000" dirty="0" smtClean="0">
                <a:latin typeface="+mn-ea"/>
              </a:rPr>
              <a:t>7</a:t>
            </a:r>
            <a:r>
              <a:rPr lang="ko-KR" altLang="en-US" sz="2000" dirty="0" smtClean="0"/>
              <a:t>가지 자세반응검사 실시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반사적 기기 </a:t>
            </a:r>
            <a:endParaRPr lang="en-US" altLang="ko-KR" sz="2000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엎드린 자세에서 일정한 부분을 자극하여 촉진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반사적 뒤집기 </a:t>
            </a:r>
            <a:endParaRPr lang="en-US" altLang="ko-KR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유발점</a:t>
            </a:r>
            <a:endParaRPr lang="en-US" altLang="ko-KR" sz="20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/>
              <a:t> 자극이 중추신경계로 들어가는 열쇠</a:t>
            </a:r>
            <a:endParaRPr lang="en-US" altLang="ko-KR" sz="20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/>
              <a:t> </a:t>
            </a:r>
            <a:r>
              <a:rPr lang="ko-KR" altLang="en-US" sz="2000" dirty="0" smtClean="0"/>
              <a:t>선천적으로 </a:t>
            </a:r>
            <a:r>
              <a:rPr lang="ko-KR" altLang="en-US" sz="2000" dirty="0" err="1" smtClean="0"/>
              <a:t>나고난</a:t>
            </a:r>
            <a:r>
              <a:rPr lang="ko-KR" altLang="en-US" sz="2000" dirty="0" smtClean="0"/>
              <a:t> 프로그램 표출</a:t>
            </a:r>
            <a:endParaRPr lang="en-US" altLang="ko-KR" sz="20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/>
              <a:t> 전신자세 및 운동패턴에서 협동운동 복합체 발생</a:t>
            </a:r>
            <a:endParaRPr lang="en-US" altLang="ko-KR" sz="2000" dirty="0" smtClean="0"/>
          </a:p>
        </p:txBody>
      </p:sp>
      <p:pic>
        <p:nvPicPr>
          <p:cNvPr id="5" name="Picture 6" descr="http://www.vojta.jp/_src/sc877/vojt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93096"/>
            <a:ext cx="233305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54805" cy="939784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자세 반응</a:t>
            </a:r>
            <a:endParaRPr lang="ko-KR" altLang="en-US" sz="3200" dirty="0"/>
          </a:p>
        </p:txBody>
      </p:sp>
      <p:pic>
        <p:nvPicPr>
          <p:cNvPr id="58370" name="Picture 2" descr="http://www.snpcar.ro/articole/2010/3/11.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2688357" cy="1828814"/>
          </a:xfrm>
          <a:prstGeom prst="rect">
            <a:avLst/>
          </a:prstGeom>
          <a:noFill/>
        </p:spPr>
      </p:pic>
      <p:pic>
        <p:nvPicPr>
          <p:cNvPr id="58374" name="Picture 6" descr="http://www.snpcar.ro/articole/2010/3/4.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2"/>
            <a:ext cx="3169940" cy="1964839"/>
          </a:xfrm>
          <a:prstGeom prst="rect">
            <a:avLst/>
          </a:prstGeom>
          <a:noFill/>
        </p:spPr>
      </p:pic>
      <p:pic>
        <p:nvPicPr>
          <p:cNvPr id="58376" name="Picture 8" descr="http://cfile221.uf.daum.net/image/1627EF264A65A8E25275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628800"/>
            <a:ext cx="1838325" cy="2771776"/>
          </a:xfrm>
          <a:prstGeom prst="rect">
            <a:avLst/>
          </a:prstGeom>
          <a:noFill/>
        </p:spPr>
      </p:pic>
      <p:pic>
        <p:nvPicPr>
          <p:cNvPr id="58378" name="Picture 10" descr="http://cfile213.uf.daum.net/image/131453264A65A6B57878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01008"/>
            <a:ext cx="1656184" cy="2839174"/>
          </a:xfrm>
          <a:prstGeom prst="rect">
            <a:avLst/>
          </a:prstGeom>
          <a:noFill/>
        </p:spPr>
      </p:pic>
      <p:pic>
        <p:nvPicPr>
          <p:cNvPr id="58380" name="Picture 12" descr="http://cfile223.uf.daum.net/image/121453264A65A6B57706D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005064"/>
            <a:ext cx="2798025" cy="2016224"/>
          </a:xfrm>
          <a:prstGeom prst="rect">
            <a:avLst/>
          </a:prstGeom>
          <a:noFill/>
        </p:spPr>
      </p:pic>
      <p:pic>
        <p:nvPicPr>
          <p:cNvPr id="58382" name="Picture 14" descr="http://cfile234.uf.daum.net/image/191453264A65A6B5746D4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509120"/>
            <a:ext cx="2592288" cy="181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AutoShape 8" descr="data:image/jpeg;base64,/9j/4AAQSkZJRgABAQAAAQABAAD/2wBDAAkGBwgHBgkIBwgKCgkLDRYPDQwMDRsUFRAWIB0iIiAdHx8kKDQsJCYxJx8fLT0tMTU3Ojo6Iys/RD84QzQ5Ojf/2wBDAQoKCg0MDRoPDxo3JR8lNzc3Nzc3Nzc3Nzc3Nzc3Nzc3Nzc3Nzc3Nzc3Nzc3Nzc3Nzc3Nzc3Nzc3Nzc3Nzc3Nzf/wAARCACbAH4DASIAAhEBAxEB/8QAHAAAAQQDAQAAAAAAAAAAAAAABAMFBgcBAggA/8QASBAAAQMCAwQFBgkJCAMAAAAAAQACAwQRBRIhBjFBUQcTImFxFJGUobGyIzI3QlJ0gdLiFRczNlNiktHwFmNyc4KiweEkQ1T/xAAWAQEBAQAAAAAAAAAAAAAAAAAAAQL/xAAaEQEBAQADAQAAAAAAAAAAAAAAARECITFB/9oADAMBAAIRAxEAPwB26V9vse2U2ip6HCDSdRLSCZ3XQlxBzOB1uNNAoUemXa8G2fDvspT95OfT65v9qaMEaihbY+L3qqnA3W5xmJqwh0z7X2+Nh3ox+8vfno2w54d6MfvKvfFZ36JkNWG3pl2wPHDfRj95YPTPtgDa+Hein7ygEVy7KBcngn7D8KpWFk+IHrTf9Aw2B8SR6gfOmRO0h/PPtb9PDfRj95anpp2u4SYYfCnP3kdQTYJTQGqnwWhoWsOVrhldK48gCO0ftHNCYjjeDzubN+SqSRpFhHNC1zvHd2b6aLOy/FaHpl2w/aUHov4lj8822H08P9F/EmaSTZqocXuwx9I0OJf1cp7Wu/eABxsPAd4eK4PQQMkfSVpkayw1IO8XF+/fp3J0akx6ZtsAP0mH+i/iWB0zbYHdJQei/iUAmj6s2BzN+kNxWGEDRayJ2sE9Mm19v0tB6L+JYHTNth+0w/0b8Sr591opcVYn55tr/wBph/ov4leew2KVON7JYZidcWeUVMOd+QWF7ncFySuqOir5PMC+rD2lTksVT0/3/tlSDh5Az33qsiFZvT/+uVJ9QZ771WmgF1qeM/WgFylMoDQVhg0ulRZ1mAauVBmE0kjmy1Ng1gsA524f1/Nb1DTC8T1MUrIc2VxyFkhNrggG1wbeuyVlrBSGKmYA/KxuXeGlxAu4jna3rTZHWzwunbIbh4GZr9QOPH+rLIPdV1uJy08cMbY44uwwAEj/AFa2uf8ArVGxYZPC4ENzkA5mjiOPiRxHIgpeOuy0rclH1Q+e0C4BtqPDx52KVjraiqePJcx3XyXu0jd33FvHgb6XmjSOhwhkLW1hlYJ80b3fQ4gn+uHfonLg8FRQVtRhk+eWGQ/AvuCQQM2/kPahcRpqmWNzZIsry4FoY0aOA1HhvHiUHnq6OF5zFvWG1weFjc+u32lANWUj6HPFUsMcpscp5EX3eZIOgLdXEW7k6SeW49DF8I2SSG/YNg7da9+VgkXUstLG6mnic19szTv13ndpuutQNZaL8VqRZEvZbeEg5Sq0C6p6Kfk8wP6uPaVytZdU9FHyeYH9XHtKzVVZ0+NzbY0p5UDPfeqzLCSrQ6dmk7Y01v8A4Ge+9V2Yr20WvjJBkW4IuKBkNPPUPJBaOxdtwTpceOq2hh+EBshsWnIYKYOdlz5i2+gNhwTQIyofJU9ZO4OzEA8NN2nJSw4fhFdAyrp3ZqoANdGQRcgb9N5tbxsbXULUj2ZYZqqANNnZmtPfZ4I9QKip9s7spLUOY6pnLbgbgDpyU5w/ZTDqTM+KFgkeO0/IMxPMonCYmxwxtA+K0AJ7iFwFjVkRCq2NjkcSxkTgfpszX86juM9GlRMHTRzskl+iW20VuMaMqRmaLJq45yxbZarwGKSd0UuZu4NsPOfGyc3UtPHEHYgSSyISMc0ABptmAPq9an/SSwswiJ7ONTFG/vY5wDvUVCMcq6WtinDWhrn2bb9waD+vWrKygdTEDLIWWyl7svhc29VkDJGWlP8ANTamwQstESDot6hlcCup+in5PMD+rD2lcwzQ5Tra/iunuin5PMD+rD2lZ5LFcdNwvtdT6bqGP33qAsaCbFWF01NLtraew18hZ771BWU7gQSmlYbFbVM+OQFkzZeDxY9xCkscNwE27S05FJC9rSSJNbDuKaiNNFyFONkqVtLkqauzLHstPAf8kqH0VO+oqo2kaXF+StbZzBjN8M4WytAbbgUqpRS7TwU0DJJoZmRfTcw7lJMD2iwrFuzR1THvtcs4hQKbZLFq+tgkfUkwB5zQmVzW5dbaD7CjpcCqsFxLrqJ73UweAxzzrbl3rKrMbI23cg66vpKdpMtRG23BzghMQ8pbQDyO3XPHZLvm96gD9n6r8t5qiF8vWDMaktBYzTW/AH7Hbj3Ji6U6VMWp59mnOpJg/LUR3y68dDbxsq3wztskqJHh5ebN7gLj1lTrbujfXbIyeUQhsrJGZXtjDXkZhoQNL+pQyjpjBSRR3vpcki2p1Ks8ZrEjhyQkzgQQj3RXQ88OhsFpDLUsvqAuk+in5PMD+rD2lc5TtLb3Fwujui0Zej/BW8oLespy8WIJ0wR59rYDbTyJnvvUPEB0urD6UKcS7RQPI3UjR/ueomIWk6BZDfHARawTnSYPHWwPfUhxijIzMabFwN+KVbBYA23Iuiq30hdlaHscLOaeKBgxTDaamq6cU9skgLgN5bltoT/qHrUv2YqIxG2M2Buo1jLOtqaeoZGGEFzAAfmkXPrDfMjcDd8KxxdYbzfggtGLKYhl1TbjM1g1nLnzXsPne2nzPdcDko7jONsbK+8E8wv/AOq3Z7zdRU2pJjLTwvI33KJLLNOgso9heO0z6KjiZHLJLI8MAjY52XS93WHZHjp3p6dU5otBpxUVH9sKd1VhskcUPXEEOMYG8Du4620VavYHAG2hGncrOr54gx9RLK0MG4A6nkAq8q4i6Vzt13E25XVjNNcjQNyQe0EEFHSQIdzLqoZ6mDUroPoyFthMIHKEj/cVRkkGYK9+jtuTYzDG8o3e8UtWI70ix58bh5+TN95yjsFCSM1lLduI82NQm1//AB2+85NcQs2yims0ttLLZlIDvCOeMzgGi5O4Diijh8sbIuvaWOmvkaT2nW32CCM4zExkEZG8SNskKNhbnaOeiO2iawTw0zNXtJdJY6DkPWk6dobZ3nRDzJVTUlLHljfK17AbNIugYqvCKmQNq530ztzusic312Tgy0sLGNcLs3eCNpKCvDgaN8duAkAI8xRW1BU4LhDHR01QZHO1LY2OkJPg0FGzVL5YnPja9gA3PaWnzFbinxDIGVbIWMHzYQAPMEhiT+w2MG994CKYKuPrHudZNlRT8bJ/fHpuQc0QO9GUelguD2Sh/JjxCkD4BbQJF8AA1CaI3Us6tu5XT0ffqfhv+B3vFVBiEDyTbcrg2Abl2Qw4HeGO94qqbdsI3y4xC2Njnu6gaNF/nOSNFs/WSkGoLYGngTd3mUuqA3rwbDNlAv3Lzt1rXWVgHD8Go6IB0bc0nF7zc/YlayFr43NuRcWBHBKBwOm5ecDbVBVuI4XNDikjZ2nNe4P0hzHcg64OgGmisjFMPirWDOLSM+I7l/0oNtHRzQdmVmVx+KRud4Kob4al4izxntDeCd6Lg2yNC74Zuo0ITPCJMpaN6Io8JbX1MVKdZZXWHcOJ8yIltFtBU4xStlghDISSA9/HwCXER1JuXHe6+9PLcIpaamigph1bY2BrQOQSL6XIcoOY2vZGjfkGWxGqCnjbfROcse9BSsuUQ3lg1SErNE4yRgBBzhAzVjAOCtLYgW2WoP8AC73iqyqwLFWdsWLbL0A/cPvFAViDstQD+6PaV6KcEAFJYq61U0f3Y9pQHX2DwN7RcKKc5BYm25YimynK7cUg2YPiDr3I3rWR24hAW8B17IOro46iNzJWNe06FrhcLeOcHQlKGQc0EXn2TpS4ugkfCT834wHn19a3wjZ9mH17Kp04lkvZtmZQPWpEbEoechkrLc7lBvK607F6VvWXbxbq3uSc0gM4twC2j1eSihamMFodxO9Nr29pO85Hbbz1TbM0NcbG4B3ogGqGUJrmdvTjWPvcBNc9lUN9Qbgq0djNdl8PP92feKqypOhVp7F67LYd/ln2lBpjr8lcwc4h7Smoy2nAPzhZG7SOticXLqR7SmWaT4ZoB1BRTlh1RmgynfaxRbZMzbHgo9glRna/XS6dWy5XeKgWeS13JbMl3XST3gpLPZA5NlFr3Q08g6wuPJDiY7roeolNtSgKhkzSXRrHAXITRSyXKOElmnvQJTS3a93JxQkTxLladQ8OKErqvq6Zwb8Z7y1viUkattGGNHbly5WtHNUD1zjE8tKAe4uBuj6iJ3kjpJXZpL3JTVK+zCAiAq+QMjJuFauwpzbIYW7nDf1lUziBJaQTxVy7AfqbhP8AkD2lCBtqo5XV8T44pHARAXawnW55KNVRq2VBc2kqHDqS7SF28fYrPHBeVFZYJT1UbO1TVA4C8Tgnnqpv2Mv8BU0WVMEM6uYj9DJ/AVoYZif0Mv8AAVNl5MEKEMv7GT+AoSsiqOFPMdeEZ/krAXuKYIJR09Q0XMEw8Y3fyRT4p8ukMv8AAVMV5MFS4lHX+UQtZQ1TrSF2kD7exGUmHVMd5H0tQ6Z/xnGF3m3KzeKygrSpp6swvDaSoO4ACJ38kFW4RVHSGkqc9r3ETrH1K2FgoKKnwnEX3Bw2tNuVM8/8K2djIX0+y+HQyxvjeyKxa9paRqd4Ke14oP/Z"/>
          <p:cNvSpPr>
            <a:spLocks noChangeAspect="1" noChangeArrowheads="1"/>
          </p:cNvSpPr>
          <p:nvPr/>
        </p:nvSpPr>
        <p:spPr bwMode="auto">
          <a:xfrm>
            <a:off x="80963" y="-533400"/>
            <a:ext cx="914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vojta.es/wp-content/themes/c3_3.0/images/img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5246677" cy="3528392"/>
          </a:xfrm>
          <a:prstGeom prst="rect">
            <a:avLst/>
          </a:prstGeom>
          <a:noFill/>
        </p:spPr>
      </p:pic>
      <p:pic>
        <p:nvPicPr>
          <p:cNvPr id="3078" name="Picture 6" descr="http://paediatricphysio.com.au/Images/Raquel%20in%20Treatment%20Example%2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836712"/>
            <a:ext cx="2868554" cy="2155056"/>
          </a:xfrm>
          <a:prstGeom prst="rect">
            <a:avLst/>
          </a:prstGeom>
          <a:noFill/>
        </p:spPr>
      </p:pic>
      <p:pic>
        <p:nvPicPr>
          <p:cNvPr id="3080" name="Picture 8" descr="http://www.tcijthai.com/office-tcij/headpicture/NYZMTVwThu14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1008"/>
            <a:ext cx="2880320" cy="2681274"/>
          </a:xfrm>
          <a:prstGeom prst="rect">
            <a:avLst/>
          </a:prstGeom>
          <a:noFill/>
        </p:spPr>
      </p:pic>
      <p:pic>
        <p:nvPicPr>
          <p:cNvPr id="3082" name="Picture 10" descr="http://t0.gstatic.com/images?q=tbn:ANd9GcRHFmuNhNhOkSfCYrLkB5681GPZg_SugLFaYC0k7-RqxVe1hOjk-ou0IQq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77072"/>
            <a:ext cx="279866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229600" cy="2665411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1980's-2000's </a:t>
            </a:r>
            <a:endParaRPr lang="en-US" altLang="ko-KR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   </a:t>
            </a:r>
            <a:endParaRPr lang="en-US" altLang="ko-KR" sz="28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1st 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Instructor course in Europe (1981). </a:t>
            </a: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1st 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International PNF Instructor Group 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Meeting 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(1985). </a:t>
            </a: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IPNFA 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found in 1990. </a:t>
            </a: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Tim </a:t>
            </a:r>
            <a:r>
              <a:rPr lang="en-US" altLang="ko-KR" sz="20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Josten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become a director at PNF 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Center(1999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). </a:t>
            </a:r>
          </a:p>
        </p:txBody>
      </p:sp>
      <p:pic>
        <p:nvPicPr>
          <p:cNvPr id="107522" name="Picture 2" descr="http://www.hillcrest.org/images/kaiser/kai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4857784" cy="2549049"/>
          </a:xfrm>
          <a:prstGeom prst="rect">
            <a:avLst/>
          </a:prstGeom>
          <a:noFill/>
        </p:spPr>
      </p:pic>
      <p:pic>
        <p:nvPicPr>
          <p:cNvPr id="107524" name="Picture 4" descr="http://www.hillcrest.org/images/kaiser/easy_str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786190"/>
            <a:ext cx="303683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9394" name="Picture 2" descr="http://cfile235.uf.daum.net/image/137C6D164A65AB5201B8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939593" cy="2376264"/>
          </a:xfrm>
          <a:prstGeom prst="rect">
            <a:avLst/>
          </a:prstGeom>
          <a:noFill/>
        </p:spPr>
      </p:pic>
      <p:pic>
        <p:nvPicPr>
          <p:cNvPr id="59396" name="Picture 4" descr="http://cfile205.uf.daum.net/image/127F8E194A65AB5F01B4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939593" cy="2376264"/>
          </a:xfrm>
          <a:prstGeom prst="rect">
            <a:avLst/>
          </a:prstGeom>
          <a:noFill/>
        </p:spPr>
      </p:pic>
      <p:pic>
        <p:nvPicPr>
          <p:cNvPr id="59398" name="Picture 6" descr="http://cfile228.uf.daum.net/image/186D07184A65AB6C69CDD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861048"/>
            <a:ext cx="3888432" cy="2345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6322" name="Picture 2" descr="Posición 2ª F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93096"/>
            <a:ext cx="5667772" cy="2184784"/>
          </a:xfrm>
          <a:prstGeom prst="rect">
            <a:avLst/>
          </a:prstGeom>
          <a:noFill/>
        </p:spPr>
      </p:pic>
      <p:pic>
        <p:nvPicPr>
          <p:cNvPr id="56324" name="Picture 4" descr="Posición boca arri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5364088" cy="2067721"/>
          </a:xfrm>
          <a:prstGeom prst="rect">
            <a:avLst/>
          </a:prstGeom>
          <a:noFill/>
        </p:spPr>
      </p:pic>
      <p:pic>
        <p:nvPicPr>
          <p:cNvPr id="56326" name="Picture 6" descr="Posición 1ª F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276872"/>
            <a:ext cx="5348436" cy="2061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7346" name="Picture 2" descr="Creeping pos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6819900" cy="2628900"/>
          </a:xfrm>
          <a:prstGeom prst="rect">
            <a:avLst/>
          </a:prstGeom>
          <a:noFill/>
        </p:spPr>
      </p:pic>
      <p:pic>
        <p:nvPicPr>
          <p:cNvPr id="57348" name="Picture 4" descr="Creeping posi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45024"/>
            <a:ext cx="68199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50179" name="Picture 2" descr="http://kinimage.naver.net/storage/upload/2008/03/18/5553813_12068813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060575"/>
            <a:ext cx="662463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712"/>
            <a:ext cx="8229600" cy="5545038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PNF</a:t>
            </a:r>
            <a:endParaRPr lang="en-US" altLang="ko-KR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8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 </a:t>
            </a:r>
            <a:r>
              <a:rPr lang="en-US" altLang="ko-KR" sz="20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Proprioceptive</a:t>
            </a:r>
            <a:r>
              <a:rPr lang="en-US" altLang="ko-KR" sz="20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Neuromuscular Facilitation, PNF)</a:t>
            </a:r>
            <a:r>
              <a:rPr lang="en-US" altLang="ko-KR" sz="28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= </a:t>
            </a:r>
            <a:r>
              <a:rPr lang="en-US" altLang="ko-KR" sz="200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Proprioceptive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Facilitation Technique 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        + Neuromuscular Rehabilitation(Knott &amp; Voss, 1969) </a:t>
            </a:r>
          </a:p>
          <a:p>
            <a:pPr>
              <a:buFont typeface="Wingdings" pitchFamily="2" charset="2"/>
              <a:buNone/>
            </a:pPr>
            <a:endParaRPr lang="en-US" altLang="ko-KR" sz="2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   </a:t>
            </a:r>
            <a:endParaRPr lang="en-US" altLang="ko-KR" sz="24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Proprioceptor</a:t>
            </a:r>
            <a:r>
              <a:rPr lang="en-US" altLang="ko-KR" sz="28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= perception (</a:t>
            </a:r>
            <a:r>
              <a:rPr lang="en-US" altLang="ko-KR" sz="2800" b="1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motion+position</a:t>
            </a:r>
            <a:r>
              <a:rPr lang="en-US" altLang="ko-KR" sz="28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endParaRPr lang="en-US" altLang="ko-KR" sz="2800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Neuromuscular </a:t>
            </a:r>
            <a:r>
              <a:rPr lang="en-US" altLang="ko-KR" sz="2800" b="1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= Nerve + Muscles </a:t>
            </a:r>
            <a:r>
              <a:rPr lang="en-US" altLang="ko-KR" sz="28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(motor)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Facilitation = make easy </a:t>
            </a:r>
            <a:endParaRPr lang="en-US" altLang="ko-KR" sz="2800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None/>
            </a:pPr>
            <a:endParaRPr lang="en-US" altLang="ko-KR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b="1" dirty="0" smtClean="0">
                <a:latin typeface="휴먼모음T" pitchFamily="18" charset="-127"/>
                <a:ea typeface="휴먼모음T" pitchFamily="18" charset="-127"/>
              </a:rPr>
              <a:t>Philosophy</a:t>
            </a:r>
            <a:r>
              <a:rPr lang="en-US" altLang="ko-KR" sz="4000" dirty="0" smtClean="0"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sz="4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643050"/>
            <a:ext cx="8229600" cy="4589479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altLang="ko-KR" sz="2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A. Positive approach and attitude. </a:t>
            </a:r>
          </a:p>
          <a:p>
            <a:pPr algn="just">
              <a:buFont typeface="Wingdings" pitchFamily="2" charset="2"/>
              <a:buNone/>
            </a:pPr>
            <a:r>
              <a:rPr lang="en-US" altLang="ko-KR" sz="2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B. </a:t>
            </a:r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Mobilization </a:t>
            </a:r>
            <a:r>
              <a:rPr lang="en-US" altLang="ko-KR" sz="2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of hidden reserves. </a:t>
            </a:r>
          </a:p>
          <a:p>
            <a:pPr algn="just">
              <a:buFont typeface="Wingdings" pitchFamily="2" charset="2"/>
              <a:buNone/>
            </a:pPr>
            <a:r>
              <a:rPr lang="en-US" altLang="ko-KR" sz="2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C. Functional training and treatment :  </a:t>
            </a:r>
          </a:p>
          <a:p>
            <a:pPr algn="just">
              <a:buFont typeface="Wingdings" pitchFamily="2" charset="2"/>
              <a:buNone/>
            </a:pPr>
            <a:r>
              <a:rPr lang="en-US" altLang="ko-KR" sz="2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Emphasis on function and general approach. </a:t>
            </a:r>
          </a:p>
          <a:p>
            <a:pPr algn="just">
              <a:buFont typeface="Wingdings" pitchFamily="2" charset="2"/>
              <a:buNone/>
            </a:pPr>
            <a:r>
              <a:rPr lang="en-US" altLang="ko-KR" sz="2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D. Irradiation. </a:t>
            </a:r>
          </a:p>
          <a:p>
            <a:pPr algn="just">
              <a:buFont typeface="Wingdings" pitchFamily="2" charset="2"/>
              <a:buNone/>
            </a:pPr>
            <a:r>
              <a:rPr lang="en-US" altLang="ko-KR" sz="2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E. Work in pattern. </a:t>
            </a:r>
          </a:p>
          <a:p>
            <a:pPr algn="just">
              <a:buFont typeface="Wingdings" pitchFamily="2" charset="2"/>
              <a:buNone/>
            </a:pPr>
            <a:r>
              <a:rPr lang="en-US" altLang="ko-KR" sz="2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F. Intensive training and exercise </a:t>
            </a:r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program. </a:t>
            </a:r>
            <a:endParaRPr lang="en-US" altLang="ko-KR" sz="24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just">
              <a:buFont typeface="Wingdings" pitchFamily="2" charset="2"/>
              <a:buNone/>
            </a:pPr>
            <a:r>
              <a:rPr lang="en-US" altLang="ko-KR" sz="2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G. Numerous repetitions of movement. </a:t>
            </a:r>
          </a:p>
          <a:p>
            <a:pPr algn="just">
              <a:buFont typeface="Wingdings" pitchFamily="2" charset="2"/>
              <a:buNone/>
            </a:pPr>
            <a:r>
              <a:rPr lang="en-US" altLang="ko-KR" sz="2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H. Changing activities. </a:t>
            </a:r>
          </a:p>
          <a:p>
            <a:pPr algn="just">
              <a:buFont typeface="Wingdings" pitchFamily="2" charset="2"/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I</a:t>
            </a:r>
            <a:r>
              <a:rPr lang="en-US" altLang="ko-KR" sz="2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r>
              <a:rPr lang="en-US" altLang="ko-KR" sz="2400" kern="100" spc="-1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400" kern="100" spc="-1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Prevent </a:t>
            </a:r>
            <a:r>
              <a:rPr lang="en-US" altLang="ko-KR" sz="2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fatigue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28604"/>
            <a:ext cx="8785225" cy="1008063"/>
          </a:xfrm>
        </p:spPr>
        <p:txBody>
          <a:bodyPr/>
          <a:lstStyle/>
          <a:p>
            <a:r>
              <a:rPr lang="en-US" altLang="ko-KR" sz="3600" dirty="0" smtClean="0">
                <a:latin typeface="휴먼모음T" pitchFamily="18" charset="-127"/>
                <a:ea typeface="휴먼모음T" pitchFamily="18" charset="-127"/>
              </a:rPr>
              <a:t>Basic </a:t>
            </a:r>
            <a:r>
              <a:rPr lang="en-US" altLang="ko-KR" sz="3600" dirty="0">
                <a:latin typeface="휴먼모음T" pitchFamily="18" charset="-127"/>
                <a:ea typeface="휴먼모음T" pitchFamily="18" charset="-127"/>
              </a:rPr>
              <a:t>Principles and Procedures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071678"/>
            <a:ext cx="4143404" cy="4357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A</a:t>
            </a:r>
            <a:r>
              <a:rPr lang="en-US" altLang="ko-KR" sz="2400" b="1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en-US" altLang="ko-KR" sz="2400" b="1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Extroceptive</a:t>
            </a:r>
            <a:r>
              <a:rPr lang="en-US" altLang="ko-KR" sz="2400" b="1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Stimulus </a:t>
            </a:r>
            <a:endParaRPr lang="en-US" altLang="ko-KR" sz="2800" b="1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28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1</a:t>
            </a: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Manual 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contact</a:t>
            </a:r>
            <a:endParaRPr lang="en-US" altLang="ko-KR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2. Verbal 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stimulus</a:t>
            </a:r>
            <a:endParaRPr lang="en-US" altLang="ko-KR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3. Visual 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stimulus</a:t>
            </a:r>
            <a:endParaRPr lang="en-US" altLang="ko-KR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429124" y="1714488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altLang="ko-KR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B. </a:t>
            </a:r>
            <a:r>
              <a:rPr kumimoji="1" lang="en-US" altLang="ko-KR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Proprioceptive</a:t>
            </a:r>
            <a:r>
              <a:rPr kumimoji="1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 Stimulus </a:t>
            </a: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  <a:p>
            <a:pPr marL="342900" marR="0" lvl="0" indent="-3429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    </a:t>
            </a:r>
          </a:p>
          <a:p>
            <a:pPr marL="342900" marR="0" lvl="0" indent="-3429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1. Traction/Approximation.</a:t>
            </a:r>
          </a:p>
          <a:p>
            <a:pPr marL="342900" marR="0" lvl="0" indent="-3429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2. Stretch. </a:t>
            </a:r>
          </a:p>
          <a:p>
            <a:pPr marL="342900" marR="0" lvl="0" indent="-3429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3. Pattern</a:t>
            </a:r>
          </a:p>
          <a:p>
            <a:pPr marL="342900" marR="0" lvl="0" indent="-3429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4. Timing - normal. </a:t>
            </a:r>
          </a:p>
          <a:p>
            <a:pPr marL="342900" marR="0" lvl="0" indent="-3429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            </a:t>
            </a:r>
            <a:r>
              <a:rPr kumimoji="1" lang="en-US" altLang="ko-KR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- emphasis. </a:t>
            </a:r>
          </a:p>
          <a:p>
            <a:pPr marL="342900" marR="0" lvl="0" indent="-3429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5. Irradiation/Reinforcement. </a:t>
            </a:r>
          </a:p>
          <a:p>
            <a:pPr marL="342900" marR="0" lvl="0" indent="-3429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6. Resistance. </a:t>
            </a:r>
          </a:p>
          <a:p>
            <a:pPr marL="342900" marR="0" lvl="0" indent="-3429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7. body mechanics</a:t>
            </a:r>
          </a:p>
          <a:p>
            <a:pPr marL="342900" marR="0" lvl="0" indent="-3429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/>
            </a:r>
            <a:b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</a:br>
            <a:endParaRPr kumimoji="1" lang="en-US" altLang="ko-KR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Basic Procedures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Resistance</a:t>
            </a:r>
          </a:p>
          <a:p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Irradiation and Reinforcement</a:t>
            </a:r>
          </a:p>
          <a:p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Manual contact</a:t>
            </a:r>
          </a:p>
          <a:p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Body Position and Body Mechanics</a:t>
            </a:r>
          </a:p>
          <a:p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Verbal Stimulation(Commands)</a:t>
            </a:r>
          </a:p>
          <a:p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Vision</a:t>
            </a:r>
          </a:p>
          <a:p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Traction and Approximation</a:t>
            </a:r>
          </a:p>
          <a:p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Timing</a:t>
            </a:r>
          </a:p>
          <a:p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Stretch</a:t>
            </a:r>
          </a:p>
          <a:p>
            <a:r>
              <a:rPr lang="en-US" altLang="ko-KR" sz="24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Patterns</a:t>
            </a:r>
            <a:endParaRPr lang="ko-KR" altLang="en-US" sz="24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en-US" altLang="ko-KR" b="1" dirty="0" smtClean="0">
                <a:latin typeface="휴먼모음T" pitchFamily="18" charset="-127"/>
                <a:ea typeface="휴먼모음T" pitchFamily="18" charset="-127"/>
              </a:rPr>
              <a:t>TECHNIQUE</a:t>
            </a:r>
            <a:endParaRPr lang="ko-KR" altLang="en-US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http://img.youtube.com/vi/eRZsBE270k8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786190"/>
            <a:ext cx="2881331" cy="2160999"/>
          </a:xfrm>
          <a:prstGeom prst="rect">
            <a:avLst/>
          </a:prstGeom>
          <a:noFill/>
        </p:spPr>
      </p:pic>
      <p:pic>
        <p:nvPicPr>
          <p:cNvPr id="1028" name="Picture 4" descr="http://www.sportsresource.org/images/service/PSSoleusachil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고구려 벽화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사용자 지정 2">
      <a:majorFont>
        <a:latin typeface="Georgia"/>
        <a:ea typeface="휴먼모음T"/>
        <a:cs typeface=""/>
      </a:majorFont>
      <a:minorFont>
        <a:latin typeface="Georgia"/>
        <a:ea typeface="휴먼모음T"/>
        <a:cs typeface="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998</Words>
  <Application>Microsoft Office PowerPoint</Application>
  <PresentationFormat>화면 슬라이드 쇼(4:3)</PresentationFormat>
  <Paragraphs>245</Paragraphs>
  <Slides>43</Slides>
  <Notes>1</Notes>
  <HiddenSlides>0</HiddenSlides>
  <MMClips>6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1_고구려 벽화</vt:lpstr>
      <vt:lpstr>신경계물리치료</vt:lpstr>
      <vt:lpstr>슬라이드 2</vt:lpstr>
      <vt:lpstr>고유수용성 신경근 촉진법 (Proprioceptive Neuromuscular Facilitation, PNF)</vt:lpstr>
      <vt:lpstr>슬라이드 4</vt:lpstr>
      <vt:lpstr>슬라이드 5</vt:lpstr>
      <vt:lpstr>Philosophy </vt:lpstr>
      <vt:lpstr>Basic Principles and Procedures </vt:lpstr>
      <vt:lpstr>Basic Procedures</vt:lpstr>
      <vt:lpstr>TECHNIQUE</vt:lpstr>
      <vt:lpstr>1. Rhythmic Initiation (RI, 율동적 개시)</vt:lpstr>
      <vt:lpstr>2. Repeated stretch (RS, 반복신장)</vt:lpstr>
      <vt:lpstr>3. Combination of Isotonic(CI, 등장성 수축의 결합) </vt:lpstr>
      <vt:lpstr>슬라이드 13</vt:lpstr>
      <vt:lpstr>4. Reversal of Antagonist (길항근의 반전) </vt:lpstr>
      <vt:lpstr>슬라이드 15</vt:lpstr>
      <vt:lpstr>슬라이드 16</vt:lpstr>
      <vt:lpstr>슬라이드 17</vt:lpstr>
      <vt:lpstr>슬라이드 18</vt:lpstr>
      <vt:lpstr> 5. Contract-Relax(수축-이완)</vt:lpstr>
      <vt:lpstr>슬라이드 20</vt:lpstr>
      <vt:lpstr>7. Replication(복제)</vt:lpstr>
      <vt:lpstr>          </vt:lpstr>
      <vt:lpstr>Direction of pattern</vt:lpstr>
      <vt:lpstr>Scapular and upper extremity pattern</vt:lpstr>
      <vt:lpstr>Pelvic and Lower Extremity pattern</vt:lpstr>
      <vt:lpstr>슬라이드 26</vt:lpstr>
      <vt:lpstr>          </vt:lpstr>
      <vt:lpstr>Direction of pattern</vt:lpstr>
      <vt:lpstr>          </vt:lpstr>
      <vt:lpstr>Direction of pattern</vt:lpstr>
      <vt:lpstr>          </vt:lpstr>
      <vt:lpstr>슬라이드 32</vt:lpstr>
      <vt:lpstr>Chin tuck</vt:lpstr>
      <vt:lpstr>          </vt:lpstr>
      <vt:lpstr>Direction of pattern</vt:lpstr>
      <vt:lpstr>루드 접근법  (Rood Approach)</vt:lpstr>
      <vt:lpstr>보이타 치료  (Vojta therapy)</vt:lpstr>
      <vt:lpstr>자세 반응</vt:lpstr>
      <vt:lpstr>슬라이드 39</vt:lpstr>
      <vt:lpstr>슬라이드 40</vt:lpstr>
      <vt:lpstr>슬라이드 41</vt:lpstr>
      <vt:lpstr>슬라이드 42</vt:lpstr>
      <vt:lpstr>슬라이드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신경계물리치료</dc:title>
  <dc:creator>Bill Gates</dc:creator>
  <cp:lastModifiedBy>Bill Gates</cp:lastModifiedBy>
  <cp:revision>10</cp:revision>
  <dcterms:created xsi:type="dcterms:W3CDTF">2013-10-27T01:10:03Z</dcterms:created>
  <dcterms:modified xsi:type="dcterms:W3CDTF">2013-10-27T03:14:12Z</dcterms:modified>
</cp:coreProperties>
</file>