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31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79" r:id="rId28"/>
    <p:sldId id="281" r:id="rId29"/>
    <p:sldId id="283" r:id="rId30"/>
    <p:sldId id="284" r:id="rId31"/>
    <p:sldId id="285" r:id="rId32"/>
    <p:sldId id="286" r:id="rId33"/>
    <p:sldId id="287" r:id="rId34"/>
    <p:sldId id="289" r:id="rId35"/>
    <p:sldId id="288" r:id="rId36"/>
    <p:sldId id="294" r:id="rId37"/>
    <p:sldId id="290" r:id="rId38"/>
    <p:sldId id="295" r:id="rId39"/>
    <p:sldId id="291" r:id="rId40"/>
    <p:sldId id="296" r:id="rId41"/>
    <p:sldId id="292" r:id="rId42"/>
    <p:sldId id="293" r:id="rId43"/>
    <p:sldId id="298" r:id="rId44"/>
    <p:sldId id="297" r:id="rId45"/>
    <p:sldId id="299" r:id="rId46"/>
    <p:sldId id="305" r:id="rId47"/>
    <p:sldId id="307" r:id="rId48"/>
    <p:sldId id="308" r:id="rId49"/>
    <p:sldId id="309" r:id="rId50"/>
    <p:sldId id="310" r:id="rId51"/>
    <p:sldId id="311" r:id="rId52"/>
    <p:sldId id="313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209B2-9354-427A-89E3-607C546A0B0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CC1E-8C12-4431-8E4B-7489D9F9792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3650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4800" b="1" dirty="0" smtClean="0"/>
              <a:t>건강사정</a:t>
            </a:r>
            <a:r>
              <a:rPr lang="en-US" altLang="ko-KR" sz="4800" b="1" dirty="0" smtClean="0"/>
              <a:t> </a:t>
            </a:r>
            <a:r>
              <a:rPr lang="ko-KR" altLang="en-US" sz="4800" b="1" dirty="0" smtClean="0"/>
              <a:t>개요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44" y="2564904"/>
            <a:ext cx="4894312" cy="392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권위</a:t>
            </a:r>
            <a:r>
              <a:rPr lang="en-US" altLang="ko-KR" dirty="0"/>
              <a:t>(</a:t>
            </a:r>
            <a:r>
              <a:rPr lang="ko-KR" altLang="en-US" dirty="0"/>
              <a:t>권한</a:t>
            </a:r>
            <a:r>
              <a:rPr lang="en-US" altLang="ko-KR" dirty="0"/>
              <a:t>)</a:t>
            </a:r>
            <a:r>
              <a:rPr lang="ko-KR" altLang="en-US" dirty="0"/>
              <a:t>의 사용 </a:t>
            </a:r>
            <a:r>
              <a:rPr lang="en-US" altLang="ko-KR" dirty="0"/>
              <a:t>– “</a:t>
            </a:r>
            <a:r>
              <a:rPr lang="ko-KR" altLang="en-US" dirty="0"/>
              <a:t>의사가 당신에게 </a:t>
            </a:r>
            <a:r>
              <a:rPr lang="ko-KR" altLang="en-US" dirty="0" smtClean="0"/>
              <a:t>가장 </a:t>
            </a:r>
            <a:r>
              <a:rPr lang="ko-KR" altLang="en-US" dirty="0"/>
              <a:t>좋은 방법을 알고 있어요</a:t>
            </a:r>
            <a:r>
              <a:rPr lang="en-US" altLang="ko-KR" dirty="0"/>
              <a:t>,” </a:t>
            </a:r>
            <a:r>
              <a:rPr lang="ko-KR" altLang="en-US" dirty="0"/>
              <a:t>의존심과 </a:t>
            </a:r>
            <a:r>
              <a:rPr lang="en-US" altLang="ko-KR" dirty="0" smtClean="0"/>
              <a:t>	</a:t>
            </a:r>
            <a:r>
              <a:rPr lang="ko-KR" altLang="en-US" dirty="0" smtClean="0"/>
              <a:t>열등감 </a:t>
            </a:r>
            <a:r>
              <a:rPr lang="ko-KR" altLang="en-US" dirty="0"/>
              <a:t>조성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68" y="3001293"/>
            <a:ext cx="3307432" cy="33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직접적 </a:t>
            </a:r>
            <a:r>
              <a:rPr lang="ko-KR" altLang="en-US" dirty="0"/>
              <a:t>용어의 </a:t>
            </a:r>
            <a:r>
              <a:rPr lang="ko-KR" altLang="en-US" dirty="0" smtClean="0"/>
              <a:t>회피</a:t>
            </a:r>
            <a:r>
              <a:rPr lang="en-US" altLang="ko-KR" dirty="0" smtClean="0"/>
              <a:t>(</a:t>
            </a:r>
            <a:r>
              <a:rPr lang="ko-KR" altLang="en-US" dirty="0" smtClean="0"/>
              <a:t>회피성 언어 사용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죽음이라는 말의 </a:t>
            </a:r>
            <a:r>
              <a:rPr lang="ko-KR" altLang="en-US" dirty="0" smtClean="0"/>
              <a:t>회피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현실을 피하거나 자신의 감정을 감추기 위해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그냥 넘긴다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라는 완곡한 표현 사용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거리 이용</a:t>
            </a:r>
            <a:r>
              <a:rPr lang="en-US" altLang="ko-KR" dirty="0" smtClean="0"/>
              <a:t>(Distancing) </a:t>
            </a:r>
            <a:r>
              <a:rPr lang="en-US" altLang="ko-KR" dirty="0"/>
              <a:t>–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내 </a:t>
            </a:r>
            <a:r>
              <a:rPr lang="ko-KR" altLang="en-US" dirty="0"/>
              <a:t>친구가 문제를 가지고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,”  </a:t>
            </a:r>
            <a:r>
              <a:rPr lang="en-US" altLang="ko-KR" dirty="0"/>
              <a:t>‘</a:t>
            </a:r>
            <a:r>
              <a:rPr lang="ko-KR" altLang="en-US" dirty="0"/>
              <a:t>내가</a:t>
            </a:r>
            <a:r>
              <a:rPr lang="en-US" altLang="ko-KR" dirty="0"/>
              <a:t>’</a:t>
            </a:r>
            <a:r>
              <a:rPr lang="ko-KR" altLang="en-US" dirty="0"/>
              <a:t>라는 단어를 </a:t>
            </a:r>
            <a:r>
              <a:rPr lang="ko-KR" altLang="en-US" dirty="0" smtClean="0"/>
              <a:t>피함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위협과 자기 자신 사이에 공간을 두기 위해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6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전문 </a:t>
            </a:r>
            <a:r>
              <a:rPr lang="ko-KR" altLang="en-US" dirty="0"/>
              <a:t>용어 사용 </a:t>
            </a:r>
            <a:r>
              <a:rPr lang="en-US" altLang="ko-KR" dirty="0"/>
              <a:t>– </a:t>
            </a:r>
            <a:r>
              <a:rPr lang="ko-KR" altLang="en-US" dirty="0"/>
              <a:t>심근경색증→</a:t>
            </a:r>
            <a:r>
              <a:rPr lang="ko-KR" altLang="en-US" dirty="0" smtClean="0"/>
              <a:t>심장마비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7. </a:t>
            </a:r>
            <a:r>
              <a:rPr lang="ko-KR" altLang="en-US" dirty="0"/>
              <a:t>유도</a:t>
            </a:r>
            <a:r>
              <a:rPr lang="en-US" altLang="ko-KR" dirty="0"/>
              <a:t>/</a:t>
            </a:r>
            <a:r>
              <a:rPr lang="ko-KR" altLang="en-US" dirty="0" smtClean="0"/>
              <a:t>편견</a:t>
            </a:r>
            <a:r>
              <a:rPr lang="en-US" altLang="ko-KR" dirty="0" smtClean="0"/>
              <a:t>(</a:t>
            </a:r>
            <a:r>
              <a:rPr lang="ko-KR" altLang="en-US" dirty="0" smtClean="0"/>
              <a:t>편향된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질문 </a:t>
            </a:r>
            <a:r>
              <a:rPr lang="en-US" altLang="ko-KR" dirty="0"/>
              <a:t>– “</a:t>
            </a:r>
            <a:r>
              <a:rPr lang="ko-KR" altLang="en-US" dirty="0"/>
              <a:t>담배 안 피우시죠</a:t>
            </a:r>
            <a:r>
              <a:rPr lang="en-US" altLang="ko-KR" dirty="0"/>
              <a:t>? </a:t>
            </a:r>
            <a:r>
              <a:rPr lang="ko-KR" altLang="en-US" dirty="0"/>
              <a:t>그렇죠</a:t>
            </a:r>
            <a:r>
              <a:rPr lang="en-US" altLang="ko-KR" dirty="0"/>
              <a:t>?”</a:t>
            </a:r>
            <a:r>
              <a:rPr lang="ko-KR" altLang="en-US" dirty="0"/>
              <a:t> </a:t>
            </a:r>
            <a:r>
              <a:rPr lang="ko-KR" altLang="en-US" dirty="0" smtClean="0"/>
              <a:t>하나의 대답이 다른 대답보다 더 좋은 것임을 함축한다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8</a:t>
            </a:r>
            <a:r>
              <a:rPr lang="en-US" altLang="ko-KR" dirty="0"/>
              <a:t>. </a:t>
            </a:r>
            <a:r>
              <a:rPr lang="ko-KR" altLang="en-US" dirty="0" smtClean="0"/>
              <a:t>너무 많이 말하기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수다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대상자는 자신을 표현하기 위해 돈을 </a:t>
            </a:r>
            <a:r>
              <a:rPr lang="ko-KR" altLang="en-US" dirty="0" smtClean="0"/>
              <a:t>지불한다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5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9. </a:t>
            </a:r>
            <a:r>
              <a:rPr lang="ko-KR" altLang="en-US" dirty="0" smtClean="0"/>
              <a:t>방해하기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끼어들기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대상자가 무슨 말을 하려는지 미리 알아차리고 끼어든다</a:t>
            </a:r>
            <a:r>
              <a:rPr lang="en-US" altLang="ko-KR" dirty="0"/>
              <a:t>, </a:t>
            </a:r>
            <a:r>
              <a:rPr lang="ko-KR" altLang="en-US" dirty="0"/>
              <a:t>인내심이 없고 인터뷰를 빨리 끝내려 하는 인상을 </a:t>
            </a:r>
            <a:r>
              <a:rPr lang="ko-KR" altLang="en-US" dirty="0" smtClean="0"/>
              <a:t>준다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10</a:t>
            </a:r>
            <a:r>
              <a:rPr lang="en-US" altLang="ko-KR" dirty="0"/>
              <a:t>. </a:t>
            </a:r>
            <a:r>
              <a:rPr lang="ko-KR" altLang="en-US" dirty="0" smtClean="0"/>
              <a:t>왜</a:t>
            </a:r>
            <a:r>
              <a:rPr lang="en-US" altLang="ko-KR" dirty="0" smtClean="0"/>
              <a:t>(Why) </a:t>
            </a:r>
            <a:r>
              <a:rPr lang="ko-KR" altLang="en-US" dirty="0" smtClean="0"/>
              <a:t>질문 사용</a:t>
            </a:r>
            <a:r>
              <a:rPr lang="en-US" altLang="ko-KR" dirty="0" smtClean="0"/>
              <a:t>: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비난의 의미가 포함되어 있어서 방어적이 되기 쉽다</a:t>
            </a:r>
            <a:endParaRPr lang="en-US" altLang="ko-KR" dirty="0"/>
          </a:p>
          <a:p>
            <a:r>
              <a:rPr lang="en-US" altLang="ko-KR" dirty="0"/>
              <a:t> ‘….</a:t>
            </a:r>
            <a:r>
              <a:rPr lang="ko-KR" altLang="en-US" dirty="0"/>
              <a:t>때문에</a:t>
            </a:r>
            <a:r>
              <a:rPr lang="en-US" altLang="ko-KR" dirty="0"/>
              <a:t>’ </a:t>
            </a:r>
            <a:r>
              <a:rPr lang="ko-KR" altLang="en-US" dirty="0"/>
              <a:t>라는 변명거리를 찾게 된다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9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/>
              <a:t>Types of Data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1. Complete data base (total health)</a:t>
            </a:r>
          </a:p>
          <a:p>
            <a:r>
              <a:rPr lang="en-US" altLang="ko-KR" dirty="0"/>
              <a:t>Primary care setting: for well person</a:t>
            </a:r>
          </a:p>
          <a:p>
            <a:r>
              <a:rPr lang="en-US" altLang="ko-KR" dirty="0"/>
              <a:t>Acute care setting: for ill person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Episodic/ problem-centered data base</a:t>
            </a:r>
          </a:p>
          <a:p>
            <a:r>
              <a:rPr lang="en-US" altLang="ko-KR" dirty="0"/>
              <a:t>One problem, one body system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Follow-up data base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2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err="1" smtClean="0"/>
              <a:t>건강력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전기적 자료</a:t>
            </a:r>
            <a:endParaRPr lang="en-US" altLang="ko-KR" dirty="0" smtClean="0"/>
          </a:p>
          <a:p>
            <a:r>
              <a:rPr lang="ko-KR" altLang="en-US" dirty="0" err="1" smtClean="0"/>
              <a:t>건강력의</a:t>
            </a:r>
            <a:r>
              <a:rPr lang="ko-KR" altLang="en-US" dirty="0" smtClean="0"/>
              <a:t> 자원</a:t>
            </a:r>
            <a:endParaRPr lang="en-US" altLang="ko-KR" dirty="0" smtClean="0"/>
          </a:p>
          <a:p>
            <a:r>
              <a:rPr lang="ko-KR" altLang="en-US" dirty="0" smtClean="0"/>
              <a:t>의료기관을 찾는 이유 </a:t>
            </a:r>
            <a:r>
              <a:rPr lang="en-US" altLang="ko-KR" dirty="0" smtClean="0"/>
              <a:t>(Chief Complaint): </a:t>
            </a:r>
            <a:r>
              <a:rPr lang="ko-KR" altLang="en-US" dirty="0"/>
              <a:t>환자의 말 인용</a:t>
            </a:r>
            <a:r>
              <a:rPr lang="en-US" altLang="ko-KR" dirty="0"/>
              <a:t>, </a:t>
            </a:r>
            <a:r>
              <a:rPr lang="ko-KR" altLang="en-US" dirty="0" err="1"/>
              <a:t>주증상</a:t>
            </a:r>
            <a:r>
              <a:rPr lang="en-US" altLang="ko-KR" dirty="0"/>
              <a:t>, </a:t>
            </a:r>
            <a:r>
              <a:rPr lang="ko-KR" altLang="en-US" dirty="0"/>
              <a:t>방문목적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05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현재 </a:t>
            </a:r>
            <a:r>
              <a:rPr lang="ko-KR" altLang="en-US" dirty="0" err="1" smtClean="0"/>
              <a:t>건강력</a:t>
            </a:r>
            <a:r>
              <a:rPr lang="ko-KR" altLang="en-US" dirty="0" smtClean="0"/>
              <a:t> 또는 현 질병의 </a:t>
            </a:r>
            <a:r>
              <a:rPr lang="ko-KR" altLang="en-US" dirty="0" err="1" smtClean="0"/>
              <a:t>과거력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(History </a:t>
            </a:r>
            <a:r>
              <a:rPr lang="en-US" altLang="ko-KR" dirty="0"/>
              <a:t>and present </a:t>
            </a:r>
            <a:r>
              <a:rPr lang="en-US" altLang="ko-KR" dirty="0" smtClean="0"/>
              <a:t>illness):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건강관리를 </a:t>
            </a:r>
            <a:r>
              <a:rPr lang="ko-KR" altLang="en-US" dirty="0"/>
              <a:t>받게 된 이유를 연대기적으로 기술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 smtClean="0"/>
              <a:t>PQRSTU </a:t>
            </a:r>
            <a:r>
              <a:rPr lang="en-US" altLang="ko-KR" dirty="0"/>
              <a:t>– provocative/ palliative, quality/ 		quantity, region/ radiation, severity </a:t>
            </a:r>
            <a:r>
              <a:rPr lang="en-US" altLang="ko-KR" dirty="0" smtClean="0"/>
              <a:t>scale</a:t>
            </a:r>
            <a:r>
              <a:rPr lang="en-US" altLang="ko-KR" dirty="0"/>
              <a:t>, </a:t>
            </a:r>
            <a:r>
              <a:rPr lang="en-US" altLang="ko-KR" dirty="0" smtClean="0"/>
              <a:t>	timing, understanding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94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과거</a:t>
            </a: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건강력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 </a:t>
            </a:r>
            <a:r>
              <a:rPr lang="ko-KR" altLang="en-US" sz="2800" dirty="0" smtClean="0"/>
              <a:t>아동기 질환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중병 또는 </a:t>
            </a:r>
            <a:r>
              <a:rPr lang="ko-KR" altLang="en-US" sz="2800" dirty="0" smtClean="0"/>
              <a:t>만성</a:t>
            </a:r>
            <a:r>
              <a:rPr lang="en-US" altLang="ko-KR" sz="2800" dirty="0" smtClean="0"/>
              <a:t>	</a:t>
            </a:r>
            <a:r>
              <a:rPr lang="ko-KR" altLang="en-US" sz="2800" dirty="0" smtClean="0"/>
              <a:t>질환</a:t>
            </a:r>
            <a:endParaRPr lang="en-US" altLang="ko-KR" sz="2800" dirty="0" smtClean="0"/>
          </a:p>
          <a:p>
            <a:r>
              <a:rPr lang="ko-KR" altLang="en-US" sz="2800" dirty="0" smtClean="0"/>
              <a:t>입원과 수술 </a:t>
            </a:r>
            <a:r>
              <a:rPr lang="en-US" altLang="ko-KR" sz="2800" dirty="0" smtClean="0"/>
              <a:t>– </a:t>
            </a:r>
            <a:r>
              <a:rPr lang="ko-KR" altLang="en-US" sz="2800" dirty="0" err="1" smtClean="0"/>
              <a:t>산과력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예방접종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마지막 검진 날짜</a:t>
            </a:r>
            <a:r>
              <a:rPr lang="en-US" altLang="ko-KR" sz="2800" dirty="0" smtClean="0"/>
              <a:t>, </a:t>
            </a:r>
            <a:r>
              <a:rPr lang="en-US" altLang="ko-KR" sz="2800" dirty="0" smtClean="0"/>
              <a:t>			</a:t>
            </a:r>
            <a:r>
              <a:rPr lang="ko-KR" altLang="en-US" sz="2800" dirty="0" smtClean="0"/>
              <a:t>알레르기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현재 복용약물</a:t>
            </a:r>
            <a:endParaRPr lang="en-US" altLang="ko-KR" sz="2800" dirty="0" smtClean="0"/>
          </a:p>
          <a:p>
            <a:r>
              <a:rPr lang="ko-KR" altLang="en-US" sz="2800" dirty="0" smtClean="0"/>
              <a:t>가족력 </a:t>
            </a:r>
            <a:r>
              <a:rPr lang="en-US" altLang="ko-KR" sz="2800" dirty="0" smtClean="0"/>
              <a:t>– </a:t>
            </a:r>
            <a:r>
              <a:rPr lang="ko-KR" altLang="en-US" sz="2800" dirty="0" smtClean="0"/>
              <a:t>가족관계도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가계도</a:t>
            </a:r>
            <a:r>
              <a:rPr lang="en-US" altLang="ko-KR" sz="2800" dirty="0" smtClean="0"/>
              <a:t>)</a:t>
            </a:r>
            <a:r>
              <a:rPr lang="en-US" altLang="ko-KR" sz="2800" dirty="0"/>
              <a:t> 3</a:t>
            </a:r>
            <a:r>
              <a:rPr lang="ko-KR" altLang="en-US" sz="2800" dirty="0"/>
              <a:t>대</a:t>
            </a:r>
            <a:r>
              <a:rPr lang="en-US" altLang="ko-KR" sz="2800" dirty="0"/>
              <a:t>, </a:t>
            </a:r>
            <a:r>
              <a:rPr lang="ko-KR" altLang="en-US" sz="2800" dirty="0"/>
              <a:t>사망원인</a:t>
            </a:r>
            <a:r>
              <a:rPr lang="en-US" altLang="ko-KR" sz="2800" dirty="0"/>
              <a:t>/</a:t>
            </a:r>
            <a:r>
              <a:rPr lang="ko-KR" altLang="en-US" sz="2800" dirty="0"/>
              <a:t>연령</a:t>
            </a:r>
            <a:r>
              <a:rPr lang="en-US" altLang="ko-KR" sz="2800" dirty="0"/>
              <a:t>, </a:t>
            </a:r>
            <a:r>
              <a:rPr lang="en-US" altLang="ko-KR" sz="2800" dirty="0" smtClean="0"/>
              <a:t>		</a:t>
            </a:r>
            <a:r>
              <a:rPr lang="ko-KR" altLang="en-US" sz="2800" dirty="0" smtClean="0"/>
              <a:t>질병</a:t>
            </a:r>
            <a:endParaRPr lang="en-US" altLang="ko-KR" sz="2800" dirty="0"/>
          </a:p>
          <a:p>
            <a:r>
              <a:rPr lang="ko-KR" altLang="en-US" sz="2800" dirty="0" err="1" smtClean="0"/>
              <a:t>사회력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(Social history) </a:t>
            </a:r>
            <a:r>
              <a:rPr lang="en-US" altLang="ko-KR" sz="2800" dirty="0"/>
              <a:t>– </a:t>
            </a:r>
            <a:r>
              <a:rPr lang="ko-KR" altLang="en-US" sz="2800" dirty="0"/>
              <a:t>학력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직업력</a:t>
            </a:r>
            <a:r>
              <a:rPr lang="en-US" altLang="ko-KR" sz="2800" dirty="0"/>
              <a:t>, </a:t>
            </a:r>
            <a:r>
              <a:rPr lang="ko-KR" altLang="en-US" sz="2800" dirty="0"/>
              <a:t>종교</a:t>
            </a:r>
            <a:r>
              <a:rPr lang="en-US" altLang="ko-KR" sz="2800" dirty="0"/>
              <a:t>, </a:t>
            </a:r>
            <a:r>
              <a:rPr lang="ko-KR" altLang="en-US" sz="2800" dirty="0"/>
              <a:t>거주</a:t>
            </a:r>
            <a:r>
              <a:rPr lang="en-US" altLang="ko-KR" sz="2800" dirty="0"/>
              <a:t>/ </a:t>
            </a:r>
            <a:r>
              <a:rPr lang="en-US" altLang="ko-KR" sz="2800" dirty="0" smtClean="0"/>
              <a:t>					</a:t>
            </a:r>
            <a:r>
              <a:rPr lang="ko-KR" altLang="en-US" sz="2800" dirty="0" smtClean="0"/>
              <a:t>결혼상태</a:t>
            </a:r>
            <a:r>
              <a:rPr lang="en-US" altLang="ko-KR" sz="2800" dirty="0"/>
              <a:t>, </a:t>
            </a:r>
            <a:r>
              <a:rPr lang="ko-KR" altLang="en-US" sz="2800" dirty="0"/>
              <a:t>취미 등</a:t>
            </a:r>
            <a:endParaRPr lang="en-US" altLang="ko-KR" sz="2800" dirty="0"/>
          </a:p>
          <a:p>
            <a:r>
              <a:rPr lang="en-US" altLang="ko-KR" sz="2800" dirty="0" smtClean="0"/>
              <a:t>Tobacco</a:t>
            </a:r>
            <a:r>
              <a:rPr lang="en-US" altLang="ko-KR" sz="2800" dirty="0"/>
              <a:t>, alcohol, </a:t>
            </a:r>
            <a:r>
              <a:rPr lang="en-US" altLang="ko-KR" sz="2800" dirty="0" smtClean="0"/>
              <a:t>drugs (</a:t>
            </a:r>
            <a:r>
              <a:rPr lang="ko-KR" altLang="en-US" sz="2800" dirty="0" err="1" smtClean="0"/>
              <a:t>비처방성</a:t>
            </a:r>
            <a:r>
              <a:rPr lang="en-US" altLang="ko-KR" sz="2800" dirty="0" smtClean="0"/>
              <a:t>)</a:t>
            </a:r>
            <a:endParaRPr lang="ko-KR" altLang="en-US" sz="2800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867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4617" y="1417638"/>
            <a:ext cx="8229600" cy="4963690"/>
          </a:xfrm>
        </p:spPr>
        <p:txBody>
          <a:bodyPr>
            <a:normAutofit lnSpcReduction="10000"/>
          </a:bodyPr>
          <a:lstStyle/>
          <a:p>
            <a:r>
              <a:rPr lang="ko-KR" altLang="en-US" u="sng" dirty="0" smtClean="0">
                <a:solidFill>
                  <a:srgbClr val="002060"/>
                </a:solidFill>
              </a:rPr>
              <a:t>문진검사 </a:t>
            </a:r>
            <a:r>
              <a:rPr lang="en-US" altLang="ko-KR" u="sng" dirty="0" smtClean="0">
                <a:solidFill>
                  <a:srgbClr val="002060"/>
                </a:solidFill>
              </a:rPr>
              <a:t>(Review </a:t>
            </a:r>
            <a:r>
              <a:rPr lang="en-US" altLang="ko-KR" u="sng" dirty="0">
                <a:solidFill>
                  <a:srgbClr val="002060"/>
                </a:solidFill>
              </a:rPr>
              <a:t>Of </a:t>
            </a:r>
            <a:r>
              <a:rPr lang="en-US" altLang="ko-KR" u="sng" dirty="0" smtClean="0">
                <a:solidFill>
                  <a:srgbClr val="002060"/>
                </a:solidFill>
              </a:rPr>
              <a:t>Systems-ROS</a:t>
            </a:r>
            <a:r>
              <a:rPr lang="en-US" altLang="ko-KR" u="sng" dirty="0">
                <a:solidFill>
                  <a:srgbClr val="002060"/>
                </a:solidFill>
              </a:rPr>
              <a:t>): </a:t>
            </a:r>
            <a:r>
              <a:rPr lang="ko-KR" altLang="en-US" dirty="0"/>
              <a:t>문제점을 쉽게 노출</a:t>
            </a:r>
            <a:r>
              <a:rPr lang="en-US" altLang="ko-KR" dirty="0"/>
              <a:t>, </a:t>
            </a:r>
            <a:r>
              <a:rPr lang="ko-KR" altLang="en-US" dirty="0"/>
              <a:t>머리에서 발끝까지 증상이 있는지 물어보는 것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General – </a:t>
            </a:r>
            <a:r>
              <a:rPr lang="en-US" altLang="ko-KR" dirty="0" err="1"/>
              <a:t>wt</a:t>
            </a:r>
            <a:r>
              <a:rPr lang="en-US" altLang="ko-KR" dirty="0"/>
              <a:t> changes, fatigue, fever</a:t>
            </a:r>
          </a:p>
          <a:p>
            <a:pPr marL="0" indent="0">
              <a:buNone/>
            </a:pPr>
            <a:r>
              <a:rPr lang="en-US" altLang="ko-KR" dirty="0"/>
              <a:t>Skin – changes, </a:t>
            </a:r>
            <a:r>
              <a:rPr lang="en-US" altLang="ko-KR" dirty="0" err="1"/>
              <a:t>raches</a:t>
            </a:r>
            <a:r>
              <a:rPr lang="en-US" altLang="ko-KR" dirty="0"/>
              <a:t>, lumps, moles</a:t>
            </a:r>
          </a:p>
          <a:p>
            <a:pPr marL="0" indent="0">
              <a:buNone/>
            </a:pPr>
            <a:r>
              <a:rPr lang="en-US" altLang="ko-KR" dirty="0"/>
              <a:t>Head – trauma, headache location, N/V</a:t>
            </a:r>
          </a:p>
          <a:p>
            <a:pPr marL="0" indent="0">
              <a:buNone/>
            </a:pPr>
            <a:r>
              <a:rPr lang="en-US" altLang="ko-KR" dirty="0"/>
              <a:t>Eyes – glasses, blurriness, tearing, itching, </a:t>
            </a:r>
            <a:r>
              <a:rPr lang="en-US" altLang="ko-KR" dirty="0" smtClean="0"/>
              <a:t>		visual </a:t>
            </a:r>
            <a:r>
              <a:rPr lang="en-US" altLang="ko-KR" dirty="0" smtClean="0"/>
              <a:t>loss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53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Ears – hearing loss, tinnitus, vertigo, earache, 	discharge</a:t>
            </a:r>
          </a:p>
          <a:p>
            <a:pPr marL="0" indent="0">
              <a:buNone/>
            </a:pPr>
            <a:r>
              <a:rPr lang="en-US" altLang="ko-KR" dirty="0"/>
              <a:t>Nose, sinuses – rhinorrhea, stuffiness, </a:t>
            </a:r>
            <a:r>
              <a:rPr lang="en-US" altLang="ko-KR" dirty="0" smtClean="0"/>
              <a:t>	sneezing</a:t>
            </a:r>
            <a:r>
              <a:rPr lang="en-US" altLang="ko-KR" dirty="0"/>
              <a:t>, 	itching, allergy, </a:t>
            </a:r>
            <a:r>
              <a:rPr lang="en-US" altLang="ko-KR" dirty="0" smtClean="0"/>
              <a:t>epistaxis</a:t>
            </a:r>
          </a:p>
          <a:p>
            <a:pPr marL="0" indent="0">
              <a:buNone/>
            </a:pPr>
            <a:r>
              <a:rPr lang="en-US" altLang="ko-KR" dirty="0" smtClean="0"/>
              <a:t>Mouth</a:t>
            </a:r>
            <a:r>
              <a:rPr lang="en-US" altLang="ko-KR" dirty="0"/>
              <a:t>, throat, neck – bleeding gums, </a:t>
            </a:r>
            <a:r>
              <a:rPr lang="en-US" altLang="ko-KR" dirty="0" smtClean="0"/>
              <a:t>	hoarseness</a:t>
            </a:r>
            <a:r>
              <a:rPr lang="en-US" altLang="ko-KR" dirty="0"/>
              <a:t>, sore throat, swollen neck</a:t>
            </a:r>
          </a:p>
          <a:p>
            <a:pPr marL="0" indent="0">
              <a:buNone/>
            </a:pPr>
            <a:r>
              <a:rPr lang="en-US" altLang="ko-KR" dirty="0"/>
              <a:t>Breasts – skin changes, masses, pain, </a:t>
            </a:r>
            <a:r>
              <a:rPr lang="en-US" altLang="ko-KR" dirty="0" smtClean="0"/>
              <a:t>	discharge</a:t>
            </a:r>
            <a:r>
              <a:rPr lang="en-US" altLang="ko-KR" dirty="0"/>
              <a:t>, self exam</a:t>
            </a:r>
          </a:p>
          <a:p>
            <a:pPr marL="0" indent="0">
              <a:buNone/>
            </a:pPr>
            <a:r>
              <a:rPr lang="en-US" altLang="ko-KR" dirty="0"/>
              <a:t>Respiratory – SOB, wheeze, cough, sputum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4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/>
              <a:t>At Every Visit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b="1" i="1" dirty="0"/>
              <a:t>LISTEN TO YOUR PATIENT;</a:t>
            </a:r>
          </a:p>
          <a:p>
            <a:pPr algn="ctr">
              <a:buNone/>
            </a:pPr>
            <a:r>
              <a:rPr lang="en-US" altLang="ko-KR" b="1" i="1" dirty="0"/>
              <a:t>LOOK AT YOUR PATIENT;</a:t>
            </a:r>
          </a:p>
          <a:p>
            <a:pPr algn="ctr">
              <a:buNone/>
            </a:pPr>
            <a:r>
              <a:rPr lang="en-US" altLang="ko-KR" b="1" i="1" dirty="0"/>
              <a:t>TOUCH YOUR PATIENT</a:t>
            </a:r>
            <a:endParaRPr lang="ko-KR" altLang="en-US" b="1" i="1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1008"/>
            <a:ext cx="3059832" cy="31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8356" y="1556792"/>
            <a:ext cx="882564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Cardiac – HTN, murmurs, palpitation, </a:t>
            </a:r>
            <a:r>
              <a:rPr lang="en-US" altLang="ko-KR" dirty="0" smtClean="0"/>
              <a:t>edema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GI – appetite, N/V, indigestion, diarrhea, </a:t>
            </a:r>
            <a:r>
              <a:rPr lang="en-US" altLang="ko-KR" dirty="0" smtClean="0"/>
              <a:t>	constipation</a:t>
            </a:r>
            <a:r>
              <a:rPr lang="en-US" altLang="ko-KR" dirty="0"/>
              <a:t>, abdominal pain</a:t>
            </a:r>
          </a:p>
          <a:p>
            <a:pPr marL="0" indent="0">
              <a:buNone/>
            </a:pPr>
            <a:r>
              <a:rPr lang="en-US" altLang="ko-KR" dirty="0"/>
              <a:t>Urinary – frequency, hesitancy, urgency, </a:t>
            </a:r>
            <a:r>
              <a:rPr lang="en-US" altLang="ko-KR" dirty="0" smtClean="0"/>
              <a:t>	</a:t>
            </a:r>
            <a:r>
              <a:rPr lang="en-US" altLang="ko-KR" dirty="0" smtClean="0"/>
              <a:t>		hematuria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Genital </a:t>
            </a:r>
            <a:r>
              <a:rPr lang="en-US" altLang="ko-KR" dirty="0"/>
              <a:t>– male: penile discharge, hernia</a:t>
            </a:r>
          </a:p>
          <a:p>
            <a:pPr marL="0" indent="0">
              <a:buNone/>
            </a:pPr>
            <a:r>
              <a:rPr lang="en-US" altLang="ko-KR" dirty="0"/>
              <a:t>            female: menarche, discharge</a:t>
            </a:r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7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Vascular – leg edema, claudication</a:t>
            </a:r>
          </a:p>
          <a:p>
            <a:pPr marL="0" indent="0">
              <a:buNone/>
            </a:pPr>
            <a:r>
              <a:rPr lang="en-US" altLang="ko-KR" dirty="0"/>
              <a:t>MS – muscle weakness, pain, swelling</a:t>
            </a:r>
          </a:p>
          <a:p>
            <a:pPr marL="0" indent="0">
              <a:buNone/>
            </a:pPr>
            <a:r>
              <a:rPr lang="en-US" altLang="ko-KR" dirty="0"/>
              <a:t>Neurologic – loss of sensation, tremor</a:t>
            </a:r>
          </a:p>
          <a:p>
            <a:pPr marL="0" indent="0">
              <a:buNone/>
            </a:pPr>
            <a:r>
              <a:rPr lang="en-US" altLang="ko-KR" dirty="0"/>
              <a:t>Hematologic – anemia, transfusion</a:t>
            </a:r>
          </a:p>
          <a:p>
            <a:pPr marL="0" indent="0">
              <a:buNone/>
            </a:pPr>
            <a:r>
              <a:rPr lang="en-US" altLang="ko-KR" dirty="0"/>
              <a:t>Endocrine – DM, </a:t>
            </a:r>
            <a:r>
              <a:rPr lang="en-US" altLang="ko-KR" dirty="0" err="1"/>
              <a:t>thryroid</a:t>
            </a:r>
            <a:r>
              <a:rPr lang="en-US" altLang="ko-KR" dirty="0"/>
              <a:t> problem, </a:t>
            </a:r>
            <a:r>
              <a:rPr lang="en-US" altLang="ko-KR" dirty="0" smtClean="0"/>
              <a:t>		</a:t>
            </a:r>
            <a:r>
              <a:rPr lang="en-US" altLang="ko-KR" dirty="0" smtClean="0"/>
              <a:t>	polyuria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Psychiatric – mood, anxiety, depression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5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b="1" u="sng" dirty="0" smtClean="0">
                <a:solidFill>
                  <a:srgbClr val="002060"/>
                </a:solidFill>
              </a:rPr>
              <a:t>신체검진 </a:t>
            </a:r>
            <a:r>
              <a:rPr lang="en-US" altLang="ko-KR" sz="3300" b="1" u="sng" dirty="0" smtClean="0">
                <a:solidFill>
                  <a:srgbClr val="002060"/>
                </a:solidFill>
              </a:rPr>
              <a:t>(Physical Exam):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General – sex, race, state of health, affect</a:t>
            </a:r>
          </a:p>
          <a:p>
            <a:pPr marL="0" indent="0">
              <a:buNone/>
            </a:pPr>
            <a:r>
              <a:rPr lang="en-US" altLang="ko-KR" dirty="0"/>
              <a:t>Vitals – BP, pulse, RR, temp, </a:t>
            </a:r>
            <a:r>
              <a:rPr lang="en-US" altLang="ko-KR" dirty="0" err="1"/>
              <a:t>Ht</a:t>
            </a:r>
            <a:r>
              <a:rPr lang="en-US" altLang="ko-KR" dirty="0"/>
              <a:t>, </a:t>
            </a:r>
            <a:r>
              <a:rPr lang="en-US" altLang="ko-KR" dirty="0" err="1"/>
              <a:t>Wt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Skin – scars, rashes, bruises tattoos</a:t>
            </a:r>
          </a:p>
          <a:p>
            <a:pPr marL="0" indent="0">
              <a:buNone/>
            </a:pPr>
            <a:r>
              <a:rPr lang="en-US" altLang="ko-KR" dirty="0"/>
              <a:t>Head – size, shape, trauma</a:t>
            </a:r>
          </a:p>
          <a:p>
            <a:pPr marL="0" indent="0">
              <a:buNone/>
            </a:pPr>
            <a:r>
              <a:rPr lang="en-US" altLang="ko-KR" dirty="0"/>
              <a:t>Eyes – pupil size, </a:t>
            </a:r>
            <a:r>
              <a:rPr lang="en-US" altLang="ko-KR" dirty="0" err="1"/>
              <a:t>conjunctival</a:t>
            </a:r>
            <a:r>
              <a:rPr lang="en-US" altLang="ko-KR" dirty="0"/>
              <a:t> injection</a:t>
            </a:r>
          </a:p>
          <a:p>
            <a:pPr marL="0" indent="0">
              <a:buNone/>
            </a:pPr>
            <a:r>
              <a:rPr lang="en-US" altLang="ko-KR" dirty="0"/>
              <a:t>Ears – symmetry, shape, discharge</a:t>
            </a:r>
          </a:p>
          <a:p>
            <a:pPr marL="0" indent="0">
              <a:buNone/>
            </a:pPr>
            <a:r>
              <a:rPr lang="en-US" altLang="ko-KR" dirty="0"/>
              <a:t>Nose – symmetry, discharge, tenderness</a:t>
            </a:r>
          </a:p>
          <a:p>
            <a:pPr marL="0" indent="0">
              <a:buNone/>
            </a:pPr>
            <a:r>
              <a:rPr lang="en-US" altLang="ko-KR" dirty="0"/>
              <a:t>Mouth, throat – dentures, exudate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Neck – masses, ROM, thyroid size</a:t>
            </a:r>
          </a:p>
          <a:p>
            <a:pPr marL="0" indent="0">
              <a:buNone/>
            </a:pPr>
            <a:r>
              <a:rPr lang="en-US" altLang="ko-KR" dirty="0"/>
              <a:t>Breasts – skin changes, symmetry, </a:t>
            </a:r>
            <a:r>
              <a:rPr lang="en-US" altLang="ko-KR" dirty="0" smtClean="0"/>
              <a:t>	</a:t>
            </a:r>
            <a:r>
              <a:rPr lang="en-US" altLang="ko-KR" dirty="0" smtClean="0"/>
              <a:t>		tenderness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Heart – rate, rhythm, murmurs, gallops </a:t>
            </a:r>
          </a:p>
          <a:p>
            <a:pPr marL="0" indent="0">
              <a:buNone/>
            </a:pPr>
            <a:r>
              <a:rPr lang="en-US" altLang="ko-KR" dirty="0"/>
              <a:t>Lungs – chest symmetry with respirations, </a:t>
            </a:r>
            <a:r>
              <a:rPr lang="en-US" altLang="ko-KR" dirty="0" smtClean="0"/>
              <a:t>	</a:t>
            </a:r>
            <a:r>
              <a:rPr lang="en-US" altLang="ko-KR" dirty="0" smtClean="0"/>
              <a:t>	wheezes</a:t>
            </a:r>
            <a:r>
              <a:rPr lang="en-US" altLang="ko-KR" dirty="0"/>
              <a:t>, crackles</a:t>
            </a:r>
          </a:p>
          <a:p>
            <a:pPr marL="0" indent="0">
              <a:buNone/>
            </a:pPr>
            <a:r>
              <a:rPr lang="en-US" altLang="ko-KR" dirty="0"/>
              <a:t>Abdomen – shape, bowel sounds, masses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3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GU – male: rashes, ulcers, scars, nodules</a:t>
            </a:r>
          </a:p>
          <a:p>
            <a:pPr marL="0" indent="0">
              <a:buNone/>
            </a:pPr>
            <a:r>
              <a:rPr lang="en-US" altLang="ko-KR" dirty="0"/>
              <a:t>       female: discharge, bleeding</a:t>
            </a:r>
          </a:p>
          <a:p>
            <a:pPr marL="0" indent="0">
              <a:buNone/>
            </a:pPr>
            <a:r>
              <a:rPr lang="en-US" altLang="ko-KR" dirty="0"/>
              <a:t>Rectal – sphincter tone, OB test</a:t>
            </a:r>
          </a:p>
          <a:p>
            <a:pPr marL="0" indent="0">
              <a:buNone/>
            </a:pPr>
            <a:r>
              <a:rPr lang="en-US" altLang="ko-KR" dirty="0"/>
              <a:t>MS – muscle atrophy, weakness, swelling</a:t>
            </a:r>
          </a:p>
          <a:p>
            <a:pPr marL="0" indent="0">
              <a:buNone/>
            </a:pPr>
            <a:r>
              <a:rPr lang="en-US" altLang="ko-KR" dirty="0"/>
              <a:t>Vascular – carotid, </a:t>
            </a:r>
            <a:r>
              <a:rPr lang="en-US" altLang="ko-KR" dirty="0" err="1"/>
              <a:t>dorsalis</a:t>
            </a:r>
            <a:r>
              <a:rPr lang="en-US" altLang="ko-KR" dirty="0"/>
              <a:t> </a:t>
            </a:r>
            <a:r>
              <a:rPr lang="en-US" altLang="ko-KR" dirty="0" err="1"/>
              <a:t>pedis</a:t>
            </a:r>
            <a:r>
              <a:rPr lang="en-US" altLang="ko-KR" dirty="0"/>
              <a:t> pulses</a:t>
            </a:r>
          </a:p>
          <a:p>
            <a:pPr marL="0" indent="0">
              <a:buNone/>
            </a:pPr>
            <a:r>
              <a:rPr lang="en-US" altLang="ko-KR" dirty="0"/>
              <a:t>Lymphatic – cervical, axillary</a:t>
            </a:r>
          </a:p>
          <a:p>
            <a:pPr marL="0" indent="0">
              <a:buNone/>
            </a:pPr>
            <a:r>
              <a:rPr lang="en-US" altLang="ko-KR" dirty="0"/>
              <a:t>Neurologic – cranial nerves, sensation </a:t>
            </a:r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01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150018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정신상태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2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altLang="ko-KR" b="1" dirty="0" smtClean="0"/>
              <a:t>ABCT </a:t>
            </a:r>
            <a:br>
              <a:rPr lang="en-US" altLang="ko-KR" b="1" dirty="0" smtClean="0"/>
            </a:br>
            <a:r>
              <a:rPr lang="en-US" altLang="ko-KR" b="1" dirty="0" smtClean="0"/>
              <a:t>(</a:t>
            </a:r>
            <a:r>
              <a:rPr lang="ko-KR" altLang="en-US" sz="4000" b="1" dirty="0" smtClean="0"/>
              <a:t>정신상태 사정의 주요 사항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Appearance</a:t>
            </a:r>
            <a:endParaRPr lang="en-US" altLang="ko-KR" dirty="0" smtClean="0"/>
          </a:p>
          <a:p>
            <a:r>
              <a:rPr lang="en-US" altLang="ko-KR" dirty="0" smtClean="0"/>
              <a:t>Behavior</a:t>
            </a:r>
          </a:p>
          <a:p>
            <a:r>
              <a:rPr lang="en-US" altLang="ko-KR" dirty="0" smtClean="0"/>
              <a:t>Cognition</a:t>
            </a:r>
          </a:p>
          <a:p>
            <a:r>
              <a:rPr lang="en-US" altLang="ko-KR" dirty="0" smtClean="0"/>
              <a:t>Thought process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81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ko-KR" altLang="en-US" b="1" dirty="0" smtClean="0"/>
              <a:t>정신상태의 사정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u="sng" dirty="0" smtClean="0">
                <a:solidFill>
                  <a:srgbClr val="002060"/>
                </a:solidFill>
              </a:rPr>
              <a:t>외모</a:t>
            </a:r>
            <a:r>
              <a:rPr lang="en-US" altLang="ko-KR" u="sng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ko-KR" altLang="en-US" dirty="0" smtClean="0"/>
              <a:t>체형과 </a:t>
            </a:r>
            <a:r>
              <a:rPr lang="ko-KR" altLang="en-US" dirty="0" smtClean="0"/>
              <a:t>체위 (예</a:t>
            </a:r>
            <a:r>
              <a:rPr lang="en-US" altLang="ko-KR" dirty="0" smtClean="0"/>
              <a:t>; </a:t>
            </a:r>
            <a:r>
              <a:rPr lang="ko-KR" altLang="en-US" dirty="0" smtClean="0"/>
              <a:t>편안한 자세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직립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신체 </a:t>
            </a:r>
            <a:r>
              <a:rPr lang="ko-KR" altLang="en-US" dirty="0" smtClean="0"/>
              <a:t>움직임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; </a:t>
            </a:r>
            <a:r>
              <a:rPr lang="ko-KR" altLang="en-US" dirty="0" smtClean="0"/>
              <a:t>부드럽고 원활하다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복장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; </a:t>
            </a:r>
            <a:r>
              <a:rPr lang="ko-KR" altLang="en-US" dirty="0" smtClean="0"/>
              <a:t>잘 맞고 적절하다</a:t>
            </a:r>
            <a:r>
              <a:rPr lang="en-US" altLang="ko-KR" dirty="0" smtClean="0"/>
              <a:t>)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몸단장과 위생 상태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0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flipV="1">
            <a:off x="457200" y="-1827584"/>
            <a:ext cx="8229600" cy="86409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r>
              <a:rPr lang="ko-KR" altLang="en-US" b="1" u="sng" dirty="0" smtClean="0">
                <a:solidFill>
                  <a:srgbClr val="002060"/>
                </a:solidFill>
              </a:rPr>
              <a:t>태도 </a:t>
            </a:r>
            <a:r>
              <a:rPr lang="en-US" altLang="ko-KR" b="1" u="sng" dirty="0" smtClean="0">
                <a:solidFill>
                  <a:srgbClr val="002060"/>
                </a:solidFill>
              </a:rPr>
              <a:t>:</a:t>
            </a:r>
            <a:endParaRPr lang="en-US" altLang="ko-KR" b="1" u="sng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sz="2800" dirty="0" smtClean="0"/>
              <a:t>의식 수준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대상자의 반응</a:t>
            </a:r>
            <a:r>
              <a:rPr lang="en-US" altLang="ko-KR" sz="2800" dirty="0" smtClean="0"/>
              <a:t>):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1) </a:t>
            </a:r>
            <a:r>
              <a:rPr lang="ko-KR" altLang="en-US" sz="2800" dirty="0" smtClean="0"/>
              <a:t>명료</a:t>
            </a:r>
            <a:r>
              <a:rPr lang="en-US" altLang="ko-KR" sz="2800" dirty="0" smtClean="0"/>
              <a:t>(alert) – </a:t>
            </a:r>
            <a:r>
              <a:rPr lang="ko-KR" altLang="en-US" sz="2800" dirty="0" smtClean="0"/>
              <a:t>완전한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인식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적절한 반응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2) </a:t>
            </a:r>
            <a:r>
              <a:rPr lang="ko-KR" altLang="en-US" sz="2800" dirty="0" smtClean="0"/>
              <a:t>기면</a:t>
            </a:r>
            <a:r>
              <a:rPr lang="en-US" altLang="ko-KR" sz="2800" dirty="0" smtClean="0"/>
              <a:t>(lethargic, somnolent) – </a:t>
            </a:r>
            <a:r>
              <a:rPr lang="ko-KR" altLang="en-US" sz="2800" dirty="0" smtClean="0"/>
              <a:t>정상적인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목소리로 부를 때 깨어날 수 있으나 나른해 보임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3) </a:t>
            </a:r>
            <a:r>
              <a:rPr lang="ko-KR" altLang="en-US" sz="2800" dirty="0" smtClean="0"/>
              <a:t>둔감</a:t>
            </a:r>
            <a:r>
              <a:rPr lang="en-US" altLang="ko-KR" sz="2800" dirty="0" smtClean="0"/>
              <a:t>(obtunded) – </a:t>
            </a:r>
            <a:r>
              <a:rPr lang="ko-KR" altLang="en-US" sz="2800" dirty="0" smtClean="0"/>
              <a:t>대부분의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시간을 잚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깨어나기 </a:t>
            </a:r>
            <a:r>
              <a:rPr lang="ko-KR" altLang="en-US" sz="2800" dirty="0" err="1" smtClean="0"/>
              <a:t>힘듬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강렬하게 흔듦</a:t>
            </a:r>
            <a:r>
              <a:rPr lang="en-US" altLang="ko-KR" sz="2800" dirty="0" smtClean="0"/>
              <a:t>/</a:t>
            </a:r>
            <a:r>
              <a:rPr lang="ko-KR" altLang="en-US" sz="2800" dirty="0" smtClean="0"/>
              <a:t>큰소리 필요</a:t>
            </a:r>
            <a:r>
              <a:rPr lang="en-US" altLang="ko-KR" sz="2800" dirty="0" smtClean="0"/>
              <a:t>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4) </a:t>
            </a:r>
            <a:r>
              <a:rPr lang="ko-KR" altLang="en-US" sz="2800" dirty="0" smtClean="0"/>
              <a:t>혼미 또는 </a:t>
            </a:r>
            <a:r>
              <a:rPr lang="ko-KR" altLang="en-US" sz="2800" dirty="0" err="1" smtClean="0"/>
              <a:t>반혼수</a:t>
            </a:r>
            <a:r>
              <a:rPr lang="en-US" altLang="ko-KR" sz="2800" dirty="0" smtClean="0"/>
              <a:t>(stupor, semi-coma) – </a:t>
            </a:r>
            <a:r>
              <a:rPr lang="ko-KR" altLang="en-US" sz="2800" dirty="0" smtClean="0"/>
              <a:t>오직 통증이나 강한 </a:t>
            </a:r>
            <a:r>
              <a:rPr lang="ko-KR" altLang="en-US" sz="2800" dirty="0" err="1" smtClean="0"/>
              <a:t>흔듦에만</a:t>
            </a:r>
            <a:r>
              <a:rPr lang="ko-KR" altLang="en-US" sz="2800" dirty="0" smtClean="0"/>
              <a:t> 반응</a:t>
            </a:r>
            <a:r>
              <a:rPr lang="en-US" altLang="ko-KR" sz="2800" dirty="0" smtClean="0"/>
              <a:t>), </a:t>
            </a:r>
            <a:r>
              <a:rPr lang="ko-KR" altLang="en-US" sz="2800" dirty="0" smtClean="0"/>
              <a:t>신음소리 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5) </a:t>
            </a:r>
            <a:r>
              <a:rPr lang="ko-KR" altLang="en-US" sz="2800" dirty="0" smtClean="0"/>
              <a:t>혼수</a:t>
            </a:r>
            <a:r>
              <a:rPr lang="en-US" altLang="ko-KR" sz="2800" dirty="0" smtClean="0"/>
              <a:t>(coma) – </a:t>
            </a:r>
            <a:r>
              <a:rPr lang="ko-KR" altLang="en-US" sz="2800" dirty="0" smtClean="0"/>
              <a:t>완전한 무의식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69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smtClean="0"/>
              <a:t>태도</a:t>
            </a:r>
            <a:endParaRPr lang="en-US" altLang="ko-KR" u="sng" dirty="0" smtClean="0"/>
          </a:p>
          <a:p>
            <a:pPr marL="0" indent="0">
              <a:buNone/>
            </a:pPr>
            <a:r>
              <a:rPr lang="ko-KR" altLang="en-US" dirty="0" smtClean="0"/>
              <a:t>얼굴 표현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언어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단어의 선택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기분</a:t>
            </a:r>
            <a:r>
              <a:rPr lang="en-US" altLang="ko-KR" dirty="0" smtClean="0"/>
              <a:t>/ </a:t>
            </a:r>
            <a:r>
              <a:rPr lang="ko-KR" altLang="en-US" dirty="0" smtClean="0"/>
              <a:t>정서 </a:t>
            </a:r>
            <a:r>
              <a:rPr lang="en-US" altLang="ko-KR" dirty="0" smtClean="0"/>
              <a:t>– “</a:t>
            </a:r>
            <a:r>
              <a:rPr lang="ko-KR" altLang="en-US" dirty="0" smtClean="0"/>
              <a:t>오늘 기분이 어떠세요</a:t>
            </a:r>
            <a:r>
              <a:rPr lang="en-US" altLang="ko-KR" dirty="0" smtClean="0"/>
              <a:t>?”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8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면담과 </a:t>
            </a:r>
            <a:r>
              <a:rPr lang="ko-KR" altLang="en-US" dirty="0" err="1" smtClean="0"/>
              <a:t>건강력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0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u="sng" dirty="0" smtClean="0">
                <a:solidFill>
                  <a:srgbClr val="002060"/>
                </a:solidFill>
              </a:rPr>
              <a:t>인지능력</a:t>
            </a:r>
            <a:r>
              <a:rPr lang="en-US" altLang="ko-KR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ko-KR" altLang="en-US" dirty="0" err="1" smtClean="0"/>
              <a:t>지남력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집중기간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최근</a:t>
            </a:r>
            <a:r>
              <a:rPr lang="en-US" altLang="ko-KR" dirty="0" smtClean="0"/>
              <a:t>/ </a:t>
            </a:r>
            <a:r>
              <a:rPr lang="ko-KR" altLang="en-US" dirty="0" smtClean="0"/>
              <a:t>장기 기억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판단력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08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ko-KR" altLang="en-US" b="1" u="sng" dirty="0" smtClean="0">
                <a:solidFill>
                  <a:srgbClr val="002060"/>
                </a:solidFill>
              </a:rPr>
              <a:t>사고과정과 </a:t>
            </a:r>
            <a:r>
              <a:rPr lang="ko-KR" altLang="en-US" b="1" u="sng" dirty="0" smtClean="0">
                <a:solidFill>
                  <a:srgbClr val="002060"/>
                </a:solidFill>
              </a:rPr>
              <a:t>인지</a:t>
            </a:r>
            <a:r>
              <a:rPr lang="en-US" altLang="ko-KR" b="1" u="sng" dirty="0" smtClean="0">
                <a:solidFill>
                  <a:srgbClr val="002060"/>
                </a:solidFill>
              </a:rPr>
              <a:t>:</a:t>
            </a:r>
            <a:endParaRPr lang="en-US" altLang="ko-KR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o-KR" altLang="en-US" dirty="0" smtClean="0"/>
              <a:t>사고과정</a:t>
            </a:r>
            <a:r>
              <a:rPr lang="en-US" altLang="ko-KR" dirty="0" smtClean="0"/>
              <a:t>/ </a:t>
            </a:r>
            <a:r>
              <a:rPr lang="ko-KR" altLang="en-US" dirty="0" smtClean="0"/>
              <a:t>내용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인지 </a:t>
            </a:r>
            <a:r>
              <a:rPr lang="en-US" altLang="ko-KR" dirty="0" smtClean="0"/>
              <a:t>– “</a:t>
            </a:r>
            <a:r>
              <a:rPr lang="ko-KR" altLang="en-US" dirty="0" smtClean="0"/>
              <a:t>사람들이 당신에게 어떻게 대하나요</a:t>
            </a:r>
            <a:r>
              <a:rPr lang="en-US" altLang="ko-KR" dirty="0" smtClean="0"/>
              <a:t>?”</a:t>
            </a:r>
          </a:p>
          <a:p>
            <a:pPr marL="0" indent="0">
              <a:buNone/>
            </a:pPr>
            <a:r>
              <a:rPr lang="ko-KR" altLang="en-US" dirty="0" smtClean="0"/>
              <a:t>불안장애의 검진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우울의 검진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자살 생각에 대한 선별검사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u="sng" dirty="0" smtClean="0">
                <a:solidFill>
                  <a:srgbClr val="002060"/>
                </a:solidFill>
              </a:rPr>
              <a:t>보완적 </a:t>
            </a:r>
            <a:r>
              <a:rPr lang="ko-KR" altLang="en-US" b="1" u="sng" dirty="0" smtClean="0">
                <a:solidFill>
                  <a:srgbClr val="002060"/>
                </a:solidFill>
              </a:rPr>
              <a:t>정신상태검사 </a:t>
            </a:r>
            <a:r>
              <a:rPr lang="en-US" altLang="ko-KR" b="1" u="sng" dirty="0" smtClean="0">
                <a:solidFill>
                  <a:srgbClr val="002060"/>
                </a:solidFill>
              </a:rPr>
              <a:t>:</a:t>
            </a:r>
            <a:endParaRPr lang="en-US" altLang="ko-KR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o-KR" altLang="en-US" dirty="0" smtClean="0"/>
              <a:t>간이정신상태검사 </a:t>
            </a:r>
            <a:r>
              <a:rPr lang="en-US" altLang="ko-KR" dirty="0" smtClean="0"/>
              <a:t>(Mini-Mental State Examination; </a:t>
            </a:r>
            <a:r>
              <a:rPr lang="en-US" altLang="ko-KR" b="1" dirty="0" smtClean="0"/>
              <a:t>MMSE</a:t>
            </a:r>
            <a:r>
              <a:rPr lang="en-US" altLang="ko-KR" dirty="0" smtClean="0"/>
              <a:t>) – </a:t>
            </a:r>
            <a:r>
              <a:rPr lang="en-US" altLang="ko-KR" dirty="0" err="1" smtClean="0"/>
              <a:t>Folstein</a:t>
            </a:r>
            <a:r>
              <a:rPr lang="en-US" altLang="ko-KR" dirty="0" smtClean="0"/>
              <a:t>, et al., 1975: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최대 점수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점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경도의 인지장애 </a:t>
            </a:r>
            <a:r>
              <a:rPr lang="en-US" altLang="ko-KR" dirty="0" smtClean="0"/>
              <a:t>18 – 23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심각한 인지장애 </a:t>
            </a:r>
            <a:r>
              <a:rPr lang="en-US" altLang="ko-KR" dirty="0" smtClean="0"/>
              <a:t>0 - 17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9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4" y="0"/>
            <a:ext cx="5411690" cy="6858000"/>
          </a:xfrm>
        </p:spPr>
      </p:pic>
    </p:spTree>
    <p:extLst>
      <p:ext uri="{BB962C8B-B14F-4D97-AF65-F5344CB8AC3E}">
        <p14:creationId xmlns:p14="http://schemas.microsoft.com/office/powerpoint/2010/main" val="32741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15001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사정기술과 검진기구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4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/>
              <a:t>사정기술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ko-KR" altLang="en-US" u="sng" dirty="0" smtClean="0"/>
              <a:t>시진 </a:t>
            </a:r>
            <a:r>
              <a:rPr lang="en-US" altLang="ko-KR" u="sng" dirty="0" smtClean="0"/>
              <a:t>(Inspection) </a:t>
            </a:r>
            <a:r>
              <a:rPr lang="en-US" altLang="ko-KR" dirty="0"/>
              <a:t>: 80%</a:t>
            </a:r>
            <a:r>
              <a:rPr lang="ko-KR" altLang="en-US" dirty="0"/>
              <a:t>는 관찰</a:t>
            </a:r>
            <a:r>
              <a:rPr lang="en-US" altLang="ko-KR" dirty="0"/>
              <a:t>, </a:t>
            </a:r>
            <a:r>
              <a:rPr lang="ko-KR" altLang="en-US" dirty="0" smtClean="0"/>
              <a:t>좌우대칭 비교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밝은 조명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충분한 노출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도구의 사용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u="sng" dirty="0" smtClean="0"/>
              <a:t>촉진 </a:t>
            </a:r>
            <a:r>
              <a:rPr lang="en-US" altLang="ko-KR" u="sng" dirty="0" smtClean="0"/>
              <a:t>(Palpation) </a:t>
            </a:r>
            <a:r>
              <a:rPr lang="en-US" altLang="ko-KR" dirty="0"/>
              <a:t>: </a:t>
            </a:r>
            <a:r>
              <a:rPr lang="ko-KR" altLang="en-US" dirty="0"/>
              <a:t>장갑착용</a:t>
            </a:r>
            <a:r>
              <a:rPr lang="en-US" altLang="ko-KR" dirty="0"/>
              <a:t>, </a:t>
            </a:r>
            <a:r>
              <a:rPr lang="ko-KR" altLang="en-US" dirty="0"/>
              <a:t>손바닥의 옆면으로 진동을 감지</a:t>
            </a:r>
            <a:r>
              <a:rPr lang="en-US" altLang="ko-KR" dirty="0"/>
              <a:t>, </a:t>
            </a:r>
            <a:r>
              <a:rPr lang="ko-KR" altLang="en-US" dirty="0" smtClean="0"/>
              <a:t>손등으로 온도감지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신체부위에 </a:t>
            </a:r>
            <a:r>
              <a:rPr lang="ko-KR" altLang="en-US" dirty="0"/>
              <a:t>따라 가벼운 촉진</a:t>
            </a:r>
            <a:r>
              <a:rPr lang="en-US" altLang="ko-KR" dirty="0"/>
              <a:t>, </a:t>
            </a:r>
            <a:r>
              <a:rPr lang="ko-KR" altLang="en-US" dirty="0" smtClean="0"/>
              <a:t>깊은 </a:t>
            </a:r>
            <a:r>
              <a:rPr lang="ko-KR" altLang="en-US" dirty="0"/>
              <a:t>촉진 </a:t>
            </a:r>
            <a:r>
              <a:rPr lang="en-US" altLang="ko-KR" dirty="0"/>
              <a:t>(4cm)</a:t>
            </a:r>
            <a:r>
              <a:rPr lang="ko-KR" altLang="en-US" dirty="0"/>
              <a:t>을 한다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91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5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3" y="280908"/>
            <a:ext cx="3758224" cy="4888415"/>
          </a:xfrm>
          <a:noFill/>
        </p:spPr>
      </p:pic>
      <p:pic>
        <p:nvPicPr>
          <p:cNvPr id="5" name="Picture 5" descr="5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6560"/>
          <a:stretch>
            <a:fillRect/>
          </a:stretch>
        </p:blipFill>
        <p:spPr>
          <a:xfrm>
            <a:off x="3617718" y="554432"/>
            <a:ext cx="5504309" cy="3882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0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smtClean="0"/>
              <a:t>타진 </a:t>
            </a:r>
            <a:r>
              <a:rPr lang="en-US" altLang="ko-KR" u="sng" dirty="0" smtClean="0"/>
              <a:t>(Percussion) 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직접타진 </a:t>
            </a:r>
            <a:r>
              <a:rPr lang="en-US" altLang="ko-KR" dirty="0"/>
              <a:t>– </a:t>
            </a:r>
            <a:r>
              <a:rPr lang="ko-KR" altLang="en-US" dirty="0"/>
              <a:t>손가락 끝을 이용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간접타진 </a:t>
            </a:r>
            <a:r>
              <a:rPr lang="en-US" altLang="ko-KR" dirty="0"/>
              <a:t>– </a:t>
            </a:r>
            <a:r>
              <a:rPr lang="ko-KR" altLang="en-US" dirty="0" err="1"/>
              <a:t>비우성</a:t>
            </a:r>
            <a:r>
              <a:rPr lang="ko-KR" altLang="en-US" dirty="0"/>
              <a:t> 손을 타진판으로 활용</a:t>
            </a:r>
            <a:r>
              <a:rPr lang="en-US" altLang="ko-KR" dirty="0"/>
              <a:t>			</a:t>
            </a:r>
            <a:r>
              <a:rPr lang="ko-KR" altLang="en-US" dirty="0"/>
              <a:t>하여 </a:t>
            </a:r>
            <a:r>
              <a:rPr lang="ko-KR" altLang="en-US" dirty="0" smtClean="0"/>
              <a:t>중지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우성 손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</a:t>
            </a:r>
            <a:r>
              <a:rPr lang="ko-KR" altLang="en-US" dirty="0"/>
              <a:t>사용</a:t>
            </a:r>
            <a:r>
              <a:rPr lang="en-US" altLang="ko-KR" dirty="0"/>
              <a:t>, </a:t>
            </a:r>
            <a:r>
              <a:rPr lang="en-US" altLang="ko-KR" dirty="0" smtClean="0"/>
              <a:t>			</a:t>
            </a:r>
            <a:r>
              <a:rPr lang="ko-KR" altLang="en-US" dirty="0" smtClean="0"/>
              <a:t>내리치는 손목에 </a:t>
            </a:r>
            <a:r>
              <a:rPr lang="ko-KR" altLang="en-US" dirty="0"/>
              <a:t>힘을 빼고 </a:t>
            </a:r>
            <a:r>
              <a:rPr lang="en-US" altLang="ko-KR" dirty="0" smtClean="0"/>
              <a:t>			</a:t>
            </a:r>
            <a:r>
              <a:rPr lang="ko-KR" altLang="en-US" dirty="0" smtClean="0"/>
              <a:t>가볍게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 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8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5-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2919" r="6273" b="2919"/>
          <a:stretch>
            <a:fillRect/>
          </a:stretch>
        </p:blipFill>
        <p:spPr>
          <a:xfrm>
            <a:off x="107528" y="297289"/>
            <a:ext cx="3413274" cy="5204170"/>
          </a:xfrm>
          <a:noFill/>
        </p:spPr>
      </p:pic>
      <p:pic>
        <p:nvPicPr>
          <p:cNvPr id="5" name="Picture 6" descr="5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2548" r="5479"/>
          <a:stretch>
            <a:fillRect/>
          </a:stretch>
        </p:blipFill>
        <p:spPr bwMode="auto">
          <a:xfrm>
            <a:off x="3629884" y="297289"/>
            <a:ext cx="5515670" cy="416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ko-KR" altLang="en-US" u="sng" dirty="0" smtClean="0"/>
              <a:t>청진 </a:t>
            </a:r>
            <a:r>
              <a:rPr lang="en-US" altLang="ko-KR" u="sng" dirty="0" smtClean="0"/>
              <a:t>(Auscultation) </a:t>
            </a:r>
            <a:r>
              <a:rPr lang="en-US" altLang="ko-KR" dirty="0"/>
              <a:t>: 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종형 </a:t>
            </a:r>
            <a:r>
              <a:rPr lang="en-US" altLang="ko-KR" dirty="0"/>
              <a:t>(</a:t>
            </a:r>
            <a:r>
              <a:rPr lang="ko-KR" altLang="en-US" dirty="0"/>
              <a:t>저음감지</a:t>
            </a:r>
            <a:r>
              <a:rPr lang="en-US" altLang="ko-KR" dirty="0"/>
              <a:t>), </a:t>
            </a:r>
            <a:r>
              <a:rPr lang="ko-KR" altLang="en-US" dirty="0" smtClean="0"/>
              <a:t>판형 </a:t>
            </a:r>
            <a:r>
              <a:rPr lang="en-US" altLang="ko-KR" dirty="0"/>
              <a:t>(</a:t>
            </a:r>
            <a:r>
              <a:rPr lang="ko-KR" altLang="en-US" dirty="0"/>
              <a:t>고음감지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소리의 강도</a:t>
            </a:r>
            <a:r>
              <a:rPr lang="en-US" altLang="ko-KR" dirty="0"/>
              <a:t>, </a:t>
            </a:r>
            <a:r>
              <a:rPr lang="ko-KR" altLang="en-US" dirty="0"/>
              <a:t>기간</a:t>
            </a:r>
            <a:r>
              <a:rPr lang="en-US" altLang="ko-KR" dirty="0"/>
              <a:t>, </a:t>
            </a:r>
            <a:r>
              <a:rPr lang="ko-KR" altLang="en-US" dirty="0"/>
              <a:t>질과 음조에 주의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튜브길이 </a:t>
            </a:r>
            <a:r>
              <a:rPr lang="en-US" altLang="ko-KR" dirty="0"/>
              <a:t>(</a:t>
            </a:r>
            <a:r>
              <a:rPr lang="en-US" altLang="ko-KR" dirty="0" smtClean="0"/>
              <a:t>30-40cm </a:t>
            </a:r>
            <a:r>
              <a:rPr lang="ko-KR" altLang="en-US" dirty="0"/>
              <a:t>미만</a:t>
            </a:r>
            <a:r>
              <a:rPr lang="en-US" altLang="ko-KR" dirty="0"/>
              <a:t>), </a:t>
            </a:r>
            <a:r>
              <a:rPr lang="ko-KR" altLang="en-US" dirty="0"/>
              <a:t>직경 </a:t>
            </a:r>
            <a:r>
              <a:rPr lang="en-US" altLang="ko-KR" dirty="0"/>
              <a:t>(</a:t>
            </a:r>
            <a:r>
              <a:rPr lang="en-US" altLang="ko-KR" dirty="0" smtClean="0"/>
              <a:t>4mm </a:t>
            </a:r>
            <a:r>
              <a:rPr lang="ko-KR" altLang="en-US" dirty="0" smtClean="0"/>
              <a:t>이상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64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/>
              <a:t>외적인 요소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사생활 보장</a:t>
            </a:r>
            <a:endParaRPr lang="en-US" altLang="ko-KR" dirty="0"/>
          </a:p>
          <a:p>
            <a:r>
              <a:rPr lang="ko-KR" altLang="en-US" dirty="0"/>
              <a:t>방해를 거부 </a:t>
            </a:r>
            <a:r>
              <a:rPr lang="en-US" altLang="ko-KR" dirty="0"/>
              <a:t>– </a:t>
            </a:r>
            <a:r>
              <a:rPr lang="ko-KR" altLang="en-US" dirty="0"/>
              <a:t>집중</a:t>
            </a:r>
            <a:r>
              <a:rPr lang="en-US" altLang="ko-KR" dirty="0"/>
              <a:t>, </a:t>
            </a:r>
            <a:r>
              <a:rPr lang="ko-KR" altLang="en-US" dirty="0"/>
              <a:t>신뢰관계 형성</a:t>
            </a:r>
            <a:endParaRPr lang="en-US" altLang="ko-KR" dirty="0"/>
          </a:p>
          <a:p>
            <a:r>
              <a:rPr lang="ko-KR" altLang="en-US" dirty="0"/>
              <a:t>물리적 환경 </a:t>
            </a:r>
            <a:r>
              <a:rPr lang="en-US" altLang="ko-KR" dirty="0"/>
              <a:t>– </a:t>
            </a:r>
            <a:r>
              <a:rPr lang="ko-KR" altLang="en-US" dirty="0"/>
              <a:t>온도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                  빛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</a:t>
            </a:r>
            <a:r>
              <a:rPr lang="ko-KR" altLang="en-US" dirty="0" smtClean="0"/>
              <a:t>소음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</a:t>
            </a:r>
            <a:r>
              <a:rPr lang="ko-KR" altLang="en-US" dirty="0" smtClean="0"/>
              <a:t>거리는 </a:t>
            </a:r>
            <a:r>
              <a:rPr lang="en-US" altLang="ko-KR" dirty="0"/>
              <a:t>1-1.5m,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</a:t>
            </a:r>
            <a:r>
              <a:rPr lang="ko-KR" altLang="en-US" dirty="0" smtClean="0"/>
              <a:t>좌석은 </a:t>
            </a:r>
            <a:r>
              <a:rPr lang="ko-KR" altLang="en-US" dirty="0"/>
              <a:t>동등한 위치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53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청진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986" y="0"/>
            <a:ext cx="5028028" cy="68187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/>
              <a:t>기록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의사소통</a:t>
            </a:r>
            <a:r>
              <a:rPr lang="en-US" altLang="ko-KR" dirty="0"/>
              <a:t>, </a:t>
            </a:r>
            <a:r>
              <a:rPr lang="ko-KR" altLang="en-US" dirty="0"/>
              <a:t>명료한 사고</a:t>
            </a:r>
            <a:r>
              <a:rPr lang="en-US" altLang="ko-KR" dirty="0"/>
              <a:t>, </a:t>
            </a:r>
            <a:r>
              <a:rPr lang="ko-KR" altLang="en-US" dirty="0"/>
              <a:t>보고와 증거 자료 </a:t>
            </a:r>
            <a:r>
              <a:rPr lang="en-US" altLang="ko-KR" dirty="0"/>
              <a:t>(</a:t>
            </a:r>
            <a:r>
              <a:rPr lang="ko-KR" altLang="en-US" dirty="0"/>
              <a:t>이상이 없을 때도 기록</a:t>
            </a:r>
            <a:r>
              <a:rPr lang="en-US" altLang="ko-KR" dirty="0"/>
              <a:t>), </a:t>
            </a:r>
            <a:r>
              <a:rPr lang="ko-KR" altLang="en-US" dirty="0"/>
              <a:t>중립적이고 전문적인 표현</a:t>
            </a:r>
            <a:r>
              <a:rPr lang="en-US" altLang="ko-KR" dirty="0"/>
              <a:t>, </a:t>
            </a:r>
            <a:r>
              <a:rPr lang="ko-KR" altLang="en-US" dirty="0"/>
              <a:t>분명한 순서로 명료하고 간결하게 </a:t>
            </a:r>
            <a:r>
              <a:rPr lang="en-US" altLang="ko-KR" dirty="0"/>
              <a:t>(</a:t>
            </a:r>
            <a:r>
              <a:rPr lang="ko-KR" altLang="en-US" dirty="0"/>
              <a:t>제목</a:t>
            </a:r>
            <a:r>
              <a:rPr lang="en-US" altLang="ko-KR" dirty="0"/>
              <a:t>, </a:t>
            </a:r>
            <a:r>
              <a:rPr lang="ko-KR" altLang="en-US" dirty="0"/>
              <a:t>칸 띄우기</a:t>
            </a:r>
            <a:r>
              <a:rPr lang="en-US" altLang="ko-KR" dirty="0"/>
              <a:t>, </a:t>
            </a:r>
            <a:r>
              <a:rPr lang="ko-KR" altLang="en-US" dirty="0"/>
              <a:t>연대기 순으로 정렬</a:t>
            </a:r>
            <a:r>
              <a:rPr lang="en-US" altLang="ko-KR" dirty="0"/>
              <a:t>, </a:t>
            </a:r>
            <a:r>
              <a:rPr lang="ko-KR" altLang="en-US" dirty="0" smtClean="0"/>
              <a:t>번호 매기기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0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ko-KR" altLang="en-US" b="1" dirty="0" smtClean="0"/>
              <a:t>신체검진 기구</a:t>
            </a:r>
            <a:endParaRPr lang="ko-KR" altLang="en-US" b="1" dirty="0"/>
          </a:p>
        </p:txBody>
      </p:sp>
      <p:pic>
        <p:nvPicPr>
          <p:cNvPr id="4" name="Picture 3" descr="신체검진기구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772816"/>
            <a:ext cx="4045540" cy="345638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신체검진기구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5089" r="2866" b="4591"/>
          <a:stretch>
            <a:fillRect/>
          </a:stretch>
        </p:blipFill>
        <p:spPr>
          <a:xfrm>
            <a:off x="4540542" y="1760240"/>
            <a:ext cx="4601407" cy="285554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6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26420"/>
            <a:ext cx="50784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9337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1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8" y="274638"/>
            <a:ext cx="9115522" cy="5877272"/>
          </a:xfrm>
          <a:noFill/>
        </p:spPr>
      </p:pic>
    </p:spTree>
    <p:extLst>
      <p:ext uri="{BB962C8B-B14F-4D97-AF65-F5344CB8AC3E}">
        <p14:creationId xmlns:p14="http://schemas.microsoft.com/office/powerpoint/2010/main" val="18795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b="1" dirty="0" smtClean="0"/>
              <a:t>신체검진 자세</a:t>
            </a:r>
            <a:endParaRPr lang="ko-KR" altLang="en-US" sz="3600" b="1" dirty="0"/>
          </a:p>
        </p:txBody>
      </p:sp>
      <p:pic>
        <p:nvPicPr>
          <p:cNvPr id="4" name="Picture 3" descr="신체검진체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0"/>
            <a:ext cx="5245249" cy="674990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15001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/>
              <a:t>일반적 조사</a:t>
            </a:r>
            <a:r>
              <a:rPr lang="en-US" altLang="ko-KR" dirty="0"/>
              <a:t>, </a:t>
            </a:r>
            <a:r>
              <a:rPr lang="ko-KR" altLang="en-US" dirty="0"/>
              <a:t>측정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1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일반적 조사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외모 </a:t>
            </a:r>
            <a:r>
              <a:rPr lang="en-US" altLang="ko-KR" dirty="0"/>
              <a:t>– </a:t>
            </a:r>
            <a:r>
              <a:rPr lang="ko-KR" altLang="en-US" dirty="0"/>
              <a:t>연령</a:t>
            </a:r>
            <a:r>
              <a:rPr lang="en-US" altLang="ko-KR" dirty="0"/>
              <a:t>, </a:t>
            </a:r>
            <a:r>
              <a:rPr lang="ko-KR" altLang="en-US" dirty="0"/>
              <a:t>성적 발달</a:t>
            </a:r>
            <a:r>
              <a:rPr lang="en-US" altLang="ko-KR" dirty="0"/>
              <a:t>, </a:t>
            </a:r>
            <a:r>
              <a:rPr lang="ko-KR" altLang="en-US" dirty="0"/>
              <a:t>의식 수준</a:t>
            </a:r>
            <a:r>
              <a:rPr lang="en-US" altLang="ko-KR" dirty="0"/>
              <a:t>, </a:t>
            </a:r>
            <a:r>
              <a:rPr lang="ko-KR" altLang="en-US" dirty="0"/>
              <a:t>피부색</a:t>
            </a:r>
            <a:r>
              <a:rPr lang="en-US" altLang="ko-KR" dirty="0"/>
              <a:t>, </a:t>
            </a:r>
            <a:r>
              <a:rPr lang="en-US" altLang="ko-KR" dirty="0" smtClean="0"/>
              <a:t>		</a:t>
            </a:r>
            <a:r>
              <a:rPr lang="ko-KR" altLang="en-US" dirty="0" smtClean="0"/>
              <a:t>얼굴 </a:t>
            </a:r>
            <a:r>
              <a:rPr lang="ko-KR" altLang="en-US" dirty="0"/>
              <a:t>특징</a:t>
            </a:r>
            <a:endParaRPr lang="en-US" altLang="ko-KR" dirty="0"/>
          </a:p>
          <a:p>
            <a:r>
              <a:rPr lang="ko-KR" altLang="en-US" dirty="0"/>
              <a:t>신체구조 </a:t>
            </a:r>
            <a:r>
              <a:rPr lang="en-US" altLang="ko-KR" dirty="0"/>
              <a:t>– </a:t>
            </a:r>
            <a:r>
              <a:rPr lang="ko-KR" altLang="en-US" dirty="0"/>
              <a:t>신장</a:t>
            </a:r>
            <a:r>
              <a:rPr lang="en-US" altLang="ko-KR" dirty="0"/>
              <a:t>, </a:t>
            </a:r>
            <a:r>
              <a:rPr lang="ko-KR" altLang="en-US" dirty="0"/>
              <a:t>영양</a:t>
            </a:r>
            <a:r>
              <a:rPr lang="en-US" altLang="ko-KR" dirty="0"/>
              <a:t>, </a:t>
            </a:r>
            <a:r>
              <a:rPr lang="ko-KR" altLang="en-US" dirty="0"/>
              <a:t>대칭</a:t>
            </a:r>
            <a:r>
              <a:rPr lang="en-US" altLang="ko-KR" dirty="0"/>
              <a:t>, </a:t>
            </a:r>
            <a:r>
              <a:rPr lang="ko-KR" altLang="en-US" dirty="0"/>
              <a:t>자세</a:t>
            </a:r>
            <a:r>
              <a:rPr lang="en-US" altLang="ko-KR" dirty="0"/>
              <a:t>, </a:t>
            </a:r>
            <a:r>
              <a:rPr lang="ko-KR" altLang="en-US" dirty="0"/>
              <a:t>체위</a:t>
            </a:r>
            <a:r>
              <a:rPr lang="en-US" altLang="ko-KR" dirty="0"/>
              <a:t>, </a:t>
            </a:r>
            <a:r>
              <a:rPr lang="en-US" altLang="ko-KR" dirty="0" smtClean="0"/>
              <a:t>		</a:t>
            </a:r>
            <a:r>
              <a:rPr lang="ko-KR" altLang="en-US" dirty="0" smtClean="0"/>
              <a:t>체격</a:t>
            </a:r>
            <a:r>
              <a:rPr lang="en-US" altLang="ko-KR" dirty="0"/>
              <a:t>/</a:t>
            </a:r>
            <a:r>
              <a:rPr lang="ko-KR" altLang="en-US" dirty="0"/>
              <a:t>윤곽</a:t>
            </a:r>
            <a:r>
              <a:rPr lang="en-US" altLang="ko-KR" dirty="0"/>
              <a:t>(</a:t>
            </a:r>
            <a:r>
              <a:rPr lang="ko-KR" altLang="en-US" dirty="0"/>
              <a:t>양팔 길이는 신장과 </a:t>
            </a:r>
            <a:r>
              <a:rPr lang="ko-KR" altLang="en-US" dirty="0" smtClean="0"/>
              <a:t>동</a:t>
            </a:r>
            <a:r>
              <a:rPr lang="en-US" altLang="ko-KR" dirty="0" smtClean="0"/>
              <a:t>		</a:t>
            </a:r>
            <a:r>
              <a:rPr lang="ko-KR" altLang="en-US" dirty="0" smtClean="0"/>
              <a:t>일하다</a:t>
            </a:r>
            <a:r>
              <a:rPr lang="en-US" altLang="ko-KR" dirty="0"/>
              <a:t>), </a:t>
            </a:r>
            <a:r>
              <a:rPr lang="ko-KR" altLang="en-US" dirty="0"/>
              <a:t>명백한 신체적 기형</a:t>
            </a:r>
            <a:endParaRPr lang="en-US" altLang="ko-KR" dirty="0"/>
          </a:p>
          <a:p>
            <a:r>
              <a:rPr lang="ko-KR" altLang="en-US" dirty="0"/>
              <a:t>운동성 </a:t>
            </a:r>
            <a:r>
              <a:rPr lang="en-US" altLang="ko-KR" dirty="0"/>
              <a:t>– </a:t>
            </a:r>
            <a:r>
              <a:rPr lang="ko-KR" altLang="en-US" dirty="0"/>
              <a:t>걸음걸이</a:t>
            </a:r>
            <a:r>
              <a:rPr lang="en-US" altLang="ko-KR" dirty="0"/>
              <a:t>, </a:t>
            </a:r>
            <a:r>
              <a:rPr lang="ko-KR" altLang="en-US" dirty="0"/>
              <a:t>운동범위</a:t>
            </a:r>
            <a:endParaRPr lang="en-US" altLang="ko-KR" dirty="0"/>
          </a:p>
          <a:p>
            <a:r>
              <a:rPr lang="ko-KR" altLang="en-US" dirty="0"/>
              <a:t>행위 </a:t>
            </a:r>
            <a:r>
              <a:rPr lang="en-US" altLang="ko-KR" dirty="0"/>
              <a:t>– </a:t>
            </a:r>
            <a:r>
              <a:rPr lang="ko-KR" altLang="en-US" dirty="0"/>
              <a:t>얼굴 표정</a:t>
            </a:r>
            <a:r>
              <a:rPr lang="en-US" altLang="ko-KR" dirty="0"/>
              <a:t>, </a:t>
            </a:r>
            <a:r>
              <a:rPr lang="ko-KR" altLang="en-US" dirty="0"/>
              <a:t>기분과 감정</a:t>
            </a:r>
            <a:r>
              <a:rPr lang="en-US" altLang="ko-KR" dirty="0"/>
              <a:t>, </a:t>
            </a:r>
            <a:r>
              <a:rPr lang="ko-KR" altLang="en-US" dirty="0"/>
              <a:t>언어</a:t>
            </a:r>
            <a:r>
              <a:rPr lang="en-US" altLang="ko-KR" dirty="0"/>
              <a:t>, </a:t>
            </a:r>
            <a:r>
              <a:rPr lang="ko-KR" altLang="en-US" dirty="0"/>
              <a:t>복장</a:t>
            </a:r>
            <a:r>
              <a:rPr lang="en-US" altLang="ko-KR" dirty="0"/>
              <a:t>, </a:t>
            </a:r>
            <a:r>
              <a:rPr lang="en-US" altLang="ko-KR" dirty="0" smtClean="0"/>
              <a:t>		</a:t>
            </a:r>
            <a:r>
              <a:rPr lang="ko-KR" altLang="en-US" dirty="0" smtClean="0"/>
              <a:t>개인위생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92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측정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체중 </a:t>
            </a:r>
            <a:r>
              <a:rPr lang="en-US" altLang="ko-KR" dirty="0"/>
              <a:t>– </a:t>
            </a:r>
            <a:r>
              <a:rPr lang="ko-KR" altLang="en-US" dirty="0"/>
              <a:t>비만은 이상적인 체중의 </a:t>
            </a:r>
            <a:r>
              <a:rPr lang="en-US" altLang="ko-KR" dirty="0"/>
              <a:t>120% </a:t>
            </a:r>
            <a:r>
              <a:rPr lang="ko-KR" altLang="en-US" dirty="0" smtClean="0"/>
              <a:t>이</a:t>
            </a:r>
            <a:r>
              <a:rPr lang="en-US" altLang="ko-KR" dirty="0" smtClean="0"/>
              <a:t>		</a:t>
            </a:r>
            <a:r>
              <a:rPr lang="ko-KR" altLang="en-US" dirty="0" smtClean="0"/>
              <a:t>상을 </a:t>
            </a:r>
            <a:r>
              <a:rPr lang="ko-KR" altLang="en-US" dirty="0" smtClean="0"/>
              <a:t>뜻한다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신장 </a:t>
            </a:r>
            <a:r>
              <a:rPr lang="en-US" altLang="ko-KR" dirty="0"/>
              <a:t>– </a:t>
            </a:r>
            <a:r>
              <a:rPr lang="ko-KR" altLang="en-US" dirty="0"/>
              <a:t>체중계에 붙어 있는 측정 막대기를 </a:t>
            </a:r>
            <a:r>
              <a:rPr lang="en-US" altLang="ko-KR" dirty="0" smtClean="0"/>
              <a:t>		</a:t>
            </a:r>
            <a:r>
              <a:rPr lang="ko-KR" altLang="en-US" dirty="0" smtClean="0"/>
              <a:t>사용</a:t>
            </a:r>
            <a:r>
              <a:rPr lang="en-US" altLang="ko-KR" dirty="0"/>
              <a:t>, </a:t>
            </a:r>
            <a:r>
              <a:rPr lang="ko-KR" altLang="en-US" dirty="0"/>
              <a:t>양팔 길이는 임상적으로 </a:t>
            </a:r>
            <a:r>
              <a:rPr lang="ko-KR" altLang="en-US" dirty="0" smtClean="0"/>
              <a:t>가</a:t>
            </a:r>
            <a:r>
              <a:rPr lang="en-US" altLang="ko-KR" dirty="0" smtClean="0"/>
              <a:t>		</a:t>
            </a:r>
            <a:r>
              <a:rPr lang="ko-KR" altLang="en-US" dirty="0" smtClean="0"/>
              <a:t>끔 </a:t>
            </a:r>
            <a:r>
              <a:rPr lang="ko-KR" altLang="en-US" dirty="0"/>
              <a:t>사용된다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14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체질량지수</a:t>
            </a:r>
            <a:r>
              <a:rPr lang="ko-KR" altLang="en-US" dirty="0"/>
              <a:t> </a:t>
            </a:r>
            <a:r>
              <a:rPr lang="en-US" altLang="ko-KR" dirty="0"/>
              <a:t>(BMI) – </a:t>
            </a:r>
            <a:r>
              <a:rPr lang="ko-KR" altLang="en-US" dirty="0"/>
              <a:t>신장에 대한 최적의 건강체중의 실용적 지표 </a:t>
            </a:r>
            <a:r>
              <a:rPr lang="en-US" altLang="ko-KR" dirty="0"/>
              <a:t>(kg/m²)</a:t>
            </a:r>
          </a:p>
          <a:p>
            <a:endParaRPr lang="en-US" altLang="ko-KR" dirty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 err="1"/>
              <a:t>저체중</a:t>
            </a:r>
            <a:r>
              <a:rPr lang="en-US" altLang="ko-KR" dirty="0"/>
              <a:t>: 18.5 </a:t>
            </a:r>
            <a:r>
              <a:rPr lang="ko-KR" altLang="en-US" dirty="0"/>
              <a:t>이하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정상 체중</a:t>
            </a:r>
            <a:r>
              <a:rPr lang="en-US" altLang="ko-KR" dirty="0"/>
              <a:t>: 18.5-24.9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 err="1"/>
              <a:t>과체중</a:t>
            </a:r>
            <a:r>
              <a:rPr lang="en-US" altLang="ko-KR" dirty="0"/>
              <a:t>: 25-29.9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비만 </a:t>
            </a:r>
            <a:r>
              <a:rPr lang="en-US" altLang="ko-KR" dirty="0"/>
              <a:t>(1</a:t>
            </a:r>
            <a:r>
              <a:rPr lang="ko-KR" altLang="en-US" dirty="0"/>
              <a:t>등급</a:t>
            </a:r>
            <a:r>
              <a:rPr lang="en-US" altLang="ko-KR" dirty="0"/>
              <a:t>, 2</a:t>
            </a:r>
            <a:r>
              <a:rPr lang="ko-KR" altLang="en-US" dirty="0"/>
              <a:t>등급</a:t>
            </a:r>
            <a:r>
              <a:rPr lang="en-US" altLang="ko-KR" dirty="0"/>
              <a:t>, 3</a:t>
            </a:r>
            <a:r>
              <a:rPr lang="ko-KR" altLang="en-US" dirty="0"/>
              <a:t>등급</a:t>
            </a:r>
            <a:r>
              <a:rPr lang="en-US" altLang="ko-KR" dirty="0"/>
              <a:t>): 30 </a:t>
            </a:r>
            <a:r>
              <a:rPr lang="ko-KR" altLang="en-US" dirty="0"/>
              <a:t>이상</a:t>
            </a:r>
            <a:r>
              <a:rPr lang="en-US" altLang="ko-KR" dirty="0"/>
              <a:t>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8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/>
              <a:t>면담의 도입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면담의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</a:t>
            </a:r>
            <a:r>
              <a:rPr lang="ko-KR" altLang="en-US" dirty="0"/>
              <a:t>도입</a:t>
            </a:r>
            <a:r>
              <a:rPr lang="en-US" altLang="ko-KR" dirty="0"/>
              <a:t>, </a:t>
            </a:r>
            <a:r>
              <a:rPr lang="ko-KR" altLang="en-US" dirty="0"/>
              <a:t>작업</a:t>
            </a:r>
            <a:r>
              <a:rPr lang="en-US" altLang="ko-KR" dirty="0"/>
              <a:t>, </a:t>
            </a:r>
            <a:r>
              <a:rPr lang="ko-KR" altLang="en-US" dirty="0" smtClean="0"/>
              <a:t>종결</a:t>
            </a:r>
            <a:endParaRPr lang="en-US" altLang="ko-KR" dirty="0"/>
          </a:p>
          <a:p>
            <a:r>
              <a:rPr lang="ko-KR" altLang="en-US" dirty="0"/>
              <a:t>대상자의 이름을 부른다</a:t>
            </a:r>
            <a:endParaRPr lang="en-US" altLang="ko-KR" dirty="0"/>
          </a:p>
          <a:p>
            <a:r>
              <a:rPr lang="ko-KR" altLang="en-US" dirty="0"/>
              <a:t>자신을 소개하고</a:t>
            </a:r>
            <a:r>
              <a:rPr lang="en-US" altLang="ko-KR" dirty="0"/>
              <a:t>, </a:t>
            </a:r>
            <a:r>
              <a:rPr lang="ko-KR" altLang="en-US" dirty="0"/>
              <a:t>역할을 말한다</a:t>
            </a:r>
            <a:endParaRPr lang="en-US" altLang="ko-KR" dirty="0"/>
          </a:p>
          <a:p>
            <a:r>
              <a:rPr lang="ko-KR" altLang="en-US" dirty="0"/>
              <a:t>면담의 이유를 제시한다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86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도플러 기법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8680"/>
            <a:ext cx="5262051" cy="58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ko-KR" altLang="en-US" b="1" dirty="0"/>
              <a:t>통증</a:t>
            </a:r>
            <a:r>
              <a:rPr lang="en-US" altLang="ko-KR" b="1" dirty="0"/>
              <a:t>-5</a:t>
            </a:r>
            <a:r>
              <a:rPr lang="ko-KR" altLang="en-US" b="1" dirty="0"/>
              <a:t>번째 활력징후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655543" cy="58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88231"/>
          </a:xfrm>
        </p:spPr>
        <p:txBody>
          <a:bodyPr/>
          <a:lstStyle/>
          <a:p>
            <a:r>
              <a:rPr lang="en-US" altLang="ko-KR" b="1" i="1" dirty="0" smtClean="0">
                <a:solidFill>
                  <a:srgbClr val="002060"/>
                </a:solidFill>
              </a:rPr>
              <a:t>Thank you so much !!!</a:t>
            </a:r>
            <a:endParaRPr lang="ko-KR" altLang="en-US" b="1" i="1" dirty="0">
              <a:solidFill>
                <a:srgbClr val="00206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3290711" cy="37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/>
              <a:t>작업 단계와 마무리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5440362"/>
          </a:xfrm>
        </p:spPr>
        <p:txBody>
          <a:bodyPr>
            <a:normAutofit/>
          </a:bodyPr>
          <a:lstStyle/>
          <a:p>
            <a:r>
              <a:rPr lang="ko-KR" altLang="en-US" dirty="0"/>
              <a:t>정보 수집 단계 </a:t>
            </a:r>
            <a:r>
              <a:rPr lang="en-US" altLang="ko-KR" dirty="0"/>
              <a:t>: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개방형 질문 </a:t>
            </a:r>
            <a:r>
              <a:rPr lang="en-US" altLang="ko-KR" dirty="0" smtClean="0"/>
              <a:t>– ‘</a:t>
            </a:r>
            <a:r>
              <a:rPr lang="ko-KR" altLang="en-US" dirty="0" smtClean="0"/>
              <a:t>오늘 이곳에 어떻게 오시게 </a:t>
            </a:r>
            <a:r>
              <a:rPr lang="en-US" altLang="ko-KR" dirty="0" smtClean="0"/>
              <a:t>				</a:t>
            </a:r>
            <a:r>
              <a:rPr lang="ko-KR" altLang="en-US" dirty="0" smtClean="0"/>
              <a:t>되었나요</a:t>
            </a:r>
            <a:r>
              <a:rPr lang="en-US" altLang="ko-KR" dirty="0" smtClean="0"/>
              <a:t>?’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폐쇄형 </a:t>
            </a:r>
            <a:r>
              <a:rPr lang="en-US" altLang="ko-KR" dirty="0" smtClean="0"/>
              <a:t>(</a:t>
            </a:r>
            <a:r>
              <a:rPr lang="ko-KR" altLang="en-US" dirty="0" err="1"/>
              <a:t>직접형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ko-KR" altLang="en-US" dirty="0" smtClean="0"/>
              <a:t>질문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세부정보를 알아내</a:t>
            </a:r>
            <a:r>
              <a:rPr lang="en-US" altLang="ko-KR" dirty="0" smtClean="0"/>
              <a:t>				</a:t>
            </a:r>
            <a:r>
              <a:rPr lang="ko-KR" altLang="en-US" dirty="0" smtClean="0"/>
              <a:t>기 위해</a:t>
            </a:r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035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ko-KR" altLang="en-US" b="1" dirty="0"/>
              <a:t>간호사의 반응 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촉진 </a:t>
            </a:r>
            <a:r>
              <a:rPr lang="en-US" altLang="ko-KR" dirty="0"/>
              <a:t>– ‘</a:t>
            </a:r>
            <a:r>
              <a:rPr lang="ko-KR" altLang="en-US" dirty="0"/>
              <a:t>음</a:t>
            </a:r>
            <a:r>
              <a:rPr lang="en-US" altLang="ko-KR" dirty="0"/>
              <a:t>….., </a:t>
            </a:r>
            <a:r>
              <a:rPr lang="ko-KR" altLang="en-US" dirty="0"/>
              <a:t>계속하시죠</a:t>
            </a:r>
            <a:r>
              <a:rPr lang="en-US" altLang="ko-KR" dirty="0"/>
              <a:t>,‘  </a:t>
            </a:r>
            <a:r>
              <a:rPr lang="ko-KR" altLang="en-US" dirty="0"/>
              <a:t>고개를 끄덕인다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침묵 </a:t>
            </a:r>
            <a:r>
              <a:rPr lang="en-US" altLang="ko-KR" dirty="0"/>
              <a:t>– </a:t>
            </a:r>
            <a:r>
              <a:rPr lang="ko-KR" altLang="en-US" dirty="0"/>
              <a:t>대상자가 생각을 정리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반영 </a:t>
            </a:r>
            <a:r>
              <a:rPr lang="en-US" altLang="ko-KR" dirty="0"/>
              <a:t>– </a:t>
            </a:r>
            <a:r>
              <a:rPr lang="ko-KR" altLang="en-US" dirty="0"/>
              <a:t>대상자의 말 되풀이</a:t>
            </a:r>
            <a:r>
              <a:rPr lang="en-US" altLang="ko-KR" dirty="0"/>
              <a:t>, </a:t>
            </a:r>
            <a:r>
              <a:rPr lang="ko-KR" altLang="en-US" dirty="0"/>
              <a:t>관심을 더 집중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공감 </a:t>
            </a:r>
            <a:r>
              <a:rPr lang="en-US" altLang="ko-KR" dirty="0"/>
              <a:t>– </a:t>
            </a:r>
            <a:r>
              <a:rPr lang="ko-KR" altLang="en-US" dirty="0"/>
              <a:t>안정된 기분을 느끼게 함</a:t>
            </a:r>
            <a:r>
              <a:rPr lang="en-US" altLang="ko-KR" dirty="0"/>
              <a:t>, ‘</a:t>
            </a:r>
            <a:r>
              <a:rPr lang="ko-KR" altLang="en-US" dirty="0"/>
              <a:t>매우 힘든 </a:t>
            </a:r>
            <a:r>
              <a:rPr lang="en-US" altLang="ko-KR" dirty="0" smtClean="0"/>
              <a:t>		</a:t>
            </a:r>
            <a:r>
              <a:rPr lang="ko-KR" altLang="en-US" dirty="0" smtClean="0"/>
              <a:t>일이겠어요</a:t>
            </a:r>
            <a:r>
              <a:rPr lang="en-US" altLang="ko-KR" dirty="0"/>
              <a:t>‘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명확성 </a:t>
            </a:r>
            <a:r>
              <a:rPr lang="en-US" altLang="ko-KR" dirty="0"/>
              <a:t>– </a:t>
            </a:r>
            <a:r>
              <a:rPr lang="ko-KR" altLang="en-US" dirty="0"/>
              <a:t>언어선택이 모호할 때</a:t>
            </a:r>
            <a:r>
              <a:rPr lang="en-US" altLang="ko-KR" dirty="0"/>
              <a:t>, ‘</a:t>
            </a:r>
            <a:r>
              <a:rPr lang="ko-KR" altLang="en-US" dirty="0" smtClean="0"/>
              <a:t>무기력하다</a:t>
            </a:r>
            <a:r>
              <a:rPr lang="en-US" altLang="ko-KR" dirty="0" smtClean="0"/>
              <a:t>		</a:t>
            </a:r>
            <a:r>
              <a:rPr lang="ko-KR" altLang="en-US" dirty="0" smtClean="0"/>
              <a:t>는 </a:t>
            </a:r>
            <a:r>
              <a:rPr lang="ko-KR" altLang="en-US" dirty="0"/>
              <a:t>것이 </a:t>
            </a:r>
            <a:r>
              <a:rPr lang="ko-KR" altLang="en-US" dirty="0" smtClean="0"/>
              <a:t>무슨 </a:t>
            </a:r>
            <a:r>
              <a:rPr lang="ko-KR" altLang="en-US" dirty="0"/>
              <a:t>의미인지 말씀해 </a:t>
            </a:r>
            <a:r>
              <a:rPr lang="ko-KR" altLang="en-US" dirty="0" smtClean="0"/>
              <a:t>주시</a:t>
            </a:r>
            <a:r>
              <a:rPr lang="en-US" altLang="ko-KR" dirty="0" smtClean="0"/>
              <a:t>		</a:t>
            </a:r>
            <a:r>
              <a:rPr lang="ko-KR" altLang="en-US" dirty="0" smtClean="0"/>
              <a:t>겠어요</a:t>
            </a:r>
            <a:r>
              <a:rPr lang="en-US" altLang="ko-KR" dirty="0"/>
              <a:t>?’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0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직면 </a:t>
            </a:r>
            <a:r>
              <a:rPr lang="en-US" altLang="ko-KR" dirty="0"/>
              <a:t>– </a:t>
            </a:r>
            <a:r>
              <a:rPr lang="ko-KR" altLang="en-US" dirty="0"/>
              <a:t>대상자의 주의를 집중</a:t>
            </a:r>
            <a:r>
              <a:rPr lang="en-US" altLang="ko-KR" dirty="0"/>
              <a:t>, ‘</a:t>
            </a:r>
            <a:r>
              <a:rPr lang="ko-KR" altLang="en-US" dirty="0"/>
              <a:t>아프지 </a:t>
            </a:r>
            <a:r>
              <a:rPr lang="ko-KR" altLang="en-US" dirty="0" err="1" smtClean="0"/>
              <a:t>않</a:t>
            </a:r>
            <a:r>
              <a:rPr lang="en-US" altLang="ko-KR" dirty="0" smtClean="0"/>
              <a:t>		</a:t>
            </a:r>
            <a:r>
              <a:rPr lang="ko-KR" altLang="en-US" dirty="0" smtClean="0"/>
              <a:t>다고 말씀</a:t>
            </a:r>
            <a:r>
              <a:rPr lang="en-US" altLang="ko-KR" dirty="0"/>
              <a:t>	</a:t>
            </a:r>
            <a:r>
              <a:rPr lang="ko-KR" altLang="en-US" dirty="0"/>
              <a:t>하셨지만 이곳을 만지면 </a:t>
            </a:r>
            <a:r>
              <a:rPr lang="en-US" altLang="ko-KR" dirty="0" smtClean="0"/>
              <a:t>		</a:t>
            </a:r>
            <a:r>
              <a:rPr lang="ko-KR" altLang="en-US" dirty="0" smtClean="0"/>
              <a:t>얼굴을 </a:t>
            </a:r>
            <a:r>
              <a:rPr lang="ko-KR" altLang="en-US" dirty="0"/>
              <a:t>찡그리세요</a:t>
            </a:r>
            <a:r>
              <a:rPr lang="en-US" altLang="ko-KR" dirty="0"/>
              <a:t>’</a:t>
            </a:r>
          </a:p>
          <a:p>
            <a:r>
              <a:rPr lang="ko-KR" altLang="en-US" dirty="0" smtClean="0"/>
              <a:t>해석</a:t>
            </a:r>
            <a:r>
              <a:rPr lang="en-US" altLang="ko-KR" dirty="0"/>
              <a:t>, </a:t>
            </a:r>
            <a:r>
              <a:rPr lang="ko-KR" altLang="en-US" dirty="0"/>
              <a:t>설명</a:t>
            </a:r>
            <a:r>
              <a:rPr lang="en-US" altLang="ko-KR" dirty="0"/>
              <a:t>, </a:t>
            </a:r>
            <a:r>
              <a:rPr lang="ko-KR" altLang="en-US" dirty="0" smtClean="0"/>
              <a:t>요약</a:t>
            </a:r>
            <a:endParaRPr lang="en-US" altLang="ko-KR" dirty="0"/>
          </a:p>
          <a:p>
            <a:r>
              <a:rPr lang="ko-KR" altLang="en-US" dirty="0" smtClean="0"/>
              <a:t>마무리 </a:t>
            </a:r>
            <a:r>
              <a:rPr lang="en-US" altLang="ko-KR" dirty="0"/>
              <a:t>: </a:t>
            </a:r>
            <a:r>
              <a:rPr lang="ko-KR" altLang="en-US" dirty="0"/>
              <a:t>자아표현의 마지막 기회</a:t>
            </a:r>
            <a:r>
              <a:rPr lang="en-US" altLang="ko-KR" dirty="0"/>
              <a:t>, </a:t>
            </a:r>
            <a:r>
              <a:rPr lang="ko-KR" altLang="en-US" dirty="0"/>
              <a:t>내용의 </a:t>
            </a:r>
            <a:r>
              <a:rPr lang="en-US" altLang="ko-KR" dirty="0" smtClean="0"/>
              <a:t>		</a:t>
            </a:r>
            <a:r>
              <a:rPr lang="ko-KR" altLang="en-US" dirty="0" smtClean="0"/>
              <a:t>요점 되풀이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		“</a:t>
            </a:r>
            <a:r>
              <a:rPr lang="ko-KR" altLang="en-US" dirty="0" smtClean="0"/>
              <a:t>더 하실 말씀이 있으십니까</a:t>
            </a:r>
            <a:r>
              <a:rPr lang="en-US" altLang="ko-KR" dirty="0" smtClean="0"/>
              <a:t>?”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340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/>
              <a:t>면담의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가지 함정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그릇된 확신 주기</a:t>
            </a:r>
            <a:r>
              <a:rPr lang="en-US" altLang="ko-KR" dirty="0" smtClean="0"/>
              <a:t>(False</a:t>
            </a:r>
            <a:r>
              <a:rPr lang="ko-KR" altLang="en-US" dirty="0" smtClean="0"/>
              <a:t> </a:t>
            </a:r>
            <a:r>
              <a:rPr lang="en-US" altLang="ko-KR" dirty="0" smtClean="0"/>
              <a:t>assurance) </a:t>
            </a:r>
            <a:r>
              <a:rPr lang="ko-KR" altLang="en-US" dirty="0" smtClean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걱정하지 </a:t>
            </a:r>
            <a:r>
              <a:rPr lang="ko-KR" altLang="en-US" dirty="0"/>
              <a:t>마세요</a:t>
            </a:r>
            <a:r>
              <a:rPr lang="en-US" altLang="ko-KR" dirty="0"/>
              <a:t>, </a:t>
            </a:r>
            <a:r>
              <a:rPr lang="ko-KR" altLang="en-US" dirty="0"/>
              <a:t>괜찮을 </a:t>
            </a:r>
            <a:r>
              <a:rPr lang="ko-KR" altLang="en-US" dirty="0" smtClean="0"/>
              <a:t>거에요</a:t>
            </a:r>
            <a:r>
              <a:rPr lang="en-US" altLang="ko-KR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원하지 않는 조언 주기</a:t>
            </a:r>
            <a:r>
              <a:rPr lang="en-US" altLang="ko-KR" dirty="0" smtClean="0"/>
              <a:t>(Unwanted advice) </a:t>
            </a:r>
            <a:r>
              <a:rPr lang="en-US" altLang="ko-KR" dirty="0"/>
              <a:t>–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내가 </a:t>
            </a:r>
            <a:r>
              <a:rPr lang="ko-KR" altLang="en-US" dirty="0"/>
              <a:t>만약 </a:t>
            </a:r>
            <a:r>
              <a:rPr lang="ko-KR" altLang="en-US" dirty="0" smtClean="0"/>
              <a:t>당신이라면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난 </a:t>
            </a:r>
            <a:r>
              <a:rPr lang="en-US" altLang="ko-KR" dirty="0"/>
              <a:t>----</a:t>
            </a:r>
            <a:r>
              <a:rPr lang="ko-KR" altLang="en-US" dirty="0" smtClean="0"/>
              <a:t>하겠어요</a:t>
            </a:r>
            <a:r>
              <a:rPr lang="en-US" altLang="ko-KR" dirty="0" smtClean="0"/>
              <a:t>”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12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1146</Words>
  <Application>Microsoft Office PowerPoint</Application>
  <PresentationFormat>화면 슬라이드 쇼(4:3)</PresentationFormat>
  <Paragraphs>198</Paragraphs>
  <Slides>52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6" baseType="lpstr">
      <vt:lpstr>맑은 고딕</vt:lpstr>
      <vt:lpstr>Arial</vt:lpstr>
      <vt:lpstr>Wingdings</vt:lpstr>
      <vt:lpstr>Office 테마</vt:lpstr>
      <vt:lpstr>건강사정 개요</vt:lpstr>
      <vt:lpstr>At Every Visit</vt:lpstr>
      <vt:lpstr>면담과 건강력</vt:lpstr>
      <vt:lpstr>외적인 요소</vt:lpstr>
      <vt:lpstr>면담의 도입</vt:lpstr>
      <vt:lpstr>작업 단계와 마무리</vt:lpstr>
      <vt:lpstr>PowerPoint 프레젠테이션</vt:lpstr>
      <vt:lpstr>PowerPoint 프레젠테이션</vt:lpstr>
      <vt:lpstr>면담의 10가지 함정</vt:lpstr>
      <vt:lpstr>PowerPoint 프레젠테이션</vt:lpstr>
      <vt:lpstr>PowerPoint 프레젠테이션</vt:lpstr>
      <vt:lpstr>PowerPoint 프레젠테이션</vt:lpstr>
      <vt:lpstr>PowerPoint 프레젠테이션</vt:lpstr>
      <vt:lpstr>Types of Data</vt:lpstr>
      <vt:lpstr>건강력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정신상태</vt:lpstr>
      <vt:lpstr>ABCT  (정신상태 사정의 주요 사항)</vt:lpstr>
      <vt:lpstr>정신상태의 사정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사정기술과 검진기구</vt:lpstr>
      <vt:lpstr>사정기술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신체검진 기구</vt:lpstr>
      <vt:lpstr>PowerPoint 프레젠테이션</vt:lpstr>
      <vt:lpstr>PowerPoint 프레젠테이션</vt:lpstr>
      <vt:lpstr>신체검진 자세</vt:lpstr>
      <vt:lpstr>일반적 조사, 측정</vt:lpstr>
      <vt:lpstr>일반적 조사</vt:lpstr>
      <vt:lpstr>측정</vt:lpstr>
      <vt:lpstr>PowerPoint 프레젠테이션</vt:lpstr>
      <vt:lpstr>PowerPoint 프레젠테이션</vt:lpstr>
      <vt:lpstr>통증-5번째 활력징후</vt:lpstr>
      <vt:lpstr>Thank you so much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건강사정 개요</dc:title>
  <dc:creator>o eun hui</dc:creator>
  <cp:lastModifiedBy>박진선</cp:lastModifiedBy>
  <cp:revision>175</cp:revision>
  <dcterms:created xsi:type="dcterms:W3CDTF">2014-02-16T23:58:34Z</dcterms:created>
  <dcterms:modified xsi:type="dcterms:W3CDTF">2014-03-03T11:04:19Z</dcterms:modified>
</cp:coreProperties>
</file>