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5" r:id="rId10"/>
    <p:sldId id="277" r:id="rId11"/>
    <p:sldId id="270" r:id="rId12"/>
    <p:sldId id="279" r:id="rId13"/>
    <p:sldId id="272" r:id="rId14"/>
    <p:sldId id="273" r:id="rId15"/>
    <p:sldId id="280" r:id="rId16"/>
    <p:sldId id="292" r:id="rId17"/>
    <p:sldId id="275" r:id="rId18"/>
    <p:sldId id="295" r:id="rId19"/>
    <p:sldId id="29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1554-60EA-4E2D-AFCA-1ACF21198D9C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6A46A-3629-46B9-BF1A-EEC78D891E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44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DC1B-E767-4122-A2EA-66F20EF086E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3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DC1B-E767-4122-A2EA-66F20EF086E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15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44F5AB-DFDA-4F80-911C-E5000839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3CD6FE-2F62-4DAF-8D5F-F0C418DA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57D81B-85F8-4E7A-99B5-4B2D94B6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1C808-0616-454F-8888-42A71C5E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97E269-C0FC-481B-A643-4952DF40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71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806786-83D1-4396-9F33-F8275FCE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648E21-8061-424F-B43E-7B6E256D2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7098BC-362C-44E0-AE08-53179370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51C5AA-5FD1-4F51-9B88-73C095CC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097E2B-64D0-4B4E-944A-F6131E94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51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945517-FA65-4490-ACD7-D3283C70F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8AED88-A501-403D-9E8D-625157F76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98DDF1-158F-4789-BEED-DC07E75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1E80C5-A69D-4652-964C-D0B05405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2AFC05-C88A-4F06-903A-2D69CABA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3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B5C26-96D7-4AA2-8FAD-C9D3DF4F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E15615-E67C-45BA-B4FF-C07C099A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EF1B20-965C-4103-B6AE-E7F51452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00716-0D6B-4D56-9148-41E28979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AA84E4-2954-46FF-B940-8CADF47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8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B59AD-E018-4E8A-A1C8-0898D108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F2052A-B3E1-4A26-9769-EE5EB384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D2C5C7-0D65-4D08-99A3-B7169571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D119CF-1591-4977-A888-C3CE97C6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91980B-94E1-41F7-B83A-E9042AD3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A2B38-9458-48BD-B3CA-ADC7F9D2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97AF-4E65-407E-BDE1-FAE6DADD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841F09-6EA4-400D-8D83-6BCA3EAC8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E4D812-CF1F-4EE7-88B5-AE3FC42F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37BCA9-806F-469D-BE7B-9C76DABE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01FC50-4B91-4F44-B3EE-7A4D2E37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2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912DB-4A0E-4318-B4D2-ACD1A66E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26775C-734E-4822-B05E-AD11D8DB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932366-2E13-47A6-9523-62D07763E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4F9209-289E-4896-8423-45D7DFD9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C2D5B6-0048-4282-A260-9E5F3485D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7B41B2-922F-4586-9BB8-933BBB53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12BAFB7-3FBD-47F5-B0C2-BD022F16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C542044-803C-45A5-A1AA-26877DD8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3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B449BA-7424-4F98-B36D-05A7A746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853B37C-0D28-411A-9254-9D26CEF2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A56238-A47C-4DF9-BB26-CBF05C6B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A5D03E-C0ED-4218-906F-994CE962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79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9158DC3-B0D3-44F9-BDB2-393A2F41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17D4CD8-8504-4B41-9662-A383FD63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1BCF58-55EB-41D3-ADA2-F65F0230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33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A48305-E558-403A-99D2-EBE888F5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38BAB5-82E9-48A8-AF91-430B1FCF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C1DEF8-2427-4B3B-B187-9579578D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A02D50-31BF-4E2B-B23E-C615CC3F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FA2B9A-523D-41AA-839F-812604EC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4E0B52-78D5-4EE7-857A-E3AC9D53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8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66129F-41AA-488E-9D21-318B980A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48A492-0AA5-42A3-958B-C5ABCC39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5C2E75-3DD5-4305-BB55-E497DFD7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6D8658-5C25-4538-873C-95067845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3F9A1F-8EA8-4833-A192-B54BD518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20F042-003E-4C50-8A2E-A81E6A7A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9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BE7912-A188-4ACB-8ED5-C61207DD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3A59D7-A247-445A-B274-FA2F4A16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D7AFD-33DD-4098-AC9C-61BD9FFF6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5218-0269-4B48-B14B-CA58ACC53CFA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E298BA-94DE-4784-8024-C8EC7733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8CDC3-8A4F-463F-84B0-B8B61A1DD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E823-EF7E-4BC8-89AD-787EAC0BD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egu.ac.kr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" y="4953000"/>
            <a:ext cx="3310467" cy="148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5400"/>
            <a:ext cx="12225867" cy="550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099733"/>
            <a:ext cx="4267200" cy="4758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40000">
            <a:off x="7484534" y="2159000"/>
            <a:ext cx="626533" cy="10498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8800" y="1413933"/>
            <a:ext cx="6849533" cy="20404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1259"/>
              </a:lnSpc>
            </a:pPr>
            <a:r>
              <a:rPr lang="en-US" sz="6067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6067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</a:p>
          <a:p>
            <a:pPr lvl="0" algn="l">
              <a:lnSpc>
                <a:spcPct val="101259"/>
              </a:lnSpc>
            </a:pPr>
            <a:r>
              <a:rPr lang="ko-KR" altLang="en-US" sz="62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62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62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62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62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8067" y="4520464"/>
            <a:ext cx="4309533" cy="245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2400" dirty="0">
                <a:solidFill>
                  <a:srgbClr val="000000">
                    <a:alpha val="72941"/>
                  </a:srgbClr>
                </a:solidFill>
                <a:latin typeface="210 OmniGothic 040" panose="020B0600000101010101" charset="-127"/>
                <a:ea typeface="210 OmniGothic 040" panose="020B0600000101010101" charset="-127"/>
              </a:rPr>
              <a:t>대구대학교 </a:t>
            </a:r>
            <a:r>
              <a:rPr lang="ko-KR" altLang="en-US" sz="2400" dirty="0" err="1">
                <a:solidFill>
                  <a:srgbClr val="000000">
                    <a:alpha val="72941"/>
                  </a:srgbClr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</a:t>
            </a:r>
            <a:endParaRPr lang="en-US" sz="2400" dirty="0">
              <a:solidFill>
                <a:srgbClr val="000000">
                  <a:alpha val="72941"/>
                </a:srgbClr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9AB42FF-745C-4D8F-8F62-227B5D749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001" y="127001"/>
            <a:ext cx="1098923" cy="321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9600"/>
            <a:ext cx="2997200" cy="393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0210" y="1410530"/>
            <a:ext cx="1615405" cy="304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626533"/>
            <a:ext cx="479044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오늘의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진행</a:t>
            </a:r>
            <a:r>
              <a:rPr 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단계</a:t>
            </a:r>
            <a:r>
              <a:rPr 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endParaRPr lang="ko-KR" altLang="en-US" sz="440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2505" y="1710267"/>
            <a:ext cx="38015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3318933"/>
            <a:ext cx="5884333" cy="92286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621867" y="3352800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0" y="3716867"/>
            <a:ext cx="5249333" cy="2878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전과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</p:spTree>
    <p:extLst>
      <p:ext uri="{BB962C8B-B14F-4D97-AF65-F5344CB8AC3E}">
        <p14:creationId xmlns:p14="http://schemas.microsoft.com/office/powerpoint/2010/main" val="222124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80000733" y="1431655765"/>
            <a:ext cx="1431655765" cy="1431655765"/>
            <a:chOff x="-480000733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7" y="6460067"/>
            <a:ext cx="12268200" cy="448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6248400"/>
            <a:ext cx="385233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2" y="1479249"/>
            <a:ext cx="4806158" cy="30007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2600" y="6151033"/>
            <a:ext cx="1549400" cy="508000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DC054AFC-E2E3-4840-9795-7CD48EB86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0675290C-EA0B-4955-B7B0-AE48E4F1DBD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2453217" y="852716"/>
            <a:ext cx="2463800" cy="118533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id="{EC4BA1D6-9A1F-485D-9355-6C8F3A6DAAED}"/>
              </a:ext>
            </a:extLst>
          </p:cNvPr>
          <p:cNvSpPr txBox="1"/>
          <p:nvPr/>
        </p:nvSpPr>
        <p:spPr>
          <a:xfrm>
            <a:off x="846667" y="279401"/>
            <a:ext cx="73829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3.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전과제도 안내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AD0F8E-BC04-4547-B36A-FAE2D29C9CF7}"/>
              </a:ext>
            </a:extLst>
          </p:cNvPr>
          <p:cNvSpPr txBox="1"/>
          <p:nvPr/>
        </p:nvSpPr>
        <p:spPr>
          <a:xfrm>
            <a:off x="903286" y="1646297"/>
            <a:ext cx="4602957" cy="11986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ko-KR" altLang="en-US" sz="2092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모집단위별 입학정원의 </a:t>
            </a:r>
            <a:r>
              <a:rPr lang="en-US" altLang="ko-KR" sz="2989" b="1" spc="-112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80%</a:t>
            </a:r>
            <a:r>
              <a:rPr lang="ko-KR" altLang="en-US" sz="2092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이내 선발</a:t>
            </a:r>
            <a:endParaRPr lang="en-US" altLang="ko-KR" sz="2092" b="1" spc="-112" dirty="0">
              <a:latin typeface="210 OmniGothic 040" panose="020B0600000101010101" charset="-127"/>
              <a:ea typeface="210 OmniGothic 040" panose="020B0600000101010101" charset="-127"/>
              <a:cs typeface="KoPubWorld돋움체 Bold" panose="00000800000000000000" pitchFamily="2" charset="-127"/>
            </a:endParaRPr>
          </a:p>
          <a:p>
            <a:endParaRPr lang="en-US" altLang="ko-KR" sz="1600" b="1" spc="-112" dirty="0">
              <a:latin typeface="210 OmniGothic 040" panose="020B0600000101010101" charset="-127"/>
              <a:ea typeface="210 OmniGothic 040" panose="020B0600000101010101" charset="-127"/>
              <a:cs typeface="KoPubWorld돋움체 Bold" panose="00000800000000000000" pitchFamily="2" charset="-127"/>
            </a:endParaRPr>
          </a:p>
          <a:p>
            <a:pPr algn="just"/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사범대학</a:t>
            </a:r>
            <a:r>
              <a:rPr lang="en-US" altLang="ko-KR" sz="1600" b="1" spc="-112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b="1" spc="-112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의료관련학과 </a:t>
            </a:r>
            <a:r>
              <a:rPr lang="en-US" altLang="ko-KR" sz="1600" b="1" spc="-112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물리치료</a:t>
            </a:r>
            <a:r>
              <a:rPr lang="en-US" altLang="ko-KR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작업치료</a:t>
            </a:r>
            <a:r>
              <a:rPr lang="en-US" altLang="ko-KR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간호학과</a:t>
            </a:r>
            <a:r>
              <a:rPr lang="en-US" altLang="ko-KR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)</a:t>
            </a:r>
          </a:p>
          <a:p>
            <a:pPr algn="just"/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로의 전과는</a:t>
            </a:r>
            <a:r>
              <a:rPr lang="en-US" altLang="ko-KR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모집단위별 정원 내 </a:t>
            </a:r>
            <a:r>
              <a:rPr lang="ko-KR" altLang="en-US" sz="1600" b="1" spc="-112" dirty="0" err="1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여석이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있을</a:t>
            </a:r>
            <a:r>
              <a:rPr lang="en-US" altLang="ko-KR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00" b="1" spc="-112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경우 허용</a:t>
            </a:r>
            <a:endParaRPr lang="en-US" altLang="ko-KR" sz="1600" b="1" spc="-112" dirty="0">
              <a:latin typeface="210 OmniGothic 040" panose="020B0600000101010101" charset="-127"/>
              <a:ea typeface="210 OmniGothic 040" panose="020B0600000101010101" charset="-127"/>
              <a:cs typeface="KoPubWorld돋움체 Bold" panose="00000800000000000000" pitchFamily="2" charset="-127"/>
            </a:endParaRP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BC8D7773-E72D-49CB-AAEA-0E8D44B59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498600"/>
            <a:ext cx="5102999" cy="2336800"/>
          </a:xfrm>
          <a:prstGeom prst="rect">
            <a:avLst/>
          </a:prstGeom>
        </p:spPr>
      </p:pic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3976B48-756B-42F9-A1FE-B6B5F168CBFA}"/>
              </a:ext>
            </a:extLst>
          </p:cNvPr>
          <p:cNvCxnSpPr/>
          <p:nvPr/>
        </p:nvCxnSpPr>
        <p:spPr>
          <a:xfrm>
            <a:off x="949845" y="5294534"/>
            <a:ext cx="4661223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9FF8CF34-54F0-4811-A9B3-DE77655B57D4}"/>
              </a:ext>
            </a:extLst>
          </p:cNvPr>
          <p:cNvCxnSpPr/>
          <p:nvPr/>
        </p:nvCxnSpPr>
        <p:spPr>
          <a:xfrm>
            <a:off x="949845" y="5698783"/>
            <a:ext cx="4661223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">
            <a:extLst>
              <a:ext uri="{FF2B5EF4-FFF2-40B4-BE49-F238E27FC236}">
                <a16:creationId xmlns:a16="http://schemas.microsoft.com/office/drawing/2014/main" id="{2106D9AD-C732-47ED-B34B-9A107BD60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2" y="4852295"/>
            <a:ext cx="4806158" cy="1385129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D8419DDD-6EF9-46AC-80AB-BB89B78661FD}"/>
              </a:ext>
            </a:extLst>
          </p:cNvPr>
          <p:cNvGrpSpPr/>
          <p:nvPr/>
        </p:nvGrpSpPr>
        <p:grpSpPr>
          <a:xfrm>
            <a:off x="1035465" y="4952418"/>
            <a:ext cx="4575603" cy="1089379"/>
            <a:chOff x="34944" y="4921851"/>
            <a:chExt cx="5236021" cy="1457904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4CDAE538-747E-4BA2-9B4B-D706B9A57DC0}"/>
                </a:ext>
              </a:extLst>
            </p:cNvPr>
            <p:cNvGrpSpPr/>
            <p:nvPr/>
          </p:nvGrpSpPr>
          <p:grpSpPr>
            <a:xfrm>
              <a:off x="39620" y="4921851"/>
              <a:ext cx="5231345" cy="374963"/>
              <a:chOff x="129072" y="4959484"/>
              <a:chExt cx="5231345" cy="374963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B6AE6128-BBA6-4817-9F11-0DF5C317A71A}"/>
                  </a:ext>
                </a:extLst>
              </p:cNvPr>
              <p:cNvGrpSpPr/>
              <p:nvPr/>
            </p:nvGrpSpPr>
            <p:grpSpPr>
              <a:xfrm>
                <a:off x="129072" y="5001164"/>
                <a:ext cx="227157" cy="227157"/>
                <a:chOff x="356614" y="5060219"/>
                <a:chExt cx="227157" cy="227157"/>
              </a:xfrm>
            </p:grpSpPr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42CF9C77-EF1E-42A3-95A4-F94E7D17193F}"/>
                    </a:ext>
                  </a:extLst>
                </p:cNvPr>
                <p:cNvSpPr/>
                <p:nvPr/>
              </p:nvSpPr>
              <p:spPr>
                <a:xfrm>
                  <a:off x="356614" y="5060219"/>
                  <a:ext cx="227157" cy="227157"/>
                </a:xfrm>
                <a:prstGeom prst="rect">
                  <a:avLst/>
                </a:prstGeom>
                <a:solidFill>
                  <a:srgbClr val="FFD13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  <p:sp>
              <p:nvSpPr>
                <p:cNvPr id="53" name="자유형: 도형 7">
                  <a:extLst>
                    <a:ext uri="{FF2B5EF4-FFF2-40B4-BE49-F238E27FC236}">
                      <a16:creationId xmlns:a16="http://schemas.microsoft.com/office/drawing/2014/main" id="{2D82FE61-E64A-4427-AABB-554C508B1CDB}"/>
                    </a:ext>
                  </a:extLst>
                </p:cNvPr>
                <p:cNvSpPr/>
                <p:nvPr/>
              </p:nvSpPr>
              <p:spPr>
                <a:xfrm>
                  <a:off x="403978" y="5107113"/>
                  <a:ext cx="132430" cy="91682"/>
                </a:xfrm>
                <a:custGeom>
                  <a:avLst/>
                  <a:gdLst>
                    <a:gd name="connsiteX0" fmla="*/ 0 w 127364"/>
                    <a:gd name="connsiteY0" fmla="*/ 48986 h 88175"/>
                    <a:gd name="connsiteX1" fmla="*/ 39189 w 127364"/>
                    <a:gd name="connsiteY1" fmla="*/ 88175 h 88175"/>
                    <a:gd name="connsiteX2" fmla="*/ 127364 w 127364"/>
                    <a:gd name="connsiteY2" fmla="*/ 0 h 8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364" h="88175">
                      <a:moveTo>
                        <a:pt x="0" y="48986"/>
                      </a:moveTo>
                      <a:lnTo>
                        <a:pt x="39189" y="88175"/>
                      </a:lnTo>
                      <a:lnTo>
                        <a:pt x="127364" y="0"/>
                      </a:ln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 dirty="0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66AECB-385E-4F2C-8E96-735175DBFC69}"/>
                  </a:ext>
                </a:extLst>
              </p:cNvPr>
              <p:cNvSpPr txBox="1"/>
              <p:nvPr/>
            </p:nvSpPr>
            <p:spPr>
              <a:xfrm>
                <a:off x="403594" y="4959484"/>
                <a:ext cx="4956823" cy="374963"/>
              </a:xfrm>
              <a:prstGeom prst="rect">
                <a:avLst/>
              </a:prstGeom>
              <a:noFill/>
            </p:spPr>
            <p:txBody>
              <a:bodyPr wrap="square" lIns="0" tIns="26900" rIns="0" bIns="0" rtlCol="0">
                <a:spAutoFit/>
              </a:bodyPr>
              <a:lstStyle/>
              <a:p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 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편입생 전과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: 2025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학년도부터 가능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!</a:t>
                </a:r>
                <a:endParaRPr lang="ko-KR" altLang="en-US" sz="1644" b="1" dirty="0">
                  <a:latin typeface="210 OmniGothic 040" panose="020B0600000101010101" charset="-127"/>
                  <a:ea typeface="210 OmniGothic 040" panose="020B0600000101010101" charset="-127"/>
                  <a:cs typeface="KoPubWorld돋움체 Bold" panose="020B0600000101010101" charset="-127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94F15145-9F8B-41FE-8678-0B3D82C96D45}"/>
                </a:ext>
              </a:extLst>
            </p:cNvPr>
            <p:cNvGrpSpPr/>
            <p:nvPr/>
          </p:nvGrpSpPr>
          <p:grpSpPr>
            <a:xfrm>
              <a:off x="34944" y="5466785"/>
              <a:ext cx="4964976" cy="374963"/>
              <a:chOff x="124396" y="5466101"/>
              <a:chExt cx="4964976" cy="374963"/>
            </a:xfrm>
          </p:grpSpPr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9A03F53B-114E-4E57-9205-1D78351EB733}"/>
                  </a:ext>
                </a:extLst>
              </p:cNvPr>
              <p:cNvGrpSpPr/>
              <p:nvPr/>
            </p:nvGrpSpPr>
            <p:grpSpPr>
              <a:xfrm>
                <a:off x="124396" y="5502778"/>
                <a:ext cx="227157" cy="227157"/>
                <a:chOff x="351938" y="5059148"/>
                <a:chExt cx="227157" cy="227157"/>
              </a:xfrm>
            </p:grpSpPr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8AE834CC-2E51-49A5-AC53-579BD912B139}"/>
                    </a:ext>
                  </a:extLst>
                </p:cNvPr>
                <p:cNvSpPr/>
                <p:nvPr/>
              </p:nvSpPr>
              <p:spPr>
                <a:xfrm>
                  <a:off x="351938" y="5059148"/>
                  <a:ext cx="227157" cy="227157"/>
                </a:xfrm>
                <a:prstGeom prst="rect">
                  <a:avLst/>
                </a:prstGeom>
                <a:solidFill>
                  <a:srgbClr val="FFD13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  <p:sp>
              <p:nvSpPr>
                <p:cNvPr id="49" name="자유형: 도형 42">
                  <a:extLst>
                    <a:ext uri="{FF2B5EF4-FFF2-40B4-BE49-F238E27FC236}">
                      <a16:creationId xmlns:a16="http://schemas.microsoft.com/office/drawing/2014/main" id="{289FDE61-3555-4B03-A215-C7FD68B6842F}"/>
                    </a:ext>
                  </a:extLst>
                </p:cNvPr>
                <p:cNvSpPr/>
                <p:nvPr/>
              </p:nvSpPr>
              <p:spPr>
                <a:xfrm>
                  <a:off x="403978" y="5124403"/>
                  <a:ext cx="132430" cy="91682"/>
                </a:xfrm>
                <a:custGeom>
                  <a:avLst/>
                  <a:gdLst>
                    <a:gd name="connsiteX0" fmla="*/ 0 w 127364"/>
                    <a:gd name="connsiteY0" fmla="*/ 48986 h 88175"/>
                    <a:gd name="connsiteX1" fmla="*/ 39189 w 127364"/>
                    <a:gd name="connsiteY1" fmla="*/ 88175 h 88175"/>
                    <a:gd name="connsiteX2" fmla="*/ 127364 w 127364"/>
                    <a:gd name="connsiteY2" fmla="*/ 0 h 8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364" h="88175">
                      <a:moveTo>
                        <a:pt x="0" y="48986"/>
                      </a:moveTo>
                      <a:lnTo>
                        <a:pt x="39189" y="88175"/>
                      </a:lnTo>
                      <a:lnTo>
                        <a:pt x="127364" y="0"/>
                      </a:ln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 dirty="0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CF5A2B-82BC-408D-BDC3-432297D0D8CB}"/>
                  </a:ext>
                </a:extLst>
              </p:cNvPr>
              <p:cNvSpPr txBox="1"/>
              <p:nvPr/>
            </p:nvSpPr>
            <p:spPr>
              <a:xfrm>
                <a:off x="403593" y="5466101"/>
                <a:ext cx="4685779" cy="374963"/>
              </a:xfrm>
              <a:prstGeom prst="rect">
                <a:avLst/>
              </a:prstGeom>
              <a:noFill/>
            </p:spPr>
            <p:txBody>
              <a:bodyPr wrap="square" lIns="0" tIns="26900" rIns="0" bIns="0" rtlCol="0">
                <a:spAutoFit/>
              </a:bodyPr>
              <a:lstStyle/>
              <a:p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신청자격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: 5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학기  재학생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 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부터 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20B0600000101010101" charset="-127"/>
                  </a:rPr>
                  <a:t>~</a:t>
                </a:r>
                <a:endParaRPr lang="ko-KR" altLang="en-US" sz="1644" b="1" dirty="0">
                  <a:latin typeface="210 OmniGothic 040" panose="020B0600000101010101" charset="-127"/>
                  <a:ea typeface="210 OmniGothic 040" panose="020B0600000101010101" charset="-127"/>
                  <a:cs typeface="KoPubWorld돋움체 Bold" panose="020B0600000101010101" charset="-127"/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86663363-EFF0-46C5-AAFF-D8B351BCD838}"/>
                </a:ext>
              </a:extLst>
            </p:cNvPr>
            <p:cNvGrpSpPr/>
            <p:nvPr/>
          </p:nvGrpSpPr>
          <p:grpSpPr>
            <a:xfrm>
              <a:off x="34944" y="6004791"/>
              <a:ext cx="5060043" cy="374964"/>
              <a:chOff x="124396" y="6004106"/>
              <a:chExt cx="5060043" cy="374964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6097DE6D-400D-4A52-BFDC-52F58D4B8761}"/>
                  </a:ext>
                </a:extLst>
              </p:cNvPr>
              <p:cNvGrpSpPr/>
              <p:nvPr/>
            </p:nvGrpSpPr>
            <p:grpSpPr>
              <a:xfrm>
                <a:off x="124396" y="6069846"/>
                <a:ext cx="227157" cy="227157"/>
                <a:chOff x="351938" y="5085215"/>
                <a:chExt cx="227157" cy="227157"/>
              </a:xfrm>
            </p:grpSpPr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F59017F6-C512-46B7-9839-B1D11BC0D054}"/>
                    </a:ext>
                  </a:extLst>
                </p:cNvPr>
                <p:cNvSpPr/>
                <p:nvPr/>
              </p:nvSpPr>
              <p:spPr>
                <a:xfrm>
                  <a:off x="351938" y="5085215"/>
                  <a:ext cx="227157" cy="227157"/>
                </a:xfrm>
                <a:prstGeom prst="rect">
                  <a:avLst/>
                </a:prstGeom>
                <a:solidFill>
                  <a:srgbClr val="FFD13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  <p:sp>
              <p:nvSpPr>
                <p:cNvPr id="45" name="자유형: 도형 47">
                  <a:extLst>
                    <a:ext uri="{FF2B5EF4-FFF2-40B4-BE49-F238E27FC236}">
                      <a16:creationId xmlns:a16="http://schemas.microsoft.com/office/drawing/2014/main" id="{2F549B75-DD11-4DC1-B367-6F144C0208BA}"/>
                    </a:ext>
                  </a:extLst>
                </p:cNvPr>
                <p:cNvSpPr/>
                <p:nvPr/>
              </p:nvSpPr>
              <p:spPr>
                <a:xfrm>
                  <a:off x="395340" y="5152952"/>
                  <a:ext cx="132430" cy="91682"/>
                </a:xfrm>
                <a:custGeom>
                  <a:avLst/>
                  <a:gdLst>
                    <a:gd name="connsiteX0" fmla="*/ 0 w 127364"/>
                    <a:gd name="connsiteY0" fmla="*/ 48986 h 88175"/>
                    <a:gd name="connsiteX1" fmla="*/ 39189 w 127364"/>
                    <a:gd name="connsiteY1" fmla="*/ 88175 h 88175"/>
                    <a:gd name="connsiteX2" fmla="*/ 127364 w 127364"/>
                    <a:gd name="connsiteY2" fmla="*/ 0 h 8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364" h="88175">
                      <a:moveTo>
                        <a:pt x="0" y="48986"/>
                      </a:moveTo>
                      <a:lnTo>
                        <a:pt x="39189" y="88175"/>
                      </a:lnTo>
                      <a:lnTo>
                        <a:pt x="127364" y="0"/>
                      </a:lnTo>
                    </a:path>
                  </a:pathLst>
                </a:custGeom>
                <a:noFill/>
                <a:ln w="2540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793" b="1" dirty="0">
                    <a:solidFill>
                      <a:schemeClr val="tx1"/>
                    </a:solidFill>
                    <a:latin typeface="210 OmniGothic 040" panose="020B0600000101010101" charset="-127"/>
                    <a:ea typeface="210 OmniGothic 040" panose="020B0600000101010101" charset="-127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8C284D-8D08-4F8F-B891-D1709F04398B}"/>
                  </a:ext>
                </a:extLst>
              </p:cNvPr>
              <p:cNvSpPr txBox="1"/>
              <p:nvPr/>
            </p:nvSpPr>
            <p:spPr>
              <a:xfrm>
                <a:off x="403593" y="6004106"/>
                <a:ext cx="4780846" cy="374964"/>
              </a:xfrm>
              <a:prstGeom prst="rect">
                <a:avLst/>
              </a:prstGeom>
              <a:noFill/>
            </p:spPr>
            <p:txBody>
              <a:bodyPr wrap="square" lIns="0" tIns="26900" rIns="0" bIns="0" rtlCol="0">
                <a:spAutoFit/>
              </a:bodyPr>
              <a:lstStyle/>
              <a:p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  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실시 시기 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: 5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월</a:t>
                </a:r>
                <a:r>
                  <a:rPr lang="en-US" altLang="ko-KR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, 11</a:t>
                </a:r>
                <a:r>
                  <a:rPr lang="ko-KR" altLang="en-US" sz="1644" b="1" dirty="0">
                    <a:latin typeface="210 OmniGothic 040" panose="020B0600000101010101" charset="-127"/>
                    <a:ea typeface="210 OmniGothic 040" panose="020B0600000101010101" charset="-127"/>
                    <a:cs typeface="KoPubWorld돋움체 Bold" panose="00000800000000000000" pitchFamily="2" charset="-127"/>
                  </a:rPr>
                  <a:t>월 신청</a:t>
                </a:r>
                <a:endParaRPr lang="en-US" altLang="ko-KR" sz="1644" b="1" dirty="0">
                  <a:latin typeface="210 OmniGothic 040" panose="020B0600000101010101" charset="-127"/>
                  <a:ea typeface="210 OmniGothic 040" panose="020B0600000101010101" charset="-127"/>
                  <a:cs typeface="KoPubWorld돋움체 Medium" panose="00000600000000000000" pitchFamily="2" charset="-127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4358242-0C70-44D8-8F42-FEF0CD652B17}"/>
              </a:ext>
            </a:extLst>
          </p:cNvPr>
          <p:cNvSpPr txBox="1"/>
          <p:nvPr/>
        </p:nvSpPr>
        <p:spPr>
          <a:xfrm>
            <a:off x="6434754" y="1696485"/>
            <a:ext cx="4853961" cy="991337"/>
          </a:xfrm>
          <a:prstGeom prst="rect">
            <a:avLst/>
          </a:prstGeom>
          <a:noFill/>
        </p:spPr>
        <p:txBody>
          <a:bodyPr wrap="square" lIns="0" tIns="26900" rIns="0" bIns="0" rtlCol="0">
            <a:spAutoFit/>
          </a:bodyPr>
          <a:lstStyle/>
          <a:p>
            <a:r>
              <a:rPr lang="en-US" altLang="ko-KR" sz="1644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644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편입생 전과학점인정</a:t>
            </a:r>
            <a:r>
              <a:rPr lang="en-US" altLang="ko-KR" sz="1644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: </a:t>
            </a:r>
            <a:r>
              <a:rPr lang="en-US" altLang="ko-KR" sz="1644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1</a:t>
            </a:r>
            <a:r>
              <a:rPr lang="ko-KR" altLang="en-US" sz="1644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회에 한하여 </a:t>
            </a:r>
            <a:r>
              <a:rPr lang="ko-KR" altLang="en-US" sz="1644" b="1" spc="67" dirty="0" err="1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재인정</a:t>
            </a:r>
            <a:endParaRPr lang="en-US" altLang="ko-KR" sz="1644" b="1" spc="67" dirty="0">
              <a:latin typeface="210 OmniGothic 040" panose="020B0600000101010101" charset="-127"/>
              <a:ea typeface="210 OmniGothic 040" panose="020B0600000101010101" charset="-127"/>
              <a:cs typeface="KoPubWorld돋움체 Bold" panose="00000800000000000000" pitchFamily="2" charset="-127"/>
            </a:endParaRPr>
          </a:p>
          <a:p>
            <a:endParaRPr lang="en-US" altLang="ko-KR" sz="1644" b="1" spc="67" dirty="0">
              <a:latin typeface="210 OmniGothic 040" panose="020B0600000101010101" charset="-127"/>
              <a:ea typeface="210 OmniGothic 040" panose="020B0600000101010101" charset="-127"/>
              <a:cs typeface="KoPubWorld돋움체 Bold" panose="00000800000000000000" pitchFamily="2" charset="-127"/>
            </a:endParaRPr>
          </a:p>
          <a:p>
            <a:r>
              <a:rPr lang="en-US" altLang="ko-KR" sz="1644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 - 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전적대학에서 이수한 </a:t>
            </a:r>
            <a:r>
              <a:rPr lang="ko-KR" altLang="en-US" sz="1333" b="1" spc="67" err="1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교과목중</a:t>
            </a:r>
            <a:r>
              <a:rPr lang="ko-KR" altLang="en-US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0000800000000000000" pitchFamily="2" charset="-127"/>
              </a:rPr>
              <a:t> 전입학과</a:t>
            </a:r>
            <a:r>
              <a:rPr lang="en-US" altLang="ko-KR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 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전공 </a:t>
            </a:r>
            <a:r>
              <a:rPr lang="ko-KR" altLang="en-US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내용과      </a:t>
            </a:r>
            <a:endParaRPr lang="en-US" altLang="ko-KR" sz="1333" b="1" spc="67">
              <a:latin typeface="210 OmniGothic 040" panose="020B0600000101010101" charset="-127"/>
              <a:ea typeface="210 OmniGothic 040" panose="020B0600000101010101" charset="-127"/>
              <a:cs typeface="KoPubWorld돋움체 Bold" panose="020B0600000101010101" charset="-127"/>
            </a:endParaRPr>
          </a:p>
          <a:p>
            <a:r>
              <a:rPr lang="en-US" altLang="ko-KR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     </a:t>
            </a:r>
            <a:r>
              <a:rPr lang="ko-KR" altLang="en-US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유사시</a:t>
            </a:r>
            <a:r>
              <a:rPr lang="en-US" altLang="ko-KR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 </a:t>
            </a:r>
            <a:r>
              <a:rPr lang="ko-KR" altLang="en-US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학과심사 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거쳐 </a:t>
            </a:r>
            <a:r>
              <a:rPr lang="en-US" altLang="ko-KR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1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Bold" panose="020B0600000101010101" charset="-127"/>
              </a:rPr>
              <a:t>회에 한해 인정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68F566-F161-4598-9AEA-2F5506AAC0FE}"/>
              </a:ext>
            </a:extLst>
          </p:cNvPr>
          <p:cNvSpPr txBox="1"/>
          <p:nvPr/>
        </p:nvSpPr>
        <p:spPr>
          <a:xfrm>
            <a:off x="6434754" y="3032790"/>
            <a:ext cx="4772205" cy="485301"/>
          </a:xfrm>
          <a:prstGeom prst="rect">
            <a:avLst/>
          </a:prstGeom>
          <a:noFill/>
        </p:spPr>
        <p:txBody>
          <a:bodyPr wrap="square" lIns="0" tIns="26900" rIns="0" bIns="0" rtlCol="0">
            <a:spAutoFit/>
          </a:bodyPr>
          <a:lstStyle/>
          <a:p>
            <a:r>
              <a:rPr lang="en-US" altLang="ko-KR" sz="1644" b="1" dirty="0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 - 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기 인정 받은 전출학과 학점인정 전공교과목은 </a:t>
            </a:r>
            <a:endParaRPr lang="en-US" altLang="ko-KR" sz="1333" b="1" spc="67" dirty="0">
              <a:latin typeface="210 OmniGothic 040" panose="020B0600000101010101" charset="-127"/>
              <a:ea typeface="210 OmniGothic 040" panose="020B0600000101010101" charset="-127"/>
              <a:cs typeface="KoPubWorld돋움체 Medium" panose="00000600000000000000" pitchFamily="2" charset="-127"/>
            </a:endParaRPr>
          </a:p>
          <a:p>
            <a:r>
              <a:rPr lang="en-US" altLang="ko-KR" sz="1333" b="1" spc="67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     [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일반선택학점</a:t>
            </a:r>
            <a:r>
              <a:rPr lang="en-US" altLang="ko-KR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1333" b="1" spc="67" dirty="0">
                <a:latin typeface="210 OmniGothic 040" panose="020B0600000101010101" charset="-127"/>
                <a:ea typeface="210 OmniGothic 040" panose="020B0600000101010101" charset="-127"/>
                <a:cs typeface="KoPubWorld돋움체 Medium" panose="00000600000000000000" pitchFamily="2" charset="-127"/>
              </a:rPr>
              <a:t>인정</a:t>
            </a:r>
            <a:endParaRPr lang="ko-KR" altLang="en-US" sz="1333" b="1" spc="67" dirty="0">
              <a:latin typeface="210 OmniGothic 040" panose="020B0600000101010101" charset="-127"/>
              <a:ea typeface="210 OmniGothic 040" panose="020B0600000101010101" charset="-127"/>
              <a:cs typeface="KoPubWorld돋움체 Bold" panose="020B0600000101010101" charset="-127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69A332E2-3035-4347-952D-3637F60AA1F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8"/>
          <a:stretch/>
        </p:blipFill>
        <p:spPr>
          <a:xfrm>
            <a:off x="3495372" y="3052365"/>
            <a:ext cx="2006033" cy="1443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9600"/>
            <a:ext cx="2997200" cy="393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0210" y="1410530"/>
            <a:ext cx="1615405" cy="304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626533"/>
            <a:ext cx="479044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오늘의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진행</a:t>
            </a:r>
            <a:r>
              <a:rPr 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단계</a:t>
            </a:r>
            <a:r>
              <a:rPr 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endParaRPr lang="ko-KR" altLang="en-US" sz="440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2505" y="1710267"/>
            <a:ext cx="38015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3073400"/>
            <a:ext cx="5884333" cy="92286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621867" y="3107267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96000" y="3445933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</a:p>
        </p:txBody>
      </p:sp>
    </p:spTree>
    <p:extLst>
      <p:ext uri="{BB962C8B-B14F-4D97-AF65-F5344CB8AC3E}">
        <p14:creationId xmlns:p14="http://schemas.microsoft.com/office/powerpoint/2010/main" val="369265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4" y="1651000"/>
            <a:ext cx="2099733" cy="6011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8134" y="1803400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가</a:t>
            </a:r>
            <a:r>
              <a:rPr lang="en-US" altLang="ko-KR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시기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733" y="160867"/>
            <a:ext cx="1651000" cy="2235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sp>
        <p:nvSpPr>
          <p:cNvPr id="23" name="TextBox 23"/>
          <p:cNvSpPr txBox="1"/>
          <p:nvPr/>
        </p:nvSpPr>
        <p:spPr>
          <a:xfrm>
            <a:off x="728134" y="3632200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교양학점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sp>
        <p:nvSpPr>
          <p:cNvPr id="26" name="TextBox 26"/>
          <p:cNvSpPr txBox="1"/>
          <p:nvPr/>
        </p:nvSpPr>
        <p:spPr>
          <a:xfrm>
            <a:off x="728134" y="4368800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전공학점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8134" y="5139267"/>
            <a:ext cx="19473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일반선택학점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E1E38DD2-315B-4721-A891-CCE3C15F5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E194D751-30AE-48A2-BAB7-EDA19B2B528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3062817" y="880534"/>
            <a:ext cx="2463800" cy="118533"/>
          </a:xfrm>
          <a:prstGeom prst="rect">
            <a:avLst/>
          </a:prstGeom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F55DE404-D80D-4EC8-A638-9407EDDA88D0}"/>
              </a:ext>
            </a:extLst>
          </p:cNvPr>
          <p:cNvSpPr txBox="1"/>
          <p:nvPr/>
        </p:nvSpPr>
        <p:spPr>
          <a:xfrm>
            <a:off x="846667" y="279401"/>
            <a:ext cx="73829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4.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학점인정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신청방법</a:t>
            </a:r>
            <a:r>
              <a:rPr lang="en-US" altLang="ko-KR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학생</a:t>
            </a:r>
            <a:r>
              <a:rPr lang="en-US" altLang="ko-KR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C78A83CA-D8EF-4263-82A7-0E2263E2B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133" y="1651000"/>
            <a:ext cx="6510867" cy="601133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id="{62DCA347-06B0-41EF-9BFD-42D625457673}"/>
              </a:ext>
            </a:extLst>
          </p:cNvPr>
          <p:cNvSpPr txBox="1"/>
          <p:nvPr/>
        </p:nvSpPr>
        <p:spPr>
          <a:xfrm>
            <a:off x="3166533" y="1820333"/>
            <a:ext cx="6028267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26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26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년 </a:t>
            </a:r>
            <a:r>
              <a:rPr lang="en-US" altLang="ko-KR" sz="26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  <a:r>
              <a:rPr lang="ko-KR" altLang="en-US" sz="26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월 중 </a:t>
            </a:r>
            <a:r>
              <a:rPr lang="ko-KR" altLang="en-US" sz="2133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학과에서 별도 안내 예정</a:t>
            </a:r>
            <a:endParaRPr lang="en-US" sz="2133" dirty="0">
              <a:solidFill>
                <a:srgbClr val="556269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38" name="Picture 9">
            <a:extLst>
              <a:ext uri="{FF2B5EF4-FFF2-40B4-BE49-F238E27FC236}">
                <a16:creationId xmlns:a16="http://schemas.microsoft.com/office/drawing/2014/main" id="{04D94AEE-76D9-4AC0-B188-5B08F339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4" y="2523067"/>
            <a:ext cx="2099733" cy="601133"/>
          </a:xfrm>
          <a:prstGeom prst="rect">
            <a:avLst/>
          </a:prstGeom>
        </p:spPr>
      </p:pic>
      <p:sp>
        <p:nvSpPr>
          <p:cNvPr id="39" name="TextBox 10">
            <a:extLst>
              <a:ext uri="{FF2B5EF4-FFF2-40B4-BE49-F238E27FC236}">
                <a16:creationId xmlns:a16="http://schemas.microsoft.com/office/drawing/2014/main" id="{08B36CEF-493E-4A7F-85EE-9C12207DF89C}"/>
              </a:ext>
            </a:extLst>
          </p:cNvPr>
          <p:cNvSpPr txBox="1"/>
          <p:nvPr/>
        </p:nvSpPr>
        <p:spPr>
          <a:xfrm>
            <a:off x="728134" y="2675467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나</a:t>
            </a:r>
            <a:r>
              <a:rPr lang="en-US" altLang="ko-KR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267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절차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63544E87-04B5-43F0-909C-5AE074F2E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67" y="3191933"/>
            <a:ext cx="10270656" cy="313266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66DF5C6-DE15-4758-A2EF-821C58AFF775}"/>
              </a:ext>
            </a:extLst>
          </p:cNvPr>
          <p:cNvSpPr txBox="1"/>
          <p:nvPr/>
        </p:nvSpPr>
        <p:spPr>
          <a:xfrm>
            <a:off x="1014013" y="3442477"/>
            <a:ext cx="9935964" cy="294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eaLnBrk="0" latinLnBrk="0" hangingPunct="0">
              <a:lnSpc>
                <a:spcPct val="120000"/>
              </a:lnSpc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시스템 메뉴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: 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종합정보시스템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학생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) &gt; 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학적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/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졸업 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&gt; 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학적관리 </a:t>
            </a:r>
            <a:r>
              <a:rPr lang="en-US" altLang="ko-KR" sz="2200" dirty="0">
                <a:latin typeface="210 OmniGothic 040" panose="020B0600000101010101" charset="-127"/>
                <a:ea typeface="210 OmniGothic 040" panose="020B0600000101010101" charset="-127"/>
              </a:rPr>
              <a:t>&gt; </a:t>
            </a:r>
            <a:r>
              <a:rPr lang="ko-KR" altLang="en-US" sz="2200" dirty="0">
                <a:latin typeface="210 OmniGothic 040" panose="020B0600000101010101" charset="-127"/>
                <a:ea typeface="210 OmniGothic 040" panose="020B0600000101010101" charset="-127"/>
              </a:rPr>
              <a:t>편입학학점인정</a:t>
            </a:r>
            <a:endParaRPr lang="en-US" altLang="ko-KR" sz="2200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lnSpc>
                <a:spcPct val="120000"/>
              </a:lnSpc>
              <a:spcBef>
                <a:spcPts val="1333"/>
              </a:spcBef>
              <a:buFont typeface="+mj-ea"/>
              <a:buAutoNum type="circleNumDbPlain"/>
            </a:pPr>
            <a:endParaRPr lang="en-US" altLang="ko-KR" sz="733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lnSpc>
                <a:spcPct val="120000"/>
              </a:lnSpc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학과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전공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사무실 또는 지도교수 상담을 통해 편입학한 학과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전공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의 </a:t>
            </a:r>
            <a:r>
              <a:rPr lang="ko-KR" altLang="en-US" sz="2200" spc="67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교육과정을 확인 후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,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 전적대학에서 이수한 교과목이 편입학한 학과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전공</a:t>
            </a:r>
            <a:r>
              <a:rPr lang="en-US" altLang="ko-KR" sz="2200" spc="67" dirty="0"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의 교과목과 </a:t>
            </a:r>
            <a:r>
              <a:rPr lang="ko-KR" altLang="en-US" sz="2200" spc="67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동일 또는 유사하다고 판단되는 교과목</a:t>
            </a:r>
            <a:r>
              <a:rPr lang="ko-KR" altLang="en-US" sz="2200" spc="67" dirty="0">
                <a:latin typeface="210 OmniGothic 040" panose="020B0600000101010101" charset="-127"/>
                <a:ea typeface="210 OmniGothic 040" panose="020B0600000101010101" charset="-127"/>
              </a:rPr>
              <a:t>을</a:t>
            </a:r>
            <a:r>
              <a:rPr lang="ko-KR" altLang="en-US" sz="2200" spc="67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시스템에서 학점인정 신청 가능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733" y="160867"/>
            <a:ext cx="1651000" cy="22352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C31F867-162E-4DAD-9C0E-DDC6E302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427EF17-3193-4D71-BFF7-A209ED70FBA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3062817" y="880534"/>
            <a:ext cx="2463800" cy="118533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22B6BD-63BC-4905-B1EC-5EECEE0188CD}"/>
              </a:ext>
            </a:extLst>
          </p:cNvPr>
          <p:cNvSpPr txBox="1"/>
          <p:nvPr/>
        </p:nvSpPr>
        <p:spPr>
          <a:xfrm>
            <a:off x="846667" y="279401"/>
            <a:ext cx="73829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4.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학점인정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신청방법</a:t>
            </a:r>
            <a:r>
              <a:rPr lang="en-US" altLang="ko-KR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학생</a:t>
            </a:r>
            <a:r>
              <a:rPr lang="en-US" altLang="ko-KR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A86F3-4F51-4D98-AA69-14A2362B552E}"/>
              </a:ext>
            </a:extLst>
          </p:cNvPr>
          <p:cNvSpPr txBox="1"/>
          <p:nvPr/>
        </p:nvSpPr>
        <p:spPr>
          <a:xfrm>
            <a:off x="517509" y="1442840"/>
            <a:ext cx="2276585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latinLnBrk="0" hangingPunct="0"/>
            <a:r>
              <a:rPr lang="ko-KR" altLang="en-US" sz="2933" b="1" dirty="0">
                <a:latin typeface="210 OmniGothic 040" panose="020B0600000101010101" charset="-127"/>
                <a:ea typeface="210 OmniGothic 040" panose="020B0600000101010101" charset="-127"/>
              </a:rPr>
              <a:t>다</a:t>
            </a:r>
            <a:r>
              <a:rPr lang="en-US" altLang="ko-KR" sz="2933" b="1" dirty="0"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933" b="1" dirty="0">
                <a:latin typeface="210 OmniGothic 040" panose="020B0600000101010101" charset="-127"/>
                <a:ea typeface="210 OmniGothic 040" panose="020B0600000101010101" charset="-127"/>
              </a:rPr>
              <a:t>유의사항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C8346-2AE7-4E06-ADAA-33E0928B949A}"/>
              </a:ext>
            </a:extLst>
          </p:cNvPr>
          <p:cNvSpPr txBox="1"/>
          <p:nvPr/>
        </p:nvSpPr>
        <p:spPr>
          <a:xfrm>
            <a:off x="517508" y="2117329"/>
            <a:ext cx="9439293" cy="487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eaLnBrk="0" latinLnBrk="0" hangingPunct="0"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1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 교과목에 한해 신청 가능하며</a:t>
            </a:r>
            <a:r>
              <a:rPr lang="en-US" altLang="ko-KR" sz="2133" b="1" dirty="0"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2133" b="1" dirty="0">
                <a:latin typeface="210 OmniGothic 040" panose="020B0600000101010101" charset="-127"/>
                <a:ea typeface="210 OmniGothic 040" panose="020B0600000101010101" charset="-127"/>
              </a:rPr>
              <a:t>교양과목</a:t>
            </a:r>
            <a:r>
              <a:rPr lang="en-US" altLang="ko-KR" sz="2133" b="1" dirty="0"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2133" b="1" dirty="0">
                <a:latin typeface="210 OmniGothic 040" panose="020B0600000101010101" charset="-127"/>
                <a:ea typeface="210 OmniGothic 040" panose="020B0600000101010101" charset="-127"/>
              </a:rPr>
              <a:t>일반선택 학점은 자동 입력됨</a:t>
            </a:r>
            <a:endParaRPr lang="en-US" altLang="ko-KR" sz="2133" b="1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spcBef>
                <a:spcPts val="1333"/>
              </a:spcBef>
              <a:buFont typeface="+mj-ea"/>
              <a:buAutoNum type="circleNumDbPlain"/>
            </a:pPr>
            <a:endParaRPr lang="en-US" altLang="ko-KR" sz="667" b="1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전적대학 이수 교과목의 학점이 편입학한 학과</a:t>
            </a:r>
            <a:r>
              <a:rPr lang="en-US" altLang="ko-KR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전공</a:t>
            </a:r>
            <a:r>
              <a:rPr lang="en-US" altLang="ko-KR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의 교과목 </a:t>
            </a:r>
            <a:r>
              <a:rPr lang="ko-KR" altLang="en-US" sz="2133" b="1" spc="67">
                <a:latin typeface="210 OmniGothic 040" panose="020B0600000101010101" charset="-127"/>
                <a:ea typeface="210 OmniGothic 040" panose="020B0600000101010101" charset="-127"/>
              </a:rPr>
              <a:t>학점보다 </a:t>
            </a:r>
            <a:r>
              <a:rPr lang="ko-KR" altLang="en-US" sz="2133" b="1" spc="67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적은 </a:t>
            </a:r>
            <a:r>
              <a:rPr lang="ko-KR" altLang="en-US" sz="2133" b="1" spc="67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경우 그 과목은 신청 </a:t>
            </a:r>
            <a:r>
              <a:rPr lang="ko-KR" altLang="en-US" sz="2133" b="1" spc="67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불가능 </a:t>
            </a:r>
            <a:endParaRPr lang="en-US" altLang="ko-KR" sz="2133" b="1" spc="67">
              <a:solidFill>
                <a:srgbClr val="FF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spcBef>
                <a:spcPts val="1333"/>
              </a:spcBef>
              <a:buFont typeface="+mj-ea"/>
              <a:buAutoNum type="circleNumDbPlain"/>
            </a:pPr>
            <a:endParaRPr lang="en-US" altLang="ko-KR" sz="800" b="1" spc="67">
              <a:solidFill>
                <a:srgbClr val="FF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hangingPunct="0"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133" b="1" spc="67">
                <a:latin typeface="210 OmniGothic 040" panose="020B0600000101010101" charset="-127"/>
                <a:ea typeface="210 OmniGothic 040" panose="020B0600000101010101" charset="-127"/>
              </a:rPr>
              <a:t>다만</a:t>
            </a:r>
            <a:r>
              <a:rPr lang="en-US" altLang="ko-KR" sz="2133" b="1" spc="67"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관련 있는 두 교과목 이상을 합한 학점이 신청하고자 하는 교과목 학점 이상일 때는 신청 가능</a:t>
            </a:r>
            <a:r>
              <a:rPr lang="ko-KR" altLang="en-US" sz="2133" b="1" spc="67">
                <a:solidFill>
                  <a:schemeClr val="tx2">
                    <a:lumMod val="60000"/>
                    <a:lumOff val="40000"/>
                  </a:schemeClr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                                                                   </a:t>
            </a:r>
            <a:r>
              <a:rPr lang="en-US" altLang="ko-KR" sz="2133" b="1" spc="67">
                <a:latin typeface="210 OmniGothic 040" panose="020B0600000101010101" charset="-127"/>
                <a:ea typeface="210 OmniGothic 040" panose="020B0600000101010101" charset="-127"/>
              </a:rPr>
              <a:t>→ </a:t>
            </a:r>
            <a:r>
              <a:rPr lang="ko-KR" altLang="en-US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시스템에는 관련 과목명을 함께 입력하고</a:t>
            </a:r>
            <a:r>
              <a:rPr lang="en-US" altLang="ko-KR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2133" b="1" spc="67" dirty="0">
                <a:latin typeface="210 OmniGothic 040" panose="020B0600000101010101" charset="-127"/>
                <a:ea typeface="210 OmniGothic 040" panose="020B0600000101010101" charset="-127"/>
              </a:rPr>
              <a:t>해당 과목의 학점을 모두 더한 값을 입력한 후 인정받고자 하는 </a:t>
            </a:r>
            <a:r>
              <a:rPr lang="ko-KR" altLang="en-US" sz="2133" b="1" spc="67">
                <a:latin typeface="210 OmniGothic 040" panose="020B0600000101010101" charset="-127"/>
                <a:ea typeface="210 OmniGothic 040" panose="020B0600000101010101" charset="-127"/>
              </a:rPr>
              <a:t>교과목 입력</a:t>
            </a:r>
            <a:endParaRPr lang="en-US" altLang="ko-KR" sz="2133" b="1" spc="67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hangingPunct="0">
              <a:spcBef>
                <a:spcPts val="1333"/>
              </a:spcBef>
              <a:buFont typeface="+mj-ea"/>
              <a:buAutoNum type="circleNumDbPlain"/>
            </a:pPr>
            <a:endParaRPr lang="ko-KR" altLang="en-US" sz="667" b="1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04815" indent="-304815" eaLnBrk="0" latinLnBrk="0" hangingPunct="0">
              <a:spcBef>
                <a:spcPts val="1333"/>
              </a:spcBef>
              <a:buFont typeface="+mj-ea"/>
              <a:buAutoNum type="circleNumDbPlain"/>
            </a:pPr>
            <a:r>
              <a:rPr lang="ko-KR" altLang="en-US" sz="21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 교과목을 학점인정 신청하지 않는 학생도 </a:t>
            </a:r>
            <a:r>
              <a:rPr lang="en-US" altLang="ko-KR" sz="2133" b="1" dirty="0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(1</a:t>
            </a:r>
            <a:r>
              <a:rPr lang="en-US" altLang="ko-KR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전적대학 성적증명서</a:t>
            </a:r>
            <a:r>
              <a:rPr lang="en-US" altLang="ko-KR" sz="2133" b="1" dirty="0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</a:p>
          <a:p>
            <a:pPr eaLnBrk="0" latinLnBrk="0" hangingPunct="0">
              <a:spcBef>
                <a:spcPts val="1333"/>
              </a:spcBef>
            </a:pPr>
            <a:r>
              <a:rPr lang="en-US" altLang="ko-KR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</a:t>
            </a:r>
            <a:r>
              <a:rPr lang="en-US" altLang="ko-KR" sz="2133" b="1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en-US" altLang="ko-KR" sz="2133" b="1" dirty="0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2) </a:t>
            </a:r>
            <a:r>
              <a:rPr lang="ko-KR" altLang="en-US" sz="2133" b="1" dirty="0">
                <a:solidFill>
                  <a:srgbClr val="0070C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전적대학 교과목 개요</a:t>
            </a:r>
            <a:r>
              <a:rPr lang="ko-KR" altLang="en-US" sz="2133" b="1" dirty="0">
                <a:latin typeface="210 OmniGothic 040" panose="020B0600000101010101" charset="-127"/>
                <a:ea typeface="210 OmniGothic 040" panose="020B0600000101010101" charset="-127"/>
              </a:rPr>
              <a:t>를 반드시 입력 시스템에 첨부하여 </a:t>
            </a:r>
            <a:r>
              <a:rPr lang="ko-KR" altLang="en-US" sz="2133" b="1">
                <a:latin typeface="210 OmniGothic 040" panose="020B0600000101010101" charset="-127"/>
                <a:ea typeface="210 OmniGothic 040" panose="020B0600000101010101" charset="-127"/>
              </a:rPr>
              <a:t>발송해야 함</a:t>
            </a:r>
            <a:endParaRPr lang="en-US" altLang="ko-KR" sz="2133" b="1" dirty="0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C31F867-162E-4DAD-9C0E-DDC6E302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7367" y="605367"/>
            <a:ext cx="685800" cy="33867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427EF17-3193-4D71-BFF7-A209ED70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2408766" y="829733"/>
            <a:ext cx="3343743" cy="16086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22B6BD-63BC-4905-B1EC-5EECEE0188CD}"/>
              </a:ext>
            </a:extLst>
          </p:cNvPr>
          <p:cNvSpPr txBox="1"/>
          <p:nvPr/>
        </p:nvSpPr>
        <p:spPr>
          <a:xfrm>
            <a:off x="410632" y="279401"/>
            <a:ext cx="10206568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4.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 학점 인정 시스템</a:t>
            </a:r>
            <a:r>
              <a:rPr lang="en-US" altLang="ko-KR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학생 신청용</a:t>
            </a:r>
            <a:r>
              <a:rPr lang="en-US" altLang="ko-KR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사용 방법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22" name="모서리가 둥근 직사각형 10">
            <a:extLst>
              <a:ext uri="{FF2B5EF4-FFF2-40B4-BE49-F238E27FC236}">
                <a16:creationId xmlns:a16="http://schemas.microsoft.com/office/drawing/2014/main" id="{A2253B54-F198-4825-9EA1-D31B19EEA904}"/>
              </a:ext>
            </a:extLst>
          </p:cNvPr>
          <p:cNvSpPr/>
          <p:nvPr/>
        </p:nvSpPr>
        <p:spPr>
          <a:xfrm>
            <a:off x="559828" y="1803400"/>
            <a:ext cx="10940830" cy="4917188"/>
          </a:xfrm>
          <a:prstGeom prst="roundRect">
            <a:avLst>
              <a:gd name="adj" fmla="val 5644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34" tIns="33467" rIns="66934" bIns="33467" rtlCol="0" anchor="t"/>
          <a:lstStyle/>
          <a:p>
            <a:pPr>
              <a:lnSpc>
                <a:spcPct val="150000"/>
              </a:lnSpc>
            </a:pPr>
            <a:endParaRPr lang="en-US" altLang="ko-KR" sz="3476" dirty="0">
              <a:solidFill>
                <a:schemeClr val="tx1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F2D1ED-0CE8-4B2F-BB1D-83B074FD46C0}"/>
              </a:ext>
            </a:extLst>
          </p:cNvPr>
          <p:cNvSpPr/>
          <p:nvPr/>
        </p:nvSpPr>
        <p:spPr>
          <a:xfrm>
            <a:off x="611537" y="1172921"/>
            <a:ext cx="10619349" cy="4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867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▶ 메뉴 위치</a:t>
            </a:r>
            <a:r>
              <a:rPr lang="en-US" altLang="ko-KR" sz="1867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: </a:t>
            </a:r>
            <a:r>
              <a:rPr lang="ko-KR" altLang="en-US" sz="1867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학생 종합정보시스템</a:t>
            </a:r>
            <a:r>
              <a:rPr lang="en-US" altLang="ko-KR" sz="1867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en-US" altLang="ko-KR" sz="1867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TIGERS+) </a:t>
            </a:r>
            <a:r>
              <a:rPr lang="ko-KR" altLang="en-US" sz="1867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→ 학적</a:t>
            </a:r>
            <a:r>
              <a:rPr lang="en-US" altLang="ko-KR" sz="1867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/</a:t>
            </a:r>
            <a:r>
              <a:rPr lang="ko-KR" altLang="en-US" sz="1867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 → 학적관리 → </a:t>
            </a:r>
            <a:r>
              <a:rPr lang="ko-KR" altLang="en-US" sz="1867" b="1" kern="0" dirty="0">
                <a:solidFill>
                  <a:srgbClr val="0000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편입학학점인정</a:t>
            </a:r>
            <a:endParaRPr lang="ko-KR" altLang="en-US" sz="1867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9AF5DAA-5DEC-4AD8-A72B-88A3F4F71353}"/>
              </a:ext>
            </a:extLst>
          </p:cNvPr>
          <p:cNvGrpSpPr/>
          <p:nvPr/>
        </p:nvGrpSpPr>
        <p:grpSpPr>
          <a:xfrm>
            <a:off x="892011" y="1833321"/>
            <a:ext cx="10058400" cy="4801751"/>
            <a:chOff x="1447799" y="3379128"/>
            <a:chExt cx="15087600" cy="664117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29235EC-B037-4143-B3CC-051296704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8336623"/>
              <a:ext cx="15087599" cy="1683677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294F28F-BD05-48A4-9838-43F21B13B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799" y="3379128"/>
              <a:ext cx="15087599" cy="495749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4733" y="160867"/>
            <a:ext cx="1651000" cy="22352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C53426DB-15FC-4353-B598-F47E5EDAF0B4}"/>
              </a:ext>
            </a:extLst>
          </p:cNvPr>
          <p:cNvSpPr/>
          <p:nvPr/>
        </p:nvSpPr>
        <p:spPr>
          <a:xfrm>
            <a:off x="4572000" y="1701800"/>
            <a:ext cx="2844800" cy="81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4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en-US" altLang="ko-KR" sz="1604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&lt;</a:t>
            </a:r>
            <a:r>
              <a:rPr lang="ko-KR" altLang="en-US" sz="1604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 학점인정 신청 화면</a:t>
            </a:r>
            <a:r>
              <a:rPr lang="en-US" altLang="ko-KR" sz="1604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&gt;</a:t>
            </a:r>
            <a:endParaRPr lang="ko-KR" altLang="en-US" sz="1604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8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C31F867-162E-4DAD-9C0E-DDC6E302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7367" y="605367"/>
            <a:ext cx="685800" cy="33867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427EF17-3193-4D71-BFF7-A209ED70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2408766" y="829733"/>
            <a:ext cx="3343743" cy="16086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22B6BD-63BC-4905-B1EC-5EECEE0188CD}"/>
              </a:ext>
            </a:extLst>
          </p:cNvPr>
          <p:cNvSpPr txBox="1"/>
          <p:nvPr/>
        </p:nvSpPr>
        <p:spPr>
          <a:xfrm>
            <a:off x="410632" y="279401"/>
            <a:ext cx="10206568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4.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 학점 인정 시스템</a:t>
            </a:r>
            <a:r>
              <a:rPr lang="en-US" altLang="ko-KR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학생 신청용</a:t>
            </a:r>
            <a:r>
              <a:rPr lang="en-US" altLang="ko-KR" sz="3534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사용 방법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A070E4E0-9520-41B9-B4C8-1E264A0DA5EB}"/>
              </a:ext>
            </a:extLst>
          </p:cNvPr>
          <p:cNvSpPr/>
          <p:nvPr/>
        </p:nvSpPr>
        <p:spPr>
          <a:xfrm>
            <a:off x="559828" y="1243268"/>
            <a:ext cx="10940830" cy="5540302"/>
          </a:xfrm>
          <a:prstGeom prst="roundRect">
            <a:avLst>
              <a:gd name="adj" fmla="val 5644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34" tIns="33467" rIns="66934" bIns="33467" rtlCol="0" anchor="t"/>
          <a:lstStyle/>
          <a:p>
            <a:pPr>
              <a:lnSpc>
                <a:spcPct val="150000"/>
              </a:lnSpc>
            </a:pPr>
            <a:endParaRPr lang="en-US" altLang="ko-KR" sz="3476" dirty="0">
              <a:solidFill>
                <a:schemeClr val="tx1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3F22F22-2911-4829-9871-B61F8368169C}"/>
              </a:ext>
            </a:extLst>
          </p:cNvPr>
          <p:cNvSpPr/>
          <p:nvPr/>
        </p:nvSpPr>
        <p:spPr>
          <a:xfrm>
            <a:off x="4875292" y="1282369"/>
            <a:ext cx="2389108" cy="8186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4" kern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en-US" altLang="ko-KR" sz="1604" kern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&lt;</a:t>
            </a:r>
            <a:r>
              <a:rPr lang="ko-KR" altLang="en-US" sz="1604" kern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신청교과목검색 화면</a:t>
            </a:r>
            <a:r>
              <a:rPr lang="en-US" altLang="ko-KR" sz="1604" kern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&gt;</a:t>
            </a:r>
            <a:endParaRPr lang="ko-KR" altLang="en-US" sz="1604" kern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14" name="_x378243376" descr="EMB0000375c113c">
            <a:extLst>
              <a:ext uri="{FF2B5EF4-FFF2-40B4-BE49-F238E27FC236}">
                <a16:creationId xmlns:a16="http://schemas.microsoft.com/office/drawing/2014/main" id="{3A7B7FF8-A3CC-40A9-816F-DC38474A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4" y="1788516"/>
            <a:ext cx="10523689" cy="476047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400" y="4597400"/>
            <a:ext cx="1651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167" y="240179"/>
            <a:ext cx="1244600" cy="13300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420C69EF-1394-4A8D-9F56-845120FF8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97367" y="605367"/>
            <a:ext cx="685800" cy="33867"/>
          </a:xfrm>
          <a:prstGeom prst="rect">
            <a:avLst/>
          </a:prstGeom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42BC35C6-1E2C-4CA8-945B-E0C015762CE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1279057" y="846667"/>
            <a:ext cx="2581743" cy="124207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75139C01-7E3C-4890-A6A0-D355FAE6511C}"/>
              </a:ext>
            </a:extLst>
          </p:cNvPr>
          <p:cNvSpPr txBox="1"/>
          <p:nvPr/>
        </p:nvSpPr>
        <p:spPr>
          <a:xfrm>
            <a:off x="410632" y="279401"/>
            <a:ext cx="10206568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기타 안내 사항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35" name="모서리가 둥근 직사각형 10">
            <a:extLst>
              <a:ext uri="{FF2B5EF4-FFF2-40B4-BE49-F238E27FC236}">
                <a16:creationId xmlns:a16="http://schemas.microsoft.com/office/drawing/2014/main" id="{C8558E18-F43A-4590-A1DB-91A43D9C4962}"/>
              </a:ext>
            </a:extLst>
          </p:cNvPr>
          <p:cNvSpPr/>
          <p:nvPr/>
        </p:nvSpPr>
        <p:spPr>
          <a:xfrm>
            <a:off x="705677" y="1375545"/>
            <a:ext cx="10908987" cy="4711456"/>
          </a:xfrm>
          <a:prstGeom prst="roundRect">
            <a:avLst>
              <a:gd name="adj" fmla="val 564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34" tIns="33467" rIns="66934" bIns="33467" rtlCol="0" anchor="t"/>
          <a:lstStyle/>
          <a:p>
            <a:pPr>
              <a:lnSpc>
                <a:spcPct val="150000"/>
              </a:lnSpc>
            </a:pPr>
            <a:endParaRPr lang="en-US" altLang="ko-KR" sz="3476" dirty="0">
              <a:solidFill>
                <a:schemeClr val="tx1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66C80A-CA60-42E1-8C87-EB2171320BF5}"/>
              </a:ext>
            </a:extLst>
          </p:cNvPr>
          <p:cNvSpPr txBox="1"/>
          <p:nvPr/>
        </p:nvSpPr>
        <p:spPr>
          <a:xfrm>
            <a:off x="923466" y="1719105"/>
            <a:ext cx="10473409" cy="312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Aft>
                <a:spcPts val="1782"/>
              </a:spcAft>
              <a:defRPr/>
            </a:pPr>
            <a:r>
              <a:rPr lang="ko-KR" altLang="en-US" sz="2133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210 OmniGothic 040" panose="020B0600000101010101" charset="-127"/>
                <a:ea typeface="210 OmniGothic 040" panose="020B0600000101010101" charset="-127"/>
              </a:rPr>
              <a:t>① </a:t>
            </a:r>
            <a:r>
              <a:rPr lang="ko-KR" altLang="en-US" sz="2133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210 OmniGothic 040" panose="020B0600000101010101" charset="-127"/>
                <a:ea typeface="210 OmniGothic 040" panose="020B0600000101010101" charset="-127"/>
              </a:rPr>
              <a:t>학번찾기</a:t>
            </a:r>
            <a:endParaRPr lang="en-US" altLang="ko-KR" sz="2133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210 OmniGothic 040" panose="020B0600000101010101" charset="-127"/>
              <a:ea typeface="210 OmniGothic 040" panose="020B0600000101010101" charset="-127"/>
            </a:endParaRPr>
          </a:p>
          <a:p>
            <a:pPr eaLnBrk="0" hangingPunct="0">
              <a:spcAft>
                <a:spcPts val="1782"/>
              </a:spcAft>
              <a:defRPr/>
            </a:pPr>
            <a:r>
              <a:rPr lang="ko-KR" altLang="en-US" sz="20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210 OmniGothic 040" panose="020B0600000101010101" charset="-127"/>
                <a:ea typeface="210 OmniGothic 040" panose="020B0600000101010101" charset="-127"/>
              </a:rPr>
              <a:t>ㆍ대구대학교</a:t>
            </a:r>
            <a:r>
              <a:rPr lang="ko-KR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210 OmniGothic 040" panose="020B0600000101010101" charset="-127"/>
                <a:ea typeface="210 OmniGothic 040" panose="020B0600000101010101" charset="-127"/>
              </a:rPr>
              <a:t> 홈페이지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초기화면에서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,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 좌측 중단 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[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종합정보시스템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학생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)]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을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클릭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/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접속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</a:p>
          <a:p>
            <a:pPr eaLnBrk="0" hangingPunct="0">
              <a:spcAft>
                <a:spcPts val="1782"/>
              </a:spcAft>
              <a:defRPr/>
            </a:pP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  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→    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[</a:t>
            </a:r>
            <a:r>
              <a:rPr lang="en-US" altLang="ko-KR" sz="2000" b="1" dirty="0" err="1">
                <a:latin typeface="210 OmniGothic 040" panose="020B0600000101010101" charset="-127"/>
                <a:ea typeface="210 OmniGothic 040" panose="020B0600000101010101" charset="-127"/>
              </a:rPr>
              <a:t>통합로그인서비스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] </a:t>
            </a:r>
            <a:r>
              <a:rPr lang="en-US" altLang="ko-KR" sz="2000" b="1" dirty="0" err="1">
                <a:latin typeface="210 OmniGothic 040" panose="020B0600000101010101" charset="-127"/>
                <a:ea typeface="210 OmniGothic 040" panose="020B0600000101010101" charset="-127"/>
              </a:rPr>
              <a:t>화면에서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‘</a:t>
            </a:r>
            <a:r>
              <a:rPr lang="en-US" altLang="ko-KR" sz="2000" b="1" dirty="0" err="1">
                <a:latin typeface="210 OmniGothic 040" panose="020B0600000101010101" charset="-127"/>
                <a:ea typeface="210 OmniGothic 040" panose="020B0600000101010101" charset="-127"/>
              </a:rPr>
              <a:t>아이디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en-US" altLang="ko-KR" sz="2000" b="1" dirty="0" err="1">
                <a:latin typeface="210 OmniGothic 040" panose="020B0600000101010101" charset="-127"/>
                <a:ea typeface="210 OmniGothic 040" panose="020B0600000101010101" charset="-127"/>
              </a:rPr>
              <a:t>찾기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’ </a:t>
            </a:r>
            <a:r>
              <a:rPr lang="en-US" altLang="ko-KR" sz="2000" b="1" dirty="0" err="1">
                <a:latin typeface="210 OmniGothic 040" panose="020B0600000101010101" charset="-127"/>
                <a:ea typeface="210 OmniGothic 040" panose="020B0600000101010101" charset="-127"/>
              </a:rPr>
              <a:t>클릭</a:t>
            </a:r>
            <a:r>
              <a:rPr lang="en-US" altLang="ko-KR" sz="2000" b="1" dirty="0"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000" b="1" dirty="0">
                <a:latin typeface="210 OmniGothic 040" panose="020B0600000101010101" charset="-127"/>
                <a:ea typeface="210 OmniGothic 040" panose="020B0600000101010101" charset="-127"/>
              </a:rPr>
              <a:t>또는 학과 사무실로 학번 문의</a:t>
            </a:r>
            <a:endParaRPr lang="en-US" altLang="ko-KR" sz="2000" b="1" dirty="0">
              <a:latin typeface="210 OmniGothic 040" panose="020B0600000101010101" charset="-127"/>
              <a:ea typeface="210 OmniGothic 040" panose="020B0600000101010101" charset="-127"/>
            </a:endParaRPr>
          </a:p>
          <a:p>
            <a:pPr eaLnBrk="0" hangingPunct="0">
              <a:spcAft>
                <a:spcPts val="1782"/>
              </a:spcAft>
              <a:defRPr/>
            </a:pPr>
            <a:r>
              <a:rPr lang="en-US" altLang="ko-KR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**</a:t>
            </a:r>
            <a:r>
              <a:rPr lang="ko-KR" altLang="en-US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최초</a:t>
            </a:r>
            <a:r>
              <a:rPr lang="en-US" altLang="ko-KR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로그인시 비밀번호는 주민등록번호 뒷자리 </a:t>
            </a:r>
            <a:r>
              <a:rPr lang="en-US" altLang="ko-KR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7</a:t>
            </a:r>
            <a:r>
              <a:rPr lang="ko-KR" altLang="en-US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자리임</a:t>
            </a:r>
            <a:r>
              <a:rPr lang="en-US" altLang="ko-KR" sz="2000" b="1" u="sng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**</a:t>
            </a:r>
          </a:p>
          <a:p>
            <a:pPr eaLnBrk="0" hangingPunct="0">
              <a:spcAft>
                <a:spcPts val="800"/>
              </a:spcAft>
              <a:defRPr/>
            </a:pP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② 수강신청 추가 일정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: 2. 24.(</a:t>
            </a: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월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10:00 ~ 17:00 </a:t>
            </a: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종합정보시스템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수강신청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endParaRPr lang="en-US" altLang="ko-KR" sz="1604" dirty="0">
              <a:solidFill>
                <a:prstClr val="black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eaLnBrk="0" hangingPunct="0">
              <a:lnSpc>
                <a:spcPct val="150000"/>
              </a:lnSpc>
              <a:spcAft>
                <a:spcPts val="1782"/>
              </a:spcAft>
              <a:defRPr/>
            </a:pP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③ 문의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: 053)650-8461~2(</a:t>
            </a:r>
            <a:r>
              <a:rPr lang="ko-KR" altLang="en-US" sz="2133" b="1" dirty="0" err="1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</a:t>
            </a:r>
            <a:r>
              <a:rPr lang="ko-KR" altLang="en-US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 행정실</a:t>
            </a:r>
            <a:r>
              <a:rPr lang="en-US" altLang="ko-KR" sz="2133" b="1" dirty="0">
                <a:solidFill>
                  <a:prstClr val="black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55" y="5553386"/>
            <a:ext cx="1244600" cy="13300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420C69EF-1394-4A8D-9F56-845120FF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7367" y="605367"/>
            <a:ext cx="685800" cy="33867"/>
          </a:xfrm>
          <a:prstGeom prst="rect">
            <a:avLst/>
          </a:prstGeom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42BC35C6-1E2C-4CA8-945B-E0C015762C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410632" y="807126"/>
            <a:ext cx="1681609" cy="80902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75139C01-7E3C-4890-A6A0-D355FAE6511C}"/>
              </a:ext>
            </a:extLst>
          </p:cNvPr>
          <p:cNvSpPr txBox="1"/>
          <p:nvPr/>
        </p:nvSpPr>
        <p:spPr>
          <a:xfrm>
            <a:off x="713376" y="144466"/>
            <a:ext cx="1183157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altLang="ko-KR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Q&amp;A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96441A6E-D374-4796-9400-177C9C51B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5" y="1148449"/>
            <a:ext cx="10213142" cy="106135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3B72C6D-DC99-46A7-BB42-3045FE6CD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4" y="2693675"/>
            <a:ext cx="10268176" cy="1700525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DC96F43-64D7-4A02-B84F-74FA9025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4" y="4757695"/>
            <a:ext cx="10213143" cy="170052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EA1A9F-6885-4A11-AFA8-766F157491CB}"/>
              </a:ext>
            </a:extLst>
          </p:cNvPr>
          <p:cNvSpPr/>
          <p:nvPr/>
        </p:nvSpPr>
        <p:spPr>
          <a:xfrm>
            <a:off x="605445" y="1041400"/>
            <a:ext cx="10210722" cy="566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Q.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수강신청 날인데 수강신청이 안돼요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A.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수강신청 첫날은 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'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장애학생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'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수강신청 기간입니다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 날짜를 확인해주세요</a:t>
            </a:r>
          </a:p>
          <a:p>
            <a:pPr algn="just" fontAlgn="base">
              <a:lnSpc>
                <a:spcPct val="160000"/>
              </a:lnSpc>
            </a:pPr>
            <a:endParaRPr lang="en-US" altLang="ko-KR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Q.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한 학기당 수강신청 최소 학점이 있나요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?</a:t>
            </a:r>
          </a:p>
          <a:p>
            <a:pPr algn="just" fontAlgn="base">
              <a:lnSpc>
                <a:spcPct val="160000"/>
              </a:lnSpc>
            </a:pPr>
            <a:endParaRPr lang="ko-KR" altLang="en-US" sz="667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42917" indent="-342917" algn="just" fontAlgn="base">
              <a:buAutoNum type="alphaUcPeriod"/>
            </a:pP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정해진 최소학점은 없지만 장학금 혜택을 받기위해서는 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12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 이상 수강신청</a:t>
            </a:r>
            <a:endParaRPr lang="en-US" altLang="ko-KR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/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하셔야 합니다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endParaRPr lang="ko-KR" altLang="en-US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600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600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Q.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휴학은 몇 번 신청할 수 있나요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?</a:t>
            </a:r>
          </a:p>
          <a:p>
            <a:pPr algn="just" fontAlgn="base">
              <a:lnSpc>
                <a:spcPct val="160000"/>
              </a:lnSpc>
            </a:pPr>
            <a:endParaRPr lang="ko-KR" altLang="en-US" sz="667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42917" indent="-342917" algn="just" fontAlgn="base">
              <a:buAutoNum type="alphaUcPeriod"/>
            </a:pP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휴학은 재학중 최대 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년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(6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학기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까지 신청가능 합니다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</a:p>
          <a:p>
            <a:pPr algn="just" fontAlgn="base"/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한번 신청하시면 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년간 유지되며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한학기만 </a:t>
            </a:r>
            <a:r>
              <a:rPr lang="ko-KR" altLang="en-US" sz="2228" b="1" kern="0" dirty="0" err="1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휴학신청도</a:t>
            </a:r>
            <a:r>
              <a:rPr lang="ko-KR" altLang="en-US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가능합니다</a:t>
            </a:r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endParaRPr lang="ko-KR" altLang="en-US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02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490" y="5553386"/>
            <a:ext cx="1244600" cy="13300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420C69EF-1394-4A8D-9F56-845120FF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7367" y="605367"/>
            <a:ext cx="685800" cy="33867"/>
          </a:xfrm>
          <a:prstGeom prst="rect">
            <a:avLst/>
          </a:prstGeom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42BC35C6-1E2C-4CA8-945B-E0C015762C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410632" y="807126"/>
            <a:ext cx="1681609" cy="80902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75139C01-7E3C-4890-A6A0-D355FAE6511C}"/>
              </a:ext>
            </a:extLst>
          </p:cNvPr>
          <p:cNvSpPr txBox="1"/>
          <p:nvPr/>
        </p:nvSpPr>
        <p:spPr>
          <a:xfrm>
            <a:off x="713376" y="144466"/>
            <a:ext cx="1378865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altLang="ko-KR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Q&amp;A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96441A6E-D374-4796-9400-177C9C51B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5" y="1148449"/>
            <a:ext cx="10213142" cy="1700524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DC96F43-64D7-4A02-B84F-74FA9025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86" y="3152962"/>
            <a:ext cx="10217981" cy="188090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D0640EA8-E61C-4965-8F41-845008EF9AC5}"/>
              </a:ext>
            </a:extLst>
          </p:cNvPr>
          <p:cNvSpPr/>
          <p:nvPr/>
        </p:nvSpPr>
        <p:spPr>
          <a:xfrm>
            <a:off x="603025" y="1283879"/>
            <a:ext cx="10213142" cy="338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Q. 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부전공과 복수전공의 차이점이 </a:t>
            </a:r>
            <a:r>
              <a:rPr lang="ko-KR" altLang="en-US" sz="2228" b="1" kern="0" spc="67" dirty="0" err="1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뭔가요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?</a:t>
            </a:r>
          </a:p>
          <a:p>
            <a:pPr algn="just" fontAlgn="base"/>
            <a:endParaRPr lang="ko-KR" altLang="en-US" sz="667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407446" indent="-407446" algn="just" fontAlgn="base">
              <a:buAutoNum type="alphaUcPeriod"/>
            </a:pP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부전공은 학위증이 없고 졸업시험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논문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을 이수하지 않아도 되며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</a:p>
          <a:p>
            <a:pPr algn="just" fontAlgn="base"/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 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본인 학위증에 부전공을 이수했다는 표기만 됩니다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endParaRPr lang="ko-KR" altLang="en-US" sz="2228" b="1" kern="0" spc="67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/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 반면 복수전공은 학위증이 발급되며 졸업시험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논문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을 이수해야 합니다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endParaRPr lang="ko-KR" altLang="en-US" sz="2228" b="1" kern="0" spc="67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/>
            <a:endParaRPr lang="en-US" altLang="ko-KR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/>
            <a:endParaRPr lang="en-US" altLang="ko-KR" sz="2228" b="1" kern="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algn="just" fontAlgn="base"/>
            <a:r>
              <a:rPr lang="en-US" altLang="ko-KR" sz="2228" b="1" kern="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Q. 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 전과 신청 조건이 있나요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?</a:t>
            </a:r>
          </a:p>
          <a:p>
            <a:pPr algn="just" fontAlgn="base"/>
            <a:endParaRPr lang="ko-KR" altLang="en-US" sz="667" b="1" kern="0" spc="67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marL="342917" indent="-342917" algn="just" fontAlgn="base">
              <a:buAutoNum type="alphaUcPeriod"/>
            </a:pP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 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학기 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~ 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재학생일 경우에 신청 가능하며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</a:p>
          <a:p>
            <a:pPr algn="just" fontAlgn="base"/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</a:t>
            </a:r>
            <a:r>
              <a:rPr lang="ko-KR" altLang="en-US" sz="2228" b="1" kern="0" spc="67" dirty="0" err="1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글로컬라이프대학은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228" b="1" kern="0" spc="67" dirty="0" err="1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</a:t>
            </a:r>
            <a:r>
              <a:rPr lang="ko-KR" altLang="en-US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전공 내에서만 전과 가능합니다</a:t>
            </a:r>
            <a:r>
              <a:rPr lang="en-US" altLang="ko-KR" sz="2228" b="1" kern="0" spc="67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endParaRPr lang="ko-KR" altLang="en-US" sz="2228" b="1" kern="0" spc="67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105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9600"/>
            <a:ext cx="2997200" cy="393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0210" y="1410530"/>
            <a:ext cx="1615405" cy="304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626533"/>
            <a:ext cx="479044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오늘의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진행</a:t>
            </a:r>
            <a:r>
              <a:rPr 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단계</a:t>
            </a:r>
            <a:r>
              <a:rPr 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endParaRPr lang="ko-KR" altLang="en-US" sz="440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2505" y="1710267"/>
            <a:ext cx="38015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2226733"/>
            <a:ext cx="5884333" cy="92286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21867" y="2269067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0" y="2607733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3268133"/>
            <a:ext cx="5884333" cy="92286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621867" y="3302000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0" y="3640667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4309533"/>
            <a:ext cx="5884333" cy="92286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621867" y="4343400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0" y="4707467"/>
            <a:ext cx="5249333" cy="2878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전과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5342467"/>
            <a:ext cx="5884333" cy="92286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621867" y="5376333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96000" y="5715000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80000733" y="1431655765"/>
            <a:ext cx="1431655765" cy="1431655765"/>
            <a:chOff x="-480000733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7" y="5393267"/>
            <a:ext cx="12268200" cy="1464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113867"/>
            <a:ext cx="770467" cy="457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339307"/>
            <a:ext cx="8788400" cy="23013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867" y="4995333"/>
            <a:ext cx="1549400" cy="50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82333" y="1711841"/>
            <a:ext cx="7366000" cy="14901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6990"/>
              </a:lnSpc>
            </a:pPr>
            <a:r>
              <a:rPr 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</a:p>
          <a:p>
            <a:pPr lvl="0" algn="ctr">
              <a:lnSpc>
                <a:spcPct val="126990"/>
              </a:lnSpc>
            </a:pPr>
            <a:r>
              <a:rPr lang="ko-KR" alt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</a:t>
            </a:r>
            <a:r>
              <a:rPr 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r>
              <a:rPr 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안내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333" y="5715000"/>
            <a:ext cx="6019800" cy="829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533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대구대학교</a:t>
            </a:r>
            <a:r>
              <a:rPr lang="en-US" sz="2533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 err="1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</a:t>
            </a:r>
            <a:endParaRPr lang="ko-KR" altLang="en-US" sz="2533" dirty="0">
              <a:solidFill>
                <a:srgbClr val="FFFFFF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  <a:p>
            <a:pPr lvl="0" algn="ctr">
              <a:lnSpc>
                <a:spcPct val="99600"/>
              </a:lnSpc>
            </a:pPr>
            <a:r>
              <a:rPr lang="en-US" sz="2533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2025. 2.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20000">
            <a:off x="9431867" y="1059907"/>
            <a:ext cx="762000" cy="10498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5BB8D93-A010-4577-8CA4-23335D6D7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001" y="127001"/>
            <a:ext cx="1098923" cy="321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9600"/>
            <a:ext cx="2997200" cy="3937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23469750-4C07-4B53-B794-7D4A3E90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0210" y="1410530"/>
            <a:ext cx="1615405" cy="30479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856971F2-C8A0-4EBD-9AE2-79673EC19C17}"/>
              </a:ext>
            </a:extLst>
          </p:cNvPr>
          <p:cNvSpPr txBox="1"/>
          <p:nvPr/>
        </p:nvSpPr>
        <p:spPr>
          <a:xfrm>
            <a:off x="990600" y="626533"/>
            <a:ext cx="479044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오늘의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진행</a:t>
            </a:r>
            <a:r>
              <a:rPr 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단계</a:t>
            </a:r>
            <a:r>
              <a:rPr 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endParaRPr lang="ko-KR" altLang="en-US" sz="440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B22E52C-51EF-4E60-98F4-E39A5FFDADDE}"/>
              </a:ext>
            </a:extLst>
          </p:cNvPr>
          <p:cNvSpPr txBox="1"/>
          <p:nvPr/>
        </p:nvSpPr>
        <p:spPr>
          <a:xfrm>
            <a:off x="1042505" y="1710267"/>
            <a:ext cx="38015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D26236A6-00EE-4C7C-9A73-DA9D3E0D1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3073400"/>
            <a:ext cx="5884333" cy="922867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8DD2DE24-CDBD-47B2-A519-4C55FBEDD3CB}"/>
              </a:ext>
            </a:extLst>
          </p:cNvPr>
          <p:cNvSpPr txBox="1"/>
          <p:nvPr/>
        </p:nvSpPr>
        <p:spPr>
          <a:xfrm>
            <a:off x="5621867" y="3115733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71C2A968-5A4B-471A-80BF-520924AF87DC}"/>
              </a:ext>
            </a:extLst>
          </p:cNvPr>
          <p:cNvSpPr txBox="1"/>
          <p:nvPr/>
        </p:nvSpPr>
        <p:spPr>
          <a:xfrm>
            <a:off x="6096000" y="3454400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6667" y="313267"/>
            <a:ext cx="4775200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134" y="2235200"/>
            <a:ext cx="8602133" cy="601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66533" y="2404533"/>
            <a:ext cx="7958667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dirty="0" err="1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- 120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최소 교양 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30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 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60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altLang="ko-KR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endParaRPr lang="en-US" sz="1867" dirty="0">
              <a:solidFill>
                <a:srgbClr val="556269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34" y="2235200"/>
            <a:ext cx="2099733" cy="6011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8134" y="2404534"/>
            <a:ext cx="19473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133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졸업학점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134" y="3073400"/>
            <a:ext cx="8602133" cy="762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048000" y="3183467"/>
            <a:ext cx="8373533" cy="5503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편입생은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30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(3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또는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34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(4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)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일괄인정</a:t>
            </a:r>
            <a:endParaRPr lang="en-US" sz="1867" dirty="0">
              <a:solidFill>
                <a:srgbClr val="556269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134" y="3928534"/>
            <a:ext cx="8602133" cy="60113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166534" y="4097867"/>
            <a:ext cx="7890933" cy="245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본인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소속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학과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(</a:t>
            </a:r>
            <a:r>
              <a:rPr lang="ko-KR" altLang="en-US" sz="1867" dirty="0" err="1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졸업이수학점표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확인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134" y="4775200"/>
            <a:ext cx="8602133" cy="8890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166534" y="4944534"/>
            <a:ext cx="7890933" cy="245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아닌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졸업학점에만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포함되는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2002367" y="889000"/>
            <a:ext cx="2463800" cy="1185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5036" y="304800"/>
            <a:ext cx="1651000" cy="2235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34" y="3073400"/>
            <a:ext cx="2099733" cy="60113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728134" y="3225800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133" b="1" dirty="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교양학점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34" y="3928534"/>
            <a:ext cx="2099733" cy="60113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728134" y="4072467"/>
            <a:ext cx="19473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133" b="1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전공학점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34" y="4775200"/>
            <a:ext cx="2099733" cy="601133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728134" y="4944534"/>
            <a:ext cx="19473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133" b="1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일반선택학점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400" y="5926667"/>
            <a:ext cx="10828867" cy="601133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36600" y="6079067"/>
            <a:ext cx="10684933" cy="321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#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졸업학점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교양학점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,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전공학점은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최소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이수기준을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반드시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충족하여야만</a:t>
            </a:r>
            <a:r>
              <a:rPr 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졸업가능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6600" y="1329267"/>
            <a:ext cx="95927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가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졸업학점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=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교양학점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+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전공학점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+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일반선택학점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98800" y="5207000"/>
            <a:ext cx="7890933" cy="397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*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구분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: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자유선택학점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학점에만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포함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★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교양학점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아님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1333" b="1" dirty="0" err="1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주의요망</a:t>
            </a:r>
            <a:r>
              <a:rPr lang="en-US" sz="1333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)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" y="2167467"/>
            <a:ext cx="10803467" cy="9228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1933" y="2201334"/>
            <a:ext cx="406400" cy="2963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67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7600" y="2573867"/>
            <a:ext cx="10058400" cy="2878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dirty="0" err="1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글로컬라이프대학은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졸업시험 이수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*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복수전공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포함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" y="3208867"/>
            <a:ext cx="10803467" cy="9228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51933" y="3251200"/>
            <a:ext cx="406400" cy="2963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67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7600" y="3623733"/>
            <a:ext cx="10058400" cy="2878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전공필수과목은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반드시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본인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소속학과에서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개설된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과목으로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" y="4241800"/>
            <a:ext cx="10803467" cy="1092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51933" y="4292600"/>
            <a:ext cx="406400" cy="2963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67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600" y="4521200"/>
            <a:ext cx="10058400" cy="7704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학점은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최소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이수학점이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일괄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인정되므로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수강신청</a:t>
            </a:r>
            <a:r>
              <a:rPr lang="en-US" sz="2400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불필요</a:t>
            </a:r>
            <a:r>
              <a:rPr lang="en-US" sz="2400" b="1" dirty="0">
                <a:solidFill>
                  <a:srgbClr val="FF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!</a:t>
            </a:r>
          </a:p>
          <a:p>
            <a:pPr lvl="0" algn="l">
              <a:lnSpc>
                <a:spcPct val="99600"/>
              </a:lnSpc>
            </a:pP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▶ 원하는</a:t>
            </a:r>
            <a:r>
              <a:rPr lang="en-US" sz="1867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경우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졸업시까지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교양과목을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최대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50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학점까지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가능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" y="5452533"/>
            <a:ext cx="10803467" cy="9228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51933" y="5486400"/>
            <a:ext cx="406400" cy="2963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67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7600" y="5858933"/>
            <a:ext cx="10058400" cy="2878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부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복수전공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 err="1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신청시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부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.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복수전공에서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개설된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교과목을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이수하여야</a:t>
            </a:r>
            <a:r>
              <a:rPr 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b="1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학점인정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574524"/>
            <a:ext cx="2929467" cy="181186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64634" y="1193800"/>
            <a:ext cx="95927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나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학점이수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시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유의사항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61A01D61-D1A4-4E6E-AC00-A8B99942E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AB06028-468F-4ADE-866D-26DCB8C5C584}"/>
              </a:ext>
            </a:extLst>
          </p:cNvPr>
          <p:cNvSpPr txBox="1"/>
          <p:nvPr/>
        </p:nvSpPr>
        <p:spPr>
          <a:xfrm>
            <a:off x="846667" y="313267"/>
            <a:ext cx="4775200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CDE2492E-3482-4D8E-8142-AC50521526F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2002367" y="889000"/>
            <a:ext cx="2463800" cy="118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05" y="531676"/>
            <a:ext cx="2929467" cy="18118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1006" y="1227668"/>
            <a:ext cx="95927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다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졸업사정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확인</a:t>
            </a:r>
            <a:r>
              <a:rPr 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9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E94134A-2120-48D6-9CF3-1BF22775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B84EC8F5-1E22-4CC9-B7A6-9124AE848CD0}"/>
              </a:ext>
            </a:extLst>
          </p:cNvPr>
          <p:cNvSpPr txBox="1"/>
          <p:nvPr/>
        </p:nvSpPr>
        <p:spPr>
          <a:xfrm>
            <a:off x="846667" y="313267"/>
            <a:ext cx="4775200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1.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방법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C977610B-2458-4F13-9760-FACCAD88FBA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2002367" y="889000"/>
            <a:ext cx="2463800" cy="118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E845F-AED8-4259-8BDC-8FF2C57FE415}"/>
              </a:ext>
            </a:extLst>
          </p:cNvPr>
          <p:cNvSpPr txBox="1"/>
          <p:nvPr/>
        </p:nvSpPr>
        <p:spPr>
          <a:xfrm>
            <a:off x="695117" y="1905000"/>
            <a:ext cx="8499683" cy="529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20000" bIns="120000" rtlCol="0">
            <a:spAutoFit/>
          </a:bodyPr>
          <a:lstStyle/>
          <a:p>
            <a:pPr marL="143941" eaLnBrk="0" latinLnBrk="0" hangingPunct="0">
              <a:spcBef>
                <a:spcPts val="1333"/>
              </a:spcBef>
            </a:pPr>
            <a:endParaRPr lang="en-US" altLang="ko-KR" sz="1867" dirty="0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8F516F-61F2-435A-9EBB-F250ACE22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54" y="2680385"/>
            <a:ext cx="6539830" cy="3762154"/>
          </a:xfrm>
          <a:prstGeom prst="rect">
            <a:avLst/>
          </a:prstGeom>
        </p:spPr>
      </p:pic>
      <p:pic>
        <p:nvPicPr>
          <p:cNvPr id="13" name="_x451433744" descr="EMB000033b807ae">
            <a:extLst>
              <a:ext uri="{FF2B5EF4-FFF2-40B4-BE49-F238E27FC236}">
                <a16:creationId xmlns:a16="http://schemas.microsoft.com/office/drawing/2014/main" id="{D637AA23-6AA6-41BF-A59E-33B63C18D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"/>
          <a:stretch/>
        </p:blipFill>
        <p:spPr bwMode="auto">
          <a:xfrm>
            <a:off x="695117" y="2836784"/>
            <a:ext cx="3927683" cy="15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F1D0E-72ED-4ACE-AD42-AB4B10EEDB5F}"/>
              </a:ext>
            </a:extLst>
          </p:cNvPr>
          <p:cNvSpPr/>
          <p:nvPr/>
        </p:nvSpPr>
        <p:spPr>
          <a:xfrm>
            <a:off x="695117" y="2534913"/>
            <a:ext cx="1200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>
                <a:latin typeface="210 OmniGothic 040" panose="020B0600000101010101" charset="-127"/>
                <a:ea typeface="210 OmniGothic 040" panose="020B0600000101010101" charset="-127"/>
              </a:rPr>
              <a:t>* </a:t>
            </a:r>
            <a:r>
              <a:rPr lang="ko-KR" altLang="en-US" sz="1600" b="1">
                <a:latin typeface="210 OmniGothic 040" panose="020B0600000101010101" charset="-127"/>
                <a:ea typeface="210 OmniGothic 040" panose="020B0600000101010101" charset="-127"/>
              </a:rPr>
              <a:t>학번 </a:t>
            </a:r>
            <a:r>
              <a:rPr lang="ko-KR" altLang="en-US" sz="1600" b="1" dirty="0">
                <a:latin typeface="210 OmniGothic 040" panose="020B0600000101010101" charset="-127"/>
                <a:ea typeface="210 OmniGothic 040" panose="020B0600000101010101" charset="-127"/>
              </a:rPr>
              <a:t>찾기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9F0C768-398C-4714-B6D8-44B33FAF6EEC}"/>
              </a:ext>
            </a:extLst>
          </p:cNvPr>
          <p:cNvSpPr txBox="1"/>
          <p:nvPr/>
        </p:nvSpPr>
        <p:spPr>
          <a:xfrm>
            <a:off x="695117" y="1954409"/>
            <a:ext cx="8499683" cy="45165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143941" eaLnBrk="0" latinLnBrk="0" hangingPunct="0">
              <a:lnSpc>
                <a:spcPct val="120000"/>
              </a:lnSpc>
              <a:spcBef>
                <a:spcPts val="1333"/>
              </a:spcBef>
            </a:pPr>
            <a:r>
              <a:rPr lang="ko-KR" altLang="en-US" sz="1867" dirty="0">
                <a:latin typeface="210 OmniGothic 040" panose="020B0600000101010101" charset="-127"/>
                <a:ea typeface="210 OmniGothic 040" panose="020B0600000101010101" charset="-127"/>
              </a:rPr>
              <a:t>종합정보 시스템접속  → </a:t>
            </a:r>
            <a:r>
              <a:rPr lang="ko-KR" altLang="en-US" sz="1867" dirty="0" err="1">
                <a:latin typeface="210 OmniGothic 040" panose="020B0600000101010101" charset="-127"/>
                <a:ea typeface="210 OmniGothic 040" panose="020B0600000101010101" charset="-127"/>
              </a:rPr>
              <a:t>학적ㆍ졸업</a:t>
            </a:r>
            <a:r>
              <a:rPr lang="ko-KR" altLang="en-US" sz="1867" dirty="0">
                <a:latin typeface="210 OmniGothic 040" panose="020B0600000101010101" charset="-127"/>
                <a:ea typeface="210 OmniGothic 040" panose="020B0600000101010101" charset="-127"/>
              </a:rPr>
              <a:t> → 졸업관리 →  졸업사정안내</a:t>
            </a:r>
            <a:endParaRPr lang="en-US" altLang="ko-KR" sz="1867" dirty="0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E2DAD4F1-2FD4-4D55-917A-2466E0149545}"/>
              </a:ext>
            </a:extLst>
          </p:cNvPr>
          <p:cNvSpPr txBox="1"/>
          <p:nvPr/>
        </p:nvSpPr>
        <p:spPr>
          <a:xfrm>
            <a:off x="529666" y="4423399"/>
            <a:ext cx="4093133" cy="128898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143941" eaLnBrk="0" latinLnBrk="0" hangingPunct="0">
              <a:lnSpc>
                <a:spcPct val="120000"/>
              </a:lnSpc>
              <a:spcBef>
                <a:spcPts val="1333"/>
              </a:spcBef>
            </a:pP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[</a:t>
            </a: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대구대학교 홈페이지 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  <a:hlinkClick r:id="rId8"/>
              </a:rPr>
              <a:t>http://www.daegu.ac.kr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b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</a:b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초기화면에서 좌측 중단</a:t>
            </a:r>
            <a:b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</a:b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종합정보시스템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학생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)]</a:t>
            </a: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을 클릭하여 접속</a:t>
            </a:r>
            <a:endParaRPr lang="en-US" altLang="ko-KR" sz="1533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D3B6CAB2-C5CA-4D41-BBA4-703BE168624C}"/>
              </a:ext>
            </a:extLst>
          </p:cNvPr>
          <p:cNvSpPr txBox="1"/>
          <p:nvPr/>
        </p:nvSpPr>
        <p:spPr>
          <a:xfrm>
            <a:off x="529666" y="5814830"/>
            <a:ext cx="2764214" cy="70496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143941" eaLnBrk="0" latinLnBrk="0" hangingPunct="0">
              <a:lnSpc>
                <a:spcPct val="120000"/>
              </a:lnSpc>
              <a:spcBef>
                <a:spcPts val="1333"/>
              </a:spcBef>
            </a:pP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[</a:t>
            </a: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통합로그인서비스</a:t>
            </a:r>
            <a:r>
              <a:rPr lang="en-US" altLang="ko-KR" sz="1533">
                <a:latin typeface="210 OmniGothic 040" panose="020B0600000101010101" charset="-127"/>
                <a:ea typeface="210 OmniGothic 040" panose="020B0600000101010101" charset="-127"/>
              </a:rPr>
              <a:t>]</a:t>
            </a:r>
            <a:r>
              <a:rPr lang="ko-KR" altLang="en-US" sz="1533">
                <a:latin typeface="210 OmniGothic 040" panose="020B0600000101010101" charset="-127"/>
                <a:ea typeface="210 OmniGothic 040" panose="020B0600000101010101" charset="-127"/>
              </a:rPr>
              <a:t>화면에서＇아이디 찾기＇클릭</a:t>
            </a:r>
            <a:endParaRPr lang="en-US" altLang="ko-KR" sz="1533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9600"/>
            <a:ext cx="2997200" cy="393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0210" y="1410530"/>
            <a:ext cx="1615405" cy="304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626533"/>
            <a:ext cx="479044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오늘의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진행</a:t>
            </a:r>
            <a:r>
              <a:rPr 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4400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단계</a:t>
            </a:r>
            <a:r>
              <a:rPr lang="en-US" sz="4400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endParaRPr lang="ko-KR" altLang="en-US" sz="4400" dirty="0">
              <a:solidFill>
                <a:srgbClr val="000000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2505" y="1710267"/>
            <a:ext cx="3801533" cy="270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2025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학년도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편입생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학사</a:t>
            </a:r>
            <a:r>
              <a:rPr 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1867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설명회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sp>
        <p:nvSpPr>
          <p:cNvPr id="10" name="TextBox 10"/>
          <p:cNvSpPr txBox="1"/>
          <p:nvPr/>
        </p:nvSpPr>
        <p:spPr>
          <a:xfrm>
            <a:off x="5621867" y="2269067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4" y="3268133"/>
            <a:ext cx="5884333" cy="92286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621867" y="3302000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0" y="3640667"/>
            <a:ext cx="5249333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000" dirty="0">
                <a:solidFill>
                  <a:srgbClr val="556269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sp>
        <p:nvSpPr>
          <p:cNvPr id="18" name="TextBox 18"/>
          <p:cNvSpPr txBox="1"/>
          <p:nvPr/>
        </p:nvSpPr>
        <p:spPr>
          <a:xfrm>
            <a:off x="5621867" y="4343400"/>
            <a:ext cx="3810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600">
                <a:solidFill>
                  <a:srgbClr val="FFFFFF"/>
                </a:solidFill>
                <a:latin typeface="210 OmniGothic 040" panose="020B0600000101010101" charset="-127"/>
                <a:ea typeface="210 OmniGothic 040" panose="020B0600000101010101" charset="-127"/>
              </a:rPr>
              <a:t>3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</p:spTree>
    <p:extLst>
      <p:ext uri="{BB962C8B-B14F-4D97-AF65-F5344CB8AC3E}">
        <p14:creationId xmlns:p14="http://schemas.microsoft.com/office/powerpoint/2010/main" val="34983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267" y="203274"/>
            <a:ext cx="2463800" cy="152385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7700" y="1367366"/>
            <a:ext cx="10752667" cy="119803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가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전적대학에서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이수한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교과목이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편입학과의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교과목과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</a:p>
          <a:p>
            <a:pPr lvl="0" algn="l">
              <a:lnSpc>
                <a:spcPct val="109559"/>
              </a:lnSpc>
            </a:pPr>
            <a:r>
              <a:rPr lang="en-US" altLang="ko-KR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    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그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내용이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동일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또는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유사한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경우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학과에서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심사하여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전공학점으로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700" y="2730427"/>
            <a:ext cx="10752667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나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.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r>
              <a:rPr 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2533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범위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968E3AA-C7CF-41B2-8CF0-F289810F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667" y="605367"/>
            <a:ext cx="685800" cy="33867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C3F5B133-EE63-43F7-8F89-7EA7ACE6B6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2453217" y="852716"/>
            <a:ext cx="2463800" cy="118533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775E6413-8C1D-4757-B822-E23EADA583B7}"/>
              </a:ext>
            </a:extLst>
          </p:cNvPr>
          <p:cNvSpPr txBox="1"/>
          <p:nvPr/>
        </p:nvSpPr>
        <p:spPr>
          <a:xfrm>
            <a:off x="846667" y="279401"/>
            <a:ext cx="4487333" cy="6265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9559"/>
              </a:lnSpc>
            </a:pP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2. </a:t>
            </a:r>
            <a:r>
              <a:rPr lang="ko-KR" alt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편입학</a:t>
            </a:r>
            <a:r>
              <a:rPr lang="en-US" sz="3534" dirty="0">
                <a:solidFill>
                  <a:srgbClr val="000000"/>
                </a:solidFill>
                <a:latin typeface="210 OmniGothic 040" panose="020B0600000101010101" charset="-127"/>
                <a:ea typeface="210 OmniGothic 040" panose="020B0600000101010101" charset="-127"/>
              </a:rPr>
              <a:t> 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학점</a:t>
            </a:r>
            <a:r>
              <a:rPr 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 </a:t>
            </a:r>
            <a:r>
              <a:rPr lang="ko-KR" altLang="en-US" sz="3534" dirty="0">
                <a:solidFill>
                  <a:srgbClr val="409645"/>
                </a:solidFill>
                <a:latin typeface="210 OmniGothic 040" panose="020B0600000101010101" charset="-127"/>
                <a:ea typeface="210 OmniGothic 040" panose="020B0600000101010101" charset="-127"/>
              </a:rPr>
              <a:t>인정</a:t>
            </a:r>
            <a:endParaRPr lang="en-US" sz="3534" dirty="0">
              <a:solidFill>
                <a:srgbClr val="409645"/>
              </a:solidFill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3677D-C856-4BD7-BE13-C20752AC8E81}"/>
              </a:ext>
            </a:extLst>
          </p:cNvPr>
          <p:cNvSpPr txBox="1"/>
          <p:nvPr/>
        </p:nvSpPr>
        <p:spPr>
          <a:xfrm>
            <a:off x="1168400" y="3436883"/>
            <a:ext cx="9855200" cy="529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20000" bIns="120000" rtlCol="0">
            <a:spAutoFit/>
          </a:bodyPr>
          <a:lstStyle/>
          <a:p>
            <a:pPr marL="143941" eaLnBrk="0" latinLnBrk="0" hangingPunct="0">
              <a:spcBef>
                <a:spcPts val="1333"/>
              </a:spcBef>
            </a:pPr>
            <a:endParaRPr lang="en-US" altLang="ko-KR" sz="1867" dirty="0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0826A773-F456-45D9-A02F-DAC2D3BF50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5987" y="3817985"/>
          <a:ext cx="9260027" cy="1544183"/>
        </p:xfrm>
        <a:graphic>
          <a:graphicData uri="http://schemas.openxmlformats.org/drawingml/2006/table">
            <a:tbl>
              <a:tblPr/>
              <a:tblGrid>
                <a:gridCol w="736467">
                  <a:extLst>
                    <a:ext uri="{9D8B030D-6E8A-4147-A177-3AD203B41FA5}">
                      <a16:colId xmlns:a16="http://schemas.microsoft.com/office/drawing/2014/main" val="961599657"/>
                    </a:ext>
                  </a:extLst>
                </a:gridCol>
                <a:gridCol w="1721789">
                  <a:extLst>
                    <a:ext uri="{9D8B030D-6E8A-4147-A177-3AD203B41FA5}">
                      <a16:colId xmlns:a16="http://schemas.microsoft.com/office/drawing/2014/main" val="1752402566"/>
                    </a:ext>
                  </a:extLst>
                </a:gridCol>
                <a:gridCol w="2377855">
                  <a:extLst>
                    <a:ext uri="{9D8B030D-6E8A-4147-A177-3AD203B41FA5}">
                      <a16:colId xmlns:a16="http://schemas.microsoft.com/office/drawing/2014/main" val="2390441975"/>
                    </a:ext>
                  </a:extLst>
                </a:gridCol>
                <a:gridCol w="1382474">
                  <a:extLst>
                    <a:ext uri="{9D8B030D-6E8A-4147-A177-3AD203B41FA5}">
                      <a16:colId xmlns:a16="http://schemas.microsoft.com/office/drawing/2014/main" val="1455447992"/>
                    </a:ext>
                  </a:extLst>
                </a:gridCol>
                <a:gridCol w="3041443">
                  <a:extLst>
                    <a:ext uri="{9D8B030D-6E8A-4147-A177-3AD203B41FA5}">
                      <a16:colId xmlns:a16="http://schemas.microsoft.com/office/drawing/2014/main" val="1958666564"/>
                    </a:ext>
                  </a:extLst>
                </a:gridCol>
              </a:tblGrid>
              <a:tr h="4371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43180" marR="43180" marT="11938" marB="1193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총 </a:t>
                      </a: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인정학점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전공</a:t>
                      </a: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교양</a:t>
                      </a: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일반선택</a:t>
                      </a: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055331"/>
                  </a:ext>
                </a:extLst>
              </a:tr>
              <a:tr h="1107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43180" marR="43180" marT="11938" marB="1193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최대 </a:t>
                      </a:r>
                      <a:r>
                        <a:rPr lang="en-US" altLang="ko-KR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endParaRPr lang="en-US" altLang="ko-KR" sz="1300" b="1" kern="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전적대학 교과목과 편입학과 교과목이 동일한 경우 인정</a:t>
                      </a:r>
                      <a:r>
                        <a:rPr lang="en-US" altLang="ko-KR" sz="13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영역별 구분 없음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 인정학점 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학점에서 전공학점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교양학점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(30)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인정 후 나머지 학점</a:t>
                      </a:r>
                      <a:endParaRPr lang="en-US" altLang="ko-KR" sz="13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60-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-30= 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일반선택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180" marR="43180" marT="11938" marB="119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912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238DFAD-AE05-4C6B-91AE-B8C893154E64}"/>
              </a:ext>
            </a:extLst>
          </p:cNvPr>
          <p:cNvSpPr txBox="1"/>
          <p:nvPr/>
        </p:nvSpPr>
        <p:spPr>
          <a:xfrm>
            <a:off x="4267200" y="6271319"/>
            <a:ext cx="708236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* </a:t>
            </a:r>
            <a:r>
              <a:rPr lang="ko-KR" altLang="en-US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본인 학과 이수학점 또는 복수전공 이수학점은 편입생 학사자료집</a:t>
            </a:r>
            <a:r>
              <a:rPr lang="en-US" altLang="ko-KR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(</a:t>
            </a:r>
            <a:r>
              <a:rPr lang="ko-KR" altLang="en-US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졸업이수학점표</a:t>
            </a:r>
            <a:r>
              <a:rPr lang="en-US" altLang="ko-KR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)</a:t>
            </a:r>
            <a:r>
              <a:rPr lang="ko-KR" altLang="en-US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에서 확인</a:t>
            </a:r>
            <a:r>
              <a:rPr lang="en-US" altLang="ko-KR" sz="1333" b="1" dirty="0">
                <a:solidFill>
                  <a:srgbClr val="0000CC"/>
                </a:solidFill>
                <a:latin typeface="210 OmniGothic 040" panose="020B0600000101010101" charset="-127"/>
                <a:ea typeface="210 OmniGothic 040" panose="020B0600000101010101" charset="-127"/>
              </a:rPr>
              <a:t>!</a:t>
            </a:r>
            <a:endParaRPr lang="ko-KR" altLang="en-US" sz="1333" b="1" dirty="0">
              <a:latin typeface="210 OmniGothic 040" panose="020B0600000101010101" charset="-127"/>
              <a:ea typeface="210 OmniGothic 040" panose="020B0600000101010101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949</Words>
  <Application>Microsoft Office PowerPoint</Application>
  <PresentationFormat>와이드스크린</PresentationFormat>
  <Paragraphs>157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210 OmniGothic 040</vt:lpstr>
      <vt:lpstr>KoPubWorld돋움체 Medium</vt:lpstr>
      <vt:lpstr>Arial</vt:lpstr>
      <vt:lpstr>KoPubWorld돋움체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</cp:revision>
  <dcterms:created xsi:type="dcterms:W3CDTF">2025-02-19T05:24:17Z</dcterms:created>
  <dcterms:modified xsi:type="dcterms:W3CDTF">2025-02-19T05:25:21Z</dcterms:modified>
</cp:coreProperties>
</file>