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84" r:id="rId15"/>
  </p:sldIdLst>
  <p:sldSz cx="9144000" cy="6858000" type="screen4x3"/>
  <p:notesSz cx="6735763" cy="98663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9" d="100"/>
          <a:sy n="119" d="100"/>
        </p:scale>
        <p:origin x="-1320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0B8B-CB99-4ECE-BF57-04594DEDD503}" type="datetimeFigureOut">
              <a:rPr lang="ko-KR" altLang="en-US" smtClean="0"/>
              <a:t>2018-09-20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197CF-AAF7-4BE7-8E5B-AD391549CB5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4332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0B8B-CB99-4ECE-BF57-04594DEDD503}" type="datetimeFigureOut">
              <a:rPr lang="ko-KR" altLang="en-US" smtClean="0"/>
              <a:t>2018-09-20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197CF-AAF7-4BE7-8E5B-AD391549CB5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35123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0B8B-CB99-4ECE-BF57-04594DEDD503}" type="datetimeFigureOut">
              <a:rPr lang="ko-KR" altLang="en-US" smtClean="0"/>
              <a:t>2018-09-20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197CF-AAF7-4BE7-8E5B-AD391549CB5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2762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0B8B-CB99-4ECE-BF57-04594DEDD503}" type="datetimeFigureOut">
              <a:rPr lang="ko-KR" altLang="en-US" smtClean="0"/>
              <a:t>2018-09-20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197CF-AAF7-4BE7-8E5B-AD391549CB5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7099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0B8B-CB99-4ECE-BF57-04594DEDD503}" type="datetimeFigureOut">
              <a:rPr lang="ko-KR" altLang="en-US" smtClean="0"/>
              <a:t>2018-09-20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197CF-AAF7-4BE7-8E5B-AD391549CB5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6503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0B8B-CB99-4ECE-BF57-04594DEDD503}" type="datetimeFigureOut">
              <a:rPr lang="ko-KR" altLang="en-US" smtClean="0"/>
              <a:t>2018-09-20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197CF-AAF7-4BE7-8E5B-AD391549CB5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1186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0B8B-CB99-4ECE-BF57-04594DEDD503}" type="datetimeFigureOut">
              <a:rPr lang="ko-KR" altLang="en-US" smtClean="0"/>
              <a:t>2018-09-20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197CF-AAF7-4BE7-8E5B-AD391549CB5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2703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0B8B-CB99-4ECE-BF57-04594DEDD503}" type="datetimeFigureOut">
              <a:rPr lang="ko-KR" altLang="en-US" smtClean="0"/>
              <a:t>2018-09-20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197CF-AAF7-4BE7-8E5B-AD391549CB5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619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0B8B-CB99-4ECE-BF57-04594DEDD503}" type="datetimeFigureOut">
              <a:rPr lang="ko-KR" altLang="en-US" smtClean="0"/>
              <a:t>2018-09-20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197CF-AAF7-4BE7-8E5B-AD391549CB5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5998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0B8B-CB99-4ECE-BF57-04594DEDD503}" type="datetimeFigureOut">
              <a:rPr lang="ko-KR" altLang="en-US" smtClean="0"/>
              <a:t>2018-09-20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197CF-AAF7-4BE7-8E5B-AD391549CB5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83112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0B8B-CB99-4ECE-BF57-04594DEDD503}" type="datetimeFigureOut">
              <a:rPr lang="ko-KR" altLang="en-US" smtClean="0"/>
              <a:t>2018-09-20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197CF-AAF7-4BE7-8E5B-AD391549CB5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7352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90B8B-CB99-4ECE-BF57-04594DEDD503}" type="datetimeFigureOut">
              <a:rPr lang="ko-KR" altLang="en-US" smtClean="0"/>
              <a:t>2018-09-20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197CF-AAF7-4BE7-8E5B-AD391549CB5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955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-10620" y="34506"/>
            <a:ext cx="9144000" cy="6931500"/>
          </a:xfrm>
          <a:prstGeom prst="rect">
            <a:avLst/>
          </a:prstGeom>
          <a:solidFill>
            <a:schemeClr val="accent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004197" y="908720"/>
            <a:ext cx="762260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60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고졸 후학습자 장학금</a:t>
            </a:r>
            <a:endParaRPr lang="en-US" altLang="ko-KR" sz="6000" dirty="0" smtClean="0">
              <a:solidFill>
                <a:schemeClr val="bg1"/>
              </a:solidFill>
              <a:latin typeface="HY바다M" panose="02030600000101010101" pitchFamily="18" charset="-127"/>
              <a:ea typeface="HY바다M" panose="02030600000101010101" pitchFamily="18" charset="-127"/>
            </a:endParaRPr>
          </a:p>
          <a:p>
            <a:pPr algn="ctr"/>
            <a:r>
              <a:rPr lang="en-US" altLang="ko-KR" sz="60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(</a:t>
            </a:r>
            <a:r>
              <a:rPr lang="ko-KR" altLang="en-US" sz="60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희망사다리</a:t>
            </a:r>
            <a:r>
              <a:rPr lang="en-US" altLang="ko-KR" sz="60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Ⅱ</a:t>
            </a:r>
            <a:r>
              <a:rPr lang="ko-KR" altLang="en-US" sz="60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유형</a:t>
            </a:r>
            <a:r>
              <a:rPr lang="en-US" altLang="ko-KR" sz="60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)</a:t>
            </a:r>
          </a:p>
          <a:p>
            <a:pPr algn="ctr"/>
            <a:r>
              <a:rPr lang="ko-KR" altLang="en-US" sz="60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사업 설명회</a:t>
            </a:r>
            <a:endParaRPr lang="ko-KR" altLang="en-US" sz="6000" dirty="0">
              <a:solidFill>
                <a:schemeClr val="bg1"/>
              </a:solidFill>
              <a:latin typeface="HY바다M" panose="02030600000101010101" pitchFamily="18" charset="-127"/>
              <a:ea typeface="HY바다M" panose="02030600000101010101" pitchFamily="18" charset="-127"/>
            </a:endParaRPr>
          </a:p>
        </p:txBody>
      </p:sp>
      <p:cxnSp>
        <p:nvCxnSpPr>
          <p:cNvPr id="7" name="직선 연결선 6"/>
          <p:cNvCxnSpPr/>
          <p:nvPr/>
        </p:nvCxnSpPr>
        <p:spPr>
          <a:xfrm>
            <a:off x="35496" y="4653136"/>
            <a:ext cx="9073008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>
            <a:off x="35496" y="4022316"/>
            <a:ext cx="9073008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075575" y="3883695"/>
            <a:ext cx="203292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4400" dirty="0" smtClean="0">
                <a:solidFill>
                  <a:schemeClr val="bg1"/>
                </a:solidFill>
                <a:latin typeface="HY바다L" panose="02030600000101010101" pitchFamily="18" charset="-127"/>
                <a:ea typeface="HY바다L" panose="02030600000101010101" pitchFamily="18" charset="-127"/>
              </a:rPr>
              <a:t>2018. 7. </a:t>
            </a:r>
            <a:endParaRPr lang="ko-KR" altLang="en-US" sz="4400" dirty="0">
              <a:solidFill>
                <a:schemeClr val="bg1"/>
              </a:solidFill>
              <a:latin typeface="HY바다L" panose="02030600000101010101" pitchFamily="18" charset="-127"/>
              <a:ea typeface="HY바다L" panose="0203060000010101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77585" y="4603775"/>
            <a:ext cx="52309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3600" dirty="0" err="1" smtClean="0">
                <a:solidFill>
                  <a:schemeClr val="bg1"/>
                </a:solidFill>
                <a:latin typeface="HY바다L" panose="02030600000101010101" pitchFamily="18" charset="-127"/>
                <a:ea typeface="HY바다L" panose="02030600000101010101" pitchFamily="18" charset="-127"/>
              </a:rPr>
              <a:t>우수장학부</a:t>
            </a:r>
            <a:r>
              <a:rPr lang="ko-KR" altLang="en-US" sz="3600" dirty="0" smtClean="0">
                <a:solidFill>
                  <a:schemeClr val="bg1"/>
                </a:solidFill>
                <a:latin typeface="HY바다L" panose="02030600000101010101" pitchFamily="18" charset="-127"/>
                <a:ea typeface="HY바다L" panose="02030600000101010101" pitchFamily="18" charset="-127"/>
              </a:rPr>
              <a:t> 우수장학 </a:t>
            </a:r>
            <a:r>
              <a:rPr lang="en-US" altLang="ko-KR" sz="3600" dirty="0" smtClean="0">
                <a:solidFill>
                  <a:schemeClr val="bg1"/>
                </a:solidFill>
                <a:latin typeface="HY바다L" panose="02030600000101010101" pitchFamily="18" charset="-127"/>
                <a:ea typeface="HY바다L" panose="02030600000101010101" pitchFamily="18" charset="-127"/>
              </a:rPr>
              <a:t>1</a:t>
            </a:r>
            <a:r>
              <a:rPr lang="ko-KR" altLang="en-US" sz="3600" dirty="0" smtClean="0">
                <a:solidFill>
                  <a:schemeClr val="bg1"/>
                </a:solidFill>
                <a:latin typeface="HY바다L" panose="02030600000101010101" pitchFamily="18" charset="-127"/>
                <a:ea typeface="HY바다L" panose="02030600000101010101" pitchFamily="18" charset="-127"/>
              </a:rPr>
              <a:t>팀</a:t>
            </a:r>
            <a:endParaRPr lang="ko-KR" altLang="en-US" sz="3600" dirty="0">
              <a:solidFill>
                <a:schemeClr val="bg1"/>
              </a:solidFill>
              <a:latin typeface="HY바다L" panose="02030600000101010101" pitchFamily="18" charset="-127"/>
              <a:ea typeface="HY바다L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5606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043608" y="649566"/>
            <a:ext cx="8057262" cy="615667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-7634" y="-18758"/>
            <a:ext cx="818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고졸 후학습자 장학금 </a:t>
            </a:r>
            <a:r>
              <a:rPr lang="en-US" altLang="ko-KR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(</a:t>
            </a:r>
            <a:r>
              <a:rPr lang="ko-KR" altLang="en-US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희망사다리</a:t>
            </a:r>
            <a:r>
              <a:rPr lang="en-US" altLang="ko-KR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Ⅱ</a:t>
            </a:r>
            <a:r>
              <a:rPr lang="ko-KR" altLang="en-US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유형</a:t>
            </a:r>
            <a:r>
              <a:rPr lang="en-US" altLang="ko-KR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77770" y="1037927"/>
            <a:ext cx="1636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 smtClean="0"/>
              <a:t>[</a:t>
            </a:r>
            <a:r>
              <a:rPr lang="ko-KR" altLang="en-US" sz="2400" b="1" dirty="0" smtClean="0"/>
              <a:t>지급원칙</a:t>
            </a:r>
            <a:r>
              <a:rPr lang="en-US" altLang="ko-KR" sz="2400" b="1" dirty="0" smtClean="0"/>
              <a:t>]</a:t>
            </a:r>
            <a:endParaRPr lang="ko-KR" altLang="en-US" sz="2400" b="1" dirty="0"/>
          </a:p>
        </p:txBody>
      </p:sp>
      <p:sp>
        <p:nvSpPr>
          <p:cNvPr id="17" name="직사각형 16"/>
          <p:cNvSpPr/>
          <p:nvPr/>
        </p:nvSpPr>
        <p:spPr>
          <a:xfrm>
            <a:off x="1559290" y="1582043"/>
            <a:ext cx="7584710" cy="396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ts val="2700"/>
              </a:lnSpc>
            </a:pPr>
            <a:r>
              <a:rPr lang="ko-KR" altLang="en-US" sz="1600" dirty="0" err="1"/>
              <a:t>ㅇ</a:t>
            </a:r>
            <a:r>
              <a:rPr lang="en-US" altLang="ko-KR" sz="1600" b="1" dirty="0" smtClean="0"/>
              <a:t> (</a:t>
            </a:r>
            <a:r>
              <a:rPr lang="ko-KR" altLang="en-US" sz="1600" b="1" dirty="0" smtClean="0"/>
              <a:t>등록금 전액 지원</a:t>
            </a:r>
            <a:r>
              <a:rPr lang="en-US" altLang="ko-KR" sz="1600" b="1" dirty="0" smtClean="0"/>
              <a:t>)</a:t>
            </a:r>
            <a:r>
              <a:rPr lang="en-US" altLang="ko-KR" sz="1600" dirty="0" smtClean="0"/>
              <a:t> </a:t>
            </a:r>
            <a:r>
              <a:rPr lang="ko-KR" altLang="en-US" sz="1600" b="1" dirty="0" smtClean="0"/>
              <a:t>해당학기 등록금 전액 지원</a:t>
            </a:r>
            <a:endParaRPr lang="en-US" altLang="ko-KR" sz="1600" b="1" dirty="0" smtClean="0"/>
          </a:p>
        </p:txBody>
      </p:sp>
      <p:sp>
        <p:nvSpPr>
          <p:cNvPr id="18" name="직사각형 17"/>
          <p:cNvSpPr/>
          <p:nvPr/>
        </p:nvSpPr>
        <p:spPr>
          <a:xfrm>
            <a:off x="1835696" y="1988840"/>
            <a:ext cx="7056784" cy="57606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lnSpc>
                <a:spcPct val="150000"/>
              </a:lnSpc>
            </a:pPr>
            <a:r>
              <a:rPr lang="en-US" altLang="ko-KR" sz="1000" spc="-20" dirty="0" smtClean="0">
                <a:solidFill>
                  <a:schemeClr val="tx1"/>
                </a:solidFill>
              </a:rPr>
              <a:t>- </a:t>
            </a:r>
            <a:r>
              <a:rPr lang="ko-KR" altLang="en-US" sz="1000" spc="-20" dirty="0" smtClean="0">
                <a:solidFill>
                  <a:schemeClr val="tx1"/>
                </a:solidFill>
              </a:rPr>
              <a:t>대학</a:t>
            </a:r>
            <a:r>
              <a:rPr lang="en-US" altLang="ko-KR" sz="1000" spc="-20" dirty="0" smtClean="0">
                <a:solidFill>
                  <a:schemeClr val="tx1"/>
                </a:solidFill>
              </a:rPr>
              <a:t>-</a:t>
            </a:r>
            <a:r>
              <a:rPr lang="ko-KR" altLang="en-US" sz="1000" spc="-20" dirty="0" smtClean="0">
                <a:solidFill>
                  <a:schemeClr val="tx1"/>
                </a:solidFill>
              </a:rPr>
              <a:t>기관 간 협약 등으로 인해 지급되는 재단 이외 교내</a:t>
            </a:r>
            <a:r>
              <a:rPr lang="en-US" altLang="ko-KR" sz="1000" spc="-20" dirty="0" smtClean="0">
                <a:solidFill>
                  <a:schemeClr val="tx1"/>
                </a:solidFill>
              </a:rPr>
              <a:t>·</a:t>
            </a:r>
            <a:r>
              <a:rPr lang="ko-KR" altLang="en-US" sz="1000" spc="-20" dirty="0" smtClean="0">
                <a:solidFill>
                  <a:schemeClr val="tx1"/>
                </a:solidFill>
              </a:rPr>
              <a:t>외 장학금과 차액지급 가능</a:t>
            </a:r>
            <a:endParaRPr lang="en-US" altLang="ko-KR" sz="1000" spc="-20" dirty="0" smtClean="0">
              <a:solidFill>
                <a:schemeClr val="tx1"/>
              </a:solidFill>
            </a:endParaRPr>
          </a:p>
          <a:p>
            <a:pPr fontAlgn="base">
              <a:lnSpc>
                <a:spcPct val="150000"/>
              </a:lnSpc>
            </a:pPr>
            <a:r>
              <a:rPr lang="en-US" altLang="ko-KR" sz="1000" spc="-20" dirty="0" smtClean="0">
                <a:solidFill>
                  <a:schemeClr val="tx1"/>
                </a:solidFill>
              </a:rPr>
              <a:t>-</a:t>
            </a:r>
            <a:r>
              <a:rPr lang="ko-KR" altLang="en-US" sz="1000" spc="-20" dirty="0"/>
              <a:t> </a:t>
            </a:r>
            <a:r>
              <a:rPr lang="ko-KR" altLang="en-US" sz="1000" spc="-20" dirty="0" smtClean="0">
                <a:solidFill>
                  <a:schemeClr val="tx1"/>
                </a:solidFill>
              </a:rPr>
              <a:t>산업교육진흥 </a:t>
            </a:r>
            <a:r>
              <a:rPr lang="ko-KR" altLang="en-US" sz="1000" spc="-20" dirty="0">
                <a:solidFill>
                  <a:schemeClr val="tx1"/>
                </a:solidFill>
              </a:rPr>
              <a:t>및 산학협력촉진에 관한 법률」제</a:t>
            </a:r>
            <a:r>
              <a:rPr lang="en-US" altLang="ko-KR" sz="1000" spc="-20" dirty="0">
                <a:solidFill>
                  <a:schemeClr val="tx1"/>
                </a:solidFill>
              </a:rPr>
              <a:t>8</a:t>
            </a:r>
            <a:r>
              <a:rPr lang="ko-KR" altLang="en-US" sz="1000" spc="-20" dirty="0">
                <a:solidFill>
                  <a:schemeClr val="tx1"/>
                </a:solidFill>
              </a:rPr>
              <a:t>조 및 같은 법 시행령 제</a:t>
            </a:r>
            <a:r>
              <a:rPr lang="en-US" altLang="ko-KR" sz="1000" spc="-20" dirty="0">
                <a:solidFill>
                  <a:schemeClr val="tx1"/>
                </a:solidFill>
              </a:rPr>
              <a:t>8</a:t>
            </a:r>
            <a:r>
              <a:rPr lang="ko-KR" altLang="en-US" sz="1000" spc="-20" dirty="0">
                <a:solidFill>
                  <a:schemeClr val="tx1"/>
                </a:solidFill>
              </a:rPr>
              <a:t>조</a:t>
            </a:r>
            <a:r>
              <a:rPr lang="en-US" altLang="ko-KR" sz="1000" spc="-20" dirty="0">
                <a:solidFill>
                  <a:schemeClr val="tx1"/>
                </a:solidFill>
              </a:rPr>
              <a:t>, </a:t>
            </a:r>
            <a:r>
              <a:rPr lang="ko-KR" altLang="en-US" sz="1000" spc="-20" dirty="0">
                <a:solidFill>
                  <a:schemeClr val="tx1"/>
                </a:solidFill>
              </a:rPr>
              <a:t>제</a:t>
            </a:r>
            <a:r>
              <a:rPr lang="en-US" altLang="ko-KR" sz="1000" spc="-20" dirty="0">
                <a:solidFill>
                  <a:schemeClr val="tx1"/>
                </a:solidFill>
              </a:rPr>
              <a:t>9</a:t>
            </a:r>
            <a:r>
              <a:rPr lang="ko-KR" altLang="en-US" sz="1000" spc="-20" dirty="0">
                <a:solidFill>
                  <a:schemeClr val="tx1"/>
                </a:solidFill>
              </a:rPr>
              <a:t>조에 따라 지원되는 금액과 차액지급 가능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1557702" y="2744256"/>
            <a:ext cx="7584710" cy="396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ts val="2700"/>
              </a:lnSpc>
            </a:pPr>
            <a:r>
              <a:rPr lang="ko-KR" altLang="en-US" sz="1600" dirty="0" err="1"/>
              <a:t>ㅇ</a:t>
            </a:r>
            <a:r>
              <a:rPr lang="en-US" altLang="ko-KR" sz="1600" b="1" dirty="0" smtClean="0"/>
              <a:t> (</a:t>
            </a:r>
            <a:r>
              <a:rPr lang="ko-KR" altLang="en-US" sz="1600" b="1" dirty="0" err="1" smtClean="0"/>
              <a:t>이연불가</a:t>
            </a:r>
            <a:r>
              <a:rPr lang="en-US" altLang="ko-KR" sz="1600" b="1" dirty="0" smtClean="0"/>
              <a:t>) </a:t>
            </a:r>
            <a:r>
              <a:rPr lang="ko-KR" altLang="en-US" sz="1600" b="1" dirty="0" smtClean="0"/>
              <a:t>수혜학기에 휴학하는 경우</a:t>
            </a:r>
            <a:r>
              <a:rPr lang="en-US" altLang="ko-KR" sz="1600" b="1" dirty="0" smtClean="0"/>
              <a:t>, </a:t>
            </a:r>
            <a:r>
              <a:rPr lang="ko-KR" altLang="en-US" sz="1600" b="1" dirty="0" smtClean="0"/>
              <a:t>해당학기 장학금 반환</a:t>
            </a:r>
            <a:endParaRPr lang="en-US" altLang="ko-KR" sz="1600" b="1" dirty="0" smtClean="0"/>
          </a:p>
        </p:txBody>
      </p:sp>
      <p:sp>
        <p:nvSpPr>
          <p:cNvPr id="21" name="직사각형 20"/>
          <p:cNvSpPr/>
          <p:nvPr/>
        </p:nvSpPr>
        <p:spPr>
          <a:xfrm>
            <a:off x="1556290" y="3284984"/>
            <a:ext cx="758471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ts val="2700"/>
              </a:lnSpc>
            </a:pPr>
            <a:r>
              <a:rPr lang="ko-KR" altLang="en-US" sz="1600" dirty="0" err="1"/>
              <a:t>ㅇ</a:t>
            </a:r>
            <a:r>
              <a:rPr lang="en-US" altLang="ko-KR" sz="1600" b="1" dirty="0" smtClean="0"/>
              <a:t> </a:t>
            </a:r>
            <a:r>
              <a:rPr lang="en-US" altLang="ko-KR" sz="1600" b="1" spc="-50" dirty="0" smtClean="0"/>
              <a:t>(</a:t>
            </a:r>
            <a:r>
              <a:rPr lang="ko-KR" altLang="en-US" sz="1600" b="1" spc="-50" dirty="0" smtClean="0"/>
              <a:t>우선 순위자 선지원</a:t>
            </a:r>
            <a:r>
              <a:rPr lang="en-US" altLang="ko-KR" sz="1600" b="1" spc="-50" dirty="0" smtClean="0"/>
              <a:t>)</a:t>
            </a:r>
            <a:r>
              <a:rPr lang="ko-KR" altLang="en-US" sz="1600" b="1" spc="-50" dirty="0"/>
              <a:t> </a:t>
            </a:r>
            <a:r>
              <a:rPr lang="ko-KR" altLang="en-US" sz="1600" b="1" spc="-50" dirty="0" smtClean="0"/>
              <a:t>사업비 예산 범위 내에서 최종 재단 심사 시 결정된 순위에 </a:t>
            </a:r>
            <a:endParaRPr lang="en-US" altLang="ko-KR" sz="1600" b="1" spc="-50" dirty="0" smtClean="0"/>
          </a:p>
          <a:p>
            <a:pPr fontAlgn="base">
              <a:lnSpc>
                <a:spcPts val="2700"/>
              </a:lnSpc>
            </a:pPr>
            <a:r>
              <a:rPr lang="en-US" altLang="ko-KR" sz="1600" b="1" spc="-50" dirty="0"/>
              <a:t> </a:t>
            </a:r>
            <a:r>
              <a:rPr lang="en-US" altLang="ko-KR" sz="1600" b="1" spc="-50" dirty="0" smtClean="0"/>
              <a:t>    </a:t>
            </a:r>
            <a:r>
              <a:rPr lang="ko-KR" altLang="en-US" sz="1600" b="1" spc="-50" dirty="0" smtClean="0"/>
              <a:t>따라 순차적으로 지원</a:t>
            </a:r>
            <a:endParaRPr lang="en-US" altLang="ko-KR" sz="1600" b="1" spc="-50" dirty="0" smtClean="0"/>
          </a:p>
        </p:txBody>
      </p:sp>
      <p:sp>
        <p:nvSpPr>
          <p:cNvPr id="22" name="직사각형 21"/>
          <p:cNvSpPr/>
          <p:nvPr/>
        </p:nvSpPr>
        <p:spPr>
          <a:xfrm>
            <a:off x="1556290" y="4156338"/>
            <a:ext cx="758471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ts val="2700"/>
              </a:lnSpc>
            </a:pPr>
            <a:r>
              <a:rPr lang="ko-KR" altLang="en-US" sz="1600" dirty="0" err="1"/>
              <a:t>ㅇ</a:t>
            </a:r>
            <a:r>
              <a:rPr lang="en-US" altLang="ko-KR" sz="1600" b="1" dirty="0" smtClean="0"/>
              <a:t> </a:t>
            </a:r>
            <a:r>
              <a:rPr lang="en-US" altLang="ko-KR" sz="1600" b="1" spc="-50" dirty="0" smtClean="0"/>
              <a:t>(</a:t>
            </a:r>
            <a:r>
              <a:rPr lang="ko-KR" altLang="en-US" sz="1600" b="1" spc="-50" dirty="0" smtClean="0"/>
              <a:t>중복지원 금지</a:t>
            </a:r>
            <a:r>
              <a:rPr lang="en-US" altLang="ko-KR" sz="1600" b="1" spc="-50" dirty="0" smtClean="0"/>
              <a:t>) </a:t>
            </a:r>
            <a:r>
              <a:rPr lang="ko-KR" altLang="en-US" sz="1600" dirty="0"/>
              <a:t>한 학생이 동일학기에 학자금 대출 또는 장학금 등 </a:t>
            </a:r>
            <a:r>
              <a:rPr lang="en-US" altLang="ko-KR" sz="1600" dirty="0"/>
              <a:t>2</a:t>
            </a:r>
            <a:r>
              <a:rPr lang="ko-KR" altLang="en-US" sz="1600" dirty="0"/>
              <a:t>개 이상의 </a:t>
            </a:r>
            <a:endParaRPr lang="en-US" altLang="ko-KR" sz="1600" dirty="0" smtClean="0"/>
          </a:p>
          <a:p>
            <a:pPr fontAlgn="base">
              <a:lnSpc>
                <a:spcPts val="2700"/>
              </a:lnSpc>
            </a:pPr>
            <a:r>
              <a:rPr lang="en-US" altLang="ko-KR" sz="1600" b="1" dirty="0"/>
              <a:t> </a:t>
            </a:r>
            <a:r>
              <a:rPr lang="en-US" altLang="ko-KR" sz="1600" b="1" dirty="0" smtClean="0"/>
              <a:t>   </a:t>
            </a:r>
            <a:r>
              <a:rPr lang="ko-KR" altLang="en-US" sz="1600" b="1" dirty="0" smtClean="0"/>
              <a:t>학자금 </a:t>
            </a:r>
            <a:r>
              <a:rPr lang="ko-KR" altLang="en-US" sz="1600" b="1" dirty="0"/>
              <a:t>지원을 통해 등록금 범위를 </a:t>
            </a:r>
            <a:r>
              <a:rPr lang="ko-KR" altLang="en-US" sz="1600" b="1" dirty="0" smtClean="0"/>
              <a:t>초과할 수 없음</a:t>
            </a:r>
            <a:endParaRPr lang="ko-KR" altLang="en-US" sz="1600" dirty="0"/>
          </a:p>
        </p:txBody>
      </p:sp>
      <p:sp>
        <p:nvSpPr>
          <p:cNvPr id="24" name="오각형 23"/>
          <p:cNvSpPr/>
          <p:nvPr/>
        </p:nvSpPr>
        <p:spPr>
          <a:xfrm>
            <a:off x="107504" y="1880828"/>
            <a:ext cx="1224136" cy="576064"/>
          </a:xfrm>
          <a:prstGeom prst="homePlate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신청</a:t>
            </a:r>
            <a:endParaRPr lang="ko-KR" altLang="en-US" sz="2000" b="1" dirty="0">
              <a:solidFill>
                <a:schemeClr val="tx1"/>
              </a:solidFill>
            </a:endParaRPr>
          </a:p>
        </p:txBody>
      </p:sp>
      <p:sp>
        <p:nvSpPr>
          <p:cNvPr id="25" name="오각형 24"/>
          <p:cNvSpPr/>
          <p:nvPr/>
        </p:nvSpPr>
        <p:spPr>
          <a:xfrm>
            <a:off x="107504" y="2780928"/>
            <a:ext cx="1224136" cy="576064"/>
          </a:xfrm>
          <a:prstGeom prst="homePlate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심</a:t>
            </a:r>
            <a:r>
              <a:rPr lang="ko-KR" altLang="en-US" sz="2000" b="1" dirty="0">
                <a:solidFill>
                  <a:schemeClr val="tx1"/>
                </a:solidFill>
              </a:rPr>
              <a:t>사</a:t>
            </a:r>
          </a:p>
        </p:txBody>
      </p:sp>
      <p:sp>
        <p:nvSpPr>
          <p:cNvPr id="26" name="오각형 25"/>
          <p:cNvSpPr/>
          <p:nvPr/>
        </p:nvSpPr>
        <p:spPr>
          <a:xfrm>
            <a:off x="107504" y="3681028"/>
            <a:ext cx="1224136" cy="576064"/>
          </a:xfrm>
          <a:prstGeom prst="homePlate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지</a:t>
            </a:r>
            <a:r>
              <a:rPr lang="ko-KR" altLang="en-US" sz="2000" b="1" dirty="0">
                <a:solidFill>
                  <a:schemeClr val="tx1"/>
                </a:solidFill>
              </a:rPr>
              <a:t>급</a:t>
            </a:r>
          </a:p>
        </p:txBody>
      </p:sp>
      <p:sp>
        <p:nvSpPr>
          <p:cNvPr id="27" name="오각형 26"/>
          <p:cNvSpPr/>
          <p:nvPr/>
        </p:nvSpPr>
        <p:spPr>
          <a:xfrm>
            <a:off x="107504" y="4581128"/>
            <a:ext cx="1224136" cy="576064"/>
          </a:xfrm>
          <a:prstGeom prst="homePlate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사후</a:t>
            </a:r>
            <a:endParaRPr lang="ko-KR" altLang="en-US" sz="2000" b="1" dirty="0">
              <a:solidFill>
                <a:schemeClr val="tx1"/>
              </a:solidFill>
            </a:endParaRPr>
          </a:p>
        </p:txBody>
      </p:sp>
      <p:sp>
        <p:nvSpPr>
          <p:cNvPr id="28" name="오각형 27"/>
          <p:cNvSpPr/>
          <p:nvPr/>
        </p:nvSpPr>
        <p:spPr>
          <a:xfrm>
            <a:off x="107504" y="980728"/>
            <a:ext cx="1224136" cy="576064"/>
          </a:xfrm>
          <a:prstGeom prst="homePlate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개요</a:t>
            </a:r>
            <a:endParaRPr lang="ko-KR" altLang="en-US" sz="2000" b="1" dirty="0">
              <a:solidFill>
                <a:schemeClr val="tx1"/>
              </a:solidFill>
            </a:endParaRPr>
          </a:p>
        </p:txBody>
      </p:sp>
      <p:sp>
        <p:nvSpPr>
          <p:cNvPr id="29" name="오각형 28"/>
          <p:cNvSpPr/>
          <p:nvPr/>
        </p:nvSpPr>
        <p:spPr>
          <a:xfrm>
            <a:off x="107504" y="3673902"/>
            <a:ext cx="1224136" cy="576064"/>
          </a:xfrm>
          <a:prstGeom prst="homePlate">
            <a:avLst/>
          </a:prstGeom>
          <a:solidFill>
            <a:schemeClr val="accent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bg1"/>
                </a:solidFill>
              </a:rPr>
              <a:t>지급</a:t>
            </a:r>
            <a:endParaRPr lang="ko-KR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899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7" grpId="0"/>
      <p:bldP spid="18" grpId="0" animBg="1"/>
      <p:bldP spid="20" grpId="0"/>
      <p:bldP spid="21" grpId="0"/>
      <p:bldP spid="22" grpId="0"/>
      <p:bldP spid="2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043608" y="649566"/>
            <a:ext cx="8057262" cy="615667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-7634" y="-18758"/>
            <a:ext cx="818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고졸 후학습자 장학금 </a:t>
            </a:r>
            <a:r>
              <a:rPr lang="en-US" altLang="ko-KR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(</a:t>
            </a:r>
            <a:r>
              <a:rPr lang="ko-KR" altLang="en-US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희망사다리</a:t>
            </a:r>
            <a:r>
              <a:rPr lang="en-US" altLang="ko-KR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Ⅱ</a:t>
            </a:r>
            <a:r>
              <a:rPr lang="ko-KR" altLang="en-US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유형</a:t>
            </a:r>
            <a:r>
              <a:rPr lang="en-US" altLang="ko-KR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77770" y="1037927"/>
            <a:ext cx="2669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 smtClean="0"/>
              <a:t>[</a:t>
            </a:r>
            <a:r>
              <a:rPr lang="ko-KR" altLang="en-US" sz="2400" b="1" dirty="0" smtClean="0"/>
              <a:t>장학생 의무재직</a:t>
            </a:r>
            <a:r>
              <a:rPr lang="en-US" altLang="ko-KR" sz="2400" b="1" dirty="0" smtClean="0"/>
              <a:t>]</a:t>
            </a:r>
            <a:endParaRPr lang="ko-KR" altLang="en-US" sz="2400" b="1" dirty="0"/>
          </a:p>
        </p:txBody>
      </p:sp>
      <p:sp>
        <p:nvSpPr>
          <p:cNvPr id="17" name="직사각형 16"/>
          <p:cNvSpPr/>
          <p:nvPr/>
        </p:nvSpPr>
        <p:spPr>
          <a:xfrm>
            <a:off x="1559290" y="1582043"/>
            <a:ext cx="7584710" cy="396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ts val="2700"/>
              </a:lnSpc>
            </a:pPr>
            <a:r>
              <a:rPr lang="ko-KR" altLang="en-US" sz="1600" dirty="0" err="1"/>
              <a:t>ㅇ</a:t>
            </a:r>
            <a:r>
              <a:rPr lang="en-US" altLang="ko-KR" sz="1600" b="1" dirty="0" smtClean="0"/>
              <a:t> </a:t>
            </a:r>
            <a:r>
              <a:rPr lang="en-US" altLang="ko-KR" sz="1600" b="1" spc="-50" dirty="0" smtClean="0"/>
              <a:t>(</a:t>
            </a:r>
            <a:r>
              <a:rPr lang="ko-KR" altLang="en-US" sz="1600" b="1" spc="-50" dirty="0" smtClean="0"/>
              <a:t>의무재직기간</a:t>
            </a:r>
            <a:r>
              <a:rPr lang="en-US" altLang="ko-KR" sz="1600" b="1" spc="-50" dirty="0" smtClean="0"/>
              <a:t>)</a:t>
            </a:r>
            <a:r>
              <a:rPr lang="en-US" altLang="ko-KR" sz="1600" spc="-50" dirty="0" smtClean="0"/>
              <a:t> </a:t>
            </a:r>
            <a:r>
              <a:rPr lang="ko-KR" altLang="en-US" sz="1600" spc="-50" dirty="0" smtClean="0"/>
              <a:t>다음학기 시작인 전까지 </a:t>
            </a:r>
            <a:r>
              <a:rPr lang="en-US" altLang="ko-KR" sz="1600" spc="-50" dirty="0" smtClean="0"/>
              <a:t>‘</a:t>
            </a:r>
            <a:r>
              <a:rPr lang="ko-KR" altLang="en-US" sz="1600" spc="-50" dirty="0" smtClean="0"/>
              <a:t>수혜학기 </a:t>
            </a:r>
            <a:r>
              <a:rPr lang="en-US" altLang="ko-KR" sz="1600" spc="-50" dirty="0" smtClean="0"/>
              <a:t>x 4</a:t>
            </a:r>
            <a:r>
              <a:rPr lang="ko-KR" altLang="en-US" sz="1600" spc="-50" dirty="0" smtClean="0"/>
              <a:t>개월</a:t>
            </a:r>
            <a:r>
              <a:rPr lang="en-US" altLang="ko-KR" sz="1600" spc="-50" dirty="0" smtClean="0"/>
              <a:t>’</a:t>
            </a:r>
            <a:r>
              <a:rPr lang="ko-KR" altLang="en-US" sz="1600" spc="-50" dirty="0" smtClean="0"/>
              <a:t>간 중소기업 등에 재직</a:t>
            </a:r>
            <a:endParaRPr lang="en-US" altLang="ko-KR" sz="1600" b="1" spc="-50" dirty="0" smtClean="0"/>
          </a:p>
        </p:txBody>
      </p:sp>
      <p:sp>
        <p:nvSpPr>
          <p:cNvPr id="2" name="직사각형 1"/>
          <p:cNvSpPr/>
          <p:nvPr/>
        </p:nvSpPr>
        <p:spPr>
          <a:xfrm>
            <a:off x="2786239" y="1196896"/>
            <a:ext cx="4572000" cy="28693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ts val="1500"/>
              </a:lnSpc>
            </a:pPr>
            <a:endParaRPr lang="ko-KR" altLang="en-US" dirty="0"/>
          </a:p>
        </p:txBody>
      </p:sp>
      <p:sp>
        <p:nvSpPr>
          <p:cNvPr id="19" name="직사각형 18"/>
          <p:cNvSpPr/>
          <p:nvPr/>
        </p:nvSpPr>
        <p:spPr>
          <a:xfrm>
            <a:off x="1835696" y="1988840"/>
            <a:ext cx="7056784" cy="86409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500"/>
              </a:lnSpc>
            </a:pPr>
            <a:r>
              <a:rPr lang="en-US" altLang="ko-KR" sz="1000" dirty="0" smtClean="0">
                <a:solidFill>
                  <a:schemeClr val="tx1"/>
                </a:solidFill>
              </a:rPr>
              <a:t>- </a:t>
            </a:r>
            <a:r>
              <a:rPr lang="ko-KR" altLang="en-US" sz="1000" dirty="0">
                <a:solidFill>
                  <a:schemeClr val="tx1"/>
                </a:solidFill>
              </a:rPr>
              <a:t>수혜학기 내 의무재직 이행을 원칙으로 함</a:t>
            </a:r>
            <a:endParaRPr lang="en-US" altLang="ko-KR" sz="1000" dirty="0">
              <a:solidFill>
                <a:schemeClr val="tx1"/>
              </a:solidFill>
            </a:endParaRPr>
          </a:p>
          <a:p>
            <a:pPr>
              <a:lnSpc>
                <a:spcPts val="1500"/>
              </a:lnSpc>
            </a:pPr>
            <a:r>
              <a:rPr lang="en-US" altLang="ko-KR" sz="1000" dirty="0" smtClean="0">
                <a:solidFill>
                  <a:schemeClr val="tx1"/>
                </a:solidFill>
              </a:rPr>
              <a:t>- </a:t>
            </a:r>
            <a:r>
              <a:rPr lang="ko-KR" altLang="en-US" sz="1000" dirty="0">
                <a:solidFill>
                  <a:schemeClr val="tx1"/>
                </a:solidFill>
              </a:rPr>
              <a:t>의무재직 </a:t>
            </a:r>
            <a:r>
              <a:rPr lang="ko-KR" altLang="en-US" sz="1000" dirty="0" err="1">
                <a:solidFill>
                  <a:schemeClr val="tx1"/>
                </a:solidFill>
              </a:rPr>
              <a:t>미이행자는</a:t>
            </a:r>
            <a:r>
              <a:rPr lang="ko-KR" altLang="en-US" sz="1000" dirty="0">
                <a:solidFill>
                  <a:schemeClr val="tx1"/>
                </a:solidFill>
              </a:rPr>
              <a:t> 이후 장학금 신청 시 제한</a:t>
            </a:r>
            <a:endParaRPr lang="en-US" altLang="ko-KR" sz="1000" dirty="0">
              <a:solidFill>
                <a:schemeClr val="tx1"/>
              </a:solidFill>
            </a:endParaRPr>
          </a:p>
          <a:p>
            <a:pPr>
              <a:lnSpc>
                <a:spcPts val="1500"/>
              </a:lnSpc>
            </a:pPr>
            <a:r>
              <a:rPr lang="en-US" altLang="ko-KR" sz="1000" dirty="0" smtClean="0">
                <a:solidFill>
                  <a:schemeClr val="tx1"/>
                </a:solidFill>
              </a:rPr>
              <a:t>- </a:t>
            </a:r>
            <a:r>
              <a:rPr lang="ko-KR" altLang="en-US" sz="1000" spc="-20" dirty="0">
                <a:solidFill>
                  <a:schemeClr val="tx1"/>
                </a:solidFill>
              </a:rPr>
              <a:t>의무재직 </a:t>
            </a:r>
            <a:r>
              <a:rPr lang="ko-KR" altLang="en-US" sz="1000" spc="-20" dirty="0" err="1">
                <a:solidFill>
                  <a:schemeClr val="tx1"/>
                </a:solidFill>
              </a:rPr>
              <a:t>미이행자가</a:t>
            </a:r>
            <a:r>
              <a:rPr lang="ko-KR" altLang="en-US" sz="1000" spc="-20" dirty="0">
                <a:solidFill>
                  <a:schemeClr val="tx1"/>
                </a:solidFill>
              </a:rPr>
              <a:t> </a:t>
            </a:r>
            <a:r>
              <a:rPr lang="ko-KR" altLang="en-US" sz="1000" spc="-20" dirty="0" smtClean="0">
                <a:solidFill>
                  <a:schemeClr val="tx1"/>
                </a:solidFill>
              </a:rPr>
              <a:t> </a:t>
            </a:r>
            <a:r>
              <a:rPr lang="ko-KR" altLang="en-US" sz="1000" spc="-20" dirty="0" err="1" smtClean="0">
                <a:solidFill>
                  <a:schemeClr val="tx1"/>
                </a:solidFill>
              </a:rPr>
              <a:t>재참여를</a:t>
            </a:r>
            <a:r>
              <a:rPr lang="ko-KR" altLang="en-US" sz="1000" spc="-20" dirty="0" smtClean="0">
                <a:solidFill>
                  <a:schemeClr val="tx1"/>
                </a:solidFill>
              </a:rPr>
              <a:t> </a:t>
            </a:r>
            <a:r>
              <a:rPr lang="ko-KR" altLang="en-US" sz="1000" spc="-20" dirty="0">
                <a:solidFill>
                  <a:schemeClr val="tx1"/>
                </a:solidFill>
              </a:rPr>
              <a:t>희망할 시</a:t>
            </a:r>
            <a:r>
              <a:rPr lang="en-US" altLang="ko-KR" sz="1000" spc="-20" dirty="0">
                <a:solidFill>
                  <a:schemeClr val="tx1"/>
                </a:solidFill>
              </a:rPr>
              <a:t>, </a:t>
            </a:r>
            <a:r>
              <a:rPr lang="ko-KR" altLang="en-US" sz="1000" spc="-20" dirty="0">
                <a:solidFill>
                  <a:schemeClr val="tx1"/>
                </a:solidFill>
              </a:rPr>
              <a:t>의무재직 </a:t>
            </a:r>
            <a:r>
              <a:rPr lang="ko-KR" altLang="en-US" sz="1000" spc="-20" dirty="0" err="1">
                <a:solidFill>
                  <a:schemeClr val="tx1"/>
                </a:solidFill>
              </a:rPr>
              <a:t>미이행</a:t>
            </a:r>
            <a:r>
              <a:rPr lang="ko-KR" altLang="en-US" sz="1000" spc="-20" dirty="0">
                <a:solidFill>
                  <a:schemeClr val="tx1"/>
                </a:solidFill>
              </a:rPr>
              <a:t> 사유가 발생한 학기의 수혜금액에 대해 보증보험 가입 </a:t>
            </a:r>
            <a:r>
              <a:rPr lang="ko-KR" altLang="en-US" sz="1000" spc="-20" dirty="0" smtClean="0">
                <a:solidFill>
                  <a:schemeClr val="tx1"/>
                </a:solidFill>
              </a:rPr>
              <a:t>필요</a:t>
            </a:r>
            <a:endParaRPr lang="en-US" altLang="ko-KR" sz="1000" spc="-20" dirty="0">
              <a:solidFill>
                <a:schemeClr val="tx1"/>
              </a:solidFill>
            </a:endParaRPr>
          </a:p>
          <a:p>
            <a:pPr>
              <a:lnSpc>
                <a:spcPts val="1500"/>
              </a:lnSpc>
            </a:pPr>
            <a:r>
              <a:rPr lang="en-US" altLang="ko-KR" sz="1000" dirty="0" smtClean="0">
                <a:solidFill>
                  <a:schemeClr val="tx1"/>
                </a:solidFill>
              </a:rPr>
              <a:t>- </a:t>
            </a:r>
            <a:r>
              <a:rPr lang="ko-KR" altLang="en-US" sz="1000" dirty="0">
                <a:solidFill>
                  <a:schemeClr val="tx1"/>
                </a:solidFill>
              </a:rPr>
              <a:t>졸업 시까지 의무재직이 이행되지 않을 경우 지원된 장학금 반환 </a:t>
            </a:r>
          </a:p>
        </p:txBody>
      </p:sp>
      <p:sp>
        <p:nvSpPr>
          <p:cNvPr id="23" name="직사각형 22"/>
          <p:cNvSpPr/>
          <p:nvPr/>
        </p:nvSpPr>
        <p:spPr>
          <a:xfrm>
            <a:off x="1556290" y="3104296"/>
            <a:ext cx="7584710" cy="438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ts val="2700"/>
              </a:lnSpc>
            </a:pPr>
            <a:r>
              <a:rPr lang="ko-KR" altLang="en-US" sz="1600" dirty="0" err="1"/>
              <a:t>ㅇ</a:t>
            </a:r>
            <a:r>
              <a:rPr lang="en-US" altLang="ko-KR" sz="1600" b="1" dirty="0" smtClean="0"/>
              <a:t> </a:t>
            </a:r>
            <a:r>
              <a:rPr lang="en-US" altLang="ko-KR" sz="1600" b="1" spc="-50" dirty="0" smtClean="0"/>
              <a:t>(</a:t>
            </a:r>
            <a:r>
              <a:rPr lang="ko-KR" altLang="en-US" sz="1600" b="1" spc="-50" dirty="0" smtClean="0"/>
              <a:t>재직기간 계산</a:t>
            </a:r>
            <a:r>
              <a:rPr lang="en-US" altLang="ko-KR" sz="1600" b="1" spc="-50" dirty="0" smtClean="0"/>
              <a:t>)</a:t>
            </a:r>
            <a:r>
              <a:rPr lang="en-US" altLang="ko-KR" sz="1600" spc="-50" dirty="0" smtClean="0"/>
              <a:t> </a:t>
            </a:r>
            <a:r>
              <a:rPr lang="ko-KR" altLang="en-US" sz="1600" b="1" spc="-50" dirty="0" smtClean="0"/>
              <a:t>일 단위로 계산</a:t>
            </a:r>
            <a:r>
              <a:rPr lang="ko-KR" altLang="en-US" sz="1600" spc="-50" dirty="0" smtClean="0"/>
              <a:t>하며</a:t>
            </a:r>
            <a:r>
              <a:rPr lang="en-US" altLang="ko-KR" sz="1600" spc="-50" dirty="0" smtClean="0"/>
              <a:t>, 30</a:t>
            </a:r>
            <a:r>
              <a:rPr lang="ko-KR" altLang="en-US" sz="1600" spc="-50" dirty="0" smtClean="0"/>
              <a:t>일을 </a:t>
            </a:r>
            <a:r>
              <a:rPr lang="en-US" altLang="ko-KR" sz="1600" spc="-50" dirty="0" smtClean="0"/>
              <a:t>1</a:t>
            </a:r>
            <a:r>
              <a:rPr lang="ko-KR" altLang="en-US" sz="1600" spc="-50" dirty="0" smtClean="0"/>
              <a:t>개월로 함</a:t>
            </a:r>
            <a:endParaRPr lang="en-US" altLang="ko-KR" sz="1600" b="1" spc="-50" dirty="0" smtClean="0"/>
          </a:p>
        </p:txBody>
      </p:sp>
      <p:sp>
        <p:nvSpPr>
          <p:cNvPr id="24" name="직사각형 23"/>
          <p:cNvSpPr/>
          <p:nvPr/>
        </p:nvSpPr>
        <p:spPr>
          <a:xfrm>
            <a:off x="1556290" y="3789040"/>
            <a:ext cx="758471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ko-KR" altLang="en-US" sz="1600" dirty="0" err="1"/>
              <a:t>ㅇ</a:t>
            </a:r>
            <a:r>
              <a:rPr lang="en-US" altLang="ko-KR" sz="1600" b="1" dirty="0" smtClean="0"/>
              <a:t> </a:t>
            </a:r>
            <a:r>
              <a:rPr lang="en-US" altLang="ko-KR" sz="1600" b="1" spc="-50" dirty="0" smtClean="0"/>
              <a:t>(</a:t>
            </a:r>
            <a:r>
              <a:rPr lang="ko-KR" altLang="en-US" sz="1600" b="1" spc="-50" dirty="0" smtClean="0"/>
              <a:t>의무재직 대상기업</a:t>
            </a:r>
            <a:r>
              <a:rPr lang="en-US" altLang="ko-KR" sz="1600" b="1" spc="-50" dirty="0" smtClean="0"/>
              <a:t>)</a:t>
            </a:r>
            <a:r>
              <a:rPr lang="en-US" altLang="ko-KR" sz="1600" spc="-50" dirty="0" smtClean="0"/>
              <a:t> </a:t>
            </a:r>
            <a:r>
              <a:rPr lang="ko-KR" altLang="en-US" sz="1600" dirty="0"/>
              <a:t>최종자격심사 시 확인하는 </a:t>
            </a:r>
            <a:r>
              <a:rPr lang="ko-KR" altLang="en-US" sz="1600" b="1" dirty="0"/>
              <a:t>중소</a:t>
            </a:r>
            <a:r>
              <a:rPr lang="en-US" altLang="ko-KR" sz="1600" b="1" dirty="0"/>
              <a:t>·</a:t>
            </a:r>
            <a:r>
              <a:rPr lang="ko-KR" altLang="en-US" sz="1600" b="1" dirty="0"/>
              <a:t>중견기업의 </a:t>
            </a:r>
            <a:r>
              <a:rPr lang="ko-KR" altLang="en-US" sz="1600" b="1" dirty="0" smtClean="0"/>
              <a:t>기준과 </a:t>
            </a:r>
            <a:r>
              <a:rPr lang="ko-KR" altLang="en-US" sz="1600" b="1" dirty="0"/>
              <a:t>같음</a:t>
            </a:r>
            <a:endParaRPr lang="ko-KR" altLang="en-US" sz="1600" dirty="0"/>
          </a:p>
        </p:txBody>
      </p:sp>
      <p:sp>
        <p:nvSpPr>
          <p:cNvPr id="25" name="직사각형 24"/>
          <p:cNvSpPr/>
          <p:nvPr/>
        </p:nvSpPr>
        <p:spPr>
          <a:xfrm>
            <a:off x="1547664" y="4437112"/>
            <a:ext cx="758471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ko-KR" altLang="en-US" sz="1600" dirty="0" err="1"/>
              <a:t>ㅇ</a:t>
            </a:r>
            <a:r>
              <a:rPr lang="en-US" altLang="ko-KR" sz="1600" b="1" dirty="0" smtClean="0"/>
              <a:t> </a:t>
            </a:r>
            <a:r>
              <a:rPr lang="en-US" altLang="ko-KR" sz="1600" b="1" spc="-70" dirty="0" smtClean="0"/>
              <a:t>(</a:t>
            </a:r>
            <a:r>
              <a:rPr lang="ko-KR" altLang="en-US" sz="1600" b="1" spc="-70" dirty="0" smtClean="0"/>
              <a:t>불이행에 따른 제한</a:t>
            </a:r>
            <a:r>
              <a:rPr lang="en-US" altLang="ko-KR" sz="1600" b="1" spc="-70" dirty="0" smtClean="0"/>
              <a:t>)</a:t>
            </a:r>
            <a:r>
              <a:rPr lang="en-US" altLang="ko-KR" sz="1600" spc="-70" dirty="0" smtClean="0"/>
              <a:t> </a:t>
            </a:r>
            <a:r>
              <a:rPr lang="ko-KR" altLang="en-US" sz="1600" spc="-70" dirty="0" smtClean="0"/>
              <a:t>의무재직 불이행 자는 </a:t>
            </a:r>
            <a:r>
              <a:rPr lang="en-US" altLang="ko-KR" sz="1600" b="1" spc="-70" dirty="0" smtClean="0"/>
              <a:t>‘</a:t>
            </a:r>
            <a:r>
              <a:rPr lang="ko-KR" altLang="en-US" sz="1600" b="1" spc="-70" dirty="0" smtClean="0"/>
              <a:t>장학금 반환</a:t>
            </a:r>
            <a:r>
              <a:rPr lang="en-US" altLang="ko-KR" sz="1600" b="1" spc="-70" dirty="0" smtClean="0"/>
              <a:t>’,</a:t>
            </a:r>
            <a:r>
              <a:rPr lang="ko-KR" altLang="en-US" sz="1600" b="1" spc="-70" dirty="0" smtClean="0"/>
              <a:t> </a:t>
            </a:r>
            <a:r>
              <a:rPr lang="en-US" altLang="ko-KR" sz="1600" b="1" spc="-70" dirty="0" smtClean="0"/>
              <a:t>‘</a:t>
            </a:r>
            <a:r>
              <a:rPr lang="ko-KR" altLang="en-US" sz="1600" b="1" spc="-70" dirty="0" smtClean="0"/>
              <a:t>향후 의무재직</a:t>
            </a:r>
            <a:r>
              <a:rPr lang="en-US" altLang="ko-KR" sz="1600" b="1" spc="-70" dirty="0" smtClean="0"/>
              <a:t>’ </a:t>
            </a:r>
            <a:r>
              <a:rPr lang="ko-KR" altLang="en-US" sz="1600" b="1" spc="-70" dirty="0" smtClean="0"/>
              <a:t>중 선택</a:t>
            </a:r>
            <a:endParaRPr lang="ko-KR" altLang="en-US" sz="1600" b="1" spc="-70" dirty="0"/>
          </a:p>
        </p:txBody>
      </p:sp>
      <p:sp>
        <p:nvSpPr>
          <p:cNvPr id="26" name="직사각형 25"/>
          <p:cNvSpPr/>
          <p:nvPr/>
        </p:nvSpPr>
        <p:spPr>
          <a:xfrm>
            <a:off x="1835696" y="4941168"/>
            <a:ext cx="7056784" cy="136815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lnSpc>
                <a:spcPts val="1700"/>
              </a:lnSpc>
            </a:pPr>
            <a:r>
              <a:rPr lang="en-US" altLang="ko-KR" sz="1000" spc="-20" dirty="0">
                <a:solidFill>
                  <a:schemeClr val="tx1"/>
                </a:solidFill>
              </a:rPr>
              <a:t>- </a:t>
            </a:r>
            <a:r>
              <a:rPr lang="ko-KR" altLang="en-US" sz="1000" dirty="0" err="1">
                <a:solidFill>
                  <a:schemeClr val="tx1"/>
                </a:solidFill>
              </a:rPr>
              <a:t>수혜받은</a:t>
            </a:r>
            <a:r>
              <a:rPr lang="ko-KR" altLang="en-US" sz="1000" dirty="0">
                <a:solidFill>
                  <a:schemeClr val="tx1"/>
                </a:solidFill>
              </a:rPr>
              <a:t> 대학에 적</a:t>
            </a:r>
            <a:r>
              <a:rPr lang="en-US" altLang="ko-KR" sz="1000" dirty="0">
                <a:solidFill>
                  <a:schemeClr val="tx1"/>
                </a:solidFill>
              </a:rPr>
              <a:t>(</a:t>
            </a:r>
            <a:r>
              <a:rPr lang="ko-KR" altLang="en-US" sz="1000" dirty="0">
                <a:solidFill>
                  <a:schemeClr val="tx1"/>
                </a:solidFill>
              </a:rPr>
              <a:t>籍</a:t>
            </a:r>
            <a:r>
              <a:rPr lang="en-US" altLang="ko-KR" sz="1000" dirty="0">
                <a:solidFill>
                  <a:schemeClr val="tx1"/>
                </a:solidFill>
              </a:rPr>
              <a:t>)</a:t>
            </a:r>
            <a:r>
              <a:rPr lang="ko-KR" altLang="en-US" sz="1000" dirty="0">
                <a:solidFill>
                  <a:schemeClr val="tx1"/>
                </a:solidFill>
              </a:rPr>
              <a:t>을 두고 있는 학생만 ‘향후 의무재직’ 선택 가능</a:t>
            </a:r>
          </a:p>
          <a:p>
            <a:pPr fontAlgn="base">
              <a:lnSpc>
                <a:spcPts val="1700"/>
              </a:lnSpc>
            </a:pPr>
            <a:r>
              <a:rPr lang="en-US" altLang="ko-KR" sz="1000" spc="-20" dirty="0" smtClean="0">
                <a:solidFill>
                  <a:schemeClr val="tx1"/>
                </a:solidFill>
              </a:rPr>
              <a:t>- </a:t>
            </a:r>
            <a:r>
              <a:rPr lang="ko-KR" altLang="en-US" sz="1000" spc="-20" dirty="0" smtClean="0">
                <a:solidFill>
                  <a:schemeClr val="tx1"/>
                </a:solidFill>
              </a:rPr>
              <a:t>학기 </a:t>
            </a:r>
            <a:r>
              <a:rPr lang="ko-KR" altLang="en-US" sz="1000" spc="-20" dirty="0">
                <a:solidFill>
                  <a:schemeClr val="tx1"/>
                </a:solidFill>
              </a:rPr>
              <a:t>중 퇴직 시</a:t>
            </a:r>
            <a:r>
              <a:rPr lang="en-US" altLang="ko-KR" sz="1000" spc="-20" dirty="0">
                <a:solidFill>
                  <a:schemeClr val="tx1"/>
                </a:solidFill>
              </a:rPr>
              <a:t>, </a:t>
            </a:r>
            <a:r>
              <a:rPr lang="ko-KR" altLang="en-US" sz="1000" spc="-20" dirty="0">
                <a:solidFill>
                  <a:schemeClr val="tx1"/>
                </a:solidFill>
              </a:rPr>
              <a:t>의무재직기간 중 실제 재직일수를 감하여 반환금액 계산</a:t>
            </a:r>
            <a:endParaRPr lang="en-US" altLang="ko-KR" sz="1000" spc="-20" dirty="0">
              <a:solidFill>
                <a:schemeClr val="tx1"/>
              </a:solidFill>
            </a:endParaRPr>
          </a:p>
          <a:p>
            <a:pPr fontAlgn="base">
              <a:lnSpc>
                <a:spcPts val="1700"/>
              </a:lnSpc>
            </a:pPr>
            <a:r>
              <a:rPr lang="ko-KR" altLang="en-US" sz="800" spc="-20" dirty="0" smtClean="0">
                <a:solidFill>
                  <a:schemeClr val="tx1"/>
                </a:solidFill>
              </a:rPr>
              <a:t>  ￭ 반환금액</a:t>
            </a:r>
            <a:r>
              <a:rPr lang="en-US" altLang="ko-KR" sz="800" spc="-20" dirty="0">
                <a:solidFill>
                  <a:schemeClr val="tx1"/>
                </a:solidFill>
              </a:rPr>
              <a:t>=(</a:t>
            </a:r>
            <a:r>
              <a:rPr lang="ko-KR" altLang="en-US" sz="800" spc="-20" dirty="0">
                <a:solidFill>
                  <a:schemeClr val="tx1"/>
                </a:solidFill>
              </a:rPr>
              <a:t>재학 중 지원받은 장학금 전액</a:t>
            </a:r>
            <a:r>
              <a:rPr lang="en-US" altLang="ko-KR" sz="800" spc="-20" dirty="0">
                <a:solidFill>
                  <a:schemeClr val="tx1"/>
                </a:solidFill>
              </a:rPr>
              <a:t>) × (</a:t>
            </a:r>
            <a:r>
              <a:rPr lang="ko-KR" altLang="en-US" sz="800" spc="-20" dirty="0">
                <a:solidFill>
                  <a:schemeClr val="tx1"/>
                </a:solidFill>
              </a:rPr>
              <a:t>잔여 의무기간 </a:t>
            </a:r>
            <a:r>
              <a:rPr lang="en-US" altLang="ko-KR" sz="800" spc="-20" dirty="0">
                <a:solidFill>
                  <a:schemeClr val="tx1"/>
                </a:solidFill>
              </a:rPr>
              <a:t>/ </a:t>
            </a:r>
            <a:r>
              <a:rPr lang="ko-KR" altLang="en-US" sz="800" spc="-20" dirty="0">
                <a:solidFill>
                  <a:schemeClr val="tx1"/>
                </a:solidFill>
              </a:rPr>
              <a:t>총 의무재직일*</a:t>
            </a:r>
            <a:r>
              <a:rPr lang="en-US" altLang="ko-KR" sz="800" spc="-20" dirty="0">
                <a:solidFill>
                  <a:schemeClr val="tx1"/>
                </a:solidFill>
              </a:rPr>
              <a:t>)</a:t>
            </a:r>
            <a:endParaRPr lang="ko-KR" altLang="en-US" sz="800" spc="-20" dirty="0">
              <a:solidFill>
                <a:schemeClr val="tx1"/>
              </a:solidFill>
            </a:endParaRPr>
          </a:p>
          <a:p>
            <a:pPr fontAlgn="base">
              <a:lnSpc>
                <a:spcPts val="1700"/>
              </a:lnSpc>
            </a:pPr>
            <a:r>
              <a:rPr lang="ko-KR" altLang="en-US" sz="1000" spc="-20" dirty="0" smtClean="0">
                <a:solidFill>
                  <a:schemeClr val="tx1"/>
                </a:solidFill>
              </a:rPr>
              <a:t>   </a:t>
            </a:r>
            <a:r>
              <a:rPr lang="ko-KR" altLang="en-US" sz="800" spc="-20" dirty="0" smtClean="0">
                <a:solidFill>
                  <a:schemeClr val="tx1"/>
                </a:solidFill>
              </a:rPr>
              <a:t>* 장학금 </a:t>
            </a:r>
            <a:r>
              <a:rPr lang="ko-KR" altLang="en-US" sz="800" spc="-20" dirty="0">
                <a:solidFill>
                  <a:schemeClr val="tx1"/>
                </a:solidFill>
              </a:rPr>
              <a:t>수혜 횟수</a:t>
            </a:r>
            <a:r>
              <a:rPr lang="en-US" altLang="ko-KR" sz="800" spc="-20" dirty="0">
                <a:solidFill>
                  <a:schemeClr val="tx1"/>
                </a:solidFill>
              </a:rPr>
              <a:t>(</a:t>
            </a:r>
            <a:r>
              <a:rPr lang="ko-KR" altLang="en-US" sz="800" spc="-20" dirty="0">
                <a:solidFill>
                  <a:schemeClr val="tx1"/>
                </a:solidFill>
              </a:rPr>
              <a:t>학기</a:t>
            </a:r>
            <a:r>
              <a:rPr lang="en-US" altLang="ko-KR" sz="800" spc="-20" dirty="0">
                <a:solidFill>
                  <a:schemeClr val="tx1"/>
                </a:solidFill>
              </a:rPr>
              <a:t>) × 120</a:t>
            </a:r>
            <a:r>
              <a:rPr lang="ko-KR" altLang="en-US" sz="800" spc="-20" dirty="0">
                <a:solidFill>
                  <a:schemeClr val="tx1"/>
                </a:solidFill>
              </a:rPr>
              <a:t>일</a:t>
            </a:r>
            <a:r>
              <a:rPr lang="en-US" altLang="ko-KR" sz="800" spc="-20" dirty="0">
                <a:solidFill>
                  <a:schemeClr val="tx1"/>
                </a:solidFill>
              </a:rPr>
              <a:t>(4</a:t>
            </a:r>
            <a:r>
              <a:rPr lang="ko-KR" altLang="en-US" sz="800" spc="-20" dirty="0">
                <a:solidFill>
                  <a:schemeClr val="tx1"/>
                </a:solidFill>
              </a:rPr>
              <a:t>개월</a:t>
            </a:r>
            <a:r>
              <a:rPr lang="en-US" altLang="ko-KR" sz="800" spc="-20" dirty="0" smtClean="0">
                <a:solidFill>
                  <a:schemeClr val="tx1"/>
                </a:solidFill>
              </a:rPr>
              <a:t>)</a:t>
            </a:r>
          </a:p>
          <a:p>
            <a:pPr marL="171450" indent="-171450" fontAlgn="base">
              <a:lnSpc>
                <a:spcPts val="1700"/>
              </a:lnSpc>
              <a:buFontTx/>
              <a:buChar char="-"/>
            </a:pPr>
            <a:r>
              <a:rPr lang="ko-KR" altLang="en-US" sz="1000" spc="-20" dirty="0" smtClean="0">
                <a:solidFill>
                  <a:schemeClr val="tx1"/>
                </a:solidFill>
              </a:rPr>
              <a:t>의무재직 </a:t>
            </a:r>
            <a:r>
              <a:rPr lang="ko-KR" altLang="en-US" sz="1000" spc="-20" dirty="0">
                <a:solidFill>
                  <a:schemeClr val="tx1"/>
                </a:solidFill>
              </a:rPr>
              <a:t>불이행자가 사업참여를 희망하는 경우</a:t>
            </a:r>
            <a:r>
              <a:rPr lang="en-US" altLang="ko-KR" sz="1000" spc="-20" dirty="0">
                <a:solidFill>
                  <a:schemeClr val="tx1"/>
                </a:solidFill>
              </a:rPr>
              <a:t>, </a:t>
            </a:r>
            <a:r>
              <a:rPr lang="ko-KR" altLang="en-US" sz="1000" spc="-20" dirty="0">
                <a:solidFill>
                  <a:schemeClr val="tx1"/>
                </a:solidFill>
              </a:rPr>
              <a:t>기 </a:t>
            </a:r>
            <a:r>
              <a:rPr lang="ko-KR" altLang="en-US" sz="1000" spc="-20" dirty="0" smtClean="0">
                <a:solidFill>
                  <a:schemeClr val="tx1"/>
                </a:solidFill>
              </a:rPr>
              <a:t>수혜금액에 </a:t>
            </a:r>
            <a:r>
              <a:rPr lang="ko-KR" altLang="en-US" sz="1000" spc="-20" dirty="0">
                <a:solidFill>
                  <a:schemeClr val="tx1"/>
                </a:solidFill>
              </a:rPr>
              <a:t>대한 보증보험 가입을 요건으로 </a:t>
            </a:r>
            <a:r>
              <a:rPr lang="ko-KR" altLang="en-US" sz="1000" spc="-20" dirty="0" err="1">
                <a:solidFill>
                  <a:schemeClr val="tx1"/>
                </a:solidFill>
              </a:rPr>
              <a:t>재선발</a:t>
            </a:r>
            <a:r>
              <a:rPr lang="ko-KR" altLang="en-US" sz="1000" spc="-20" dirty="0">
                <a:solidFill>
                  <a:schemeClr val="tx1"/>
                </a:solidFill>
              </a:rPr>
              <a:t> </a:t>
            </a:r>
            <a:r>
              <a:rPr lang="ko-KR" altLang="en-US" sz="1000" spc="-20" dirty="0" smtClean="0">
                <a:solidFill>
                  <a:schemeClr val="tx1"/>
                </a:solidFill>
              </a:rPr>
              <a:t>허용</a:t>
            </a:r>
            <a:endParaRPr lang="en-US" altLang="ko-KR" sz="1000" spc="-20" dirty="0" smtClean="0">
              <a:solidFill>
                <a:schemeClr val="tx1"/>
              </a:solidFill>
            </a:endParaRPr>
          </a:p>
          <a:p>
            <a:pPr marL="171450" indent="-171450" fontAlgn="base">
              <a:lnSpc>
                <a:spcPts val="1700"/>
              </a:lnSpc>
              <a:buFontTx/>
              <a:buChar char="-"/>
            </a:pPr>
            <a:r>
              <a:rPr lang="ko-KR" altLang="en-US" sz="1000" spc="-20" dirty="0" smtClean="0">
                <a:solidFill>
                  <a:schemeClr val="tx1"/>
                </a:solidFill>
              </a:rPr>
              <a:t>졸업자는 졸업 후 </a:t>
            </a:r>
            <a:r>
              <a:rPr lang="en-US" altLang="ko-KR" sz="1000" spc="-20" dirty="0" smtClean="0">
                <a:solidFill>
                  <a:schemeClr val="tx1"/>
                </a:solidFill>
              </a:rPr>
              <a:t>‘</a:t>
            </a:r>
            <a:r>
              <a:rPr lang="ko-KR" altLang="en-US" sz="1000" spc="-20" dirty="0" smtClean="0">
                <a:solidFill>
                  <a:schemeClr val="tx1"/>
                </a:solidFill>
              </a:rPr>
              <a:t>구직기간 </a:t>
            </a:r>
            <a:r>
              <a:rPr lang="en-US" altLang="ko-KR" sz="1000" spc="-20" dirty="0" smtClean="0">
                <a:solidFill>
                  <a:schemeClr val="tx1"/>
                </a:solidFill>
              </a:rPr>
              <a:t>3</a:t>
            </a:r>
            <a:r>
              <a:rPr lang="ko-KR" altLang="en-US" sz="1000" spc="-20" dirty="0" smtClean="0">
                <a:solidFill>
                  <a:schemeClr val="tx1"/>
                </a:solidFill>
              </a:rPr>
              <a:t>개월 </a:t>
            </a:r>
            <a:r>
              <a:rPr lang="en-US" altLang="ko-KR" sz="1000" spc="-20" dirty="0" smtClean="0">
                <a:solidFill>
                  <a:schemeClr val="tx1"/>
                </a:solidFill>
              </a:rPr>
              <a:t>+ </a:t>
            </a:r>
            <a:r>
              <a:rPr lang="ko-KR" altLang="en-US" sz="1000" spc="-20" dirty="0" smtClean="0">
                <a:solidFill>
                  <a:schemeClr val="tx1"/>
                </a:solidFill>
              </a:rPr>
              <a:t>잔여 의무재직기간</a:t>
            </a:r>
            <a:r>
              <a:rPr lang="en-US" altLang="ko-KR" sz="1000" spc="-20" dirty="0" smtClean="0">
                <a:solidFill>
                  <a:schemeClr val="tx1"/>
                </a:solidFill>
              </a:rPr>
              <a:t>(</a:t>
            </a:r>
            <a:r>
              <a:rPr lang="ko-KR" altLang="en-US" sz="1000" spc="-20" dirty="0" smtClean="0">
                <a:solidFill>
                  <a:schemeClr val="tx1"/>
                </a:solidFill>
              </a:rPr>
              <a:t>일</a:t>
            </a:r>
            <a:r>
              <a:rPr lang="en-US" altLang="ko-KR" sz="1000" spc="-20" dirty="0" smtClean="0">
                <a:solidFill>
                  <a:schemeClr val="tx1"/>
                </a:solidFill>
              </a:rPr>
              <a:t>)x2’ </a:t>
            </a:r>
            <a:r>
              <a:rPr lang="ko-KR" altLang="en-US" sz="1000" spc="-20" dirty="0" smtClean="0">
                <a:solidFill>
                  <a:schemeClr val="tx1"/>
                </a:solidFill>
              </a:rPr>
              <a:t>만큼 유예기간을 부여하고</a:t>
            </a:r>
            <a:r>
              <a:rPr lang="en-US" altLang="ko-KR" sz="1000" spc="-20" dirty="0" smtClean="0">
                <a:solidFill>
                  <a:schemeClr val="tx1"/>
                </a:solidFill>
              </a:rPr>
              <a:t>, </a:t>
            </a:r>
            <a:r>
              <a:rPr lang="ko-KR" altLang="en-US" sz="1000" spc="-20" dirty="0" smtClean="0">
                <a:solidFill>
                  <a:schemeClr val="tx1"/>
                </a:solidFill>
              </a:rPr>
              <a:t>기간 내 </a:t>
            </a:r>
            <a:r>
              <a:rPr lang="ko-KR" altLang="en-US" sz="1000" spc="-20" dirty="0" err="1" smtClean="0">
                <a:solidFill>
                  <a:schemeClr val="tx1"/>
                </a:solidFill>
              </a:rPr>
              <a:t>미이행</a:t>
            </a:r>
            <a:r>
              <a:rPr lang="ko-KR" altLang="en-US" sz="1000" spc="-20" dirty="0" smtClean="0">
                <a:solidFill>
                  <a:schemeClr val="tx1"/>
                </a:solidFill>
              </a:rPr>
              <a:t> 시 환수자 지정</a:t>
            </a:r>
            <a:endParaRPr lang="ko-KR" altLang="en-US" sz="1000" spc="-20" dirty="0">
              <a:solidFill>
                <a:schemeClr val="tx1"/>
              </a:solidFill>
            </a:endParaRPr>
          </a:p>
        </p:txBody>
      </p:sp>
      <p:sp>
        <p:nvSpPr>
          <p:cNvPr id="27" name="오각형 26"/>
          <p:cNvSpPr/>
          <p:nvPr/>
        </p:nvSpPr>
        <p:spPr>
          <a:xfrm>
            <a:off x="107504" y="980728"/>
            <a:ext cx="1224136" cy="576064"/>
          </a:xfrm>
          <a:prstGeom prst="homePlate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개요</a:t>
            </a:r>
            <a:endParaRPr lang="ko-KR" altLang="en-US" sz="2000" b="1" dirty="0">
              <a:solidFill>
                <a:schemeClr val="tx1"/>
              </a:solidFill>
            </a:endParaRPr>
          </a:p>
        </p:txBody>
      </p:sp>
      <p:sp>
        <p:nvSpPr>
          <p:cNvPr id="28" name="오각형 27"/>
          <p:cNvSpPr/>
          <p:nvPr/>
        </p:nvSpPr>
        <p:spPr>
          <a:xfrm>
            <a:off x="107504" y="1880828"/>
            <a:ext cx="1224136" cy="576064"/>
          </a:xfrm>
          <a:prstGeom prst="homePlate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신청</a:t>
            </a:r>
            <a:endParaRPr lang="ko-KR" altLang="en-US" sz="2000" b="1" dirty="0">
              <a:solidFill>
                <a:schemeClr val="tx1"/>
              </a:solidFill>
            </a:endParaRPr>
          </a:p>
        </p:txBody>
      </p:sp>
      <p:sp>
        <p:nvSpPr>
          <p:cNvPr id="29" name="오각형 28"/>
          <p:cNvSpPr/>
          <p:nvPr/>
        </p:nvSpPr>
        <p:spPr>
          <a:xfrm>
            <a:off x="107504" y="4581128"/>
            <a:ext cx="1224136" cy="576064"/>
          </a:xfrm>
          <a:prstGeom prst="homePlate">
            <a:avLst/>
          </a:prstGeom>
          <a:solidFill>
            <a:schemeClr val="accent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bg1"/>
                </a:solidFill>
              </a:rPr>
              <a:t>사</a:t>
            </a:r>
            <a:r>
              <a:rPr lang="ko-KR" altLang="en-US" sz="2000" b="1" dirty="0">
                <a:solidFill>
                  <a:schemeClr val="bg1"/>
                </a:solidFill>
              </a:rPr>
              <a:t>후</a:t>
            </a:r>
          </a:p>
        </p:txBody>
      </p:sp>
      <p:sp>
        <p:nvSpPr>
          <p:cNvPr id="30" name="오각형 29"/>
          <p:cNvSpPr/>
          <p:nvPr/>
        </p:nvSpPr>
        <p:spPr>
          <a:xfrm>
            <a:off x="107504" y="2780928"/>
            <a:ext cx="1224136" cy="576064"/>
          </a:xfrm>
          <a:prstGeom prst="homePlate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심</a:t>
            </a:r>
            <a:r>
              <a:rPr lang="ko-KR" altLang="en-US" sz="2000" b="1" dirty="0">
                <a:solidFill>
                  <a:schemeClr val="tx1"/>
                </a:solidFill>
              </a:rPr>
              <a:t>사</a:t>
            </a:r>
          </a:p>
        </p:txBody>
      </p:sp>
      <p:sp>
        <p:nvSpPr>
          <p:cNvPr id="31" name="오각형 30"/>
          <p:cNvSpPr/>
          <p:nvPr/>
        </p:nvSpPr>
        <p:spPr>
          <a:xfrm>
            <a:off x="107504" y="3681028"/>
            <a:ext cx="1224136" cy="576064"/>
          </a:xfrm>
          <a:prstGeom prst="homePlate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지</a:t>
            </a:r>
            <a:r>
              <a:rPr lang="ko-KR" altLang="en-US" sz="2000" b="1" dirty="0">
                <a:solidFill>
                  <a:schemeClr val="tx1"/>
                </a:solidFill>
              </a:rPr>
              <a:t>급</a:t>
            </a:r>
          </a:p>
        </p:txBody>
      </p:sp>
    </p:spTree>
    <p:extLst>
      <p:ext uri="{BB962C8B-B14F-4D97-AF65-F5344CB8AC3E}">
        <p14:creationId xmlns:p14="http://schemas.microsoft.com/office/powerpoint/2010/main" val="1179198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7" grpId="0"/>
      <p:bldP spid="2" grpId="0"/>
      <p:bldP spid="19" grpId="0" animBg="1"/>
      <p:bldP spid="23" grpId="0"/>
      <p:bldP spid="24" grpId="0"/>
      <p:bldP spid="25" grpId="0"/>
      <p:bldP spid="26" grpId="0" animBg="1"/>
      <p:bldP spid="2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043608" y="649566"/>
            <a:ext cx="8057262" cy="615667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-7634" y="-18758"/>
            <a:ext cx="818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고졸 후학습자 장학금 </a:t>
            </a:r>
            <a:r>
              <a:rPr lang="en-US" altLang="ko-KR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(</a:t>
            </a:r>
            <a:r>
              <a:rPr lang="ko-KR" altLang="en-US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희망사다리</a:t>
            </a:r>
            <a:r>
              <a:rPr lang="en-US" altLang="ko-KR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Ⅱ</a:t>
            </a:r>
            <a:r>
              <a:rPr lang="ko-KR" altLang="en-US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유형</a:t>
            </a:r>
            <a:r>
              <a:rPr lang="en-US" altLang="ko-KR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)</a:t>
            </a:r>
          </a:p>
        </p:txBody>
      </p:sp>
      <p:cxnSp>
        <p:nvCxnSpPr>
          <p:cNvPr id="34" name="직선 화살표 연결선 33"/>
          <p:cNvCxnSpPr/>
          <p:nvPr/>
        </p:nvCxnSpPr>
        <p:spPr>
          <a:xfrm flipV="1">
            <a:off x="3075995" y="4458569"/>
            <a:ext cx="1" cy="2880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화살표 연결선 34"/>
          <p:cNvCxnSpPr/>
          <p:nvPr/>
        </p:nvCxnSpPr>
        <p:spPr>
          <a:xfrm flipV="1">
            <a:off x="6508597" y="4439519"/>
            <a:ext cx="1" cy="2880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직선 연결선 35"/>
          <p:cNvCxnSpPr/>
          <p:nvPr/>
        </p:nvCxnSpPr>
        <p:spPr>
          <a:xfrm>
            <a:off x="3075995" y="4734793"/>
            <a:ext cx="1548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연결선 36"/>
          <p:cNvCxnSpPr/>
          <p:nvPr/>
        </p:nvCxnSpPr>
        <p:spPr>
          <a:xfrm>
            <a:off x="6156172" y="4734793"/>
            <a:ext cx="360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직사각형 37"/>
          <p:cNvSpPr/>
          <p:nvPr/>
        </p:nvSpPr>
        <p:spPr>
          <a:xfrm>
            <a:off x="4615657" y="4592161"/>
            <a:ext cx="150441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1200" b="1" dirty="0" smtClean="0">
                <a:solidFill>
                  <a:schemeClr val="dk1"/>
                </a:solidFill>
              </a:rPr>
              <a:t>선발 시 재직 </a:t>
            </a:r>
            <a:r>
              <a:rPr lang="ko-KR" altLang="en-US" sz="1200" b="1" dirty="0">
                <a:solidFill>
                  <a:schemeClr val="dk1"/>
                </a:solidFill>
              </a:rPr>
              <a:t>필수</a:t>
            </a:r>
          </a:p>
        </p:txBody>
      </p:sp>
      <p:sp>
        <p:nvSpPr>
          <p:cNvPr id="39" name="직사각형 38"/>
          <p:cNvSpPr/>
          <p:nvPr/>
        </p:nvSpPr>
        <p:spPr>
          <a:xfrm>
            <a:off x="3491876" y="1728627"/>
            <a:ext cx="7793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>
                <a:solidFill>
                  <a:schemeClr val="dk1"/>
                </a:solidFill>
              </a:rPr>
              <a:t>1</a:t>
            </a:r>
            <a:r>
              <a:rPr lang="ko-KR" altLang="en-US" b="1" dirty="0">
                <a:solidFill>
                  <a:schemeClr val="dk1"/>
                </a:solidFill>
              </a:rPr>
              <a:t>학기</a:t>
            </a:r>
          </a:p>
        </p:txBody>
      </p:sp>
      <p:sp>
        <p:nvSpPr>
          <p:cNvPr id="40" name="직사각형 39"/>
          <p:cNvSpPr/>
          <p:nvPr/>
        </p:nvSpPr>
        <p:spPr>
          <a:xfrm>
            <a:off x="7236292" y="1728627"/>
            <a:ext cx="7793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 smtClean="0">
                <a:solidFill>
                  <a:schemeClr val="dk1"/>
                </a:solidFill>
              </a:rPr>
              <a:t>2</a:t>
            </a:r>
            <a:r>
              <a:rPr lang="ko-KR" altLang="en-US" b="1" dirty="0" smtClean="0">
                <a:solidFill>
                  <a:schemeClr val="dk1"/>
                </a:solidFill>
              </a:rPr>
              <a:t>학기</a:t>
            </a:r>
            <a:endParaRPr lang="ko-KR" altLang="en-US" b="1" dirty="0">
              <a:solidFill>
                <a:schemeClr val="dk1"/>
              </a:solidFill>
            </a:endParaRPr>
          </a:p>
        </p:txBody>
      </p:sp>
      <p:sp>
        <p:nvSpPr>
          <p:cNvPr id="41" name="오른쪽 화살표 40"/>
          <p:cNvSpPr/>
          <p:nvPr/>
        </p:nvSpPr>
        <p:spPr>
          <a:xfrm>
            <a:off x="5220068" y="2600907"/>
            <a:ext cx="900000" cy="324000"/>
          </a:xfrm>
          <a:prstGeom prst="rightArrow">
            <a:avLst/>
          </a:prstGeom>
          <a:solidFill>
            <a:srgbClr val="FFFF00"/>
          </a:solidFill>
          <a:ln w="127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1"/>
          </a:p>
        </p:txBody>
      </p:sp>
      <p:graphicFrame>
        <p:nvGraphicFramePr>
          <p:cNvPr id="42" name="표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040669"/>
              </p:ext>
            </p:extLst>
          </p:nvPr>
        </p:nvGraphicFramePr>
        <p:xfrm>
          <a:off x="1707843" y="2272185"/>
          <a:ext cx="7184637" cy="20726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6251"/>
                <a:gridCol w="150227"/>
                <a:gridCol w="394348"/>
                <a:gridCol w="394348"/>
                <a:gridCol w="394348"/>
                <a:gridCol w="394348"/>
                <a:gridCol w="394348"/>
                <a:gridCol w="394348"/>
                <a:gridCol w="1205575"/>
                <a:gridCol w="394348"/>
                <a:gridCol w="484484"/>
                <a:gridCol w="484484"/>
                <a:gridCol w="484484"/>
                <a:gridCol w="394348"/>
                <a:gridCol w="394348"/>
              </a:tblGrid>
              <a:tr h="33570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1" u="none" strike="noStrike" dirty="0" smtClean="0">
                          <a:effectLst/>
                        </a:rPr>
                        <a:t>예시</a:t>
                      </a:r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>
                          <a:effectLst/>
                        </a:rPr>
                        <a:t>의무재직 </a:t>
                      </a:r>
                      <a:r>
                        <a:rPr lang="en-US" altLang="ko-KR" sz="1400" u="none" strike="noStrike" dirty="0">
                          <a:effectLst/>
                        </a:rPr>
                        <a:t>4</a:t>
                      </a:r>
                      <a:r>
                        <a:rPr lang="ko-KR" altLang="en-US" sz="1400" u="none" strike="noStrike" dirty="0">
                          <a:effectLst/>
                        </a:rPr>
                        <a:t>개월 발생</a:t>
                      </a:r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>
                          <a:effectLst/>
                        </a:rPr>
                        <a:t>의무재직 </a:t>
                      </a:r>
                      <a:r>
                        <a:rPr lang="en-US" altLang="ko-KR" sz="1400" u="none" strike="noStrike" dirty="0">
                          <a:effectLst/>
                        </a:rPr>
                        <a:t>4</a:t>
                      </a:r>
                      <a:r>
                        <a:rPr lang="ko-KR" altLang="en-US" sz="1400" u="none" strike="noStrike" dirty="0">
                          <a:effectLst/>
                        </a:rPr>
                        <a:t>개월 발생</a:t>
                      </a:r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3570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u="none" strike="noStrike" dirty="0">
                          <a:effectLst/>
                        </a:rPr>
                        <a:t>3</a:t>
                      </a:r>
                      <a:r>
                        <a:rPr lang="ko-KR" altLang="en-US" sz="1400" u="none" strike="noStrike" dirty="0">
                          <a:effectLst/>
                        </a:rPr>
                        <a:t>월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u="none" strike="noStrike" dirty="0">
                          <a:effectLst/>
                        </a:rPr>
                        <a:t>4</a:t>
                      </a:r>
                      <a:r>
                        <a:rPr lang="ko-KR" altLang="en-US" sz="1400" u="none" strike="noStrike" dirty="0">
                          <a:effectLst/>
                        </a:rPr>
                        <a:t>월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u="none" strike="noStrike" dirty="0">
                          <a:effectLst/>
                        </a:rPr>
                        <a:t>5</a:t>
                      </a:r>
                      <a:r>
                        <a:rPr lang="ko-KR" altLang="en-US" sz="1400" u="none" strike="noStrike" dirty="0">
                          <a:effectLst/>
                        </a:rPr>
                        <a:t>월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u="none" strike="noStrike">
                          <a:effectLst/>
                        </a:rPr>
                        <a:t>6</a:t>
                      </a:r>
                      <a:r>
                        <a:rPr lang="ko-KR" altLang="en-US" sz="1400" u="none" strike="noStrike">
                          <a:effectLst/>
                        </a:rPr>
                        <a:t>월</a:t>
                      </a:r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u="none" strike="noStrike" dirty="0">
                          <a:effectLst/>
                        </a:rPr>
                        <a:t>7</a:t>
                      </a:r>
                      <a:r>
                        <a:rPr lang="ko-KR" altLang="en-US" sz="1400" u="none" strike="noStrike" dirty="0">
                          <a:effectLst/>
                        </a:rPr>
                        <a:t>월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u="none" strike="noStrike">
                          <a:effectLst/>
                        </a:rPr>
                        <a:t>8</a:t>
                      </a:r>
                      <a:r>
                        <a:rPr lang="ko-KR" altLang="en-US" sz="1400" u="none" strike="noStrike">
                          <a:effectLst/>
                        </a:rPr>
                        <a:t>월</a:t>
                      </a:r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u="none" strike="noStrike" dirty="0">
                          <a:effectLst/>
                        </a:rPr>
                        <a:t>9</a:t>
                      </a:r>
                      <a:r>
                        <a:rPr lang="ko-KR" altLang="en-US" sz="1400" u="none" strike="noStrike" dirty="0">
                          <a:effectLst/>
                        </a:rPr>
                        <a:t>월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u="none" strike="noStrike" dirty="0">
                          <a:effectLst/>
                        </a:rPr>
                        <a:t>10</a:t>
                      </a:r>
                      <a:r>
                        <a:rPr lang="ko-KR" altLang="en-US" sz="1400" u="none" strike="noStrike" dirty="0">
                          <a:effectLst/>
                        </a:rPr>
                        <a:t>월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u="none" strike="noStrike" dirty="0">
                          <a:effectLst/>
                        </a:rPr>
                        <a:t>11</a:t>
                      </a:r>
                      <a:r>
                        <a:rPr lang="ko-KR" altLang="en-US" sz="1400" u="none" strike="noStrike" dirty="0">
                          <a:effectLst/>
                        </a:rPr>
                        <a:t>월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u="none" strike="noStrike" dirty="0">
                          <a:effectLst/>
                        </a:rPr>
                        <a:t>12</a:t>
                      </a:r>
                      <a:r>
                        <a:rPr lang="ko-KR" altLang="en-US" sz="1400" u="none" strike="noStrike" dirty="0">
                          <a:effectLst/>
                        </a:rPr>
                        <a:t>월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u="none" strike="noStrike" dirty="0">
                          <a:effectLst/>
                        </a:rPr>
                        <a:t>1</a:t>
                      </a:r>
                      <a:r>
                        <a:rPr lang="ko-KR" altLang="en-US" sz="1400" u="none" strike="noStrike" dirty="0">
                          <a:effectLst/>
                        </a:rPr>
                        <a:t>월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u="none" strike="noStrike" dirty="0">
                          <a:effectLst/>
                        </a:rPr>
                        <a:t>2</a:t>
                      </a:r>
                      <a:r>
                        <a:rPr lang="ko-KR" altLang="en-US" sz="1400" u="none" strike="noStrike" dirty="0">
                          <a:effectLst/>
                        </a:rPr>
                        <a:t>월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7072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1" u="none" strike="noStrike" dirty="0">
                          <a:effectLst/>
                        </a:rPr>
                        <a:t>예 </a:t>
                      </a:r>
                      <a:r>
                        <a:rPr lang="en-US" altLang="ko-KR" sz="1400" b="1" u="none" strike="noStrike" dirty="0">
                          <a:effectLst/>
                        </a:rPr>
                        <a:t>1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>
                          <a:effectLst/>
                        </a:rPr>
                        <a:t>의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>
                          <a:effectLst/>
                        </a:rPr>
                        <a:t>무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>
                          <a:effectLst/>
                        </a:rPr>
                        <a:t>재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>
                          <a:effectLst/>
                        </a:rPr>
                        <a:t>직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u="none" strike="noStrike" dirty="0">
                          <a:effectLst/>
                        </a:rPr>
                        <a:t>　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u="none" strike="noStrike">
                          <a:effectLst/>
                        </a:rPr>
                        <a:t>　</a:t>
                      </a:r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u="none" strike="noStrike" dirty="0">
                          <a:effectLst/>
                        </a:rPr>
                        <a:t>다음학기 </a:t>
                      </a:r>
                      <a:br>
                        <a:rPr lang="ko-KR" altLang="en-US" sz="1000" b="1" u="none" strike="noStrike" dirty="0">
                          <a:effectLst/>
                        </a:rPr>
                      </a:br>
                      <a:r>
                        <a:rPr lang="ko-KR" altLang="en-US" sz="1000" b="1" u="none" strike="noStrike" dirty="0" err="1">
                          <a:effectLst/>
                        </a:rPr>
                        <a:t>재참여</a:t>
                      </a:r>
                      <a:r>
                        <a:rPr lang="ko-KR" altLang="en-US" sz="1000" b="1" u="none" strike="noStrike" dirty="0">
                          <a:effectLst/>
                        </a:rPr>
                        <a:t> 가능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u="none" strike="noStrike" dirty="0">
                          <a:effectLst/>
                        </a:rPr>
                        <a:t>　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u="none" strike="noStrike">
                          <a:effectLst/>
                        </a:rPr>
                        <a:t>　</a:t>
                      </a:r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u="none" strike="noStrike" dirty="0">
                          <a:effectLst/>
                        </a:rPr>
                        <a:t>　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u="none" strike="noStrike" dirty="0">
                          <a:effectLst/>
                        </a:rPr>
                        <a:t>　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u="none" strike="noStrike" dirty="0">
                          <a:effectLst/>
                        </a:rPr>
                        <a:t>　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7072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1" u="none" strike="noStrike" dirty="0">
                          <a:effectLst/>
                        </a:rPr>
                        <a:t>예 </a:t>
                      </a:r>
                      <a:r>
                        <a:rPr lang="en-US" altLang="ko-KR" sz="1400" b="1" u="none" strike="noStrike" dirty="0">
                          <a:effectLst/>
                        </a:rPr>
                        <a:t>2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>
                          <a:effectLst/>
                        </a:rPr>
                        <a:t>의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u="none" strike="noStrike">
                          <a:effectLst/>
                        </a:rPr>
                        <a:t>　</a:t>
                      </a:r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>
                          <a:effectLst/>
                        </a:rPr>
                        <a:t>무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>
                          <a:effectLst/>
                        </a:rPr>
                        <a:t>재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>
                          <a:effectLst/>
                        </a:rPr>
                        <a:t>직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u="none" strike="noStrike">
                          <a:effectLst/>
                        </a:rPr>
                        <a:t>　</a:t>
                      </a:r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u="none" strike="noStrike" dirty="0">
                          <a:effectLst/>
                        </a:rPr>
                        <a:t>　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u="none" strike="noStrike" dirty="0">
                          <a:effectLst/>
                        </a:rPr>
                        <a:t>　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u="none" strike="noStrike">
                          <a:effectLst/>
                        </a:rPr>
                        <a:t>　</a:t>
                      </a:r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u="none" strike="noStrike" dirty="0">
                          <a:effectLst/>
                        </a:rPr>
                        <a:t>　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u="none" strike="noStrike" dirty="0">
                          <a:effectLst/>
                        </a:rPr>
                        <a:t>　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7072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1" u="none" strike="noStrike" dirty="0">
                          <a:effectLst/>
                        </a:rPr>
                        <a:t>예 </a:t>
                      </a:r>
                      <a:r>
                        <a:rPr lang="en-US" altLang="ko-KR" sz="1400" b="1" u="none" strike="noStrike" dirty="0">
                          <a:effectLst/>
                        </a:rPr>
                        <a:t>3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>
                          <a:effectLst/>
                        </a:rPr>
                        <a:t>의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u="none" strike="noStrike" dirty="0">
                          <a:effectLst/>
                        </a:rPr>
                        <a:t>　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u="none" strike="noStrike">
                          <a:effectLst/>
                        </a:rPr>
                        <a:t>　</a:t>
                      </a:r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>
                          <a:effectLst/>
                        </a:rPr>
                        <a:t>　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>
                          <a:effectLst/>
                        </a:rPr>
                        <a:t>무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>
                          <a:effectLst/>
                        </a:rPr>
                        <a:t>재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u="none" strike="noStrike" dirty="0">
                          <a:effectLst/>
                        </a:rPr>
                        <a:t>보증보험 가입 후</a:t>
                      </a:r>
                      <a:br>
                        <a:rPr lang="ko-KR" altLang="en-US" sz="1000" b="1" u="none" strike="noStrike" dirty="0">
                          <a:effectLst/>
                        </a:rPr>
                      </a:br>
                      <a:r>
                        <a:rPr lang="ko-KR" altLang="en-US" sz="1000" b="1" u="none" strike="noStrike" dirty="0">
                          <a:effectLst/>
                        </a:rPr>
                        <a:t> </a:t>
                      </a:r>
                      <a:r>
                        <a:rPr lang="ko-KR" altLang="en-US" sz="1000" b="1" u="none" strike="noStrike" dirty="0" err="1">
                          <a:effectLst/>
                        </a:rPr>
                        <a:t>재참여</a:t>
                      </a:r>
                      <a:r>
                        <a:rPr lang="ko-KR" altLang="en-US" sz="1000" b="1" u="none" strike="noStrike" dirty="0">
                          <a:effectLst/>
                        </a:rPr>
                        <a:t> 가능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>
                          <a:effectLst/>
                        </a:rPr>
                        <a:t>직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>
                          <a:effectLst/>
                        </a:rPr>
                        <a:t>의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>
                          <a:effectLst/>
                        </a:rPr>
                        <a:t>무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>
                          <a:effectLst/>
                        </a:rPr>
                        <a:t>재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>
                          <a:effectLst/>
                        </a:rPr>
                        <a:t>직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u="none" strike="noStrike" dirty="0">
                          <a:effectLst/>
                        </a:rPr>
                        <a:t>　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3" name="TextBox 42"/>
          <p:cNvSpPr txBox="1"/>
          <p:nvPr/>
        </p:nvSpPr>
        <p:spPr>
          <a:xfrm>
            <a:off x="1377770" y="1037927"/>
            <a:ext cx="23615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 smtClean="0"/>
              <a:t>[</a:t>
            </a:r>
            <a:r>
              <a:rPr lang="ko-KR" altLang="en-US" sz="2400" b="1" dirty="0" smtClean="0"/>
              <a:t>의무재직 예시</a:t>
            </a:r>
            <a:r>
              <a:rPr lang="en-US" altLang="ko-KR" sz="2400" b="1" dirty="0" smtClean="0"/>
              <a:t>]</a:t>
            </a:r>
            <a:endParaRPr lang="ko-KR" altLang="en-US" sz="2400" b="1" dirty="0"/>
          </a:p>
        </p:txBody>
      </p:sp>
      <p:sp>
        <p:nvSpPr>
          <p:cNvPr id="44" name="오각형 43"/>
          <p:cNvSpPr/>
          <p:nvPr/>
        </p:nvSpPr>
        <p:spPr>
          <a:xfrm>
            <a:off x="107504" y="980728"/>
            <a:ext cx="1224136" cy="576064"/>
          </a:xfrm>
          <a:prstGeom prst="homePlate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개요</a:t>
            </a:r>
            <a:endParaRPr lang="ko-KR" altLang="en-US" sz="2000" b="1" dirty="0">
              <a:solidFill>
                <a:schemeClr val="tx1"/>
              </a:solidFill>
            </a:endParaRPr>
          </a:p>
        </p:txBody>
      </p:sp>
      <p:sp>
        <p:nvSpPr>
          <p:cNvPr id="45" name="오각형 44"/>
          <p:cNvSpPr/>
          <p:nvPr/>
        </p:nvSpPr>
        <p:spPr>
          <a:xfrm>
            <a:off x="107504" y="1880828"/>
            <a:ext cx="1224136" cy="576064"/>
          </a:xfrm>
          <a:prstGeom prst="homePlate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신청</a:t>
            </a:r>
            <a:endParaRPr lang="ko-KR" altLang="en-US" sz="2000" b="1" dirty="0">
              <a:solidFill>
                <a:schemeClr val="tx1"/>
              </a:solidFill>
            </a:endParaRPr>
          </a:p>
        </p:txBody>
      </p:sp>
      <p:sp>
        <p:nvSpPr>
          <p:cNvPr id="46" name="오각형 45"/>
          <p:cNvSpPr/>
          <p:nvPr/>
        </p:nvSpPr>
        <p:spPr>
          <a:xfrm>
            <a:off x="107504" y="4581128"/>
            <a:ext cx="1224136" cy="576064"/>
          </a:xfrm>
          <a:prstGeom prst="homePlate">
            <a:avLst/>
          </a:prstGeom>
          <a:solidFill>
            <a:schemeClr val="accent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bg1"/>
                </a:solidFill>
              </a:rPr>
              <a:t>사</a:t>
            </a:r>
            <a:r>
              <a:rPr lang="ko-KR" altLang="en-US" sz="2000" b="1" dirty="0">
                <a:solidFill>
                  <a:schemeClr val="bg1"/>
                </a:solidFill>
              </a:rPr>
              <a:t>후</a:t>
            </a:r>
          </a:p>
        </p:txBody>
      </p:sp>
      <p:sp>
        <p:nvSpPr>
          <p:cNvPr id="47" name="오각형 46"/>
          <p:cNvSpPr/>
          <p:nvPr/>
        </p:nvSpPr>
        <p:spPr>
          <a:xfrm>
            <a:off x="107504" y="2780928"/>
            <a:ext cx="1224136" cy="576064"/>
          </a:xfrm>
          <a:prstGeom prst="homePlate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심</a:t>
            </a:r>
            <a:r>
              <a:rPr lang="ko-KR" altLang="en-US" sz="2000" b="1" dirty="0">
                <a:solidFill>
                  <a:schemeClr val="tx1"/>
                </a:solidFill>
              </a:rPr>
              <a:t>사</a:t>
            </a:r>
          </a:p>
        </p:txBody>
      </p:sp>
      <p:sp>
        <p:nvSpPr>
          <p:cNvPr id="48" name="오각형 47"/>
          <p:cNvSpPr/>
          <p:nvPr/>
        </p:nvSpPr>
        <p:spPr>
          <a:xfrm>
            <a:off x="107504" y="3681028"/>
            <a:ext cx="1224136" cy="576064"/>
          </a:xfrm>
          <a:prstGeom prst="homePlate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지</a:t>
            </a:r>
            <a:r>
              <a:rPr lang="ko-KR" altLang="en-US" sz="2000" b="1" dirty="0">
                <a:solidFill>
                  <a:schemeClr val="tx1"/>
                </a:solidFill>
              </a:rPr>
              <a:t>급</a:t>
            </a:r>
          </a:p>
        </p:txBody>
      </p:sp>
    </p:spTree>
    <p:extLst>
      <p:ext uri="{BB962C8B-B14F-4D97-AF65-F5344CB8AC3E}">
        <p14:creationId xmlns:p14="http://schemas.microsoft.com/office/powerpoint/2010/main" val="117519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043608" y="649566"/>
            <a:ext cx="8057262" cy="615667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-7634" y="-18758"/>
            <a:ext cx="818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고졸 후학습자 장학금 </a:t>
            </a:r>
            <a:r>
              <a:rPr lang="en-US" altLang="ko-KR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(</a:t>
            </a:r>
            <a:r>
              <a:rPr lang="ko-KR" altLang="en-US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희망사다리</a:t>
            </a:r>
            <a:r>
              <a:rPr lang="en-US" altLang="ko-KR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Ⅱ</a:t>
            </a:r>
            <a:r>
              <a:rPr lang="ko-KR" altLang="en-US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유형</a:t>
            </a:r>
            <a:r>
              <a:rPr lang="en-US" altLang="ko-KR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77770" y="1037927"/>
            <a:ext cx="2669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 smtClean="0"/>
              <a:t>[</a:t>
            </a:r>
            <a:r>
              <a:rPr lang="ko-KR" altLang="en-US" sz="2400" b="1" dirty="0" smtClean="0"/>
              <a:t>장학금 반환관리</a:t>
            </a:r>
            <a:r>
              <a:rPr lang="en-US" altLang="ko-KR" sz="2400" b="1" dirty="0" smtClean="0"/>
              <a:t>]</a:t>
            </a:r>
            <a:endParaRPr lang="ko-KR" altLang="en-US" sz="2400" b="1" dirty="0"/>
          </a:p>
        </p:txBody>
      </p:sp>
      <p:sp>
        <p:nvSpPr>
          <p:cNvPr id="17" name="직사각형 16"/>
          <p:cNvSpPr/>
          <p:nvPr/>
        </p:nvSpPr>
        <p:spPr>
          <a:xfrm>
            <a:off x="1559290" y="1582043"/>
            <a:ext cx="758471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ts val="2700"/>
              </a:lnSpc>
            </a:pPr>
            <a:r>
              <a:rPr lang="ko-KR" altLang="en-US" sz="1600" dirty="0" err="1"/>
              <a:t>ㅇ</a:t>
            </a:r>
            <a:r>
              <a:rPr lang="en-US" altLang="ko-KR" sz="1600" b="1" dirty="0" smtClean="0"/>
              <a:t> </a:t>
            </a:r>
            <a:r>
              <a:rPr lang="en-US" altLang="ko-KR" sz="1600" b="1" spc="-50" dirty="0" smtClean="0"/>
              <a:t>(</a:t>
            </a:r>
            <a:r>
              <a:rPr lang="ko-KR" altLang="en-US" sz="1600" b="1" spc="-50" dirty="0" smtClean="0"/>
              <a:t>반환사</a:t>
            </a:r>
            <a:r>
              <a:rPr lang="ko-KR" altLang="en-US" sz="1600" b="1" spc="-50" dirty="0"/>
              <a:t>유</a:t>
            </a:r>
            <a:r>
              <a:rPr lang="en-US" altLang="ko-KR" sz="1600" b="1" spc="-50" dirty="0" smtClean="0"/>
              <a:t>)</a:t>
            </a:r>
            <a:r>
              <a:rPr lang="ko-KR" altLang="en-US" sz="1600" b="1" spc="-50" dirty="0"/>
              <a:t> </a:t>
            </a:r>
            <a:r>
              <a:rPr lang="ko-KR" altLang="en-US" sz="1600" b="1" spc="-50" dirty="0" smtClean="0"/>
              <a:t>학적 변동</a:t>
            </a:r>
            <a:r>
              <a:rPr lang="en-US" altLang="ko-KR" sz="1600" b="1" spc="-50" dirty="0" smtClean="0"/>
              <a:t>, </a:t>
            </a:r>
            <a:r>
              <a:rPr lang="ko-KR" altLang="en-US" sz="1600" b="1" spc="-50" dirty="0" smtClean="0"/>
              <a:t>장학생 </a:t>
            </a:r>
            <a:r>
              <a:rPr lang="ko-KR" altLang="en-US" sz="1600" b="1" spc="-50" dirty="0" err="1" smtClean="0"/>
              <a:t>오선발</a:t>
            </a:r>
            <a:r>
              <a:rPr lang="en-US" altLang="ko-KR" sz="1600" b="1" spc="-50" dirty="0" smtClean="0"/>
              <a:t>(</a:t>
            </a:r>
            <a:r>
              <a:rPr lang="ko-KR" altLang="en-US" sz="1600" b="1" spc="-50" dirty="0" smtClean="0"/>
              <a:t>심사정보 </a:t>
            </a:r>
            <a:r>
              <a:rPr lang="ko-KR" altLang="en-US" sz="1600" b="1" spc="-50" dirty="0" err="1" smtClean="0"/>
              <a:t>오입력</a:t>
            </a:r>
            <a:r>
              <a:rPr lang="en-US" altLang="ko-KR" sz="1600" b="1" spc="-50" dirty="0" smtClean="0"/>
              <a:t>·</a:t>
            </a:r>
            <a:r>
              <a:rPr lang="ko-KR" altLang="en-US" sz="1600" b="1" spc="-50" dirty="0" smtClean="0"/>
              <a:t>허위입력 등</a:t>
            </a:r>
            <a:r>
              <a:rPr lang="en-US" altLang="ko-KR" sz="1600" b="1" spc="-50" dirty="0" smtClean="0"/>
              <a:t>), </a:t>
            </a:r>
            <a:r>
              <a:rPr lang="ko-KR" altLang="en-US" sz="1600" b="1" spc="-50" dirty="0" smtClean="0"/>
              <a:t>교육지원</a:t>
            </a:r>
            <a:endParaRPr lang="en-US" altLang="ko-KR" sz="1600" b="1" spc="-50" dirty="0" smtClean="0"/>
          </a:p>
          <a:p>
            <a:pPr fontAlgn="base">
              <a:lnSpc>
                <a:spcPts val="2700"/>
              </a:lnSpc>
            </a:pPr>
            <a:r>
              <a:rPr lang="en-US" altLang="ko-KR" sz="1600" b="1" spc="-50" dirty="0"/>
              <a:t> </a:t>
            </a:r>
            <a:r>
              <a:rPr lang="en-US" altLang="ko-KR" sz="1600" b="1" spc="-50" dirty="0" smtClean="0"/>
              <a:t>   </a:t>
            </a:r>
            <a:r>
              <a:rPr lang="ko-KR" altLang="en-US" sz="1600" b="1" spc="-100" dirty="0" smtClean="0"/>
              <a:t>대상자 지원</a:t>
            </a:r>
            <a:r>
              <a:rPr lang="en-US" altLang="ko-KR" sz="1600" b="1" spc="-100" dirty="0" smtClean="0"/>
              <a:t>, </a:t>
            </a:r>
            <a:r>
              <a:rPr lang="ko-KR" altLang="en-US" sz="1600" b="1" spc="-100" dirty="0" smtClean="0"/>
              <a:t>기타 외부 관리 감독기관의 반환청구 또는 대학의 장학금 부당사용 등</a:t>
            </a:r>
            <a:endParaRPr lang="en-US" altLang="ko-KR" sz="1600" b="1" spc="-100" dirty="0" smtClean="0"/>
          </a:p>
        </p:txBody>
      </p:sp>
      <p:sp>
        <p:nvSpPr>
          <p:cNvPr id="2" name="직사각형 1"/>
          <p:cNvSpPr/>
          <p:nvPr/>
        </p:nvSpPr>
        <p:spPr>
          <a:xfrm>
            <a:off x="2786239" y="1196896"/>
            <a:ext cx="4572000" cy="28693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ts val="1500"/>
              </a:lnSpc>
            </a:pPr>
            <a:endParaRPr lang="ko-KR" altLang="en-US" dirty="0"/>
          </a:p>
        </p:txBody>
      </p:sp>
      <p:sp>
        <p:nvSpPr>
          <p:cNvPr id="18" name="직사각형 17"/>
          <p:cNvSpPr/>
          <p:nvPr/>
        </p:nvSpPr>
        <p:spPr>
          <a:xfrm>
            <a:off x="1556290" y="2411303"/>
            <a:ext cx="7584710" cy="1823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ts val="2700"/>
              </a:lnSpc>
            </a:pPr>
            <a:r>
              <a:rPr lang="ko-KR" altLang="en-US" sz="1600" dirty="0" err="1"/>
              <a:t>ㅇ</a:t>
            </a:r>
            <a:r>
              <a:rPr lang="en-US" altLang="ko-KR" sz="1600" b="1" dirty="0" smtClean="0"/>
              <a:t> </a:t>
            </a:r>
            <a:r>
              <a:rPr lang="en-US" altLang="ko-KR" sz="1600" b="1" spc="-90" dirty="0" smtClean="0"/>
              <a:t>(</a:t>
            </a:r>
            <a:r>
              <a:rPr lang="ko-KR" altLang="en-US" sz="1600" b="1" spc="-90" dirty="0" err="1" smtClean="0"/>
              <a:t>학적변동자</a:t>
            </a:r>
            <a:r>
              <a:rPr lang="ko-KR" altLang="en-US" sz="1600" b="1" spc="-90" dirty="0" smtClean="0"/>
              <a:t> 반환금 산정</a:t>
            </a:r>
            <a:r>
              <a:rPr lang="en-US" altLang="ko-KR" sz="1600" b="1" spc="-90" dirty="0" smtClean="0"/>
              <a:t>) </a:t>
            </a:r>
            <a:r>
              <a:rPr lang="ko-KR" altLang="en-US" sz="1600" b="1" spc="-90" dirty="0"/>
              <a:t>「</a:t>
            </a:r>
            <a:r>
              <a:rPr lang="ko-KR" altLang="en-US" sz="1600" b="1" spc="-90" dirty="0" smtClean="0"/>
              <a:t>대학 등록금에 관한 규칙」 </a:t>
            </a:r>
            <a:r>
              <a:rPr lang="ko-KR" altLang="en-US" sz="1600" spc="-90" dirty="0" smtClean="0"/>
              <a:t>제</a:t>
            </a:r>
            <a:r>
              <a:rPr lang="en-US" altLang="ko-KR" sz="1600" spc="-90" dirty="0" smtClean="0"/>
              <a:t>5</a:t>
            </a:r>
            <a:r>
              <a:rPr lang="ko-KR" altLang="en-US" sz="1600" spc="-90" dirty="0" smtClean="0"/>
              <a:t>조제</a:t>
            </a:r>
            <a:r>
              <a:rPr lang="en-US" altLang="ko-KR" sz="1600" spc="-90" dirty="0" smtClean="0"/>
              <a:t>2</a:t>
            </a:r>
            <a:r>
              <a:rPr lang="ko-KR" altLang="en-US" sz="1600" spc="-90" dirty="0" smtClean="0"/>
              <a:t>항에 따라 장학금 </a:t>
            </a:r>
            <a:endParaRPr lang="en-US" altLang="ko-KR" sz="1600" spc="-90" dirty="0" smtClean="0"/>
          </a:p>
          <a:p>
            <a:pPr fontAlgn="base">
              <a:lnSpc>
                <a:spcPts val="2700"/>
              </a:lnSpc>
            </a:pPr>
            <a:r>
              <a:rPr lang="en-US" altLang="ko-KR" sz="1600" spc="-90" dirty="0"/>
              <a:t> </a:t>
            </a:r>
            <a:r>
              <a:rPr lang="en-US" altLang="ko-KR" sz="1600" spc="-90" dirty="0" smtClean="0"/>
              <a:t>    </a:t>
            </a:r>
            <a:r>
              <a:rPr lang="ko-KR" altLang="en-US" sz="1600" spc="-90" dirty="0" smtClean="0"/>
              <a:t>반환금액 산정</a:t>
            </a:r>
            <a:endParaRPr lang="en-US" altLang="ko-KR" sz="1600" spc="-90" dirty="0" smtClean="0"/>
          </a:p>
          <a:p>
            <a:pPr fontAlgn="base">
              <a:lnSpc>
                <a:spcPts val="2700"/>
              </a:lnSpc>
            </a:pPr>
            <a:r>
              <a:rPr lang="en-US" altLang="ko-KR" sz="1600" spc="-90" dirty="0"/>
              <a:t> </a:t>
            </a:r>
            <a:r>
              <a:rPr lang="en-US" altLang="ko-KR" sz="1600" spc="-90" dirty="0" smtClean="0"/>
              <a:t> - </a:t>
            </a:r>
            <a:r>
              <a:rPr lang="ko-KR" altLang="en-US" sz="1600" spc="-90" dirty="0" smtClean="0"/>
              <a:t>장학금을 일부만 반환하는 경우</a:t>
            </a:r>
            <a:r>
              <a:rPr lang="en-US" altLang="ko-KR" sz="1600" spc="-90" dirty="0" smtClean="0"/>
              <a:t>, </a:t>
            </a:r>
            <a:r>
              <a:rPr lang="ko-KR" altLang="en-US" sz="1600" spc="-90" dirty="0" smtClean="0"/>
              <a:t>해당학기 장학금을 </a:t>
            </a:r>
            <a:r>
              <a:rPr lang="ko-KR" altLang="en-US" sz="1600" spc="-90" dirty="0" err="1" smtClean="0"/>
              <a:t>수혜한</a:t>
            </a:r>
            <a:r>
              <a:rPr lang="ko-KR" altLang="en-US" sz="1600" spc="-90" dirty="0" smtClean="0"/>
              <a:t> 것으로 보아 수혜횟수</a:t>
            </a:r>
            <a:endParaRPr lang="en-US" altLang="ko-KR" sz="1600" spc="-90" dirty="0" smtClean="0"/>
          </a:p>
          <a:p>
            <a:pPr fontAlgn="base">
              <a:lnSpc>
                <a:spcPts val="2700"/>
              </a:lnSpc>
            </a:pPr>
            <a:r>
              <a:rPr lang="en-US" altLang="ko-KR" sz="1600" spc="-90" dirty="0"/>
              <a:t> </a:t>
            </a:r>
            <a:r>
              <a:rPr lang="en-US" altLang="ko-KR" sz="1600" spc="-90" dirty="0" smtClean="0"/>
              <a:t>   </a:t>
            </a:r>
            <a:r>
              <a:rPr lang="ko-KR" altLang="en-US" sz="1600" spc="-90" dirty="0" smtClean="0"/>
              <a:t>산정 시 포함</a:t>
            </a:r>
            <a:r>
              <a:rPr lang="en-US" altLang="ko-KR" sz="1200" spc="-90" dirty="0" smtClean="0"/>
              <a:t>(</a:t>
            </a:r>
            <a:r>
              <a:rPr lang="ko-KR" altLang="en-US" sz="1200" spc="-90" dirty="0" smtClean="0"/>
              <a:t>전액 반환 시 미포함</a:t>
            </a:r>
            <a:r>
              <a:rPr lang="en-US" altLang="ko-KR" sz="1200" spc="-90" dirty="0" smtClean="0"/>
              <a:t>)</a:t>
            </a:r>
          </a:p>
          <a:p>
            <a:pPr fontAlgn="base">
              <a:lnSpc>
                <a:spcPts val="2700"/>
              </a:lnSpc>
            </a:pPr>
            <a:r>
              <a:rPr lang="ko-KR" altLang="en-US" sz="1600" spc="-90" dirty="0" smtClean="0"/>
              <a:t>  </a:t>
            </a:r>
            <a:r>
              <a:rPr lang="en-US" altLang="ko-KR" sz="1600" spc="-90" dirty="0" smtClean="0"/>
              <a:t>- </a:t>
            </a:r>
            <a:r>
              <a:rPr lang="ko-KR" altLang="en-US" sz="1600" spc="-150" dirty="0" smtClean="0"/>
              <a:t>반환대상자에게 수혜횟수 포기 또는 자비 전액 반환에 대한</a:t>
            </a:r>
            <a:r>
              <a:rPr lang="en-US" altLang="ko-KR" sz="1600" spc="-150" dirty="0" smtClean="0"/>
              <a:t> </a:t>
            </a:r>
            <a:r>
              <a:rPr lang="ko-KR" altLang="en-US" sz="1600" spc="-150" dirty="0" smtClean="0"/>
              <a:t>선택권 부여</a:t>
            </a:r>
            <a:r>
              <a:rPr lang="en-US" altLang="ko-KR" sz="1200" spc="-150" dirty="0" smtClean="0"/>
              <a:t>(</a:t>
            </a:r>
            <a:r>
              <a:rPr lang="ko-KR" altLang="en-US" sz="1200" spc="-150" dirty="0" smtClean="0"/>
              <a:t>반환 서약서 </a:t>
            </a:r>
            <a:r>
              <a:rPr lang="ko-KR" altLang="en-US" sz="1200" spc="-150" dirty="0" err="1" smtClean="0"/>
              <a:t>징구</a:t>
            </a:r>
            <a:r>
              <a:rPr lang="ko-KR" altLang="en-US" sz="1200" spc="-150" dirty="0" smtClean="0"/>
              <a:t> 필수</a:t>
            </a:r>
            <a:r>
              <a:rPr lang="en-US" altLang="ko-KR" sz="1200" spc="-150" dirty="0" smtClean="0"/>
              <a:t>)</a:t>
            </a:r>
            <a:endParaRPr lang="en-US" altLang="ko-KR" sz="1600" spc="-150" dirty="0" smtClean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2814978"/>
              </p:ext>
            </p:extLst>
          </p:nvPr>
        </p:nvGraphicFramePr>
        <p:xfrm>
          <a:off x="2088738" y="4508628"/>
          <a:ext cx="6803742" cy="21607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7914"/>
                <a:gridCol w="2267914"/>
                <a:gridCol w="2267914"/>
              </a:tblGrid>
              <a:tr h="32400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반환사유 발생일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반환기준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반환금액산정</a:t>
                      </a:r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ko-KR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예</a:t>
                      </a:r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0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학기 개시일</a:t>
                      </a:r>
                      <a:r>
                        <a:rPr lang="en-US" altLang="ko-KR" sz="1000" baseline="30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*</a:t>
                      </a:r>
                      <a:r>
                        <a:rPr lang="ko-KR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부터 </a:t>
                      </a:r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30</a:t>
                      </a:r>
                      <a:r>
                        <a:rPr lang="ko-KR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일까지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장학금의 </a:t>
                      </a:r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  <a:r>
                        <a:rPr lang="ko-KR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분의 </a:t>
                      </a:r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5 </a:t>
                      </a:r>
                      <a:r>
                        <a:rPr lang="ko-KR" altLang="en-US" sz="1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해당액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2,600,000 x 5/6=2,166,666</a:t>
                      </a:r>
                      <a:r>
                        <a:rPr lang="ko-KR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원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86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학기</a:t>
                      </a:r>
                      <a:r>
                        <a:rPr lang="ko-KR" altLang="en-US" sz="10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개시일에서 </a:t>
                      </a:r>
                      <a:r>
                        <a:rPr lang="en-US" altLang="ko-KR" sz="10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30</a:t>
                      </a:r>
                      <a:r>
                        <a:rPr lang="ko-KR" altLang="en-US" sz="10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일이</a:t>
                      </a:r>
                      <a:endParaRPr lang="en-US" altLang="ko-KR" sz="1000" baseline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 latinLnBrk="1"/>
                      <a:r>
                        <a:rPr lang="ko-KR" altLang="en-US" sz="10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지난 날부터 </a:t>
                      </a:r>
                      <a:r>
                        <a:rPr lang="en-US" altLang="ko-KR" sz="10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60</a:t>
                      </a:r>
                      <a:r>
                        <a:rPr lang="ko-KR" altLang="en-US" sz="10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일까지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장학금의 </a:t>
                      </a:r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  <a:r>
                        <a:rPr lang="ko-KR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분의 </a:t>
                      </a:r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 </a:t>
                      </a:r>
                      <a:r>
                        <a:rPr lang="ko-KR" altLang="en-US" sz="1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해당액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2,600,000 x 2/3=1,733,333</a:t>
                      </a:r>
                      <a:r>
                        <a:rPr lang="ko-KR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원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86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학기</a:t>
                      </a:r>
                      <a:r>
                        <a:rPr lang="ko-KR" altLang="en-US" sz="10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개시일에서 </a:t>
                      </a:r>
                      <a:r>
                        <a:rPr lang="en-US" altLang="ko-KR" sz="10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60</a:t>
                      </a:r>
                      <a:r>
                        <a:rPr lang="ko-KR" altLang="en-US" sz="10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일이 </a:t>
                      </a:r>
                      <a:endParaRPr lang="en-US" altLang="ko-KR" sz="1000" baseline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 latinLnBrk="1"/>
                      <a:r>
                        <a:rPr lang="ko-KR" altLang="en-US" sz="10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지난 날부터 </a:t>
                      </a:r>
                      <a:r>
                        <a:rPr lang="en-US" altLang="ko-KR" sz="10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90</a:t>
                      </a:r>
                      <a:r>
                        <a:rPr lang="ko-KR" altLang="en-US" sz="10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일까지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장학감의</a:t>
                      </a:r>
                      <a:r>
                        <a:rPr lang="ko-KR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r>
                        <a:rPr lang="ko-KR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분의 </a:t>
                      </a:r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 </a:t>
                      </a:r>
                      <a:r>
                        <a:rPr lang="ko-KR" altLang="en-US" sz="1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해당액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2,600,000 x 1/2=1,300,000</a:t>
                      </a:r>
                      <a:r>
                        <a:rPr lang="ko-KR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원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86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학기</a:t>
                      </a:r>
                      <a:r>
                        <a:rPr lang="ko-KR" altLang="en-US" sz="10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개시일에서 </a:t>
                      </a:r>
                      <a:r>
                        <a:rPr lang="en-US" altLang="ko-KR" sz="10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90</a:t>
                      </a:r>
                      <a:r>
                        <a:rPr lang="ko-KR" altLang="en-US" sz="10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일이</a:t>
                      </a:r>
                      <a:endParaRPr lang="en-US" altLang="ko-KR" sz="1000" baseline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 latinLnBrk="1"/>
                      <a:r>
                        <a:rPr lang="ko-KR" altLang="en-US" sz="10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지난 날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반환하지 아니함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반환금 없음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04">
                <a:tc gridSpan="3">
                  <a:txBody>
                    <a:bodyPr/>
                    <a:lstStyle/>
                    <a:p>
                      <a:pPr algn="l" latinLnBrk="1"/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* </a:t>
                      </a:r>
                      <a:r>
                        <a:rPr lang="ko-KR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반환사유 발생일자는 학기 개시일을 포함하여 산정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1" name="오각형 20"/>
          <p:cNvSpPr/>
          <p:nvPr/>
        </p:nvSpPr>
        <p:spPr>
          <a:xfrm>
            <a:off x="107504" y="980728"/>
            <a:ext cx="1224136" cy="576064"/>
          </a:xfrm>
          <a:prstGeom prst="homePlate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개요</a:t>
            </a:r>
            <a:endParaRPr lang="ko-KR" altLang="en-US" sz="2000" b="1" dirty="0">
              <a:solidFill>
                <a:schemeClr val="tx1"/>
              </a:solidFill>
            </a:endParaRPr>
          </a:p>
        </p:txBody>
      </p:sp>
      <p:sp>
        <p:nvSpPr>
          <p:cNvPr id="22" name="오각형 21"/>
          <p:cNvSpPr/>
          <p:nvPr/>
        </p:nvSpPr>
        <p:spPr>
          <a:xfrm>
            <a:off x="107504" y="1880828"/>
            <a:ext cx="1224136" cy="576064"/>
          </a:xfrm>
          <a:prstGeom prst="homePlate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신청</a:t>
            </a:r>
            <a:endParaRPr lang="ko-KR" altLang="en-US" sz="2000" b="1" dirty="0">
              <a:solidFill>
                <a:schemeClr val="tx1"/>
              </a:solidFill>
            </a:endParaRPr>
          </a:p>
        </p:txBody>
      </p:sp>
      <p:sp>
        <p:nvSpPr>
          <p:cNvPr id="27" name="오각형 26"/>
          <p:cNvSpPr/>
          <p:nvPr/>
        </p:nvSpPr>
        <p:spPr>
          <a:xfrm>
            <a:off x="107504" y="4581128"/>
            <a:ext cx="1224136" cy="576064"/>
          </a:xfrm>
          <a:prstGeom prst="homePlate">
            <a:avLst/>
          </a:prstGeom>
          <a:solidFill>
            <a:schemeClr val="accent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bg1"/>
                </a:solidFill>
              </a:rPr>
              <a:t>사</a:t>
            </a:r>
            <a:r>
              <a:rPr lang="ko-KR" altLang="en-US" sz="2000" b="1" dirty="0">
                <a:solidFill>
                  <a:schemeClr val="bg1"/>
                </a:solidFill>
              </a:rPr>
              <a:t>후</a:t>
            </a:r>
          </a:p>
        </p:txBody>
      </p:sp>
      <p:sp>
        <p:nvSpPr>
          <p:cNvPr id="28" name="오각형 27"/>
          <p:cNvSpPr/>
          <p:nvPr/>
        </p:nvSpPr>
        <p:spPr>
          <a:xfrm>
            <a:off x="107504" y="2780928"/>
            <a:ext cx="1224136" cy="576064"/>
          </a:xfrm>
          <a:prstGeom prst="homePlate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심</a:t>
            </a:r>
            <a:r>
              <a:rPr lang="ko-KR" altLang="en-US" sz="2000" b="1" dirty="0">
                <a:solidFill>
                  <a:schemeClr val="tx1"/>
                </a:solidFill>
              </a:rPr>
              <a:t>사</a:t>
            </a:r>
          </a:p>
        </p:txBody>
      </p:sp>
      <p:sp>
        <p:nvSpPr>
          <p:cNvPr id="29" name="오각형 28"/>
          <p:cNvSpPr/>
          <p:nvPr/>
        </p:nvSpPr>
        <p:spPr>
          <a:xfrm>
            <a:off x="107504" y="3681028"/>
            <a:ext cx="1224136" cy="576064"/>
          </a:xfrm>
          <a:prstGeom prst="homePlate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지</a:t>
            </a:r>
            <a:r>
              <a:rPr lang="ko-KR" altLang="en-US" sz="2000" b="1" dirty="0">
                <a:solidFill>
                  <a:schemeClr val="tx1"/>
                </a:solidFill>
              </a:rPr>
              <a:t>급</a:t>
            </a:r>
          </a:p>
        </p:txBody>
      </p:sp>
    </p:spTree>
    <p:extLst>
      <p:ext uri="{BB962C8B-B14F-4D97-AF65-F5344CB8AC3E}">
        <p14:creationId xmlns:p14="http://schemas.microsoft.com/office/powerpoint/2010/main" val="2537014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7" grpId="0"/>
      <p:bldP spid="2" grpId="0"/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61366" y="2420888"/>
            <a:ext cx="417133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60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감사합니다</a:t>
            </a:r>
            <a:r>
              <a:rPr lang="en-US" altLang="ko-KR" sz="60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.</a:t>
            </a:r>
            <a:endParaRPr lang="ko-KR" altLang="en-US" sz="6000" dirty="0">
              <a:solidFill>
                <a:schemeClr val="bg1"/>
              </a:solidFill>
              <a:latin typeface="HY바다M" panose="02030600000101010101" pitchFamily="18" charset="-127"/>
              <a:ea typeface="HY바다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6002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 descr="O:\받은파일함\청년 일자리 대책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32692"/>
            <a:ext cx="4320480" cy="6176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7" name="그룹 16"/>
          <p:cNvGrpSpPr/>
          <p:nvPr/>
        </p:nvGrpSpPr>
        <p:grpSpPr>
          <a:xfrm>
            <a:off x="4355976" y="259125"/>
            <a:ext cx="4428446" cy="6410235"/>
            <a:chOff x="4418038" y="187116"/>
            <a:chExt cx="4428446" cy="6410235"/>
          </a:xfrm>
        </p:grpSpPr>
        <p:pic>
          <p:nvPicPr>
            <p:cNvPr id="9218" name="Picture 2" descr="C:\Users\sjlee\Desktop\삭제용\청년일자리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18038" y="187116"/>
              <a:ext cx="4428446" cy="64102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직사각형 1"/>
            <p:cNvSpPr/>
            <p:nvPr/>
          </p:nvSpPr>
          <p:spPr>
            <a:xfrm>
              <a:off x="4499991" y="4562475"/>
              <a:ext cx="4253483" cy="81915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4" name="직선 연결선 13"/>
            <p:cNvCxnSpPr/>
            <p:nvPr/>
          </p:nvCxnSpPr>
          <p:spPr>
            <a:xfrm>
              <a:off x="8100392" y="4953000"/>
              <a:ext cx="581074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61271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043608" y="649566"/>
            <a:ext cx="8057262" cy="615667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-7634" y="-18758"/>
            <a:ext cx="818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고졸 후학습자 장학금 </a:t>
            </a:r>
            <a:r>
              <a:rPr lang="en-US" altLang="ko-KR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(</a:t>
            </a:r>
            <a:r>
              <a:rPr lang="ko-KR" altLang="en-US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희망사다리</a:t>
            </a:r>
            <a:r>
              <a:rPr lang="en-US" altLang="ko-KR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Ⅱ</a:t>
            </a:r>
            <a:r>
              <a:rPr lang="ko-KR" altLang="en-US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유형</a:t>
            </a:r>
            <a:r>
              <a:rPr lang="en-US" altLang="ko-KR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77770" y="1037927"/>
            <a:ext cx="1636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 smtClean="0"/>
              <a:t>[</a:t>
            </a:r>
            <a:r>
              <a:rPr lang="ko-KR" altLang="en-US" sz="2400" b="1" dirty="0" smtClean="0"/>
              <a:t>대상대학</a:t>
            </a:r>
            <a:r>
              <a:rPr lang="en-US" altLang="ko-KR" sz="2400" b="1" dirty="0" smtClean="0"/>
              <a:t>]</a:t>
            </a:r>
            <a:endParaRPr lang="ko-KR" altLang="en-US" sz="2400" b="1" dirty="0"/>
          </a:p>
        </p:txBody>
      </p:sp>
      <p:sp>
        <p:nvSpPr>
          <p:cNvPr id="7" name="직사각형 6"/>
          <p:cNvSpPr/>
          <p:nvPr/>
        </p:nvSpPr>
        <p:spPr>
          <a:xfrm>
            <a:off x="1559290" y="1582043"/>
            <a:ext cx="740919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ts val="2700"/>
              </a:lnSpc>
            </a:pPr>
            <a:r>
              <a:rPr lang="ko-KR" altLang="en-US" sz="1600" dirty="0" err="1" smtClean="0"/>
              <a:t>ㅇ</a:t>
            </a:r>
            <a:r>
              <a:rPr lang="en-US" altLang="ko-KR" sz="1600" b="1" dirty="0" smtClean="0"/>
              <a:t> </a:t>
            </a:r>
            <a:r>
              <a:rPr lang="ko-KR" altLang="en-US" sz="1600" b="1" dirty="0" smtClean="0"/>
              <a:t>「</a:t>
            </a:r>
            <a:r>
              <a:rPr lang="ko-KR" altLang="en-US" sz="1600" dirty="0"/>
              <a:t>고등교육법」제</a:t>
            </a:r>
            <a:r>
              <a:rPr lang="en-US" altLang="ko-KR" sz="1600" dirty="0"/>
              <a:t>2</a:t>
            </a:r>
            <a:r>
              <a:rPr lang="ko-KR" altLang="en-US" sz="1600" dirty="0"/>
              <a:t>조 제</a:t>
            </a:r>
            <a:r>
              <a:rPr lang="en-US" altLang="ko-KR" sz="1600" dirty="0"/>
              <a:t>1</a:t>
            </a:r>
            <a:r>
              <a:rPr lang="ko-KR" altLang="en-US" sz="1600" dirty="0"/>
              <a:t>호</a:t>
            </a:r>
            <a:r>
              <a:rPr lang="en-US" altLang="ko-KR" sz="1600" dirty="0"/>
              <a:t>(</a:t>
            </a:r>
            <a:r>
              <a:rPr lang="ko-KR" altLang="en-US" sz="1600" dirty="0"/>
              <a:t>대학</a:t>
            </a:r>
            <a:r>
              <a:rPr lang="en-US" altLang="ko-KR" sz="1600" dirty="0"/>
              <a:t>), </a:t>
            </a:r>
            <a:r>
              <a:rPr lang="ko-KR" altLang="en-US" sz="1600" dirty="0"/>
              <a:t>제</a:t>
            </a:r>
            <a:r>
              <a:rPr lang="en-US" altLang="ko-KR" sz="1600" dirty="0"/>
              <a:t>2</a:t>
            </a:r>
            <a:r>
              <a:rPr lang="ko-KR" altLang="en-US" sz="1600" dirty="0"/>
              <a:t>호</a:t>
            </a:r>
            <a:r>
              <a:rPr lang="en-US" altLang="ko-KR" sz="1600" dirty="0"/>
              <a:t>(</a:t>
            </a:r>
            <a:r>
              <a:rPr lang="ko-KR" altLang="en-US" sz="1600" dirty="0"/>
              <a:t>산업대학</a:t>
            </a:r>
            <a:r>
              <a:rPr lang="en-US" altLang="ko-KR" sz="1600" dirty="0"/>
              <a:t>), </a:t>
            </a:r>
            <a:r>
              <a:rPr lang="ko-KR" altLang="en-US" sz="1600" dirty="0"/>
              <a:t>제</a:t>
            </a:r>
            <a:r>
              <a:rPr lang="en-US" altLang="ko-KR" sz="1600" dirty="0"/>
              <a:t>4</a:t>
            </a:r>
            <a:r>
              <a:rPr lang="ko-KR" altLang="en-US" sz="1600" dirty="0"/>
              <a:t>호</a:t>
            </a:r>
            <a:r>
              <a:rPr lang="en-US" altLang="ko-KR" sz="1600" dirty="0"/>
              <a:t>(</a:t>
            </a:r>
            <a:r>
              <a:rPr lang="ko-KR" altLang="en-US" sz="1600" dirty="0"/>
              <a:t>전문대학</a:t>
            </a:r>
            <a:r>
              <a:rPr lang="en-US" altLang="ko-KR" sz="1600" dirty="0"/>
              <a:t>), </a:t>
            </a:r>
            <a:endParaRPr lang="en-US" altLang="ko-KR" sz="1600" dirty="0" smtClean="0"/>
          </a:p>
          <a:p>
            <a:pPr fontAlgn="base">
              <a:lnSpc>
                <a:spcPts val="2700"/>
              </a:lnSpc>
            </a:pPr>
            <a:r>
              <a:rPr lang="en-US" altLang="ko-KR" sz="1600" dirty="0"/>
              <a:t> </a:t>
            </a:r>
            <a:r>
              <a:rPr lang="ko-KR" altLang="en-US" sz="1600" dirty="0" smtClean="0"/>
              <a:t>제</a:t>
            </a:r>
            <a:r>
              <a:rPr lang="en-US" altLang="ko-KR" sz="1600" dirty="0"/>
              <a:t>5</a:t>
            </a:r>
            <a:r>
              <a:rPr lang="ko-KR" altLang="en-US" sz="1600" dirty="0"/>
              <a:t>호</a:t>
            </a:r>
            <a:r>
              <a:rPr lang="en-US" altLang="ko-KR" sz="1600" dirty="0"/>
              <a:t>(</a:t>
            </a:r>
            <a:r>
              <a:rPr lang="ko-KR" altLang="en-US" sz="1600" dirty="0" err="1"/>
              <a:t>원격대</a:t>
            </a:r>
            <a:r>
              <a:rPr lang="en-US" altLang="ko-KR" sz="1600" dirty="0"/>
              <a:t>)</a:t>
            </a:r>
            <a:r>
              <a:rPr lang="ko-KR" altLang="en-US" sz="1600" dirty="0"/>
              <a:t> 및 특별법에 의한 대학 중 국립대법인</a:t>
            </a:r>
            <a:r>
              <a:rPr lang="en-US" altLang="ko-KR" sz="1600" dirty="0"/>
              <a:t>, </a:t>
            </a:r>
            <a:r>
              <a:rPr lang="ko-KR" altLang="en-US" sz="1600" dirty="0"/>
              <a:t>과학기술원</a:t>
            </a:r>
            <a:r>
              <a:rPr lang="en-US" altLang="ko-KR" sz="1600" dirty="0"/>
              <a:t>, </a:t>
            </a:r>
            <a:r>
              <a:rPr lang="ko-KR" altLang="en-US" sz="1600" dirty="0" err="1"/>
              <a:t>전통문화대</a:t>
            </a:r>
            <a:endParaRPr lang="ko-KR" alt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1377770" y="2535287"/>
            <a:ext cx="1636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 smtClean="0"/>
              <a:t>[</a:t>
            </a:r>
            <a:r>
              <a:rPr lang="ko-KR" altLang="en-US" sz="2400" b="1" dirty="0" smtClean="0"/>
              <a:t>대상학생</a:t>
            </a:r>
            <a:r>
              <a:rPr lang="en-US" altLang="ko-KR" sz="2400" b="1" dirty="0" smtClean="0"/>
              <a:t>]</a:t>
            </a:r>
            <a:endParaRPr lang="ko-KR" altLang="en-US" sz="2400" b="1" dirty="0"/>
          </a:p>
        </p:txBody>
      </p:sp>
      <p:sp>
        <p:nvSpPr>
          <p:cNvPr id="9" name="직사각형 8"/>
          <p:cNvSpPr/>
          <p:nvPr/>
        </p:nvSpPr>
        <p:spPr>
          <a:xfrm>
            <a:off x="1559290" y="3068960"/>
            <a:ext cx="7586718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ts val="2700"/>
              </a:lnSpc>
            </a:pPr>
            <a:r>
              <a:rPr lang="ko-KR" altLang="en-US" sz="1600" dirty="0" err="1" smtClean="0"/>
              <a:t>ㅇ</a:t>
            </a:r>
            <a:r>
              <a:rPr lang="ko-KR" altLang="en-US" sz="1600" dirty="0" smtClean="0"/>
              <a:t> </a:t>
            </a:r>
            <a:r>
              <a:rPr lang="en-US" altLang="ko-KR" sz="1600" b="1" dirty="0" smtClean="0"/>
              <a:t>(</a:t>
            </a:r>
            <a:r>
              <a:rPr lang="ko-KR" altLang="en-US" sz="1600" b="1" dirty="0" smtClean="0"/>
              <a:t>기본요건</a:t>
            </a:r>
            <a:r>
              <a:rPr lang="en-US" altLang="ko-KR" sz="1600" b="1" dirty="0" smtClean="0"/>
              <a:t>)</a:t>
            </a:r>
            <a:r>
              <a:rPr lang="en-US" altLang="ko-KR" sz="1600" dirty="0" smtClean="0"/>
              <a:t> </a:t>
            </a:r>
            <a:r>
              <a:rPr lang="ko-KR" altLang="en-US" sz="1600" b="1" spc="-50" dirty="0" smtClean="0"/>
              <a:t>대한민국 국적자</a:t>
            </a:r>
            <a:r>
              <a:rPr lang="ko-KR" altLang="en-US" sz="1600" spc="-50" dirty="0" smtClean="0"/>
              <a:t>로 최종학력이 </a:t>
            </a:r>
            <a:r>
              <a:rPr lang="ko-KR" altLang="en-US" sz="1600" b="1" spc="-50" dirty="0" smtClean="0"/>
              <a:t>고졸</a:t>
            </a:r>
            <a:r>
              <a:rPr lang="ko-KR" altLang="en-US" sz="1600" spc="-50" dirty="0" smtClean="0"/>
              <a:t>이며</a:t>
            </a:r>
            <a:r>
              <a:rPr lang="en-US" altLang="ko-KR" sz="1600" spc="-50" dirty="0" smtClean="0"/>
              <a:t>, </a:t>
            </a:r>
            <a:r>
              <a:rPr lang="ko-KR" altLang="en-US" sz="1600" b="1" spc="-50" dirty="0" smtClean="0"/>
              <a:t>재직요건을 충족</a:t>
            </a:r>
            <a:r>
              <a:rPr lang="ko-KR" altLang="en-US" sz="1600" spc="-50" dirty="0" smtClean="0"/>
              <a:t>한 학생 중</a:t>
            </a:r>
            <a:endParaRPr lang="en-US" altLang="ko-KR" sz="1600" spc="-50" dirty="0" smtClean="0"/>
          </a:p>
          <a:p>
            <a:pPr fontAlgn="base">
              <a:lnSpc>
                <a:spcPts val="2700"/>
              </a:lnSpc>
            </a:pPr>
            <a:r>
              <a:rPr lang="en-US" altLang="ko-KR" sz="1600" b="1" dirty="0" smtClean="0"/>
              <a:t>    </a:t>
            </a:r>
            <a:r>
              <a:rPr lang="ko-KR" altLang="en-US" sz="1600" b="1" dirty="0" smtClean="0"/>
              <a:t>직전학기 성적</a:t>
            </a:r>
            <a:r>
              <a:rPr lang="ko-KR" altLang="en-US" sz="1600" dirty="0" smtClean="0"/>
              <a:t>이 </a:t>
            </a:r>
            <a:r>
              <a:rPr lang="en-US" altLang="ko-KR" sz="1600" dirty="0" smtClean="0"/>
              <a:t>100</a:t>
            </a:r>
            <a:r>
              <a:rPr lang="ko-KR" altLang="en-US" sz="1600" dirty="0" smtClean="0"/>
              <a:t>점 만점의 </a:t>
            </a:r>
            <a:r>
              <a:rPr lang="en-US" altLang="ko-KR" sz="1600" b="1" dirty="0" smtClean="0"/>
              <a:t>70</a:t>
            </a:r>
            <a:r>
              <a:rPr lang="ko-KR" altLang="en-US" sz="1600" b="1" dirty="0" smtClean="0"/>
              <a:t>점 이상인 학부 재학생</a:t>
            </a:r>
            <a:endParaRPr lang="en-US" altLang="ko-KR" sz="1600" b="1" dirty="0" smtClean="0"/>
          </a:p>
        </p:txBody>
      </p:sp>
      <p:sp>
        <p:nvSpPr>
          <p:cNvPr id="10" name="직사각형 9"/>
          <p:cNvSpPr/>
          <p:nvPr/>
        </p:nvSpPr>
        <p:spPr>
          <a:xfrm>
            <a:off x="1547664" y="3868306"/>
            <a:ext cx="7586718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ts val="2700"/>
              </a:lnSpc>
            </a:pPr>
            <a:r>
              <a:rPr lang="ko-KR" altLang="en-US" sz="1600" dirty="0" err="1"/>
              <a:t>ㅇ</a:t>
            </a:r>
            <a:r>
              <a:rPr lang="en-US" altLang="ko-KR" sz="1600" b="1" dirty="0" smtClean="0"/>
              <a:t> (</a:t>
            </a:r>
            <a:r>
              <a:rPr lang="ko-KR" altLang="en-US" sz="1600" b="1" dirty="0" smtClean="0"/>
              <a:t>재직요건</a:t>
            </a:r>
            <a:r>
              <a:rPr lang="en-US" altLang="ko-KR" sz="1600" b="1" dirty="0" smtClean="0"/>
              <a:t>) </a:t>
            </a:r>
            <a:r>
              <a:rPr lang="ko-KR" altLang="en-US" sz="1600" dirty="0" smtClean="0"/>
              <a:t>고등학교 졸업 후 </a:t>
            </a:r>
            <a:r>
              <a:rPr lang="ko-KR" altLang="en-US" sz="1600" b="1" dirty="0" smtClean="0"/>
              <a:t>산업체 재직기간이 </a:t>
            </a:r>
            <a:r>
              <a:rPr lang="en-US" altLang="ko-KR" sz="1600" b="1" dirty="0" smtClean="0"/>
              <a:t>3</a:t>
            </a:r>
            <a:r>
              <a:rPr lang="ko-KR" altLang="en-US" sz="1600" b="1" dirty="0" smtClean="0"/>
              <a:t>년 이상</a:t>
            </a:r>
            <a:r>
              <a:rPr lang="ko-KR" altLang="en-US" sz="1600" dirty="0" smtClean="0"/>
              <a:t>이며</a:t>
            </a:r>
            <a:r>
              <a:rPr lang="en-US" altLang="ko-KR" sz="1600" dirty="0" smtClean="0"/>
              <a:t>, </a:t>
            </a:r>
            <a:r>
              <a:rPr lang="ko-KR" altLang="en-US" sz="1600" b="1" dirty="0" smtClean="0"/>
              <a:t>현재 중소기업 </a:t>
            </a:r>
            <a:endParaRPr lang="en-US" altLang="ko-KR" sz="1600" b="1" dirty="0" smtClean="0"/>
          </a:p>
          <a:p>
            <a:pPr fontAlgn="base">
              <a:lnSpc>
                <a:spcPts val="2700"/>
              </a:lnSpc>
            </a:pPr>
            <a:r>
              <a:rPr lang="en-US" altLang="ko-KR" sz="1600" b="1" dirty="0" smtClean="0"/>
              <a:t>    </a:t>
            </a:r>
            <a:r>
              <a:rPr lang="ko-KR" altLang="en-US" sz="1600" dirty="0" smtClean="0"/>
              <a:t>또는 </a:t>
            </a:r>
            <a:r>
              <a:rPr lang="ko-KR" altLang="en-US" sz="1600" b="1" dirty="0" smtClean="0"/>
              <a:t>중견기업에 재직 중인 자</a:t>
            </a:r>
            <a:endParaRPr lang="en-US" altLang="ko-KR" sz="1600" b="1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1377770" y="4702785"/>
            <a:ext cx="1636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 smtClean="0"/>
              <a:t>[</a:t>
            </a:r>
            <a:r>
              <a:rPr lang="ko-KR" altLang="en-US" sz="2400" b="1" dirty="0" smtClean="0"/>
              <a:t>대상기업</a:t>
            </a:r>
            <a:r>
              <a:rPr lang="en-US" altLang="ko-KR" sz="2400" b="1" dirty="0" smtClean="0"/>
              <a:t>]</a:t>
            </a:r>
            <a:endParaRPr lang="ko-KR" altLang="en-US" sz="2400" b="1" dirty="0"/>
          </a:p>
        </p:txBody>
      </p:sp>
      <p:sp>
        <p:nvSpPr>
          <p:cNvPr id="13" name="직사각형 12"/>
          <p:cNvSpPr/>
          <p:nvPr/>
        </p:nvSpPr>
        <p:spPr>
          <a:xfrm>
            <a:off x="1559290" y="5236458"/>
            <a:ext cx="7586718" cy="438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ts val="2700"/>
              </a:lnSpc>
            </a:pPr>
            <a:r>
              <a:rPr lang="ko-KR" altLang="en-US" sz="1600" dirty="0" err="1"/>
              <a:t>ㅇ</a:t>
            </a:r>
            <a:r>
              <a:rPr lang="ko-KR" altLang="en-US" sz="1600" dirty="0"/>
              <a:t> </a:t>
            </a:r>
            <a:r>
              <a:rPr lang="en-US" altLang="ko-KR" sz="1600" b="1" dirty="0" smtClean="0"/>
              <a:t>(</a:t>
            </a:r>
            <a:r>
              <a:rPr lang="ko-KR" altLang="en-US" sz="1600" b="1" dirty="0" smtClean="0"/>
              <a:t>중소기업</a:t>
            </a:r>
            <a:r>
              <a:rPr lang="en-US" altLang="ko-KR" sz="1600" b="1" dirty="0" smtClean="0"/>
              <a:t>) </a:t>
            </a:r>
            <a:r>
              <a:rPr lang="ko-KR" altLang="en-US" sz="1600" b="1" dirty="0" smtClean="0"/>
              <a:t>「중소기업법</a:t>
            </a:r>
            <a:r>
              <a:rPr lang="ko-KR" altLang="en-US" sz="1600" dirty="0" smtClean="0"/>
              <a:t>」</a:t>
            </a:r>
            <a:r>
              <a:rPr lang="ko-KR" altLang="en-US" sz="1600" b="1" dirty="0" smtClean="0"/>
              <a:t> </a:t>
            </a:r>
            <a:r>
              <a:rPr lang="ko-KR" altLang="en-US" sz="1600" dirty="0" smtClean="0"/>
              <a:t>제</a:t>
            </a:r>
            <a:r>
              <a:rPr lang="en-US" altLang="ko-KR" sz="1600" dirty="0" smtClean="0"/>
              <a:t>2</a:t>
            </a:r>
            <a:r>
              <a:rPr lang="ko-KR" altLang="en-US" sz="1600" dirty="0" smtClean="0"/>
              <a:t>조 및 동법 시행령 제</a:t>
            </a:r>
            <a:r>
              <a:rPr lang="en-US" altLang="ko-KR" sz="1600" dirty="0" smtClean="0"/>
              <a:t>3</a:t>
            </a:r>
            <a:r>
              <a:rPr lang="ko-KR" altLang="en-US" sz="1600" dirty="0" smtClean="0"/>
              <a:t>조에 해당하는 기업</a:t>
            </a:r>
            <a:endParaRPr lang="en-US" altLang="ko-KR" sz="1600" dirty="0" smtClean="0"/>
          </a:p>
        </p:txBody>
      </p:sp>
      <p:sp>
        <p:nvSpPr>
          <p:cNvPr id="16" name="직사각형 15"/>
          <p:cNvSpPr/>
          <p:nvPr/>
        </p:nvSpPr>
        <p:spPr>
          <a:xfrm>
            <a:off x="1547664" y="5654714"/>
            <a:ext cx="7586718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ts val="2700"/>
              </a:lnSpc>
            </a:pPr>
            <a:r>
              <a:rPr lang="ko-KR" altLang="en-US" sz="1600" dirty="0" err="1" smtClean="0"/>
              <a:t>ㅇ</a:t>
            </a:r>
            <a:r>
              <a:rPr lang="ko-KR" altLang="en-US" sz="1600" dirty="0" smtClean="0"/>
              <a:t> </a:t>
            </a:r>
            <a:r>
              <a:rPr lang="en-US" altLang="ko-KR" sz="1600" b="1" dirty="0" smtClean="0"/>
              <a:t>(</a:t>
            </a:r>
            <a:r>
              <a:rPr lang="ko-KR" altLang="en-US" sz="1600" b="1" dirty="0" smtClean="0"/>
              <a:t>중견기업</a:t>
            </a:r>
            <a:r>
              <a:rPr lang="en-US" altLang="ko-KR" sz="1600" b="1" dirty="0" smtClean="0"/>
              <a:t>) </a:t>
            </a:r>
            <a:r>
              <a:rPr lang="ko-KR" altLang="en-US" sz="1600" b="1" dirty="0" smtClean="0"/>
              <a:t>「중견기업 성장촉진 및 경쟁력 강화에 관한 특별법</a:t>
            </a:r>
            <a:r>
              <a:rPr lang="ko-KR" altLang="en-US" sz="1600" dirty="0" smtClean="0"/>
              <a:t>」</a:t>
            </a:r>
            <a:endParaRPr lang="en-US" altLang="ko-KR" sz="1600" b="1" dirty="0" smtClean="0"/>
          </a:p>
          <a:p>
            <a:pPr fontAlgn="base">
              <a:lnSpc>
                <a:spcPts val="2700"/>
              </a:lnSpc>
            </a:pPr>
            <a:r>
              <a:rPr lang="en-US" altLang="ko-KR" sz="1600" dirty="0" smtClean="0"/>
              <a:t>                   </a:t>
            </a:r>
            <a:r>
              <a:rPr lang="ko-KR" altLang="en-US" sz="1600" dirty="0" smtClean="0"/>
              <a:t>제</a:t>
            </a:r>
            <a:r>
              <a:rPr lang="en-US" altLang="ko-KR" sz="1600" dirty="0" smtClean="0"/>
              <a:t>2</a:t>
            </a:r>
            <a:r>
              <a:rPr lang="ko-KR" altLang="en-US" sz="1600" dirty="0" smtClean="0"/>
              <a:t>조</a:t>
            </a:r>
            <a:r>
              <a:rPr lang="en-US" altLang="ko-KR" sz="1600" dirty="0" smtClean="0"/>
              <a:t>1</a:t>
            </a:r>
            <a:r>
              <a:rPr lang="ko-KR" altLang="en-US" sz="1600" dirty="0" smtClean="0"/>
              <a:t>호에 해당하는 기업</a:t>
            </a:r>
            <a:endParaRPr lang="en-US" altLang="ko-KR" sz="1600" dirty="0" smtClean="0"/>
          </a:p>
        </p:txBody>
      </p:sp>
      <p:sp>
        <p:nvSpPr>
          <p:cNvPr id="29" name="오각형 28"/>
          <p:cNvSpPr/>
          <p:nvPr/>
        </p:nvSpPr>
        <p:spPr>
          <a:xfrm>
            <a:off x="107504" y="1880828"/>
            <a:ext cx="1224136" cy="576064"/>
          </a:xfrm>
          <a:prstGeom prst="homePlate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신청</a:t>
            </a:r>
            <a:endParaRPr lang="ko-KR" altLang="en-US" sz="2000" b="1" dirty="0">
              <a:solidFill>
                <a:schemeClr val="tx1"/>
              </a:solidFill>
            </a:endParaRPr>
          </a:p>
        </p:txBody>
      </p:sp>
      <p:sp>
        <p:nvSpPr>
          <p:cNvPr id="31" name="오각형 30"/>
          <p:cNvSpPr/>
          <p:nvPr/>
        </p:nvSpPr>
        <p:spPr>
          <a:xfrm>
            <a:off x="107504" y="2780928"/>
            <a:ext cx="1224136" cy="576064"/>
          </a:xfrm>
          <a:prstGeom prst="homePlate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심</a:t>
            </a:r>
            <a:r>
              <a:rPr lang="ko-KR" altLang="en-US" sz="2000" b="1" dirty="0">
                <a:solidFill>
                  <a:schemeClr val="tx1"/>
                </a:solidFill>
              </a:rPr>
              <a:t>사</a:t>
            </a:r>
          </a:p>
        </p:txBody>
      </p:sp>
      <p:sp>
        <p:nvSpPr>
          <p:cNvPr id="32" name="오각형 31"/>
          <p:cNvSpPr/>
          <p:nvPr/>
        </p:nvSpPr>
        <p:spPr>
          <a:xfrm>
            <a:off x="107504" y="3681028"/>
            <a:ext cx="1224136" cy="576064"/>
          </a:xfrm>
          <a:prstGeom prst="homePlate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지</a:t>
            </a:r>
            <a:r>
              <a:rPr lang="ko-KR" altLang="en-US" sz="2000" b="1" dirty="0">
                <a:solidFill>
                  <a:schemeClr val="tx1"/>
                </a:solidFill>
              </a:rPr>
              <a:t>급</a:t>
            </a:r>
          </a:p>
        </p:txBody>
      </p:sp>
      <p:sp>
        <p:nvSpPr>
          <p:cNvPr id="33" name="오각형 32"/>
          <p:cNvSpPr/>
          <p:nvPr/>
        </p:nvSpPr>
        <p:spPr>
          <a:xfrm>
            <a:off x="107504" y="980728"/>
            <a:ext cx="1224136" cy="576064"/>
          </a:xfrm>
          <a:prstGeom prst="homePlate">
            <a:avLst/>
          </a:prstGeom>
          <a:solidFill>
            <a:schemeClr val="accent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bg1"/>
                </a:solidFill>
              </a:rPr>
              <a:t>개요</a:t>
            </a:r>
            <a:endParaRPr lang="ko-KR" altLang="en-US" sz="2000" b="1" dirty="0">
              <a:solidFill>
                <a:schemeClr val="bg1"/>
              </a:solidFill>
            </a:endParaRPr>
          </a:p>
        </p:txBody>
      </p:sp>
      <p:sp>
        <p:nvSpPr>
          <p:cNvPr id="34" name="오각형 33"/>
          <p:cNvSpPr/>
          <p:nvPr/>
        </p:nvSpPr>
        <p:spPr>
          <a:xfrm>
            <a:off x="107504" y="4581128"/>
            <a:ext cx="1224136" cy="576064"/>
          </a:xfrm>
          <a:prstGeom prst="homePlate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사후</a:t>
            </a:r>
            <a:endParaRPr lang="ko-KR" alt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115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2" grpId="0"/>
      <p:bldP spid="13" grpId="0"/>
      <p:bldP spid="16" grpId="0"/>
      <p:bldP spid="3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043608" y="649566"/>
            <a:ext cx="8057262" cy="615667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-7634" y="-18758"/>
            <a:ext cx="818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고졸 후학습자 장학금 </a:t>
            </a:r>
            <a:r>
              <a:rPr lang="en-US" altLang="ko-KR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(</a:t>
            </a:r>
            <a:r>
              <a:rPr lang="ko-KR" altLang="en-US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희망사다리</a:t>
            </a:r>
            <a:r>
              <a:rPr lang="en-US" altLang="ko-KR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Ⅱ</a:t>
            </a:r>
            <a:r>
              <a:rPr lang="ko-KR" altLang="en-US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유형</a:t>
            </a:r>
            <a:r>
              <a:rPr lang="en-US" altLang="ko-KR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77770" y="1037927"/>
            <a:ext cx="1636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 smtClean="0"/>
              <a:t>[</a:t>
            </a:r>
            <a:r>
              <a:rPr lang="ko-KR" altLang="en-US" sz="2400" b="1" dirty="0" smtClean="0"/>
              <a:t>지원내용</a:t>
            </a:r>
            <a:r>
              <a:rPr lang="en-US" altLang="ko-KR" sz="2400" b="1" dirty="0" smtClean="0"/>
              <a:t>]</a:t>
            </a:r>
            <a:endParaRPr lang="ko-KR" altLang="en-US" sz="2400" b="1" dirty="0"/>
          </a:p>
        </p:txBody>
      </p:sp>
      <p:sp>
        <p:nvSpPr>
          <p:cNvPr id="7" name="직사각형 6"/>
          <p:cNvSpPr/>
          <p:nvPr/>
        </p:nvSpPr>
        <p:spPr>
          <a:xfrm>
            <a:off x="1559290" y="1582043"/>
            <a:ext cx="7409190" cy="438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ts val="2700"/>
              </a:lnSpc>
            </a:pPr>
            <a:r>
              <a:rPr lang="ko-KR" altLang="en-US" sz="1600" dirty="0" err="1"/>
              <a:t>ㅇ</a:t>
            </a:r>
            <a:r>
              <a:rPr lang="en-US" altLang="ko-KR" sz="1600" b="1" dirty="0" smtClean="0"/>
              <a:t> </a:t>
            </a:r>
            <a:r>
              <a:rPr lang="ko-KR" altLang="en-US" sz="1600" b="1" dirty="0" smtClean="0"/>
              <a:t>수혜학기 등록금 전액</a:t>
            </a:r>
            <a:endParaRPr lang="ko-KR" alt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1377770" y="2276872"/>
            <a:ext cx="2669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 smtClean="0"/>
              <a:t>[</a:t>
            </a:r>
            <a:r>
              <a:rPr lang="ko-KR" altLang="en-US" sz="2400" b="1" dirty="0" smtClean="0"/>
              <a:t>장학생 의무사항</a:t>
            </a:r>
            <a:r>
              <a:rPr lang="en-US" altLang="ko-KR" sz="2400" b="1" dirty="0" smtClean="0"/>
              <a:t>]</a:t>
            </a:r>
            <a:endParaRPr lang="ko-KR" altLang="en-US" sz="2400" b="1" dirty="0"/>
          </a:p>
        </p:txBody>
      </p:sp>
      <p:sp>
        <p:nvSpPr>
          <p:cNvPr id="9" name="직사각형 8"/>
          <p:cNvSpPr/>
          <p:nvPr/>
        </p:nvSpPr>
        <p:spPr>
          <a:xfrm>
            <a:off x="1559290" y="2810545"/>
            <a:ext cx="7586718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ts val="2700"/>
              </a:lnSpc>
            </a:pPr>
            <a:r>
              <a:rPr lang="ko-KR" altLang="en-US" sz="1600" dirty="0" err="1"/>
              <a:t>ㅇ</a:t>
            </a:r>
            <a:r>
              <a:rPr lang="en-US" altLang="ko-KR" sz="1600" b="1" dirty="0" smtClean="0"/>
              <a:t> (</a:t>
            </a:r>
            <a:r>
              <a:rPr lang="ko-KR" altLang="en-US" sz="1600" b="1" dirty="0" err="1" smtClean="0"/>
              <a:t>학적유지</a:t>
            </a:r>
            <a:r>
              <a:rPr lang="en-US" altLang="ko-KR" sz="1600" b="1" dirty="0" smtClean="0"/>
              <a:t>)</a:t>
            </a:r>
            <a:r>
              <a:rPr lang="en-US" altLang="ko-KR" sz="1600" dirty="0" smtClean="0"/>
              <a:t> </a:t>
            </a:r>
            <a:r>
              <a:rPr lang="ko-KR" altLang="en-US" sz="1600" b="1" spc="-50" dirty="0" smtClean="0"/>
              <a:t>재학생에 한해 지원</a:t>
            </a:r>
            <a:r>
              <a:rPr lang="ko-KR" altLang="en-US" sz="1600" spc="-50" dirty="0" smtClean="0"/>
              <a:t>하며</a:t>
            </a:r>
            <a:r>
              <a:rPr lang="en-US" altLang="ko-KR" sz="1600" spc="-50" dirty="0" smtClean="0"/>
              <a:t>, </a:t>
            </a:r>
            <a:r>
              <a:rPr lang="ko-KR" altLang="en-US" sz="1600" spc="-50" dirty="0" smtClean="0"/>
              <a:t>휴학</a:t>
            </a:r>
            <a:r>
              <a:rPr lang="en-US" altLang="ko-KR" sz="1600" spc="-50" dirty="0" smtClean="0"/>
              <a:t>·</a:t>
            </a:r>
            <a:r>
              <a:rPr lang="ko-KR" altLang="en-US" sz="1600" spc="-50" dirty="0" smtClean="0"/>
              <a:t>제</a:t>
            </a:r>
            <a:r>
              <a:rPr lang="ko-KR" altLang="en-US" sz="1600" spc="-50" dirty="0"/>
              <a:t>적</a:t>
            </a:r>
            <a:r>
              <a:rPr lang="en-US" altLang="ko-KR" sz="1600" spc="-50" dirty="0" smtClean="0"/>
              <a:t>·</a:t>
            </a:r>
            <a:r>
              <a:rPr lang="ko-KR" altLang="en-US" sz="1600" spc="-50" dirty="0" smtClean="0"/>
              <a:t>자퇴 등 </a:t>
            </a:r>
            <a:r>
              <a:rPr lang="ko-KR" altLang="en-US" sz="1600" spc="-50" dirty="0" err="1" smtClean="0"/>
              <a:t>학적변동</a:t>
            </a:r>
            <a:r>
              <a:rPr lang="ko-KR" altLang="en-US" sz="1600" spc="-50" dirty="0" smtClean="0"/>
              <a:t> 발생 시</a:t>
            </a:r>
            <a:r>
              <a:rPr lang="en-US" altLang="ko-KR" sz="1600" spc="-50" dirty="0" smtClean="0"/>
              <a:t>, </a:t>
            </a:r>
            <a:r>
              <a:rPr lang="ko-KR" altLang="en-US" sz="1600" b="1" spc="-50" dirty="0" smtClean="0"/>
              <a:t>장학금 </a:t>
            </a:r>
            <a:endParaRPr lang="en-US" altLang="ko-KR" sz="1600" b="1" spc="-50" dirty="0" smtClean="0"/>
          </a:p>
          <a:p>
            <a:pPr fontAlgn="base">
              <a:lnSpc>
                <a:spcPts val="2700"/>
              </a:lnSpc>
            </a:pPr>
            <a:r>
              <a:rPr lang="en-US" altLang="ko-KR" sz="1600" b="1" dirty="0"/>
              <a:t> </a:t>
            </a:r>
            <a:r>
              <a:rPr lang="en-US" altLang="ko-KR" sz="1600" b="1" dirty="0" smtClean="0"/>
              <a:t>   </a:t>
            </a:r>
            <a:r>
              <a:rPr lang="ko-KR" altLang="en-US" sz="1600" b="1" dirty="0" smtClean="0"/>
              <a:t>전액 반환 처리</a:t>
            </a:r>
            <a:endParaRPr lang="en-US" altLang="ko-KR" sz="1600" b="1" dirty="0" smtClean="0"/>
          </a:p>
        </p:txBody>
      </p:sp>
      <p:sp>
        <p:nvSpPr>
          <p:cNvPr id="10" name="직사각형 9"/>
          <p:cNvSpPr/>
          <p:nvPr/>
        </p:nvSpPr>
        <p:spPr>
          <a:xfrm>
            <a:off x="1547664" y="3609891"/>
            <a:ext cx="7586718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ts val="2700"/>
              </a:lnSpc>
            </a:pPr>
            <a:r>
              <a:rPr lang="ko-KR" altLang="en-US" sz="1600" dirty="0" err="1"/>
              <a:t>ㅇ</a:t>
            </a:r>
            <a:r>
              <a:rPr lang="en-US" altLang="ko-KR" sz="1600" b="1" dirty="0" smtClean="0"/>
              <a:t> (</a:t>
            </a:r>
            <a:r>
              <a:rPr lang="ko-KR" altLang="en-US" sz="1600" b="1" dirty="0" smtClean="0"/>
              <a:t>의무재직</a:t>
            </a:r>
            <a:r>
              <a:rPr lang="en-US" altLang="ko-KR" sz="1600" b="1" dirty="0" smtClean="0"/>
              <a:t>)</a:t>
            </a:r>
            <a:r>
              <a:rPr lang="en-US" altLang="ko-KR" sz="1600" dirty="0" smtClean="0"/>
              <a:t> </a:t>
            </a:r>
            <a:r>
              <a:rPr lang="ko-KR" altLang="en-US" sz="1600" dirty="0" smtClean="0"/>
              <a:t>장학생은 장학금 수혜 후 </a:t>
            </a:r>
            <a:r>
              <a:rPr lang="ko-KR" altLang="en-US" sz="1600" b="1" dirty="0" smtClean="0"/>
              <a:t>재직상태를 유지할 의무</a:t>
            </a:r>
            <a:r>
              <a:rPr lang="ko-KR" altLang="en-US" sz="1600" dirty="0" smtClean="0"/>
              <a:t>가 있으며</a:t>
            </a:r>
            <a:r>
              <a:rPr lang="en-US" altLang="ko-KR" sz="1600" dirty="0" smtClean="0"/>
              <a:t>,</a:t>
            </a:r>
          </a:p>
          <a:p>
            <a:pPr fontAlgn="base">
              <a:lnSpc>
                <a:spcPts val="2700"/>
              </a:lnSpc>
            </a:pPr>
            <a:r>
              <a:rPr lang="en-US" altLang="ko-KR" sz="1600" b="1" dirty="0"/>
              <a:t> </a:t>
            </a:r>
            <a:r>
              <a:rPr lang="en-US" altLang="ko-KR" sz="1600" b="1" dirty="0" smtClean="0"/>
              <a:t>   </a:t>
            </a:r>
            <a:r>
              <a:rPr lang="ko-KR" altLang="en-US" sz="1600" b="1" dirty="0" smtClean="0"/>
              <a:t>의무 불이행 시에는 장학금 전액 환수</a:t>
            </a:r>
            <a:endParaRPr lang="en-US" altLang="ko-KR" sz="1600" b="1" dirty="0" smtClean="0"/>
          </a:p>
        </p:txBody>
      </p:sp>
      <p:sp>
        <p:nvSpPr>
          <p:cNvPr id="27" name="오각형 26"/>
          <p:cNvSpPr/>
          <p:nvPr/>
        </p:nvSpPr>
        <p:spPr>
          <a:xfrm>
            <a:off x="107504" y="1880828"/>
            <a:ext cx="1224136" cy="576064"/>
          </a:xfrm>
          <a:prstGeom prst="homePlate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신청</a:t>
            </a:r>
            <a:endParaRPr lang="ko-KR" altLang="en-US" sz="2000" b="1" dirty="0">
              <a:solidFill>
                <a:schemeClr val="tx1"/>
              </a:solidFill>
            </a:endParaRPr>
          </a:p>
        </p:txBody>
      </p:sp>
      <p:sp>
        <p:nvSpPr>
          <p:cNvPr id="28" name="오각형 27"/>
          <p:cNvSpPr/>
          <p:nvPr/>
        </p:nvSpPr>
        <p:spPr>
          <a:xfrm>
            <a:off x="107504" y="2780928"/>
            <a:ext cx="1224136" cy="576064"/>
          </a:xfrm>
          <a:prstGeom prst="homePlate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심</a:t>
            </a:r>
            <a:r>
              <a:rPr lang="ko-KR" altLang="en-US" sz="2000" b="1" dirty="0">
                <a:solidFill>
                  <a:schemeClr val="tx1"/>
                </a:solidFill>
              </a:rPr>
              <a:t>사</a:t>
            </a:r>
          </a:p>
        </p:txBody>
      </p:sp>
      <p:sp>
        <p:nvSpPr>
          <p:cNvPr id="29" name="오각형 28"/>
          <p:cNvSpPr/>
          <p:nvPr/>
        </p:nvSpPr>
        <p:spPr>
          <a:xfrm>
            <a:off x="107504" y="3681028"/>
            <a:ext cx="1224136" cy="576064"/>
          </a:xfrm>
          <a:prstGeom prst="homePlate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지</a:t>
            </a:r>
            <a:r>
              <a:rPr lang="ko-KR" altLang="en-US" sz="2000" b="1" dirty="0">
                <a:solidFill>
                  <a:schemeClr val="tx1"/>
                </a:solidFill>
              </a:rPr>
              <a:t>급</a:t>
            </a:r>
          </a:p>
        </p:txBody>
      </p:sp>
      <p:sp>
        <p:nvSpPr>
          <p:cNvPr id="30" name="오각형 29"/>
          <p:cNvSpPr/>
          <p:nvPr/>
        </p:nvSpPr>
        <p:spPr>
          <a:xfrm>
            <a:off x="107504" y="980728"/>
            <a:ext cx="1224136" cy="576064"/>
          </a:xfrm>
          <a:prstGeom prst="homePlate">
            <a:avLst/>
          </a:prstGeom>
          <a:solidFill>
            <a:schemeClr val="accent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bg1"/>
                </a:solidFill>
              </a:rPr>
              <a:t>개요</a:t>
            </a:r>
            <a:endParaRPr lang="ko-KR" altLang="en-US" sz="2000" b="1" dirty="0">
              <a:solidFill>
                <a:schemeClr val="bg1"/>
              </a:solidFill>
            </a:endParaRPr>
          </a:p>
        </p:txBody>
      </p:sp>
      <p:sp>
        <p:nvSpPr>
          <p:cNvPr id="31" name="오각형 30"/>
          <p:cNvSpPr/>
          <p:nvPr/>
        </p:nvSpPr>
        <p:spPr>
          <a:xfrm>
            <a:off x="107504" y="4581128"/>
            <a:ext cx="1224136" cy="576064"/>
          </a:xfrm>
          <a:prstGeom prst="homePlate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사후</a:t>
            </a:r>
            <a:endParaRPr lang="ko-KR" alt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565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043608" y="649566"/>
            <a:ext cx="8057262" cy="615667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-7634" y="-18758"/>
            <a:ext cx="818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고졸 후학습자 장학금 </a:t>
            </a:r>
            <a:r>
              <a:rPr lang="en-US" altLang="ko-KR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(</a:t>
            </a:r>
            <a:r>
              <a:rPr lang="ko-KR" altLang="en-US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희망사다리</a:t>
            </a:r>
            <a:r>
              <a:rPr lang="en-US" altLang="ko-KR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Ⅱ</a:t>
            </a:r>
            <a:r>
              <a:rPr lang="ko-KR" altLang="en-US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유형</a:t>
            </a:r>
            <a:r>
              <a:rPr lang="en-US" altLang="ko-KR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77770" y="1037927"/>
            <a:ext cx="17459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 smtClean="0"/>
              <a:t>[</a:t>
            </a:r>
            <a:r>
              <a:rPr lang="ko-KR" altLang="en-US" sz="2400" b="1" dirty="0" smtClean="0"/>
              <a:t>대학 신청</a:t>
            </a:r>
            <a:r>
              <a:rPr lang="en-US" altLang="ko-KR" sz="2400" b="1" dirty="0" smtClean="0"/>
              <a:t>]</a:t>
            </a:r>
            <a:endParaRPr lang="ko-KR" altLang="en-US" sz="2400" b="1" dirty="0"/>
          </a:p>
        </p:txBody>
      </p:sp>
      <p:sp>
        <p:nvSpPr>
          <p:cNvPr id="7" name="직사각형 6"/>
          <p:cNvSpPr/>
          <p:nvPr/>
        </p:nvSpPr>
        <p:spPr>
          <a:xfrm>
            <a:off x="1559290" y="1582043"/>
            <a:ext cx="7409190" cy="438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ts val="2700"/>
              </a:lnSpc>
            </a:pPr>
            <a:r>
              <a:rPr lang="ko-KR" altLang="en-US" sz="1600" dirty="0" err="1"/>
              <a:t>ㅇ</a:t>
            </a:r>
            <a:r>
              <a:rPr lang="en-US" altLang="ko-KR" sz="1600" b="1" dirty="0" smtClean="0"/>
              <a:t> </a:t>
            </a:r>
            <a:r>
              <a:rPr lang="ko-KR" altLang="en-US" sz="1600" b="1" dirty="0" smtClean="0"/>
              <a:t>별도의 대학 참여신청 절차 없음</a:t>
            </a:r>
            <a:endParaRPr lang="ko-KR" alt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1377770" y="2865189"/>
            <a:ext cx="20537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 smtClean="0"/>
              <a:t>[</a:t>
            </a:r>
            <a:r>
              <a:rPr lang="ko-KR" altLang="en-US" sz="2400" b="1" dirty="0" smtClean="0"/>
              <a:t>대학생 신청</a:t>
            </a:r>
            <a:r>
              <a:rPr lang="en-US" altLang="ko-KR" sz="2400" b="1" dirty="0" smtClean="0"/>
              <a:t>]</a:t>
            </a:r>
            <a:endParaRPr lang="ko-KR" altLang="en-US" sz="2400" b="1" dirty="0"/>
          </a:p>
        </p:txBody>
      </p:sp>
      <p:sp>
        <p:nvSpPr>
          <p:cNvPr id="9" name="직사각형 8"/>
          <p:cNvSpPr/>
          <p:nvPr/>
        </p:nvSpPr>
        <p:spPr>
          <a:xfrm>
            <a:off x="1559290" y="3398862"/>
            <a:ext cx="7586718" cy="438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ts val="2700"/>
              </a:lnSpc>
            </a:pPr>
            <a:r>
              <a:rPr lang="ko-KR" altLang="en-US" sz="1600" dirty="0" err="1"/>
              <a:t>ㅇ</a:t>
            </a:r>
            <a:r>
              <a:rPr lang="en-US" altLang="ko-KR" sz="1600" b="1" dirty="0" smtClean="0"/>
              <a:t> (</a:t>
            </a:r>
            <a:r>
              <a:rPr lang="ko-KR" altLang="en-US" sz="1600" b="1" dirty="0" smtClean="0"/>
              <a:t>신청기간</a:t>
            </a:r>
            <a:r>
              <a:rPr lang="en-US" altLang="ko-KR" sz="1600" b="1" dirty="0" smtClean="0"/>
              <a:t>) 2018. 8. 6.(</a:t>
            </a:r>
            <a:r>
              <a:rPr lang="ko-KR" altLang="en-US" sz="1600" b="1" dirty="0" smtClean="0"/>
              <a:t>월</a:t>
            </a:r>
            <a:r>
              <a:rPr lang="en-US" altLang="ko-KR" sz="1600" b="1" dirty="0" smtClean="0"/>
              <a:t>) 09:00 ~ 8. 17.(</a:t>
            </a:r>
            <a:r>
              <a:rPr lang="ko-KR" altLang="en-US" sz="1600" b="1" dirty="0" smtClean="0"/>
              <a:t>금</a:t>
            </a:r>
            <a:r>
              <a:rPr lang="en-US" altLang="ko-KR" sz="1600" b="1" dirty="0" smtClean="0"/>
              <a:t>) 18:00</a:t>
            </a:r>
          </a:p>
        </p:txBody>
      </p:sp>
      <p:sp>
        <p:nvSpPr>
          <p:cNvPr id="10" name="직사각형 9"/>
          <p:cNvSpPr/>
          <p:nvPr/>
        </p:nvSpPr>
        <p:spPr>
          <a:xfrm>
            <a:off x="1547664" y="3933056"/>
            <a:ext cx="7586718" cy="438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ts val="2700"/>
              </a:lnSpc>
            </a:pPr>
            <a:r>
              <a:rPr lang="ko-KR" altLang="en-US" sz="1600" dirty="0" err="1"/>
              <a:t>ㅇ</a:t>
            </a:r>
            <a:r>
              <a:rPr lang="en-US" altLang="ko-KR" sz="1600" b="1" dirty="0" smtClean="0"/>
              <a:t> (</a:t>
            </a:r>
            <a:r>
              <a:rPr lang="ko-KR" altLang="en-US" sz="1600" b="1" dirty="0" smtClean="0"/>
              <a:t>제출서류</a:t>
            </a:r>
            <a:r>
              <a:rPr lang="en-US" altLang="ko-KR" sz="1600" b="1" dirty="0" smtClean="0"/>
              <a:t>)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1556290" y="2060848"/>
            <a:ext cx="7409190" cy="438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ts val="2700"/>
              </a:lnSpc>
            </a:pPr>
            <a:r>
              <a:rPr lang="ko-KR" altLang="en-US" sz="1600" dirty="0" err="1"/>
              <a:t>ㅇ</a:t>
            </a:r>
            <a:r>
              <a:rPr lang="en-US" altLang="ko-KR" sz="1600" b="1" dirty="0" smtClean="0"/>
              <a:t> </a:t>
            </a:r>
            <a:r>
              <a:rPr lang="ko-KR" altLang="en-US" sz="1600" b="1" dirty="0" smtClean="0"/>
              <a:t>소속대학의 학생이 동 장학금을 신청할 경우</a:t>
            </a:r>
            <a:r>
              <a:rPr lang="en-US" altLang="ko-KR" sz="1600" b="1" dirty="0" smtClean="0"/>
              <a:t>, </a:t>
            </a:r>
            <a:r>
              <a:rPr lang="ko-KR" altLang="en-US" sz="1600" b="1" dirty="0" smtClean="0"/>
              <a:t>대학은 자동 신청</a:t>
            </a:r>
            <a:endParaRPr lang="ko-KR" altLang="en-US" sz="1600" dirty="0"/>
          </a:p>
        </p:txBody>
      </p:sp>
      <p:graphicFrame>
        <p:nvGraphicFramePr>
          <p:cNvPr id="17" name="표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5512863"/>
              </p:ext>
            </p:extLst>
          </p:nvPr>
        </p:nvGraphicFramePr>
        <p:xfrm>
          <a:off x="1809818" y="4437112"/>
          <a:ext cx="6938646" cy="17826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55501"/>
                <a:gridCol w="4160516"/>
                <a:gridCol w="1522629"/>
              </a:tblGrid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1" u="none" strike="noStrike" dirty="0">
                          <a:effectLst/>
                        </a:rPr>
                        <a:t>서류구분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1" u="none" strike="noStrike" dirty="0">
                          <a:effectLst/>
                        </a:rPr>
                        <a:t>용도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1" u="none" strike="noStrike" dirty="0">
                          <a:effectLst/>
                        </a:rPr>
                        <a:t>제출의무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63673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 dirty="0" smtClean="0">
                          <a:effectLst/>
                        </a:rPr>
                        <a:t>고등학교</a:t>
                      </a:r>
                      <a:endParaRPr lang="en-US" altLang="ko-KR" sz="12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ko-KR" altLang="en-US" sz="1200" u="none" strike="noStrike" dirty="0" smtClean="0">
                          <a:effectLst/>
                        </a:rPr>
                        <a:t> </a:t>
                      </a:r>
                      <a:r>
                        <a:rPr lang="ko-KR" altLang="en-US" sz="1200" u="none" strike="noStrike" dirty="0">
                          <a:effectLst/>
                        </a:rPr>
                        <a:t>졸업증명서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 dirty="0">
                          <a:effectLst/>
                        </a:rPr>
                        <a:t>고졸 여부 및 고교정보 확인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 dirty="0">
                          <a:effectLst/>
                        </a:rPr>
                        <a:t>필수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 dirty="0">
                          <a:effectLst/>
                        </a:rPr>
                        <a:t>위탁교육 증명서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 dirty="0" smtClean="0">
                          <a:effectLst/>
                        </a:rPr>
                        <a:t>직업계고졸자 </a:t>
                      </a:r>
                      <a:r>
                        <a:rPr lang="ko-KR" altLang="en-US" sz="1200" u="none" strike="noStrike" dirty="0">
                          <a:effectLst/>
                        </a:rPr>
                        <a:t>이외 </a:t>
                      </a:r>
                      <a:r>
                        <a:rPr lang="ko-KR" altLang="en-US" sz="1200" u="none" strike="noStrike" dirty="0" smtClean="0">
                          <a:effectLst/>
                        </a:rPr>
                        <a:t>학생에 대한 직업교육 </a:t>
                      </a:r>
                      <a:r>
                        <a:rPr lang="ko-KR" altLang="en-US" sz="1200" u="none" strike="noStrike" dirty="0">
                          <a:effectLst/>
                        </a:rPr>
                        <a:t>이수 여부 확인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 dirty="0">
                          <a:effectLst/>
                        </a:rPr>
                        <a:t>선택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54915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 dirty="0">
                          <a:effectLst/>
                        </a:rPr>
                        <a:t>병역증명서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 dirty="0">
                          <a:effectLst/>
                        </a:rPr>
                        <a:t>35</a:t>
                      </a:r>
                      <a:r>
                        <a:rPr lang="ko-KR" altLang="en-US" sz="1200" u="none" strike="noStrike" dirty="0">
                          <a:effectLst/>
                        </a:rPr>
                        <a:t>세 이상</a:t>
                      </a:r>
                      <a:r>
                        <a:rPr lang="en-US" altLang="ko-KR" sz="1200" u="none" strike="noStrike" dirty="0">
                          <a:effectLst/>
                        </a:rPr>
                        <a:t>~39</a:t>
                      </a:r>
                      <a:r>
                        <a:rPr lang="ko-KR" altLang="en-US" sz="1200" u="none" strike="noStrike" dirty="0">
                          <a:effectLst/>
                        </a:rPr>
                        <a:t>세 이하인 자에 </a:t>
                      </a:r>
                      <a:r>
                        <a:rPr lang="ko-KR" altLang="en-US" sz="1200" u="none" strike="noStrike" dirty="0" smtClean="0">
                          <a:effectLst/>
                        </a:rPr>
                        <a:t>대해 청년 </a:t>
                      </a:r>
                      <a:r>
                        <a:rPr lang="ko-KR" altLang="en-US" sz="1200" u="none" strike="noStrike" dirty="0">
                          <a:effectLst/>
                        </a:rPr>
                        <a:t>해당 여부 확인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 dirty="0">
                          <a:effectLst/>
                        </a:rPr>
                        <a:t>필수</a:t>
                      </a:r>
                      <a:br>
                        <a:rPr lang="ko-KR" altLang="en-US" sz="1200" u="none" strike="noStrike" dirty="0">
                          <a:effectLst/>
                        </a:rPr>
                      </a:br>
                      <a:r>
                        <a:rPr lang="en-US" altLang="ko-KR" sz="1000" u="none" strike="noStrike" dirty="0">
                          <a:effectLst/>
                        </a:rPr>
                        <a:t>(35</a:t>
                      </a:r>
                      <a:r>
                        <a:rPr lang="ko-KR" altLang="en-US" sz="1000" u="none" strike="noStrike" dirty="0">
                          <a:effectLst/>
                        </a:rPr>
                        <a:t>세 이상 </a:t>
                      </a:r>
                      <a:r>
                        <a:rPr lang="en-US" altLang="ko-KR" sz="1000" u="none" strike="noStrike" dirty="0">
                          <a:effectLst/>
                        </a:rPr>
                        <a:t>~ 39</a:t>
                      </a:r>
                      <a:r>
                        <a:rPr lang="ko-KR" altLang="en-US" sz="1000" u="none" strike="noStrike" dirty="0">
                          <a:effectLst/>
                        </a:rPr>
                        <a:t>세 이하</a:t>
                      </a:r>
                      <a:r>
                        <a:rPr lang="en-US" altLang="ko-KR" sz="1000" u="none" strike="noStrike" dirty="0">
                          <a:effectLst/>
                        </a:rPr>
                        <a:t>)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5" name="오각형 24"/>
          <p:cNvSpPr/>
          <p:nvPr/>
        </p:nvSpPr>
        <p:spPr>
          <a:xfrm>
            <a:off x="107504" y="1880828"/>
            <a:ext cx="1224136" cy="576064"/>
          </a:xfrm>
          <a:prstGeom prst="homePlate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신청</a:t>
            </a:r>
            <a:endParaRPr lang="ko-KR" altLang="en-US" sz="2000" b="1" dirty="0">
              <a:solidFill>
                <a:schemeClr val="tx1"/>
              </a:solidFill>
            </a:endParaRPr>
          </a:p>
        </p:txBody>
      </p:sp>
      <p:sp>
        <p:nvSpPr>
          <p:cNvPr id="26" name="오각형 25"/>
          <p:cNvSpPr/>
          <p:nvPr/>
        </p:nvSpPr>
        <p:spPr>
          <a:xfrm>
            <a:off x="107504" y="2780928"/>
            <a:ext cx="1224136" cy="576064"/>
          </a:xfrm>
          <a:prstGeom prst="homePlate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심</a:t>
            </a:r>
            <a:r>
              <a:rPr lang="ko-KR" altLang="en-US" sz="2000" b="1" dirty="0">
                <a:solidFill>
                  <a:schemeClr val="tx1"/>
                </a:solidFill>
              </a:rPr>
              <a:t>사</a:t>
            </a:r>
          </a:p>
        </p:txBody>
      </p:sp>
      <p:sp>
        <p:nvSpPr>
          <p:cNvPr id="27" name="오각형 26"/>
          <p:cNvSpPr/>
          <p:nvPr/>
        </p:nvSpPr>
        <p:spPr>
          <a:xfrm>
            <a:off x="107504" y="3681028"/>
            <a:ext cx="1224136" cy="576064"/>
          </a:xfrm>
          <a:prstGeom prst="homePlate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지</a:t>
            </a:r>
            <a:r>
              <a:rPr lang="ko-KR" altLang="en-US" sz="2000" b="1" dirty="0">
                <a:solidFill>
                  <a:schemeClr val="tx1"/>
                </a:solidFill>
              </a:rPr>
              <a:t>급</a:t>
            </a:r>
          </a:p>
        </p:txBody>
      </p:sp>
      <p:sp>
        <p:nvSpPr>
          <p:cNvPr id="29" name="오각형 28"/>
          <p:cNvSpPr/>
          <p:nvPr/>
        </p:nvSpPr>
        <p:spPr>
          <a:xfrm>
            <a:off x="107504" y="4581128"/>
            <a:ext cx="1224136" cy="576064"/>
          </a:xfrm>
          <a:prstGeom prst="homePlate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사후</a:t>
            </a:r>
            <a:endParaRPr lang="ko-KR" altLang="en-US" sz="2000" b="1" dirty="0">
              <a:solidFill>
                <a:schemeClr val="tx1"/>
              </a:solidFill>
            </a:endParaRPr>
          </a:p>
        </p:txBody>
      </p:sp>
      <p:sp>
        <p:nvSpPr>
          <p:cNvPr id="30" name="오각형 29"/>
          <p:cNvSpPr/>
          <p:nvPr/>
        </p:nvSpPr>
        <p:spPr>
          <a:xfrm>
            <a:off x="107504" y="980728"/>
            <a:ext cx="1224136" cy="576064"/>
          </a:xfrm>
          <a:prstGeom prst="homePlate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개요</a:t>
            </a:r>
            <a:endParaRPr lang="ko-KR" altLang="en-US" sz="2000" b="1" dirty="0">
              <a:solidFill>
                <a:schemeClr val="tx1"/>
              </a:solidFill>
            </a:endParaRPr>
          </a:p>
        </p:txBody>
      </p:sp>
      <p:sp>
        <p:nvSpPr>
          <p:cNvPr id="31" name="오각형 30"/>
          <p:cNvSpPr/>
          <p:nvPr/>
        </p:nvSpPr>
        <p:spPr>
          <a:xfrm>
            <a:off x="107504" y="1879328"/>
            <a:ext cx="1224136" cy="576064"/>
          </a:xfrm>
          <a:prstGeom prst="homePlate">
            <a:avLst/>
          </a:prstGeom>
          <a:solidFill>
            <a:schemeClr val="accent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bg1"/>
                </a:solidFill>
              </a:rPr>
              <a:t>신청</a:t>
            </a:r>
            <a:endParaRPr lang="ko-KR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154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5" grpId="0"/>
      <p:bldP spid="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043608" y="649566"/>
            <a:ext cx="8057262" cy="615667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-7634" y="-18758"/>
            <a:ext cx="818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고졸 후학습자 장학금 </a:t>
            </a:r>
            <a:r>
              <a:rPr lang="en-US" altLang="ko-KR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(</a:t>
            </a:r>
            <a:r>
              <a:rPr lang="ko-KR" altLang="en-US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희망사다리</a:t>
            </a:r>
            <a:r>
              <a:rPr lang="en-US" altLang="ko-KR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Ⅱ</a:t>
            </a:r>
            <a:r>
              <a:rPr lang="ko-KR" altLang="en-US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유형</a:t>
            </a:r>
            <a:r>
              <a:rPr lang="en-US" altLang="ko-KR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77770" y="1037927"/>
            <a:ext cx="38266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 smtClean="0"/>
              <a:t>[</a:t>
            </a:r>
            <a:r>
              <a:rPr lang="ko-KR" altLang="en-US" sz="2400" b="1" dirty="0" smtClean="0"/>
              <a:t>학생정보 제공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대학→재단</a:t>
            </a:r>
            <a:r>
              <a:rPr lang="en-US" altLang="ko-KR" b="1" dirty="0" smtClean="0"/>
              <a:t>)</a:t>
            </a:r>
            <a:r>
              <a:rPr lang="en-US" altLang="ko-KR" sz="2400" b="1" dirty="0" smtClean="0"/>
              <a:t>]</a:t>
            </a:r>
            <a:endParaRPr lang="ko-KR" altLang="en-US" sz="2400" b="1" dirty="0"/>
          </a:p>
        </p:txBody>
      </p:sp>
      <p:sp>
        <p:nvSpPr>
          <p:cNvPr id="7" name="직사각형 6"/>
          <p:cNvSpPr/>
          <p:nvPr/>
        </p:nvSpPr>
        <p:spPr>
          <a:xfrm>
            <a:off x="1559290" y="1582043"/>
            <a:ext cx="7409190" cy="438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ts val="2700"/>
              </a:lnSpc>
            </a:pPr>
            <a:r>
              <a:rPr lang="en-US" altLang="ko-KR" sz="1600" b="1" dirty="0" smtClean="0"/>
              <a:t>· (</a:t>
            </a:r>
            <a:r>
              <a:rPr lang="ko-KR" altLang="en-US" sz="1600" b="1" dirty="0" smtClean="0"/>
              <a:t>제공대상</a:t>
            </a:r>
            <a:r>
              <a:rPr lang="en-US" altLang="ko-KR" sz="1600" b="1" dirty="0" smtClean="0"/>
              <a:t>) </a:t>
            </a:r>
            <a:r>
              <a:rPr lang="ko-KR" altLang="en-US" sz="1600" b="1" dirty="0" smtClean="0"/>
              <a:t>대학의 동 장학금 신청자 전원</a:t>
            </a:r>
            <a:endParaRPr lang="ko-KR" altLang="en-US" sz="1600" dirty="0"/>
          </a:p>
        </p:txBody>
      </p:sp>
      <p:sp>
        <p:nvSpPr>
          <p:cNvPr id="20" name="직사각형 19"/>
          <p:cNvSpPr/>
          <p:nvPr/>
        </p:nvSpPr>
        <p:spPr>
          <a:xfrm>
            <a:off x="1556290" y="2060848"/>
            <a:ext cx="7409190" cy="438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ts val="2700"/>
              </a:lnSpc>
            </a:pPr>
            <a:r>
              <a:rPr lang="en-US" altLang="ko-KR" sz="1600" b="1" dirty="0" smtClean="0"/>
              <a:t>· (</a:t>
            </a:r>
            <a:r>
              <a:rPr lang="ko-KR" altLang="en-US" sz="1600" b="1" dirty="0" smtClean="0"/>
              <a:t>제공방법</a:t>
            </a:r>
            <a:r>
              <a:rPr lang="en-US" altLang="ko-KR" sz="1600" b="1" dirty="0" smtClean="0"/>
              <a:t>) </a:t>
            </a:r>
            <a:r>
              <a:rPr lang="ko-KR" altLang="en-US" sz="1600" b="1" dirty="0" smtClean="0"/>
              <a:t>관리자포탈에서 신청자를 확인하여 일괄 등록</a:t>
            </a:r>
            <a:endParaRPr lang="ko-KR" altLang="en-US" sz="1600" dirty="0"/>
          </a:p>
        </p:txBody>
      </p:sp>
      <p:graphicFrame>
        <p:nvGraphicFramePr>
          <p:cNvPr id="21" name="표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003241"/>
              </p:ext>
            </p:extLst>
          </p:nvPr>
        </p:nvGraphicFramePr>
        <p:xfrm>
          <a:off x="1809818" y="2715454"/>
          <a:ext cx="6938646" cy="22802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55501"/>
                <a:gridCol w="4160516"/>
                <a:gridCol w="1522629"/>
              </a:tblGrid>
              <a:tr h="353506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제공항목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제공정보 상세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비고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63673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학적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학과</a:t>
                      </a:r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, </a:t>
                      </a:r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학년</a:t>
                      </a:r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, </a:t>
                      </a:r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학번</a:t>
                      </a:r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, </a:t>
                      </a:r>
                      <a:r>
                        <a:rPr lang="ko-KR" alt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학적상태</a:t>
                      </a:r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등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장학생 합격</a:t>
                      </a:r>
                      <a:endParaRPr lang="en-US" altLang="ko-KR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  <a:p>
                      <a:pPr algn="ctr" fontAlgn="ctr"/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여부에 반영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성적정보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직전학기 평균평점</a:t>
                      </a:r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, </a:t>
                      </a:r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백분위 점수 등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수납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해당학기 등록금 정보 및 장학금 정보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장학금 지원금액에</a:t>
                      </a:r>
                      <a:endParaRPr lang="en-US" altLang="ko-KR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  <a:p>
                      <a:pPr algn="ctr" fontAlgn="ctr"/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반영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54915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입학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입학유형 및 특성화</a:t>
                      </a:r>
                      <a:r>
                        <a:rPr lang="ko-KR" alt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고교졸업 여부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장학금 우선지원</a:t>
                      </a:r>
                      <a:endParaRPr lang="en-US" altLang="ko-KR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  <a:p>
                      <a:pPr algn="ctr" fontAlgn="ctr"/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순위에 반영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2" name="오각형 21"/>
          <p:cNvSpPr/>
          <p:nvPr/>
        </p:nvSpPr>
        <p:spPr>
          <a:xfrm>
            <a:off x="107504" y="1880828"/>
            <a:ext cx="1224136" cy="576064"/>
          </a:xfrm>
          <a:prstGeom prst="homePlate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신청</a:t>
            </a:r>
            <a:endParaRPr lang="ko-KR" altLang="en-US" sz="2000" b="1" dirty="0">
              <a:solidFill>
                <a:schemeClr val="tx1"/>
              </a:solidFill>
            </a:endParaRPr>
          </a:p>
        </p:txBody>
      </p:sp>
      <p:sp>
        <p:nvSpPr>
          <p:cNvPr id="23" name="오각형 22"/>
          <p:cNvSpPr/>
          <p:nvPr/>
        </p:nvSpPr>
        <p:spPr>
          <a:xfrm>
            <a:off x="107504" y="2780928"/>
            <a:ext cx="1224136" cy="576064"/>
          </a:xfrm>
          <a:prstGeom prst="homePlate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심</a:t>
            </a:r>
            <a:r>
              <a:rPr lang="ko-KR" altLang="en-US" sz="2000" b="1" dirty="0">
                <a:solidFill>
                  <a:schemeClr val="tx1"/>
                </a:solidFill>
              </a:rPr>
              <a:t>사</a:t>
            </a:r>
          </a:p>
        </p:txBody>
      </p:sp>
      <p:sp>
        <p:nvSpPr>
          <p:cNvPr id="24" name="오각형 23"/>
          <p:cNvSpPr/>
          <p:nvPr/>
        </p:nvSpPr>
        <p:spPr>
          <a:xfrm>
            <a:off x="107504" y="3681028"/>
            <a:ext cx="1224136" cy="576064"/>
          </a:xfrm>
          <a:prstGeom prst="homePlate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지</a:t>
            </a:r>
            <a:r>
              <a:rPr lang="ko-KR" altLang="en-US" sz="2000" b="1" dirty="0">
                <a:solidFill>
                  <a:schemeClr val="tx1"/>
                </a:solidFill>
              </a:rPr>
              <a:t>급</a:t>
            </a:r>
          </a:p>
        </p:txBody>
      </p:sp>
      <p:sp>
        <p:nvSpPr>
          <p:cNvPr id="25" name="오각형 24"/>
          <p:cNvSpPr/>
          <p:nvPr/>
        </p:nvSpPr>
        <p:spPr>
          <a:xfrm>
            <a:off x="107504" y="4581128"/>
            <a:ext cx="1224136" cy="576064"/>
          </a:xfrm>
          <a:prstGeom prst="homePlate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사후</a:t>
            </a:r>
            <a:endParaRPr lang="ko-KR" altLang="en-US" sz="2000" b="1" dirty="0">
              <a:solidFill>
                <a:schemeClr val="tx1"/>
              </a:solidFill>
            </a:endParaRPr>
          </a:p>
        </p:txBody>
      </p:sp>
      <p:sp>
        <p:nvSpPr>
          <p:cNvPr id="26" name="오각형 25"/>
          <p:cNvSpPr/>
          <p:nvPr/>
        </p:nvSpPr>
        <p:spPr>
          <a:xfrm>
            <a:off x="107504" y="980728"/>
            <a:ext cx="1224136" cy="576064"/>
          </a:xfrm>
          <a:prstGeom prst="homePlate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개요</a:t>
            </a:r>
            <a:endParaRPr lang="ko-KR" altLang="en-US" sz="2000" b="1" dirty="0">
              <a:solidFill>
                <a:schemeClr val="tx1"/>
              </a:solidFill>
            </a:endParaRPr>
          </a:p>
        </p:txBody>
      </p:sp>
      <p:sp>
        <p:nvSpPr>
          <p:cNvPr id="27" name="오각형 26"/>
          <p:cNvSpPr/>
          <p:nvPr/>
        </p:nvSpPr>
        <p:spPr>
          <a:xfrm>
            <a:off x="107504" y="2780928"/>
            <a:ext cx="1224136" cy="576064"/>
          </a:xfrm>
          <a:prstGeom prst="homePlate">
            <a:avLst/>
          </a:prstGeom>
          <a:solidFill>
            <a:schemeClr val="accent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bg1"/>
                </a:solidFill>
              </a:rPr>
              <a:t>심사</a:t>
            </a:r>
            <a:endParaRPr lang="ko-KR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650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0" grpId="0"/>
      <p:bldP spid="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043608" y="649566"/>
            <a:ext cx="8057262" cy="615667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-7634" y="-18758"/>
            <a:ext cx="818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고졸 후학습자 장학금 </a:t>
            </a:r>
            <a:r>
              <a:rPr lang="en-US" altLang="ko-KR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(</a:t>
            </a:r>
            <a:r>
              <a:rPr lang="ko-KR" altLang="en-US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희망사다리</a:t>
            </a:r>
            <a:r>
              <a:rPr lang="en-US" altLang="ko-KR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Ⅱ</a:t>
            </a:r>
            <a:r>
              <a:rPr lang="ko-KR" altLang="en-US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유형</a:t>
            </a:r>
            <a:r>
              <a:rPr lang="en-US" altLang="ko-KR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77770" y="1037927"/>
            <a:ext cx="40991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 smtClean="0"/>
              <a:t>[</a:t>
            </a:r>
            <a:r>
              <a:rPr lang="ko-KR" altLang="en-US" sz="2400" b="1" dirty="0" smtClean="0"/>
              <a:t>장학생 요건 확인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대학→재단</a:t>
            </a:r>
            <a:r>
              <a:rPr lang="en-US" altLang="ko-KR" b="1" dirty="0" smtClean="0"/>
              <a:t>)</a:t>
            </a:r>
            <a:r>
              <a:rPr lang="en-US" altLang="ko-KR" sz="2400" b="1" dirty="0" smtClean="0"/>
              <a:t>]</a:t>
            </a:r>
            <a:endParaRPr lang="ko-KR" altLang="en-US" sz="2400" b="1" dirty="0"/>
          </a:p>
        </p:txBody>
      </p:sp>
      <p:sp>
        <p:nvSpPr>
          <p:cNvPr id="7" name="직사각형 6"/>
          <p:cNvSpPr/>
          <p:nvPr/>
        </p:nvSpPr>
        <p:spPr>
          <a:xfrm>
            <a:off x="1559290" y="1582043"/>
            <a:ext cx="758471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ts val="2700"/>
              </a:lnSpc>
            </a:pPr>
            <a:r>
              <a:rPr lang="en-US" altLang="ko-KR" sz="1600" b="1" dirty="0" smtClean="0"/>
              <a:t>· (</a:t>
            </a:r>
            <a:r>
              <a:rPr lang="ko-KR" altLang="en-US" sz="1600" b="1" dirty="0" smtClean="0"/>
              <a:t>확인요건</a:t>
            </a:r>
            <a:r>
              <a:rPr lang="en-US" altLang="ko-KR" sz="1600" b="1" dirty="0" smtClean="0"/>
              <a:t>) </a:t>
            </a:r>
            <a:r>
              <a:rPr lang="ko-KR" altLang="en-US" sz="1600" dirty="0" smtClean="0"/>
              <a:t>재단의</a:t>
            </a:r>
            <a:r>
              <a:rPr lang="ko-KR" altLang="en-US" sz="1600" b="1" dirty="0" smtClean="0"/>
              <a:t> 장학생 심사 및 지급순위 결정 시 반영되는 요건을 대학별로</a:t>
            </a:r>
            <a:endParaRPr lang="en-US" altLang="ko-KR" sz="1600" b="1" dirty="0" smtClean="0"/>
          </a:p>
          <a:p>
            <a:pPr fontAlgn="base">
              <a:lnSpc>
                <a:spcPts val="2700"/>
              </a:lnSpc>
            </a:pPr>
            <a:r>
              <a:rPr lang="en-US" altLang="ko-KR" sz="1600" b="1" dirty="0"/>
              <a:t> </a:t>
            </a:r>
            <a:r>
              <a:rPr lang="ko-KR" altLang="en-US" sz="1600" b="1" dirty="0" smtClean="0"/>
              <a:t> 확인</a:t>
            </a:r>
            <a:r>
              <a:rPr lang="ko-KR" altLang="en-US" sz="1600" dirty="0" smtClean="0"/>
              <a:t>하고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그 결과를 </a:t>
            </a:r>
            <a:r>
              <a:rPr lang="ko-KR" altLang="en-US" sz="1600" b="1" dirty="0" smtClean="0"/>
              <a:t>재단으로 제공</a:t>
            </a:r>
            <a:endParaRPr lang="ko-KR" altLang="en-US" sz="1600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769228"/>
              </p:ext>
            </p:extLst>
          </p:nvPr>
        </p:nvGraphicFramePr>
        <p:xfrm>
          <a:off x="1835696" y="2498711"/>
          <a:ext cx="7056784" cy="37694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83760"/>
                <a:gridCol w="2161152"/>
                <a:gridCol w="3511872"/>
              </a:tblGrid>
              <a:tr h="245257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u="none" strike="noStrike" dirty="0">
                          <a:effectLst/>
                          <a:latin typeface="+mn-lt"/>
                        </a:rPr>
                        <a:t>반영사항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060" marR="3060" marT="306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u="none" strike="noStrike" dirty="0">
                          <a:effectLst/>
                          <a:latin typeface="+mn-lt"/>
                        </a:rPr>
                        <a:t>확인항목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060" marR="3060" marT="306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u="none" strike="noStrike" dirty="0">
                          <a:effectLst/>
                          <a:latin typeface="+mn-lt"/>
                        </a:rPr>
                        <a:t>심사요건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060" marR="3060" marT="306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4992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>
                          <a:effectLst/>
                          <a:latin typeface="+mn-lt"/>
                        </a:rPr>
                        <a:t>심사통과 여부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060" marR="3060" marT="306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>
                          <a:effectLst/>
                          <a:latin typeface="+mn-lt"/>
                        </a:rPr>
                        <a:t>학적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060" marR="3060" marT="306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>
                          <a:effectLst/>
                          <a:latin typeface="+mn-lt"/>
                        </a:rPr>
                        <a:t>해당학기 재학생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060" marR="3060" marT="306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9106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>
                          <a:effectLst/>
                          <a:latin typeface="+mn-lt"/>
                        </a:rPr>
                        <a:t>성적</a:t>
                      </a:r>
                      <a:r>
                        <a:rPr lang="en-US" altLang="ko-KR" sz="1000" u="none" strike="noStrike" baseline="30000" dirty="0">
                          <a:effectLst/>
                          <a:latin typeface="+mn-lt"/>
                        </a:rPr>
                        <a:t>1)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060" marR="3060" marT="306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>
                          <a:effectLst/>
                          <a:latin typeface="+mn-lt"/>
                        </a:rPr>
                        <a:t>직전학기 성적이 </a:t>
                      </a:r>
                      <a:r>
                        <a:rPr lang="en-US" altLang="ko-KR" sz="1000" u="none" strike="noStrike" dirty="0">
                          <a:effectLst/>
                          <a:latin typeface="+mn-lt"/>
                        </a:rPr>
                        <a:t>100</a:t>
                      </a:r>
                      <a:r>
                        <a:rPr lang="ko-KR" altLang="en-US" sz="1000" u="none" strike="noStrike" dirty="0">
                          <a:effectLst/>
                          <a:latin typeface="+mn-lt"/>
                        </a:rPr>
                        <a:t>점 만점의 </a:t>
                      </a:r>
                      <a:r>
                        <a:rPr lang="en-US" altLang="ko-KR" sz="1000" u="none" strike="noStrike" dirty="0">
                          <a:effectLst/>
                          <a:latin typeface="+mn-lt"/>
                        </a:rPr>
                        <a:t>70</a:t>
                      </a:r>
                      <a:r>
                        <a:rPr lang="ko-KR" altLang="en-US" sz="1000" u="none" strike="noStrike" dirty="0">
                          <a:effectLst/>
                          <a:latin typeface="+mn-lt"/>
                        </a:rPr>
                        <a:t>점 이상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  <a:latin typeface="+mn-lt"/>
                        </a:rPr>
                        <a:t>(</a:t>
                      </a:r>
                      <a:r>
                        <a:rPr lang="ko-KR" altLang="en-US" sz="1000" u="none" strike="noStrike" dirty="0">
                          <a:effectLst/>
                          <a:latin typeface="+mn-lt"/>
                        </a:rPr>
                        <a:t>신</a:t>
                      </a:r>
                      <a:r>
                        <a:rPr lang="en-US" altLang="ko-KR" sz="1000" u="none" strike="noStrike" dirty="0">
                          <a:effectLst/>
                          <a:latin typeface="+mn-lt"/>
                        </a:rPr>
                        <a:t>·</a:t>
                      </a:r>
                      <a:r>
                        <a:rPr lang="ko-KR" altLang="en-US" sz="1000" u="none" strike="noStrike" dirty="0">
                          <a:effectLst/>
                          <a:latin typeface="+mn-lt"/>
                        </a:rPr>
                        <a:t>편입생은 성적기준 </a:t>
                      </a:r>
                      <a:r>
                        <a:rPr lang="ko-KR" altLang="en-US" sz="1000" u="none" strike="noStrike" dirty="0" err="1">
                          <a:effectLst/>
                          <a:latin typeface="+mn-lt"/>
                        </a:rPr>
                        <a:t>미적용</a:t>
                      </a:r>
                      <a:r>
                        <a:rPr lang="en-US" altLang="ko-KR" sz="1000" u="none" strike="noStrike" dirty="0">
                          <a:effectLst/>
                          <a:latin typeface="+mn-lt"/>
                        </a:rPr>
                        <a:t>)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060" marR="3060" marT="306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674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>
                          <a:effectLst/>
                          <a:latin typeface="+mn-lt"/>
                        </a:rPr>
                        <a:t>학력</a:t>
                      </a:r>
                      <a:r>
                        <a:rPr lang="en-US" altLang="ko-KR" sz="1000" u="none" strike="noStrike" baseline="30000" dirty="0">
                          <a:effectLst/>
                          <a:latin typeface="+mn-lt"/>
                        </a:rPr>
                        <a:t>2)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060" marR="3060" marT="306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>
                          <a:effectLst/>
                          <a:latin typeface="+mn-lt"/>
                        </a:rPr>
                        <a:t>고등학교 졸업자</a:t>
                      </a:r>
                      <a:r>
                        <a:rPr lang="en-US" altLang="ko-KR" sz="1000" u="none" strike="noStrike" dirty="0">
                          <a:effectLst/>
                          <a:latin typeface="+mn-lt"/>
                        </a:rPr>
                        <a:t>(</a:t>
                      </a:r>
                      <a:r>
                        <a:rPr lang="ko-KR" altLang="en-US" sz="1000" u="none" strike="noStrike" dirty="0">
                          <a:effectLst/>
                          <a:latin typeface="+mn-lt"/>
                        </a:rPr>
                        <a:t>단</a:t>
                      </a:r>
                      <a:r>
                        <a:rPr lang="en-US" altLang="ko-KR" sz="1000" u="none" strike="noStrike" dirty="0">
                          <a:effectLst/>
                          <a:latin typeface="+mn-lt"/>
                        </a:rPr>
                        <a:t>, </a:t>
                      </a:r>
                      <a:r>
                        <a:rPr lang="ko-KR" altLang="en-US" sz="1000" u="none" strike="noStrike" dirty="0">
                          <a:effectLst/>
                          <a:latin typeface="+mn-lt"/>
                        </a:rPr>
                        <a:t>전문대 졸 이상 제외</a:t>
                      </a:r>
                      <a:r>
                        <a:rPr lang="en-US" altLang="ko-KR" sz="1000" u="none" strike="noStrike" dirty="0">
                          <a:effectLst/>
                          <a:latin typeface="+mn-lt"/>
                        </a:rPr>
                        <a:t>)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060" marR="3060" marT="306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5231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>
                          <a:effectLst/>
                          <a:latin typeface="+mn-lt"/>
                        </a:rPr>
                        <a:t>최대 지원횟수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060" marR="3060" marT="306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>
                          <a:effectLst/>
                          <a:latin typeface="+mn-lt"/>
                        </a:rPr>
                        <a:t>해당학기 소속한 학년제 </a:t>
                      </a:r>
                      <a:r>
                        <a:rPr lang="en-US" altLang="ko-KR" sz="1000" u="none" strike="noStrike" dirty="0">
                          <a:effectLst/>
                          <a:latin typeface="+mn-lt"/>
                        </a:rPr>
                        <a:t>× 2</a:t>
                      </a:r>
                      <a:r>
                        <a:rPr lang="ko-KR" altLang="en-US" sz="1000" u="none" strike="noStrike" dirty="0">
                          <a:effectLst/>
                          <a:latin typeface="+mn-lt"/>
                        </a:rPr>
                        <a:t>회까지 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ko-KR" altLang="en-US" sz="1000" u="none" strike="noStrike" dirty="0">
                          <a:effectLst/>
                          <a:latin typeface="+mn-lt"/>
                        </a:rPr>
                        <a:t>재단 내 장학금 수혜가능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060" marR="3060" marT="306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600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>
                          <a:effectLst/>
                          <a:latin typeface="+mn-lt"/>
                        </a:rPr>
                        <a:t>재직기간</a:t>
                      </a:r>
                      <a:r>
                        <a:rPr lang="en-US" altLang="ko-KR" sz="1000" u="none" strike="noStrike" baseline="30000" dirty="0">
                          <a:effectLst/>
                          <a:latin typeface="+mn-lt"/>
                        </a:rPr>
                        <a:t>3)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ko-KR" altLang="en-US" sz="1000" u="none" strike="noStrike" dirty="0">
                          <a:effectLst/>
                          <a:latin typeface="+mn-lt"/>
                        </a:rPr>
                        <a:t>중소기업 등 재직</a:t>
                      </a:r>
                      <a:r>
                        <a:rPr lang="en-US" altLang="ko-KR" sz="1000" u="none" strike="noStrike" baseline="30000" dirty="0">
                          <a:effectLst/>
                          <a:latin typeface="+mn-lt"/>
                        </a:rPr>
                        <a:t>4)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060" marR="3060" marT="306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>
                          <a:effectLst/>
                          <a:latin typeface="+mn-lt"/>
                        </a:rPr>
                        <a:t>산업체 근무경력이 </a:t>
                      </a:r>
                      <a:r>
                        <a:rPr lang="en-US" altLang="ko-KR" sz="1000" u="none" strike="noStrike" dirty="0">
                          <a:effectLst/>
                          <a:latin typeface="+mn-lt"/>
                        </a:rPr>
                        <a:t>3</a:t>
                      </a:r>
                      <a:r>
                        <a:rPr lang="ko-KR" altLang="en-US" sz="1000" u="none" strike="noStrike" dirty="0">
                          <a:effectLst/>
                          <a:latin typeface="+mn-lt"/>
                        </a:rPr>
                        <a:t>년 이상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ko-KR" altLang="en-US" sz="1000" u="none" strike="noStrike" dirty="0">
                          <a:effectLst/>
                          <a:latin typeface="+mn-lt"/>
                        </a:rPr>
                        <a:t>현재 대상기업에 재직 중인 자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060" marR="3060" marT="306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040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>
                          <a:effectLst/>
                          <a:latin typeface="+mn-lt"/>
                        </a:rPr>
                        <a:t>지급순위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060" marR="3060" marT="306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>
                          <a:effectLst/>
                          <a:latin typeface="+mn-lt"/>
                        </a:rPr>
                        <a:t>청년 해당 여부</a:t>
                      </a:r>
                      <a:r>
                        <a:rPr lang="en-US" altLang="ko-KR" sz="1000" u="none" strike="noStrike" dirty="0">
                          <a:effectLst/>
                          <a:latin typeface="+mn-lt"/>
                        </a:rPr>
                        <a:t>5</a:t>
                      </a:r>
                      <a:r>
                        <a:rPr lang="en-US" altLang="ko-KR" sz="1000" u="none" strike="noStrike" baseline="30000" dirty="0">
                          <a:effectLst/>
                          <a:latin typeface="+mn-lt"/>
                        </a:rPr>
                        <a:t>)</a:t>
                      </a:r>
                      <a:r>
                        <a:rPr lang="ko-KR" altLang="en-US" sz="1000" u="none" strike="noStrike" dirty="0">
                          <a:effectLst/>
                          <a:latin typeface="+mn-lt"/>
                        </a:rPr>
                        <a:t> 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060" marR="3060" marT="306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  <a:latin typeface="+mn-lt"/>
                        </a:rPr>
                        <a:t>19</a:t>
                      </a:r>
                      <a:r>
                        <a:rPr lang="ko-KR" altLang="en-US" sz="1000" u="none" strike="noStrike" dirty="0">
                          <a:effectLst/>
                          <a:latin typeface="+mn-lt"/>
                        </a:rPr>
                        <a:t>세 이상∼</a:t>
                      </a:r>
                      <a:r>
                        <a:rPr lang="en-US" altLang="ko-KR" sz="1000" u="none" strike="noStrike" dirty="0">
                          <a:effectLst/>
                          <a:latin typeface="+mn-lt"/>
                        </a:rPr>
                        <a:t>34</a:t>
                      </a:r>
                      <a:r>
                        <a:rPr lang="ko-KR" altLang="en-US" sz="1000" u="none" strike="noStrike" dirty="0">
                          <a:effectLst/>
                          <a:latin typeface="+mn-lt"/>
                        </a:rPr>
                        <a:t>세 이하 또는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ctr"/>
                      <a:r>
                        <a:rPr lang="en-US" altLang="ko-KR" sz="800" u="none" strike="noStrike" dirty="0" smtClean="0">
                          <a:effectLst/>
                          <a:latin typeface="+mn-lt"/>
                        </a:rPr>
                        <a:t>  ※ (</a:t>
                      </a:r>
                      <a:r>
                        <a:rPr lang="ko-KR" altLang="en-US" sz="800" u="none" strike="noStrike" dirty="0" smtClean="0">
                          <a:effectLst/>
                          <a:latin typeface="+mn-lt"/>
                        </a:rPr>
                        <a:t>예외</a:t>
                      </a:r>
                      <a:r>
                        <a:rPr lang="en-US" altLang="ko-KR" sz="800" u="none" strike="noStrike" dirty="0" smtClean="0">
                          <a:effectLst/>
                          <a:latin typeface="+mn-lt"/>
                        </a:rPr>
                        <a:t>) ① 35</a:t>
                      </a:r>
                      <a:r>
                        <a:rPr lang="ko-KR" altLang="en-US" sz="800" u="none" strike="noStrike" dirty="0">
                          <a:effectLst/>
                          <a:latin typeface="+mn-lt"/>
                        </a:rPr>
                        <a:t>세 이상∼</a:t>
                      </a:r>
                      <a:r>
                        <a:rPr lang="en-US" altLang="ko-KR" sz="800" u="none" strike="noStrike" dirty="0">
                          <a:effectLst/>
                          <a:latin typeface="+mn-lt"/>
                        </a:rPr>
                        <a:t>39</a:t>
                      </a:r>
                      <a:r>
                        <a:rPr lang="ko-KR" altLang="en-US" sz="800" u="none" strike="noStrike" dirty="0">
                          <a:effectLst/>
                          <a:latin typeface="+mn-lt"/>
                        </a:rPr>
                        <a:t>세 이하 중 </a:t>
                      </a:r>
                      <a:r>
                        <a:rPr lang="ko-KR" altLang="en-US" sz="800" u="none" strike="noStrike" dirty="0" err="1" smtClean="0">
                          <a:effectLst/>
                          <a:latin typeface="+mn-lt"/>
                        </a:rPr>
                        <a:t>군필자</a:t>
                      </a:r>
                      <a:endParaRPr lang="en-US" altLang="ko-KR" sz="800" u="none" strike="noStrike" dirty="0" smtClean="0">
                        <a:effectLst/>
                        <a:latin typeface="+mn-lt"/>
                      </a:endParaRPr>
                    </a:p>
                    <a:p>
                      <a:pPr algn="l" fontAlgn="ctr"/>
                      <a:r>
                        <a:rPr lang="en-US" altLang="ko-KR" sz="800" u="none" strike="noStrike" dirty="0" smtClean="0">
                          <a:effectLst/>
                          <a:latin typeface="+mn-lt"/>
                        </a:rPr>
                        <a:t>              ② </a:t>
                      </a:r>
                      <a:r>
                        <a:rPr lang="ko-KR" altLang="en-US" sz="800" u="none" strike="noStrike" dirty="0" smtClean="0">
                          <a:effectLst/>
                          <a:latin typeface="+mn-lt"/>
                        </a:rPr>
                        <a:t>출산여성</a:t>
                      </a:r>
                      <a:r>
                        <a:rPr lang="en-US" altLang="ko-KR" sz="800" u="none" strike="noStrike" dirty="0" smtClean="0">
                          <a:effectLst/>
                          <a:latin typeface="+mn-lt"/>
                        </a:rPr>
                        <a:t>(</a:t>
                      </a:r>
                      <a:r>
                        <a:rPr lang="ko-KR" altLang="en-US" sz="800" u="none" strike="noStrike" dirty="0" smtClean="0">
                          <a:effectLst/>
                          <a:latin typeface="+mn-lt"/>
                        </a:rPr>
                        <a:t>자녀 </a:t>
                      </a:r>
                      <a:r>
                        <a:rPr lang="en-US" altLang="ko-KR" sz="800" u="none" strike="noStrike" dirty="0" smtClean="0">
                          <a:effectLst/>
                          <a:latin typeface="+mn-lt"/>
                        </a:rPr>
                        <a:t>1</a:t>
                      </a:r>
                      <a:r>
                        <a:rPr lang="ko-KR" altLang="en-US" sz="800" u="none" strike="noStrike" dirty="0" smtClean="0">
                          <a:effectLst/>
                          <a:latin typeface="+mn-lt"/>
                        </a:rPr>
                        <a:t>명당 현 연령에서 </a:t>
                      </a:r>
                      <a:r>
                        <a:rPr lang="en-US" altLang="ko-KR" sz="800" u="none" strike="noStrike" dirty="0" smtClean="0">
                          <a:effectLst/>
                          <a:latin typeface="+mn-lt"/>
                        </a:rPr>
                        <a:t>1</a:t>
                      </a:r>
                      <a:r>
                        <a:rPr lang="ko-KR" altLang="en-US" sz="800" u="none" strike="noStrike" dirty="0" smtClean="0">
                          <a:effectLst/>
                          <a:latin typeface="+mn-lt"/>
                        </a:rPr>
                        <a:t>년 차감</a:t>
                      </a:r>
                      <a:r>
                        <a:rPr lang="en-US" altLang="ko-KR" sz="800" u="none" strike="noStrike" dirty="0" smtClean="0">
                          <a:effectLst/>
                          <a:latin typeface="+mn-lt"/>
                        </a:rPr>
                        <a:t>)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060" marR="3060" marT="306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600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>
                          <a:effectLst/>
                          <a:latin typeface="+mn-lt"/>
                        </a:rPr>
                        <a:t>특성화 고졸 여부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060" marR="3060" marT="306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>
                          <a:effectLst/>
                          <a:latin typeface="+mn-lt"/>
                        </a:rPr>
                        <a:t>특성화고 졸업여부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060" marR="3060" marT="306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94971">
                <a:tc gridSpan="3">
                  <a:txBody>
                    <a:bodyPr/>
                    <a:lstStyle/>
                    <a:p>
                      <a:pPr algn="just" fontAlgn="ctr"/>
                      <a:r>
                        <a:rPr lang="en-US" altLang="ko-KR" sz="900" u="none" strike="noStrike" dirty="0">
                          <a:effectLst/>
                          <a:latin typeface="+mn-lt"/>
                        </a:rPr>
                        <a:t>1) </a:t>
                      </a:r>
                      <a:r>
                        <a:rPr lang="ko-KR" altLang="en-US" sz="900" u="none" strike="noStrike" dirty="0">
                          <a:effectLst/>
                          <a:latin typeface="+mn-lt"/>
                        </a:rPr>
                        <a:t>직전학기 최소 </a:t>
                      </a:r>
                      <a:r>
                        <a:rPr lang="en-US" altLang="ko-KR" sz="900" u="none" strike="noStrike" dirty="0">
                          <a:effectLst/>
                          <a:latin typeface="+mn-lt"/>
                        </a:rPr>
                        <a:t>1</a:t>
                      </a:r>
                      <a:r>
                        <a:rPr lang="ko-KR" altLang="en-US" sz="900" u="none" strike="noStrike" dirty="0">
                          <a:effectLst/>
                          <a:latin typeface="+mn-lt"/>
                        </a:rPr>
                        <a:t>학점 이상 </a:t>
                      </a:r>
                      <a:r>
                        <a:rPr lang="ko-KR" altLang="en-US" sz="900" u="none" strike="noStrike" dirty="0" err="1">
                          <a:effectLst/>
                          <a:latin typeface="+mn-lt"/>
                        </a:rPr>
                        <a:t>이수해야하며</a:t>
                      </a:r>
                      <a:r>
                        <a:rPr lang="en-US" altLang="ko-KR" sz="900" u="none" strike="noStrike" dirty="0">
                          <a:effectLst/>
                          <a:latin typeface="+mn-lt"/>
                        </a:rPr>
                        <a:t>, </a:t>
                      </a:r>
                      <a:r>
                        <a:rPr lang="ko-KR" altLang="en-US" sz="900" u="none" strike="noStrike" dirty="0">
                          <a:effectLst/>
                          <a:latin typeface="+mn-lt"/>
                        </a:rPr>
                        <a:t>직전학기 성적이 없는 신</a:t>
                      </a:r>
                      <a:r>
                        <a:rPr lang="en-US" altLang="ko-KR" sz="900" u="none" strike="noStrike" dirty="0">
                          <a:effectLst/>
                          <a:latin typeface="+mn-lt"/>
                        </a:rPr>
                        <a:t>·</a:t>
                      </a:r>
                      <a:r>
                        <a:rPr lang="ko-KR" altLang="en-US" sz="900" u="none" strike="noStrike" dirty="0">
                          <a:effectLst/>
                          <a:latin typeface="+mn-lt"/>
                        </a:rPr>
                        <a:t>편입생은 성적 기준 </a:t>
                      </a:r>
                      <a:r>
                        <a:rPr lang="ko-KR" altLang="en-US" sz="900" u="none" strike="noStrike" dirty="0" err="1">
                          <a:effectLst/>
                          <a:latin typeface="+mn-lt"/>
                        </a:rPr>
                        <a:t>미적용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just" fontAlgn="ctr"/>
                      <a:r>
                        <a:rPr lang="en-US" altLang="ko-KR" sz="900" u="none" strike="noStrike" dirty="0">
                          <a:effectLst/>
                          <a:latin typeface="+mn-lt"/>
                        </a:rPr>
                        <a:t>2) </a:t>
                      </a:r>
                      <a:r>
                        <a:rPr lang="ko-KR" altLang="en-US" sz="900" u="none" strike="noStrike" dirty="0">
                          <a:effectLst/>
                          <a:latin typeface="+mn-lt"/>
                        </a:rPr>
                        <a:t>한국장학재단 졸업자 </a:t>
                      </a:r>
                      <a:r>
                        <a:rPr lang="en-US" altLang="ko-KR" sz="900" u="none" strike="noStrike" dirty="0">
                          <a:effectLst/>
                          <a:latin typeface="+mn-lt"/>
                        </a:rPr>
                        <a:t>DB </a:t>
                      </a:r>
                      <a:r>
                        <a:rPr lang="ko-KR" altLang="en-US" sz="900" u="none" strike="noStrike" dirty="0">
                          <a:effectLst/>
                          <a:latin typeface="+mn-lt"/>
                        </a:rPr>
                        <a:t>및 입학유형 기준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just" fontAlgn="ctr"/>
                      <a:r>
                        <a:rPr lang="en-US" altLang="ko-KR" sz="900" u="none" strike="noStrike" dirty="0">
                          <a:effectLst/>
                          <a:latin typeface="+mn-lt"/>
                        </a:rPr>
                        <a:t>3) </a:t>
                      </a:r>
                      <a:r>
                        <a:rPr lang="ko-KR" altLang="en-US" sz="900" u="none" strike="noStrike" dirty="0">
                          <a:effectLst/>
                          <a:latin typeface="+mn-lt"/>
                        </a:rPr>
                        <a:t>학기 시작일</a:t>
                      </a:r>
                      <a:r>
                        <a:rPr lang="en-US" altLang="ko-KR" sz="900" u="none" strike="noStrike" dirty="0">
                          <a:effectLst/>
                          <a:latin typeface="+mn-lt"/>
                        </a:rPr>
                        <a:t>(’18. 9. 1.)</a:t>
                      </a:r>
                      <a:r>
                        <a:rPr lang="ko-KR" altLang="en-US" sz="900" u="none" strike="noStrike" dirty="0">
                          <a:effectLst/>
                          <a:latin typeface="+mn-lt"/>
                        </a:rPr>
                        <a:t>까지 고용보험가입일 </a:t>
                      </a:r>
                      <a:r>
                        <a:rPr lang="ko-KR" altLang="en-US" sz="900" u="none" strike="noStrike">
                          <a:effectLst/>
                          <a:latin typeface="+mn-lt"/>
                        </a:rPr>
                        <a:t>기준으로 </a:t>
                      </a:r>
                      <a:r>
                        <a:rPr lang="ko-KR" altLang="en-US" sz="900" u="none" strike="noStrike" smtClean="0">
                          <a:effectLst/>
                          <a:latin typeface="+mn-lt"/>
                        </a:rPr>
                        <a:t>산정하며</a:t>
                      </a:r>
                      <a:r>
                        <a:rPr lang="en-US" altLang="ko-KR" sz="900" u="none" strike="noStrike" smtClean="0">
                          <a:effectLst/>
                          <a:latin typeface="+mn-lt"/>
                        </a:rPr>
                        <a:t> </a:t>
                      </a:r>
                      <a:r>
                        <a:rPr lang="ko-KR" altLang="en-US" sz="900" u="none" strike="noStrike" dirty="0">
                          <a:effectLst/>
                          <a:latin typeface="+mn-lt"/>
                        </a:rPr>
                        <a:t>재직한 기업의 유형과 </a:t>
                      </a:r>
                      <a:r>
                        <a:rPr lang="ko-KR" altLang="en-US" sz="900" u="none" strike="noStrike">
                          <a:effectLst/>
                          <a:latin typeface="+mn-lt"/>
                        </a:rPr>
                        <a:t>규모 </a:t>
                      </a:r>
                      <a:r>
                        <a:rPr lang="ko-KR" altLang="en-US" sz="900" u="none" strike="noStrike" smtClean="0">
                          <a:effectLst/>
                          <a:latin typeface="+mn-lt"/>
                        </a:rPr>
                        <a:t>무관</a:t>
                      </a:r>
                      <a:r>
                        <a:rPr lang="en-US" altLang="ko-KR" sz="900" u="none" strike="noStrike" smtClean="0">
                          <a:effectLst/>
                          <a:latin typeface="+mn-lt"/>
                        </a:rPr>
                        <a:t>, </a:t>
                      </a:r>
                      <a:r>
                        <a:rPr lang="ko-KR" altLang="en-US" sz="900" u="none" strike="noStrike" smtClean="0">
                          <a:effectLst/>
                          <a:latin typeface="+mn-lt"/>
                        </a:rPr>
                        <a:t>군</a:t>
                      </a:r>
                      <a:r>
                        <a:rPr lang="ko-KR" altLang="en-US" sz="900" u="none" strike="noStrike" baseline="0" smtClean="0">
                          <a:effectLst/>
                          <a:latin typeface="+mn-lt"/>
                        </a:rPr>
                        <a:t> 복무기간</a:t>
                      </a:r>
                      <a:r>
                        <a:rPr lang="ko-KR" altLang="en-US" sz="900" u="none" strike="noStrike" smtClean="0">
                          <a:effectLst/>
                          <a:latin typeface="+mn-lt"/>
                        </a:rPr>
                        <a:t> 포함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just" fontAlgn="ctr"/>
                      <a:r>
                        <a:rPr lang="en-US" altLang="ko-KR" sz="900" u="none" strike="noStrike" dirty="0">
                          <a:effectLst/>
                          <a:latin typeface="+mn-lt"/>
                        </a:rPr>
                        <a:t>4) </a:t>
                      </a:r>
                      <a:r>
                        <a:rPr lang="ko-KR" altLang="en-US" sz="900" u="none" strike="noStrike" dirty="0">
                          <a:effectLst/>
                          <a:latin typeface="+mn-lt"/>
                        </a:rPr>
                        <a:t>고용보험가입일과 가입된 기업의 규모</a:t>
                      </a:r>
                      <a:r>
                        <a:rPr lang="en-US" altLang="ko-KR" sz="900" u="none" strike="noStrike" dirty="0">
                          <a:effectLst/>
                          <a:latin typeface="+mn-lt"/>
                        </a:rPr>
                        <a:t>(</a:t>
                      </a:r>
                      <a:r>
                        <a:rPr lang="ko-KR" altLang="en-US" sz="900" u="none" strike="noStrike" dirty="0">
                          <a:effectLst/>
                          <a:latin typeface="+mn-lt"/>
                        </a:rPr>
                        <a:t>기업신용조사 및 평가 전문기관 확인</a:t>
                      </a:r>
                      <a:r>
                        <a:rPr lang="en-US" altLang="ko-KR" sz="900" u="none" strike="noStrike" dirty="0">
                          <a:effectLst/>
                          <a:latin typeface="+mn-lt"/>
                        </a:rPr>
                        <a:t>)</a:t>
                      </a:r>
                      <a:r>
                        <a:rPr lang="ko-KR" altLang="en-US" sz="900" u="none" strike="noStrike" dirty="0">
                          <a:effectLst/>
                          <a:latin typeface="+mn-lt"/>
                        </a:rPr>
                        <a:t>로 판단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just" fontAlgn="ctr"/>
                      <a:r>
                        <a:rPr lang="en-US" altLang="ko-KR" sz="900" u="none" strike="noStrike" dirty="0">
                          <a:effectLst/>
                          <a:latin typeface="+mn-lt"/>
                        </a:rPr>
                        <a:t>5) </a:t>
                      </a:r>
                      <a:r>
                        <a:rPr lang="ko-KR" altLang="en-US" sz="900" u="none" strike="noStrike" dirty="0">
                          <a:effectLst/>
                          <a:latin typeface="+mn-lt"/>
                        </a:rPr>
                        <a:t>나이는 학기 시작일</a:t>
                      </a:r>
                      <a:r>
                        <a:rPr lang="en-US" altLang="ko-KR" sz="900" u="none" strike="noStrike" dirty="0">
                          <a:effectLst/>
                          <a:latin typeface="+mn-lt"/>
                        </a:rPr>
                        <a:t>(’18. 9. 1.)</a:t>
                      </a:r>
                      <a:r>
                        <a:rPr lang="ko-KR" altLang="en-US" sz="900" u="none" strike="noStrike" dirty="0">
                          <a:effectLst/>
                          <a:latin typeface="+mn-lt"/>
                        </a:rPr>
                        <a:t>까지 기준으로 산정하고</a:t>
                      </a:r>
                      <a:r>
                        <a:rPr lang="en-US" altLang="ko-KR" sz="900" u="none" strike="noStrike" dirty="0">
                          <a:effectLst/>
                          <a:latin typeface="+mn-lt"/>
                        </a:rPr>
                        <a:t>, </a:t>
                      </a:r>
                      <a:r>
                        <a:rPr lang="ko-KR" altLang="en-US" sz="900" u="none" strike="noStrike" dirty="0" err="1">
                          <a:effectLst/>
                          <a:latin typeface="+mn-lt"/>
                        </a:rPr>
                        <a:t>군필</a:t>
                      </a:r>
                      <a:r>
                        <a:rPr lang="ko-KR" altLang="en-US" sz="900" u="none" strike="noStrike" dirty="0">
                          <a:effectLst/>
                          <a:latin typeface="+mn-lt"/>
                        </a:rPr>
                        <a:t> 정보는 심사 당시 병무청 회신정보를 따르며</a:t>
                      </a:r>
                      <a:r>
                        <a:rPr lang="en-US" altLang="ko-KR" sz="900" u="none" strike="noStrike" dirty="0">
                          <a:effectLst/>
                          <a:latin typeface="+mn-lt"/>
                        </a:rPr>
                        <a:t>, </a:t>
                      </a:r>
                      <a:r>
                        <a:rPr lang="ko-KR" altLang="en-US" sz="900" u="none" strike="noStrike" dirty="0" err="1">
                          <a:effectLst/>
                          <a:latin typeface="+mn-lt"/>
                        </a:rPr>
                        <a:t>군필여부는</a:t>
                      </a:r>
                      <a:r>
                        <a:rPr lang="ko-KR" altLang="en-US" sz="900" u="none" strike="noStrike" dirty="0">
                          <a:effectLst/>
                          <a:latin typeface="+mn-lt"/>
                        </a:rPr>
                        <a:t> 전역예정자 </a:t>
                      </a:r>
                      <a:r>
                        <a:rPr lang="ko-KR" altLang="en-US" sz="900" u="none" strike="noStrike">
                          <a:effectLst/>
                          <a:latin typeface="+mn-lt"/>
                        </a:rPr>
                        <a:t>등을 </a:t>
                      </a:r>
                      <a:endParaRPr lang="en-US" altLang="ko-KR" sz="900" u="none" strike="noStrike" smtClean="0">
                        <a:effectLst/>
                        <a:latin typeface="+mn-lt"/>
                      </a:endParaRPr>
                    </a:p>
                    <a:p>
                      <a:pPr algn="just" fontAlgn="ctr"/>
                      <a:r>
                        <a:rPr lang="en-US" altLang="ko-KR" sz="900" u="none" strike="noStrike" smtClean="0">
                          <a:effectLst/>
                          <a:latin typeface="+mn-lt"/>
                        </a:rPr>
                        <a:t>    </a:t>
                      </a:r>
                      <a:r>
                        <a:rPr lang="ko-KR" altLang="en-US" sz="900" u="none" strike="noStrike" smtClean="0">
                          <a:effectLst/>
                          <a:latin typeface="+mn-lt"/>
                        </a:rPr>
                        <a:t>고려하여 </a:t>
                      </a:r>
                      <a:r>
                        <a:rPr lang="ko-KR" altLang="en-US" sz="900" u="none" strike="noStrike" dirty="0">
                          <a:effectLst/>
                          <a:latin typeface="+mn-lt"/>
                        </a:rPr>
                        <a:t>재단 최종심사일 기준으로 재확인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060" marR="3060" marT="306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오각형 12"/>
          <p:cNvSpPr/>
          <p:nvPr/>
        </p:nvSpPr>
        <p:spPr>
          <a:xfrm>
            <a:off x="107504" y="1880828"/>
            <a:ext cx="1224136" cy="576064"/>
          </a:xfrm>
          <a:prstGeom prst="homePlate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신청</a:t>
            </a:r>
            <a:endParaRPr lang="ko-KR" altLang="en-US" sz="2000" b="1" dirty="0">
              <a:solidFill>
                <a:schemeClr val="tx1"/>
              </a:solidFill>
            </a:endParaRPr>
          </a:p>
        </p:txBody>
      </p:sp>
      <p:sp>
        <p:nvSpPr>
          <p:cNvPr id="14" name="오각형 13"/>
          <p:cNvSpPr/>
          <p:nvPr/>
        </p:nvSpPr>
        <p:spPr>
          <a:xfrm>
            <a:off x="107504" y="2780928"/>
            <a:ext cx="1224136" cy="576064"/>
          </a:xfrm>
          <a:prstGeom prst="homePlate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심</a:t>
            </a:r>
            <a:r>
              <a:rPr lang="ko-KR" altLang="en-US" sz="2000" b="1" dirty="0">
                <a:solidFill>
                  <a:schemeClr val="tx1"/>
                </a:solidFill>
              </a:rPr>
              <a:t>사</a:t>
            </a:r>
          </a:p>
        </p:txBody>
      </p:sp>
      <p:sp>
        <p:nvSpPr>
          <p:cNvPr id="15" name="오각형 14"/>
          <p:cNvSpPr/>
          <p:nvPr/>
        </p:nvSpPr>
        <p:spPr>
          <a:xfrm>
            <a:off x="107504" y="3681028"/>
            <a:ext cx="1224136" cy="576064"/>
          </a:xfrm>
          <a:prstGeom prst="homePlate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지</a:t>
            </a:r>
            <a:r>
              <a:rPr lang="ko-KR" altLang="en-US" sz="2000" b="1" dirty="0">
                <a:solidFill>
                  <a:schemeClr val="tx1"/>
                </a:solidFill>
              </a:rPr>
              <a:t>급</a:t>
            </a:r>
          </a:p>
        </p:txBody>
      </p:sp>
      <p:sp>
        <p:nvSpPr>
          <p:cNvPr id="17" name="오각형 16"/>
          <p:cNvSpPr/>
          <p:nvPr/>
        </p:nvSpPr>
        <p:spPr>
          <a:xfrm>
            <a:off x="107504" y="4581128"/>
            <a:ext cx="1224136" cy="576064"/>
          </a:xfrm>
          <a:prstGeom prst="homePlate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사후</a:t>
            </a:r>
            <a:endParaRPr lang="ko-KR" altLang="en-US" sz="2000" b="1" dirty="0">
              <a:solidFill>
                <a:schemeClr val="tx1"/>
              </a:solidFill>
            </a:endParaRPr>
          </a:p>
        </p:txBody>
      </p:sp>
      <p:sp>
        <p:nvSpPr>
          <p:cNvPr id="18" name="오각형 17"/>
          <p:cNvSpPr/>
          <p:nvPr/>
        </p:nvSpPr>
        <p:spPr>
          <a:xfrm>
            <a:off x="107504" y="980728"/>
            <a:ext cx="1224136" cy="576064"/>
          </a:xfrm>
          <a:prstGeom prst="homePlate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개요</a:t>
            </a:r>
            <a:endParaRPr lang="ko-KR" altLang="en-US" sz="2000" b="1" dirty="0">
              <a:solidFill>
                <a:schemeClr val="tx1"/>
              </a:solidFill>
            </a:endParaRPr>
          </a:p>
        </p:txBody>
      </p:sp>
      <p:sp>
        <p:nvSpPr>
          <p:cNvPr id="22" name="오각형 21"/>
          <p:cNvSpPr/>
          <p:nvPr/>
        </p:nvSpPr>
        <p:spPr>
          <a:xfrm>
            <a:off x="107504" y="2780928"/>
            <a:ext cx="1224136" cy="576064"/>
          </a:xfrm>
          <a:prstGeom prst="homePlate">
            <a:avLst/>
          </a:prstGeom>
          <a:solidFill>
            <a:schemeClr val="accent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bg1"/>
                </a:solidFill>
              </a:rPr>
              <a:t>심사</a:t>
            </a:r>
            <a:endParaRPr lang="ko-KR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250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043608" y="649566"/>
            <a:ext cx="8057262" cy="615667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-7634" y="-18758"/>
            <a:ext cx="818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고졸 후학습자 장학금 </a:t>
            </a:r>
            <a:r>
              <a:rPr lang="en-US" altLang="ko-KR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(</a:t>
            </a:r>
            <a:r>
              <a:rPr lang="ko-KR" altLang="en-US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희망사다리</a:t>
            </a:r>
            <a:r>
              <a:rPr lang="en-US" altLang="ko-KR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Ⅱ</a:t>
            </a:r>
            <a:r>
              <a:rPr lang="ko-KR" altLang="en-US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유형</a:t>
            </a:r>
            <a:r>
              <a:rPr lang="en-US" altLang="ko-KR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77770" y="1037927"/>
            <a:ext cx="44069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 smtClean="0"/>
              <a:t>[</a:t>
            </a:r>
            <a:r>
              <a:rPr lang="ko-KR" altLang="en-US" sz="2400" b="1" dirty="0" smtClean="0"/>
              <a:t>장학생 요건 재확인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학생↔재단</a:t>
            </a:r>
            <a:r>
              <a:rPr lang="en-US" altLang="ko-KR" b="1" dirty="0" smtClean="0"/>
              <a:t>)</a:t>
            </a:r>
            <a:r>
              <a:rPr lang="en-US" altLang="ko-KR" sz="2400" b="1" dirty="0" smtClean="0"/>
              <a:t>]</a:t>
            </a:r>
            <a:endParaRPr lang="ko-KR" altLang="en-US" sz="2400" b="1" dirty="0"/>
          </a:p>
        </p:txBody>
      </p:sp>
      <p:sp>
        <p:nvSpPr>
          <p:cNvPr id="7" name="직사각형 6"/>
          <p:cNvSpPr/>
          <p:nvPr/>
        </p:nvSpPr>
        <p:spPr>
          <a:xfrm>
            <a:off x="1559290" y="1582043"/>
            <a:ext cx="758471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ts val="2700"/>
              </a:lnSpc>
            </a:pPr>
            <a:r>
              <a:rPr lang="ko-KR" altLang="en-US" sz="1600" dirty="0" err="1"/>
              <a:t>ㅇ</a:t>
            </a:r>
            <a:r>
              <a:rPr lang="en-US" altLang="ko-KR" sz="1600" b="1" dirty="0" smtClean="0"/>
              <a:t> (</a:t>
            </a:r>
            <a:r>
              <a:rPr lang="ko-KR" altLang="en-US" sz="1600" b="1" dirty="0" smtClean="0"/>
              <a:t>요청 가능 대상</a:t>
            </a:r>
            <a:r>
              <a:rPr lang="en-US" altLang="ko-KR" sz="1600" b="1" dirty="0" smtClean="0"/>
              <a:t>) </a:t>
            </a:r>
            <a:r>
              <a:rPr lang="ko-KR" altLang="en-US" sz="1600" spc="-50" dirty="0" smtClean="0"/>
              <a:t>재직기간</a:t>
            </a:r>
            <a:r>
              <a:rPr lang="en-US" altLang="ko-KR" sz="1600" spc="-50" dirty="0" smtClean="0"/>
              <a:t>, </a:t>
            </a:r>
            <a:r>
              <a:rPr lang="ko-KR" altLang="en-US" sz="1600" spc="-50" dirty="0" smtClean="0"/>
              <a:t>청년 해당여부</a:t>
            </a:r>
            <a:r>
              <a:rPr lang="en-US" altLang="ko-KR" sz="1600" spc="-50" dirty="0" smtClean="0"/>
              <a:t>, </a:t>
            </a:r>
            <a:r>
              <a:rPr lang="ko-KR" altLang="en-US" sz="1600" spc="-50" dirty="0" smtClean="0"/>
              <a:t>특성화 고졸여부</a:t>
            </a:r>
            <a:r>
              <a:rPr lang="en-US" altLang="ko-KR" sz="1600" spc="-50" dirty="0" smtClean="0"/>
              <a:t>, </a:t>
            </a:r>
            <a:r>
              <a:rPr lang="ko-KR" altLang="en-US" sz="1600" spc="-50" dirty="0" smtClean="0"/>
              <a:t>중소기업 재직 등에</a:t>
            </a:r>
            <a:r>
              <a:rPr lang="ko-KR" altLang="en-US" sz="1600" dirty="0" smtClean="0"/>
              <a:t> </a:t>
            </a:r>
            <a:endParaRPr lang="en-US" altLang="ko-KR" sz="1600" dirty="0" smtClean="0"/>
          </a:p>
          <a:p>
            <a:pPr fontAlgn="base">
              <a:lnSpc>
                <a:spcPts val="2700"/>
              </a:lnSpc>
            </a:pPr>
            <a:r>
              <a:rPr lang="en-US" altLang="ko-KR" sz="1600" dirty="0" smtClean="0"/>
              <a:t>    </a:t>
            </a:r>
            <a:r>
              <a:rPr lang="ko-KR" altLang="en-US" sz="1600" dirty="0" smtClean="0"/>
              <a:t>대한</a:t>
            </a:r>
            <a:r>
              <a:rPr lang="ko-KR" altLang="en-US" sz="1600" b="1" dirty="0" smtClean="0"/>
              <a:t> 재확인을 희망하는 학생</a:t>
            </a:r>
            <a:endParaRPr lang="ko-KR" altLang="en-US" sz="1600" dirty="0"/>
          </a:p>
        </p:txBody>
      </p:sp>
      <p:sp>
        <p:nvSpPr>
          <p:cNvPr id="2" name="직사각형 1"/>
          <p:cNvSpPr/>
          <p:nvPr/>
        </p:nvSpPr>
        <p:spPr>
          <a:xfrm>
            <a:off x="1835696" y="2366874"/>
            <a:ext cx="7056784" cy="171745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lnSpc>
                <a:spcPts val="1700"/>
              </a:lnSpc>
            </a:pPr>
            <a:r>
              <a:rPr lang="ko-KR" altLang="en-US" sz="1000" dirty="0">
                <a:solidFill>
                  <a:schemeClr val="tx1"/>
                </a:solidFill>
              </a:rPr>
              <a:t>① 고용보험이력에 포함되지 않은 재직기간이 있는 경우</a:t>
            </a:r>
          </a:p>
          <a:p>
            <a:pPr fontAlgn="base">
              <a:lnSpc>
                <a:spcPts val="1700"/>
              </a:lnSpc>
            </a:pPr>
            <a:r>
              <a:rPr lang="ko-KR" altLang="en-US" sz="1000" dirty="0">
                <a:solidFill>
                  <a:schemeClr val="tx1"/>
                </a:solidFill>
              </a:rPr>
              <a:t>② </a:t>
            </a:r>
            <a:r>
              <a:rPr lang="ko-KR" altLang="en-US" sz="1000" dirty="0" err="1">
                <a:solidFill>
                  <a:schemeClr val="tx1"/>
                </a:solidFill>
              </a:rPr>
              <a:t>군필자</a:t>
            </a:r>
            <a:r>
              <a:rPr lang="ko-KR" altLang="en-US" sz="1000" dirty="0">
                <a:solidFill>
                  <a:schemeClr val="tx1"/>
                </a:solidFill>
              </a:rPr>
              <a:t> 확인 또는 군복무 기간 산정이 누락된 경우</a:t>
            </a:r>
          </a:p>
          <a:p>
            <a:pPr fontAlgn="base">
              <a:lnSpc>
                <a:spcPts val="1700"/>
              </a:lnSpc>
            </a:pPr>
            <a:r>
              <a:rPr lang="en-US" altLang="ko-KR" sz="1000" dirty="0" smtClean="0">
                <a:solidFill>
                  <a:schemeClr val="tx1"/>
                </a:solidFill>
              </a:rPr>
              <a:t> ※ </a:t>
            </a:r>
            <a:r>
              <a:rPr lang="ko-KR" altLang="en-US" sz="1000" dirty="0">
                <a:solidFill>
                  <a:schemeClr val="tx1"/>
                </a:solidFill>
              </a:rPr>
              <a:t>나이에 대한 재확인 요청은 불가</a:t>
            </a:r>
          </a:p>
          <a:p>
            <a:pPr fontAlgn="base">
              <a:lnSpc>
                <a:spcPts val="1700"/>
              </a:lnSpc>
            </a:pPr>
            <a:r>
              <a:rPr lang="ko-KR" altLang="en-US" sz="1000" dirty="0">
                <a:solidFill>
                  <a:schemeClr val="tx1"/>
                </a:solidFill>
              </a:rPr>
              <a:t>③ 출산여성으로 자녀 수에 따른 예외적용이 필요한 경우</a:t>
            </a:r>
          </a:p>
          <a:p>
            <a:pPr fontAlgn="base">
              <a:lnSpc>
                <a:spcPts val="1700"/>
              </a:lnSpc>
            </a:pPr>
            <a:r>
              <a:rPr lang="ko-KR" altLang="en-US" sz="1000" dirty="0">
                <a:solidFill>
                  <a:schemeClr val="tx1"/>
                </a:solidFill>
              </a:rPr>
              <a:t>④ 특성화 고교를 졸업하였으나 반영되지 않은 경우</a:t>
            </a:r>
          </a:p>
          <a:p>
            <a:pPr fontAlgn="base">
              <a:lnSpc>
                <a:spcPts val="1700"/>
              </a:lnSpc>
            </a:pPr>
            <a:r>
              <a:rPr lang="ko-KR" altLang="en-US" sz="1000" dirty="0">
                <a:solidFill>
                  <a:schemeClr val="tx1"/>
                </a:solidFill>
              </a:rPr>
              <a:t>⑤ 중소기업 등에 근무하고 있으나</a:t>
            </a:r>
            <a:r>
              <a:rPr lang="en-US" altLang="ko-KR" sz="1000" dirty="0">
                <a:solidFill>
                  <a:schemeClr val="tx1"/>
                </a:solidFill>
              </a:rPr>
              <a:t>, </a:t>
            </a:r>
            <a:r>
              <a:rPr lang="ko-KR" altLang="en-US" sz="1000" dirty="0">
                <a:solidFill>
                  <a:schemeClr val="tx1"/>
                </a:solidFill>
              </a:rPr>
              <a:t>기업규모가 확인되지 않은 경우</a:t>
            </a:r>
          </a:p>
          <a:p>
            <a:pPr fontAlgn="base">
              <a:lnSpc>
                <a:spcPts val="1700"/>
              </a:lnSpc>
            </a:pPr>
            <a:r>
              <a:rPr lang="ko-KR" altLang="en-US" sz="1000" dirty="0">
                <a:solidFill>
                  <a:schemeClr val="tx1"/>
                </a:solidFill>
              </a:rPr>
              <a:t>⑥ 학적</a:t>
            </a:r>
            <a:r>
              <a:rPr lang="en-US" altLang="ko-KR" sz="1000" dirty="0">
                <a:solidFill>
                  <a:schemeClr val="tx1"/>
                </a:solidFill>
              </a:rPr>
              <a:t>, </a:t>
            </a:r>
            <a:r>
              <a:rPr lang="ko-KR" altLang="en-US" sz="1000" dirty="0">
                <a:solidFill>
                  <a:schemeClr val="tx1"/>
                </a:solidFill>
              </a:rPr>
              <a:t>성적 정보는 대학이 관리</a:t>
            </a:r>
            <a:r>
              <a:rPr lang="en-US" altLang="ko-KR" sz="1000" dirty="0">
                <a:solidFill>
                  <a:schemeClr val="tx1"/>
                </a:solidFill>
              </a:rPr>
              <a:t>·</a:t>
            </a:r>
            <a:r>
              <a:rPr lang="ko-KR" altLang="en-US" sz="1000" dirty="0">
                <a:solidFill>
                  <a:schemeClr val="tx1"/>
                </a:solidFill>
              </a:rPr>
              <a:t>제공한 정보로 이에 대해서는 학생이 대학으로 재확인 요청</a:t>
            </a:r>
          </a:p>
          <a:p>
            <a:pPr fontAlgn="base">
              <a:lnSpc>
                <a:spcPts val="1700"/>
              </a:lnSpc>
            </a:pPr>
            <a:r>
              <a:rPr lang="ko-KR" altLang="en-US" sz="1000" dirty="0">
                <a:solidFill>
                  <a:schemeClr val="tx1"/>
                </a:solidFill>
              </a:rPr>
              <a:t>⑦ 대학은 확인 후 성적 및 학적 변경 시</a:t>
            </a:r>
            <a:r>
              <a:rPr lang="en-US" altLang="ko-KR" sz="1000" dirty="0">
                <a:solidFill>
                  <a:schemeClr val="tx1"/>
                </a:solidFill>
              </a:rPr>
              <a:t>, </a:t>
            </a:r>
            <a:r>
              <a:rPr lang="ko-KR" altLang="en-US" sz="1000" dirty="0">
                <a:solidFill>
                  <a:schemeClr val="tx1"/>
                </a:solidFill>
              </a:rPr>
              <a:t>재단으로 변경 요청</a:t>
            </a:r>
            <a:r>
              <a:rPr lang="en-US" altLang="ko-KR" sz="1000" dirty="0">
                <a:solidFill>
                  <a:schemeClr val="tx1"/>
                </a:solidFill>
              </a:rPr>
              <a:t>(</a:t>
            </a:r>
            <a:r>
              <a:rPr lang="ko-KR" altLang="en-US" sz="1000" dirty="0">
                <a:solidFill>
                  <a:schemeClr val="tx1"/>
                </a:solidFill>
              </a:rPr>
              <a:t>전자공문</a:t>
            </a:r>
            <a:r>
              <a:rPr lang="en-US" altLang="ko-KR" sz="1000" dirty="0">
                <a:solidFill>
                  <a:schemeClr val="tx1"/>
                </a:solidFill>
              </a:rPr>
              <a:t>)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1558298" y="4084330"/>
            <a:ext cx="7584710" cy="438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ts val="2700"/>
              </a:lnSpc>
            </a:pPr>
            <a:r>
              <a:rPr lang="ko-KR" altLang="en-US" sz="1600" dirty="0" err="1" smtClean="0"/>
              <a:t>ㅇ</a:t>
            </a:r>
            <a:r>
              <a:rPr lang="ko-KR" altLang="en-US" sz="1600" dirty="0" smtClean="0"/>
              <a:t> </a:t>
            </a:r>
            <a:r>
              <a:rPr lang="en-US" altLang="ko-KR" sz="1600" b="1" dirty="0" smtClean="0"/>
              <a:t>(</a:t>
            </a:r>
            <a:r>
              <a:rPr lang="ko-KR" altLang="en-US" sz="1600" b="1" dirty="0" smtClean="0"/>
              <a:t>요청 가능기간</a:t>
            </a:r>
            <a:r>
              <a:rPr lang="en-US" altLang="ko-KR" sz="1600" b="1" dirty="0" smtClean="0"/>
              <a:t>)</a:t>
            </a:r>
            <a:r>
              <a:rPr lang="en-US" altLang="ko-KR" sz="1600" dirty="0" smtClean="0"/>
              <a:t> </a:t>
            </a:r>
            <a:r>
              <a:rPr lang="ko-KR" altLang="en-US" sz="1600" dirty="0" smtClean="0"/>
              <a:t>요건 확인 결과를 </a:t>
            </a:r>
            <a:r>
              <a:rPr lang="ko-KR" altLang="en-US" sz="1600" b="1" dirty="0" smtClean="0"/>
              <a:t>통지 받은 날로 부터 </a:t>
            </a:r>
            <a:r>
              <a:rPr lang="en-US" altLang="ko-KR" sz="1600" b="1" dirty="0" smtClean="0"/>
              <a:t>14</a:t>
            </a:r>
            <a:r>
              <a:rPr lang="ko-KR" altLang="en-US" sz="1600" b="1" dirty="0" smtClean="0"/>
              <a:t>일 이내</a:t>
            </a:r>
            <a:endParaRPr lang="ko-KR" altLang="en-US" sz="1600" dirty="0"/>
          </a:p>
        </p:txBody>
      </p:sp>
      <p:sp>
        <p:nvSpPr>
          <p:cNvPr id="13" name="직사각형 12"/>
          <p:cNvSpPr/>
          <p:nvPr/>
        </p:nvSpPr>
        <p:spPr>
          <a:xfrm>
            <a:off x="1552672" y="4574594"/>
            <a:ext cx="7584710" cy="396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ts val="2700"/>
              </a:lnSpc>
            </a:pPr>
            <a:r>
              <a:rPr lang="ko-KR" altLang="en-US" sz="1600" dirty="0" err="1"/>
              <a:t>ㅇ</a:t>
            </a:r>
            <a:r>
              <a:rPr lang="en-US" altLang="ko-KR" sz="1600" b="1" dirty="0" smtClean="0"/>
              <a:t> (</a:t>
            </a:r>
            <a:r>
              <a:rPr lang="ko-KR" altLang="en-US" sz="1600" b="1" dirty="0" smtClean="0"/>
              <a:t>요청 방법</a:t>
            </a:r>
            <a:r>
              <a:rPr lang="en-US" altLang="ko-KR" sz="1600" b="1" dirty="0" smtClean="0"/>
              <a:t>)</a:t>
            </a:r>
            <a:r>
              <a:rPr lang="en-US" altLang="ko-KR" sz="1600" dirty="0" smtClean="0"/>
              <a:t> </a:t>
            </a:r>
            <a:r>
              <a:rPr lang="ko-KR" altLang="en-US" sz="1600" spc="-50" dirty="0" smtClean="0"/>
              <a:t>요청 가능기간 내에 재단 홈페이지의 재확인 요청 메뉴를 통해 신청</a:t>
            </a:r>
            <a:endParaRPr lang="ko-KR" altLang="en-US" sz="1600" spc="-50" dirty="0"/>
          </a:p>
        </p:txBody>
      </p:sp>
      <p:sp>
        <p:nvSpPr>
          <p:cNvPr id="14" name="직사각형 13"/>
          <p:cNvSpPr/>
          <p:nvPr/>
        </p:nvSpPr>
        <p:spPr>
          <a:xfrm>
            <a:off x="1835696" y="5013176"/>
            <a:ext cx="7056784" cy="157705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lnSpc>
                <a:spcPts val="1700"/>
              </a:lnSpc>
            </a:pPr>
            <a:r>
              <a:rPr lang="en-US" altLang="ko-KR" sz="1000" dirty="0">
                <a:solidFill>
                  <a:schemeClr val="tx1"/>
                </a:solidFill>
              </a:rPr>
              <a:t>① </a:t>
            </a:r>
            <a:r>
              <a:rPr lang="ko-KR" altLang="en-US" sz="1000" dirty="0" smtClean="0">
                <a:solidFill>
                  <a:schemeClr val="tx1"/>
                </a:solidFill>
              </a:rPr>
              <a:t>산정된 </a:t>
            </a:r>
            <a:r>
              <a:rPr lang="ko-KR" altLang="en-US" sz="1000" dirty="0">
                <a:solidFill>
                  <a:schemeClr val="tx1"/>
                </a:solidFill>
              </a:rPr>
              <a:t>재직기간 이외 추가로 인정이 필요한 기간에 대해서는 증빙자료</a:t>
            </a:r>
            <a:r>
              <a:rPr lang="en-US" altLang="ko-KR" sz="1000" dirty="0">
                <a:solidFill>
                  <a:schemeClr val="tx1"/>
                </a:solidFill>
              </a:rPr>
              <a:t>(</a:t>
            </a:r>
            <a:r>
              <a:rPr lang="ko-KR" altLang="en-US" sz="1000" dirty="0">
                <a:solidFill>
                  <a:schemeClr val="tx1"/>
                </a:solidFill>
              </a:rPr>
              <a:t>사업자등록증과 재직증명서 또는 건강보험료 </a:t>
            </a:r>
            <a:endParaRPr lang="en-US" altLang="ko-KR" sz="1000" dirty="0" smtClean="0">
              <a:solidFill>
                <a:schemeClr val="tx1"/>
              </a:solidFill>
            </a:endParaRPr>
          </a:p>
          <a:p>
            <a:pPr fontAlgn="base">
              <a:lnSpc>
                <a:spcPts val="1700"/>
              </a:lnSpc>
            </a:pPr>
            <a:r>
              <a:rPr lang="en-US" altLang="ko-KR" sz="1000" dirty="0">
                <a:solidFill>
                  <a:schemeClr val="tx1"/>
                </a:solidFill>
              </a:rPr>
              <a:t> </a:t>
            </a:r>
            <a:r>
              <a:rPr lang="en-US" altLang="ko-KR" sz="1000" dirty="0" smtClean="0">
                <a:solidFill>
                  <a:schemeClr val="tx1"/>
                </a:solidFill>
              </a:rPr>
              <a:t>   </a:t>
            </a:r>
            <a:r>
              <a:rPr lang="ko-KR" altLang="en-US" sz="1000" dirty="0" smtClean="0">
                <a:solidFill>
                  <a:schemeClr val="tx1"/>
                </a:solidFill>
              </a:rPr>
              <a:t>납입증명서</a:t>
            </a:r>
            <a:r>
              <a:rPr lang="en-US" altLang="ko-KR" sz="1000" dirty="0">
                <a:solidFill>
                  <a:schemeClr val="tx1"/>
                </a:solidFill>
              </a:rPr>
              <a:t>)</a:t>
            </a:r>
            <a:r>
              <a:rPr lang="ko-KR" altLang="en-US" sz="1000" dirty="0">
                <a:solidFill>
                  <a:schemeClr val="tx1"/>
                </a:solidFill>
              </a:rPr>
              <a:t> 제출 필수</a:t>
            </a:r>
          </a:p>
          <a:p>
            <a:pPr fontAlgn="base">
              <a:lnSpc>
                <a:spcPts val="1700"/>
              </a:lnSpc>
            </a:pPr>
            <a:r>
              <a:rPr lang="en-US" altLang="ko-KR" sz="800" dirty="0" smtClean="0">
                <a:solidFill>
                  <a:schemeClr val="tx1"/>
                </a:solidFill>
              </a:rPr>
              <a:t>  ※ </a:t>
            </a:r>
            <a:r>
              <a:rPr lang="ko-KR" altLang="en-US" sz="800" dirty="0">
                <a:solidFill>
                  <a:schemeClr val="tx1"/>
                </a:solidFill>
              </a:rPr>
              <a:t>상세 재확인 요청방법은 요건확인 결과 통보 시 홈페이지 등으로 안내 예정</a:t>
            </a:r>
          </a:p>
          <a:p>
            <a:pPr fontAlgn="base">
              <a:lnSpc>
                <a:spcPts val="1700"/>
              </a:lnSpc>
            </a:pPr>
            <a:r>
              <a:rPr lang="en-US" altLang="ko-KR" sz="1000" dirty="0" smtClean="0">
                <a:solidFill>
                  <a:schemeClr val="tx1"/>
                </a:solidFill>
              </a:rPr>
              <a:t>② </a:t>
            </a:r>
            <a:r>
              <a:rPr lang="ko-KR" altLang="en-US" sz="1000" dirty="0" smtClean="0">
                <a:solidFill>
                  <a:schemeClr val="tx1"/>
                </a:solidFill>
              </a:rPr>
              <a:t>‘</a:t>
            </a:r>
            <a:r>
              <a:rPr lang="ko-KR" altLang="en-US" sz="1000" dirty="0" err="1">
                <a:solidFill>
                  <a:schemeClr val="tx1"/>
                </a:solidFill>
              </a:rPr>
              <a:t>군필자</a:t>
            </a:r>
            <a:r>
              <a:rPr lang="ko-KR" altLang="en-US" sz="1000" dirty="0">
                <a:solidFill>
                  <a:schemeClr val="tx1"/>
                </a:solidFill>
              </a:rPr>
              <a:t>’</a:t>
            </a:r>
            <a:r>
              <a:rPr lang="en-US" altLang="ko-KR" sz="1000" dirty="0">
                <a:solidFill>
                  <a:schemeClr val="tx1"/>
                </a:solidFill>
              </a:rPr>
              <a:t>, </a:t>
            </a:r>
            <a:r>
              <a:rPr lang="ko-KR" altLang="en-US" sz="1000" dirty="0">
                <a:solidFill>
                  <a:schemeClr val="tx1"/>
                </a:solidFill>
              </a:rPr>
              <a:t>‘특성화 고교 졸업여부’ 재확인 요청 시</a:t>
            </a:r>
            <a:r>
              <a:rPr lang="en-US" altLang="ko-KR" sz="1000" dirty="0">
                <a:solidFill>
                  <a:schemeClr val="tx1"/>
                </a:solidFill>
              </a:rPr>
              <a:t>, </a:t>
            </a:r>
            <a:r>
              <a:rPr lang="ko-KR" altLang="en-US" sz="1000" dirty="0">
                <a:solidFill>
                  <a:schemeClr val="tx1"/>
                </a:solidFill>
              </a:rPr>
              <a:t>증빙서류 제출</a:t>
            </a:r>
            <a:r>
              <a:rPr lang="en-US" altLang="ko-KR" sz="1000" dirty="0">
                <a:solidFill>
                  <a:schemeClr val="tx1"/>
                </a:solidFill>
              </a:rPr>
              <a:t>(</a:t>
            </a:r>
            <a:r>
              <a:rPr lang="ko-KR" altLang="en-US" sz="1000" dirty="0">
                <a:solidFill>
                  <a:schemeClr val="tx1"/>
                </a:solidFill>
              </a:rPr>
              <a:t>전역증명서</a:t>
            </a:r>
            <a:r>
              <a:rPr lang="en-US" altLang="ko-KR" sz="1000" dirty="0">
                <a:solidFill>
                  <a:schemeClr val="tx1"/>
                </a:solidFill>
              </a:rPr>
              <a:t>, </a:t>
            </a:r>
            <a:r>
              <a:rPr lang="ko-KR" altLang="en-US" sz="1000" dirty="0">
                <a:solidFill>
                  <a:schemeClr val="tx1"/>
                </a:solidFill>
              </a:rPr>
              <a:t>졸업증명서 등</a:t>
            </a:r>
            <a:r>
              <a:rPr lang="en-US" altLang="ko-KR" sz="1000" dirty="0">
                <a:solidFill>
                  <a:schemeClr val="tx1"/>
                </a:solidFill>
              </a:rPr>
              <a:t>)</a:t>
            </a:r>
            <a:r>
              <a:rPr lang="ko-KR" altLang="en-US" sz="1000" dirty="0">
                <a:solidFill>
                  <a:schemeClr val="tx1"/>
                </a:solidFill>
              </a:rPr>
              <a:t> 필요</a:t>
            </a:r>
          </a:p>
          <a:p>
            <a:pPr fontAlgn="base">
              <a:lnSpc>
                <a:spcPts val="1700"/>
              </a:lnSpc>
            </a:pPr>
            <a:r>
              <a:rPr lang="en-US" altLang="ko-KR" sz="800" dirty="0" smtClean="0">
                <a:solidFill>
                  <a:schemeClr val="tx1"/>
                </a:solidFill>
              </a:rPr>
              <a:t>  ※ </a:t>
            </a:r>
            <a:r>
              <a:rPr lang="ko-KR" altLang="en-US" sz="800" dirty="0">
                <a:solidFill>
                  <a:schemeClr val="tx1"/>
                </a:solidFill>
              </a:rPr>
              <a:t>신청 시 해당자료 기 제출자는 별도 서류제출 불요</a:t>
            </a:r>
          </a:p>
          <a:p>
            <a:pPr fontAlgn="base">
              <a:lnSpc>
                <a:spcPts val="1700"/>
              </a:lnSpc>
            </a:pPr>
            <a:r>
              <a:rPr lang="en-US" altLang="ko-KR" sz="1000" dirty="0">
                <a:solidFill>
                  <a:schemeClr val="tx1"/>
                </a:solidFill>
              </a:rPr>
              <a:t>③ </a:t>
            </a:r>
            <a:r>
              <a:rPr lang="ko-KR" altLang="en-US" sz="1000" dirty="0" smtClean="0">
                <a:solidFill>
                  <a:schemeClr val="tx1"/>
                </a:solidFill>
              </a:rPr>
              <a:t>현 </a:t>
            </a:r>
            <a:r>
              <a:rPr lang="ko-KR" altLang="en-US" sz="1000" dirty="0">
                <a:solidFill>
                  <a:schemeClr val="tx1"/>
                </a:solidFill>
              </a:rPr>
              <a:t>재직기업의 기업규모가 확인되지 않은 경우</a:t>
            </a:r>
            <a:r>
              <a:rPr lang="en-US" altLang="ko-KR" sz="1000" dirty="0">
                <a:solidFill>
                  <a:schemeClr val="tx1"/>
                </a:solidFill>
              </a:rPr>
              <a:t>, </a:t>
            </a:r>
            <a:r>
              <a:rPr lang="ko-KR" altLang="en-US" sz="1000" dirty="0">
                <a:solidFill>
                  <a:schemeClr val="tx1"/>
                </a:solidFill>
              </a:rPr>
              <a:t>사업자등록증 및 중소</a:t>
            </a:r>
            <a:r>
              <a:rPr lang="en-US" altLang="ko-KR" sz="1000" dirty="0">
                <a:solidFill>
                  <a:schemeClr val="tx1"/>
                </a:solidFill>
              </a:rPr>
              <a:t>·</a:t>
            </a:r>
            <a:r>
              <a:rPr lang="ko-KR" altLang="en-US" sz="1000" dirty="0">
                <a:solidFill>
                  <a:schemeClr val="tx1"/>
                </a:solidFill>
              </a:rPr>
              <a:t>중견기업 확인서</a:t>
            </a:r>
            <a:r>
              <a:rPr lang="en-US" altLang="ko-KR" sz="1000" dirty="0">
                <a:solidFill>
                  <a:schemeClr val="tx1"/>
                </a:solidFill>
              </a:rPr>
              <a:t>(</a:t>
            </a:r>
            <a:r>
              <a:rPr lang="ko-KR" altLang="en-US" sz="1000" dirty="0">
                <a:solidFill>
                  <a:schemeClr val="tx1"/>
                </a:solidFill>
              </a:rPr>
              <a:t>붙임 </a:t>
            </a:r>
            <a:r>
              <a:rPr lang="en-US" altLang="ko-KR" sz="1000" dirty="0">
                <a:solidFill>
                  <a:schemeClr val="tx1"/>
                </a:solidFill>
              </a:rPr>
              <a:t>4, 5 </a:t>
            </a:r>
            <a:r>
              <a:rPr lang="ko-KR" altLang="en-US" sz="1000" dirty="0">
                <a:solidFill>
                  <a:schemeClr val="tx1"/>
                </a:solidFill>
              </a:rPr>
              <a:t>견본 참고</a:t>
            </a:r>
            <a:r>
              <a:rPr lang="en-US" altLang="ko-KR" sz="1000" dirty="0">
                <a:solidFill>
                  <a:schemeClr val="tx1"/>
                </a:solidFill>
              </a:rPr>
              <a:t>)</a:t>
            </a:r>
            <a:r>
              <a:rPr lang="ko-KR" altLang="en-US" sz="1000" dirty="0">
                <a:solidFill>
                  <a:schemeClr val="tx1"/>
                </a:solidFill>
              </a:rPr>
              <a:t> 제출 필수</a:t>
            </a:r>
          </a:p>
          <a:p>
            <a:pPr fontAlgn="base">
              <a:lnSpc>
                <a:spcPts val="1700"/>
              </a:lnSpc>
            </a:pPr>
            <a:r>
              <a:rPr lang="en-US" altLang="ko-KR" sz="800" dirty="0" smtClean="0">
                <a:solidFill>
                  <a:schemeClr val="tx1"/>
                </a:solidFill>
              </a:rPr>
              <a:t>  ※ </a:t>
            </a:r>
            <a:r>
              <a:rPr lang="ko-KR" altLang="en-US" sz="800" dirty="0">
                <a:solidFill>
                  <a:schemeClr val="tx1"/>
                </a:solidFill>
              </a:rPr>
              <a:t>현 재직기업이 재직기간에 포함되지 않은 학생도 중소</a:t>
            </a:r>
            <a:r>
              <a:rPr lang="en-US" altLang="ko-KR" sz="800" dirty="0">
                <a:solidFill>
                  <a:schemeClr val="tx1"/>
                </a:solidFill>
              </a:rPr>
              <a:t>·</a:t>
            </a:r>
            <a:r>
              <a:rPr lang="ko-KR" altLang="en-US" sz="800" dirty="0">
                <a:solidFill>
                  <a:schemeClr val="tx1"/>
                </a:solidFill>
              </a:rPr>
              <a:t>중견기업 </a:t>
            </a:r>
            <a:r>
              <a:rPr lang="ko-KR" altLang="en-US" sz="800" dirty="0"/>
              <a:t>확인서 제출</a:t>
            </a:r>
          </a:p>
        </p:txBody>
      </p:sp>
      <p:sp>
        <p:nvSpPr>
          <p:cNvPr id="17" name="오각형 16"/>
          <p:cNvSpPr/>
          <p:nvPr/>
        </p:nvSpPr>
        <p:spPr>
          <a:xfrm>
            <a:off x="107504" y="1880828"/>
            <a:ext cx="1224136" cy="576064"/>
          </a:xfrm>
          <a:prstGeom prst="homePlate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신청</a:t>
            </a:r>
            <a:endParaRPr lang="ko-KR" altLang="en-US" sz="2000" b="1" dirty="0">
              <a:solidFill>
                <a:schemeClr val="tx1"/>
              </a:solidFill>
            </a:endParaRPr>
          </a:p>
        </p:txBody>
      </p:sp>
      <p:sp>
        <p:nvSpPr>
          <p:cNvPr id="18" name="오각형 17"/>
          <p:cNvSpPr/>
          <p:nvPr/>
        </p:nvSpPr>
        <p:spPr>
          <a:xfrm>
            <a:off x="107504" y="2780928"/>
            <a:ext cx="1224136" cy="576064"/>
          </a:xfrm>
          <a:prstGeom prst="homePlate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심</a:t>
            </a:r>
            <a:r>
              <a:rPr lang="ko-KR" altLang="en-US" sz="2000" b="1" dirty="0">
                <a:solidFill>
                  <a:schemeClr val="tx1"/>
                </a:solidFill>
              </a:rPr>
              <a:t>사</a:t>
            </a:r>
          </a:p>
        </p:txBody>
      </p:sp>
      <p:sp>
        <p:nvSpPr>
          <p:cNvPr id="20" name="오각형 19"/>
          <p:cNvSpPr/>
          <p:nvPr/>
        </p:nvSpPr>
        <p:spPr>
          <a:xfrm>
            <a:off x="107504" y="3681028"/>
            <a:ext cx="1224136" cy="576064"/>
          </a:xfrm>
          <a:prstGeom prst="homePlate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지</a:t>
            </a:r>
            <a:r>
              <a:rPr lang="ko-KR" altLang="en-US" sz="2000" b="1" dirty="0">
                <a:solidFill>
                  <a:schemeClr val="tx1"/>
                </a:solidFill>
              </a:rPr>
              <a:t>급</a:t>
            </a:r>
          </a:p>
        </p:txBody>
      </p:sp>
      <p:sp>
        <p:nvSpPr>
          <p:cNvPr id="21" name="오각형 20"/>
          <p:cNvSpPr/>
          <p:nvPr/>
        </p:nvSpPr>
        <p:spPr>
          <a:xfrm>
            <a:off x="107504" y="4581128"/>
            <a:ext cx="1224136" cy="576064"/>
          </a:xfrm>
          <a:prstGeom prst="homePlate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사후</a:t>
            </a:r>
            <a:endParaRPr lang="ko-KR" altLang="en-US" sz="2000" b="1" dirty="0">
              <a:solidFill>
                <a:schemeClr val="tx1"/>
              </a:solidFill>
            </a:endParaRPr>
          </a:p>
        </p:txBody>
      </p:sp>
      <p:sp>
        <p:nvSpPr>
          <p:cNvPr id="22" name="오각형 21"/>
          <p:cNvSpPr/>
          <p:nvPr/>
        </p:nvSpPr>
        <p:spPr>
          <a:xfrm>
            <a:off x="107504" y="980728"/>
            <a:ext cx="1224136" cy="576064"/>
          </a:xfrm>
          <a:prstGeom prst="homePlate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개요</a:t>
            </a:r>
            <a:endParaRPr lang="ko-KR" altLang="en-US" sz="2000" b="1" dirty="0">
              <a:solidFill>
                <a:schemeClr val="tx1"/>
              </a:solidFill>
            </a:endParaRPr>
          </a:p>
        </p:txBody>
      </p:sp>
      <p:sp>
        <p:nvSpPr>
          <p:cNvPr id="23" name="오각형 22"/>
          <p:cNvSpPr/>
          <p:nvPr/>
        </p:nvSpPr>
        <p:spPr>
          <a:xfrm>
            <a:off x="107504" y="2780928"/>
            <a:ext cx="1224136" cy="576064"/>
          </a:xfrm>
          <a:prstGeom prst="homePlate">
            <a:avLst/>
          </a:prstGeom>
          <a:solidFill>
            <a:schemeClr val="accent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bg1"/>
                </a:solidFill>
              </a:rPr>
              <a:t>심사</a:t>
            </a:r>
            <a:endParaRPr lang="ko-KR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941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" grpId="0" animBg="1"/>
      <p:bldP spid="11" grpId="0"/>
      <p:bldP spid="13" grpId="0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043608" y="649566"/>
            <a:ext cx="8057262" cy="615667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-7634" y="-18758"/>
            <a:ext cx="818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고졸 후학습자 장학금 </a:t>
            </a:r>
            <a:r>
              <a:rPr lang="en-US" altLang="ko-KR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(</a:t>
            </a:r>
            <a:r>
              <a:rPr lang="ko-KR" altLang="en-US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희망사다리</a:t>
            </a:r>
            <a:r>
              <a:rPr lang="en-US" altLang="ko-KR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Ⅱ</a:t>
            </a:r>
            <a:r>
              <a:rPr lang="ko-KR" altLang="en-US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유형</a:t>
            </a:r>
            <a:r>
              <a:rPr lang="en-US" altLang="ko-KR" sz="3200" dirty="0" smtClean="0">
                <a:solidFill>
                  <a:schemeClr val="bg1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77770" y="1037927"/>
            <a:ext cx="23615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 smtClean="0"/>
              <a:t>[</a:t>
            </a:r>
            <a:r>
              <a:rPr lang="ko-KR" altLang="en-US" sz="2400" b="1" dirty="0" smtClean="0"/>
              <a:t>최종 재단심사</a:t>
            </a:r>
            <a:r>
              <a:rPr lang="en-US" altLang="ko-KR" sz="2400" b="1" dirty="0" smtClean="0"/>
              <a:t>]</a:t>
            </a:r>
            <a:endParaRPr lang="ko-KR" altLang="en-US" sz="2400" b="1" dirty="0"/>
          </a:p>
        </p:txBody>
      </p:sp>
      <p:sp>
        <p:nvSpPr>
          <p:cNvPr id="7" name="직사각형 6"/>
          <p:cNvSpPr/>
          <p:nvPr/>
        </p:nvSpPr>
        <p:spPr>
          <a:xfrm>
            <a:off x="1559290" y="1582043"/>
            <a:ext cx="758471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ts val="2700"/>
              </a:lnSpc>
            </a:pPr>
            <a:r>
              <a:rPr lang="ko-KR" altLang="en-US" sz="1600" dirty="0" err="1"/>
              <a:t>ㅇ</a:t>
            </a:r>
            <a:r>
              <a:rPr lang="en-US" altLang="ko-KR" sz="1600" b="1" dirty="0" smtClean="0"/>
              <a:t> (</a:t>
            </a:r>
            <a:r>
              <a:rPr lang="ko-KR" altLang="en-US" sz="1600" b="1" dirty="0" smtClean="0"/>
              <a:t>최종 자격심사</a:t>
            </a:r>
            <a:r>
              <a:rPr lang="en-US" altLang="ko-KR" sz="1600" b="1" dirty="0" smtClean="0"/>
              <a:t>)</a:t>
            </a:r>
            <a:r>
              <a:rPr lang="en-US" altLang="ko-KR" sz="1600" dirty="0" smtClean="0"/>
              <a:t> </a:t>
            </a:r>
            <a:r>
              <a:rPr lang="ko-KR" altLang="en-US" sz="1600" dirty="0" smtClean="0"/>
              <a:t>대학이 제출한 </a:t>
            </a:r>
            <a:r>
              <a:rPr lang="ko-KR" altLang="en-US" sz="1600" b="1" dirty="0" smtClean="0"/>
              <a:t>장학생 요건</a:t>
            </a:r>
            <a:r>
              <a:rPr lang="ko-KR" altLang="en-US" sz="1600" dirty="0" smtClean="0"/>
              <a:t>과 </a:t>
            </a:r>
            <a:r>
              <a:rPr lang="ko-KR" altLang="en-US" sz="1600" b="1" dirty="0" smtClean="0"/>
              <a:t>현재 중소기업 등에 재직</a:t>
            </a:r>
            <a:r>
              <a:rPr lang="ko-KR" altLang="en-US" sz="1600" dirty="0" smtClean="0"/>
              <a:t>하는지 </a:t>
            </a:r>
            <a:endParaRPr lang="en-US" altLang="ko-KR" sz="1600" dirty="0" smtClean="0"/>
          </a:p>
          <a:p>
            <a:pPr fontAlgn="base">
              <a:lnSpc>
                <a:spcPts val="2700"/>
              </a:lnSpc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</a:t>
            </a:r>
            <a:r>
              <a:rPr lang="ko-KR" altLang="en-US" sz="1600" b="1" dirty="0" smtClean="0"/>
              <a:t>여부를 확인</a:t>
            </a:r>
            <a:r>
              <a:rPr lang="ko-KR" altLang="en-US" sz="1600" dirty="0" smtClean="0"/>
              <a:t>하여 </a:t>
            </a:r>
            <a:r>
              <a:rPr lang="ko-KR" altLang="en-US" sz="1600" b="1" dirty="0" smtClean="0"/>
              <a:t>최종 장학생 자격 판단</a:t>
            </a:r>
            <a:endParaRPr lang="ko-KR" altLang="en-US" sz="1600" b="1" dirty="0"/>
          </a:p>
        </p:txBody>
      </p:sp>
      <p:sp>
        <p:nvSpPr>
          <p:cNvPr id="11" name="직사각형 10"/>
          <p:cNvSpPr/>
          <p:nvPr/>
        </p:nvSpPr>
        <p:spPr>
          <a:xfrm>
            <a:off x="1558298" y="2420888"/>
            <a:ext cx="758471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ts val="2700"/>
              </a:lnSpc>
            </a:pPr>
            <a:r>
              <a:rPr lang="ko-KR" altLang="en-US" sz="1600" dirty="0" err="1"/>
              <a:t>ㅇ</a:t>
            </a:r>
            <a:r>
              <a:rPr lang="en-US" altLang="ko-KR" sz="1600" b="1" dirty="0" smtClean="0"/>
              <a:t> </a:t>
            </a:r>
            <a:r>
              <a:rPr lang="en-US" altLang="ko-KR" sz="1600" b="1" spc="-50" dirty="0" smtClean="0"/>
              <a:t>(</a:t>
            </a:r>
            <a:r>
              <a:rPr lang="ko-KR" altLang="en-US" sz="1600" b="1" spc="-50" dirty="0" smtClean="0"/>
              <a:t>지원금액 및 지원순위 확정</a:t>
            </a:r>
            <a:r>
              <a:rPr lang="en-US" altLang="ko-KR" sz="1600" b="1" spc="-50" dirty="0" smtClean="0"/>
              <a:t>) </a:t>
            </a:r>
            <a:r>
              <a:rPr lang="ko-KR" altLang="en-US" sz="1600" b="1" spc="-50" dirty="0"/>
              <a:t>학생의</a:t>
            </a:r>
            <a:r>
              <a:rPr lang="ko-KR" altLang="en-US" sz="1600" spc="-50" dirty="0"/>
              <a:t> 수납원장과 청년여부</a:t>
            </a:r>
            <a:r>
              <a:rPr lang="en-US" altLang="ko-KR" sz="1600" spc="-50" dirty="0"/>
              <a:t>, </a:t>
            </a:r>
            <a:r>
              <a:rPr lang="ko-KR" altLang="en-US" sz="1600" spc="-50" dirty="0"/>
              <a:t>특성화 고교졸업여부</a:t>
            </a:r>
            <a:r>
              <a:rPr lang="en-US" altLang="ko-KR" sz="1600" spc="-50" dirty="0"/>
              <a:t>, </a:t>
            </a:r>
            <a:endParaRPr lang="en-US" altLang="ko-KR" sz="1600" spc="-50" dirty="0" smtClean="0"/>
          </a:p>
          <a:p>
            <a:pPr fontAlgn="base">
              <a:lnSpc>
                <a:spcPts val="2700"/>
              </a:lnSpc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</a:t>
            </a:r>
            <a:r>
              <a:rPr lang="ko-KR" altLang="en-US" sz="1600" dirty="0" smtClean="0"/>
              <a:t>재직기간 </a:t>
            </a:r>
            <a:r>
              <a:rPr lang="ko-KR" altLang="en-US" sz="1600" dirty="0"/>
              <a:t>등에 따라 </a:t>
            </a:r>
            <a:r>
              <a:rPr lang="ko-KR" altLang="en-US" sz="1600" b="1" dirty="0"/>
              <a:t>지원금액과 지원순위 </a:t>
            </a:r>
            <a:r>
              <a:rPr lang="ko-KR" altLang="en-US" sz="1600" b="1" dirty="0" smtClean="0"/>
              <a:t>확정</a:t>
            </a:r>
            <a:endParaRPr lang="ko-KR" altLang="en-US" sz="1600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356921"/>
              </p:ext>
            </p:extLst>
          </p:nvPr>
        </p:nvGraphicFramePr>
        <p:xfrm>
          <a:off x="1907704" y="3230732"/>
          <a:ext cx="7056784" cy="31505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5066"/>
                <a:gridCol w="2182116"/>
                <a:gridCol w="3739602"/>
              </a:tblGrid>
              <a:tr h="288032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>
                          <a:effectLst/>
                          <a:latin typeface="+mn-lt"/>
                        </a:rPr>
                        <a:t>지원순서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9" marR="3539" marT="3539" marB="0" anchor="ctr"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>
                          <a:effectLst/>
                          <a:latin typeface="+mn-lt"/>
                        </a:rPr>
                        <a:t>우선 지원기준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9" marR="3539" marT="3539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>
                          <a:effectLst/>
                          <a:latin typeface="+mn-lt"/>
                        </a:rPr>
                        <a:t>기준 상세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9" marR="3539" marT="3539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866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9" marR="3539" marT="3539" marB="0" anchor="ctr"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>
                          <a:effectLst/>
                          <a:latin typeface="+mn-lt"/>
                        </a:rPr>
                        <a:t>청년</a:t>
                      </a:r>
                      <a:r>
                        <a:rPr lang="en-US" altLang="ko-KR" sz="1000" u="none" strike="noStrike" baseline="30000" dirty="0">
                          <a:effectLst/>
                          <a:latin typeface="+mn-lt"/>
                        </a:rPr>
                        <a:t>1)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9" marR="3539" marT="3539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  <a:latin typeface="+mn-lt"/>
                        </a:rPr>
                        <a:t>19</a:t>
                      </a:r>
                      <a:r>
                        <a:rPr lang="ko-KR" altLang="en-US" sz="1000" u="none" strike="noStrike" dirty="0">
                          <a:effectLst/>
                          <a:latin typeface="+mn-lt"/>
                        </a:rPr>
                        <a:t>세 이상∼</a:t>
                      </a:r>
                      <a:r>
                        <a:rPr lang="en-US" altLang="ko-KR" sz="1000" u="none" strike="noStrike" dirty="0">
                          <a:effectLst/>
                          <a:latin typeface="+mn-lt"/>
                        </a:rPr>
                        <a:t>34</a:t>
                      </a:r>
                      <a:r>
                        <a:rPr lang="ko-KR" altLang="en-US" sz="1000" u="none" strike="noStrike" dirty="0">
                          <a:effectLst/>
                          <a:latin typeface="+mn-lt"/>
                        </a:rPr>
                        <a:t>세 이하 또는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  <a:latin typeface="+mn-lt"/>
                        </a:rPr>
                        <a:t>35</a:t>
                      </a:r>
                      <a:r>
                        <a:rPr lang="ko-KR" altLang="en-US" sz="1000" u="none" strike="noStrike" dirty="0">
                          <a:effectLst/>
                          <a:latin typeface="+mn-lt"/>
                        </a:rPr>
                        <a:t>세 이상∼</a:t>
                      </a:r>
                      <a:r>
                        <a:rPr lang="en-US" altLang="ko-KR" sz="1000" u="none" strike="noStrike" dirty="0">
                          <a:effectLst/>
                          <a:latin typeface="+mn-lt"/>
                        </a:rPr>
                        <a:t>39</a:t>
                      </a:r>
                      <a:r>
                        <a:rPr lang="ko-KR" altLang="en-US" sz="1000" u="none" strike="noStrike" dirty="0">
                          <a:effectLst/>
                          <a:latin typeface="+mn-lt"/>
                        </a:rPr>
                        <a:t>세 이하의 </a:t>
                      </a:r>
                      <a:r>
                        <a:rPr lang="ko-KR" altLang="en-US" sz="1000" u="none" strike="noStrike" dirty="0" err="1">
                          <a:effectLst/>
                          <a:latin typeface="+mn-lt"/>
                        </a:rPr>
                        <a:t>군필자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9" marR="3539" marT="3539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614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9" marR="3539" marT="3539" marB="0" anchor="ctr"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>
                          <a:effectLst/>
                          <a:latin typeface="+mn-lt"/>
                        </a:rPr>
                        <a:t>특성화고 졸업자</a:t>
                      </a:r>
                      <a:r>
                        <a:rPr lang="en-US" altLang="ko-KR" sz="1000" u="none" strike="noStrike" baseline="30000">
                          <a:effectLst/>
                          <a:latin typeface="+mn-lt"/>
                        </a:rPr>
                        <a:t>2)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9" marR="3539" marT="3539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 err="1">
                          <a:effectLst/>
                          <a:latin typeface="+mn-lt"/>
                        </a:rPr>
                        <a:t>특성화고를</a:t>
                      </a:r>
                      <a:r>
                        <a:rPr lang="ko-KR" altLang="en-US" sz="1000" u="none" strike="noStrike" dirty="0">
                          <a:effectLst/>
                          <a:latin typeface="+mn-lt"/>
                        </a:rPr>
                        <a:t> 졸업한 학생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9" marR="3539" marT="3539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9" marR="3539" marT="3539" marB="0" anchor="ctr"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>
                          <a:effectLst/>
                          <a:latin typeface="+mn-lt"/>
                        </a:rPr>
                        <a:t>위탁과정 졸업자</a:t>
                      </a:r>
                      <a:r>
                        <a:rPr lang="en-US" altLang="ko-KR" sz="1000" u="none" strike="noStrike" baseline="30000">
                          <a:effectLst/>
                          <a:latin typeface="+mn-lt"/>
                        </a:rPr>
                        <a:t>3)</a:t>
                      </a:r>
                      <a:r>
                        <a:rPr lang="ko-KR" altLang="en-US" sz="1000" u="none" strike="noStrike">
                          <a:effectLst/>
                          <a:latin typeface="+mn-lt"/>
                        </a:rPr>
                        <a:t> 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9" marR="3539" marT="3539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>
                          <a:effectLst/>
                          <a:latin typeface="+mn-lt"/>
                        </a:rPr>
                        <a:t>일반계고에 진학하였으나</a:t>
                      </a:r>
                      <a:r>
                        <a:rPr lang="en-US" altLang="ko-KR" sz="1000" u="none" strike="noStrike" dirty="0">
                          <a:effectLst/>
                          <a:latin typeface="+mn-lt"/>
                        </a:rPr>
                        <a:t>, </a:t>
                      </a:r>
                      <a:r>
                        <a:rPr lang="ko-KR" altLang="en-US" sz="1000" u="none" strike="noStrike" dirty="0">
                          <a:effectLst/>
                          <a:latin typeface="+mn-lt"/>
                        </a:rPr>
                        <a:t>위탁과정 이수하여 졸업한 자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9" marR="3539" marT="3539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3539" marR="3539" marT="3539" marB="0" anchor="ctr"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 smtClean="0">
                          <a:effectLst/>
                          <a:latin typeface="+mn-lt"/>
                        </a:rPr>
                        <a:t>장기재직자</a:t>
                      </a:r>
                      <a:r>
                        <a:rPr lang="en-US" altLang="ko-KR" sz="1000" u="none" strike="noStrike" baseline="30000" dirty="0" smtClean="0">
                          <a:effectLst/>
                          <a:latin typeface="+mn-lt"/>
                        </a:rPr>
                        <a:t>4</a:t>
                      </a:r>
                      <a:r>
                        <a:rPr lang="en-US" altLang="ko-KR" sz="1000" u="none" strike="noStrike" baseline="30000" dirty="0">
                          <a:effectLst/>
                          <a:latin typeface="+mn-lt"/>
                        </a:rPr>
                        <a:t>)</a:t>
                      </a:r>
                      <a:endParaRPr lang="ko-KR" altLang="en-US" sz="10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3539" marR="3539" marT="3539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>
                          <a:effectLst/>
                          <a:latin typeface="+mn-lt"/>
                        </a:rPr>
                        <a:t>재직기간이 </a:t>
                      </a:r>
                      <a:r>
                        <a:rPr lang="ko-KR" altLang="en-US" sz="1000" u="none" strike="noStrike" dirty="0" smtClean="0">
                          <a:effectLst/>
                          <a:latin typeface="+mn-lt"/>
                        </a:rPr>
                        <a:t>긴 </a:t>
                      </a:r>
                      <a:r>
                        <a:rPr lang="ko-KR" altLang="en-US" sz="1000" u="none" strike="noStrike" dirty="0">
                          <a:effectLst/>
                          <a:latin typeface="+mn-lt"/>
                        </a:rPr>
                        <a:t>학생 </a:t>
                      </a:r>
                      <a:endParaRPr lang="ko-KR" altLang="en-US" sz="10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3539" marR="3539" marT="3539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5</a:t>
                      </a:r>
                      <a:endParaRPr lang="en-US" sz="10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3539" marR="3539" marT="3539" marB="0" anchor="ctr"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 smtClean="0">
                          <a:effectLst/>
                          <a:latin typeface="+mn-lt"/>
                        </a:rPr>
                        <a:t>저학년</a:t>
                      </a:r>
                      <a:r>
                        <a:rPr lang="en-US" altLang="ko-KR" sz="1000" u="none" strike="noStrike" baseline="30000" dirty="0" smtClean="0">
                          <a:effectLst/>
                          <a:latin typeface="+mn-lt"/>
                        </a:rPr>
                        <a:t>5</a:t>
                      </a:r>
                      <a:r>
                        <a:rPr lang="en-US" altLang="ko-KR" sz="1000" u="none" strike="noStrike" baseline="30000" dirty="0">
                          <a:effectLst/>
                          <a:latin typeface="+mn-lt"/>
                        </a:rPr>
                        <a:t>)</a:t>
                      </a:r>
                      <a:endParaRPr lang="ko-KR" altLang="en-US" sz="10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3539" marR="3539" marT="3539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학년이 낮은 학생</a:t>
                      </a:r>
                      <a:endParaRPr lang="ko-KR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539" marR="3539" marT="3539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22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6</a:t>
                      </a:r>
                      <a:endParaRPr lang="en-US" sz="10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3539" marR="3539" marT="3539" marB="0" anchor="ctr"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>
                          <a:effectLst/>
                          <a:latin typeface="+mn-lt"/>
                        </a:rPr>
                        <a:t>성적 우수자</a:t>
                      </a:r>
                      <a:r>
                        <a:rPr lang="en-US" altLang="ko-KR" sz="1000" u="none" strike="noStrike" baseline="30000" dirty="0">
                          <a:effectLst/>
                          <a:latin typeface="+mn-lt"/>
                        </a:rPr>
                        <a:t>6)</a:t>
                      </a:r>
                      <a:endParaRPr lang="ko-KR" altLang="en-US" sz="10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3539" marR="3539" marT="3539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>
                          <a:effectLst/>
                          <a:latin typeface="+mn-lt"/>
                        </a:rPr>
                        <a:t>총 평균백분위 점수가 높은 학생</a:t>
                      </a:r>
                      <a:endParaRPr lang="ko-KR" altLang="en-US" sz="10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3539" marR="3539" marT="3539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008112">
                <a:tc gridSpan="3">
                  <a:txBody>
                    <a:bodyPr/>
                    <a:lstStyle/>
                    <a:p>
                      <a:pPr algn="just" fontAlgn="ctr"/>
                      <a:r>
                        <a:rPr lang="en-US" altLang="ko-KR" sz="900" u="none" strike="noStrike" dirty="0">
                          <a:effectLst/>
                          <a:latin typeface="+mn-lt"/>
                        </a:rPr>
                        <a:t>※ </a:t>
                      </a:r>
                      <a:r>
                        <a:rPr lang="ko-KR" altLang="en-US" sz="900" u="none" strike="noStrike" dirty="0">
                          <a:effectLst/>
                          <a:latin typeface="+mn-lt"/>
                        </a:rPr>
                        <a:t>위의 기준에도 </a:t>
                      </a:r>
                      <a:r>
                        <a:rPr lang="ko-KR" altLang="en-US" sz="900" u="none" strike="noStrike" dirty="0" err="1">
                          <a:effectLst/>
                          <a:latin typeface="+mn-lt"/>
                        </a:rPr>
                        <a:t>동순위자가</a:t>
                      </a:r>
                      <a:r>
                        <a:rPr lang="ko-KR" altLang="en-US" sz="900" u="none" strike="noStrike" dirty="0">
                          <a:effectLst/>
                          <a:latin typeface="+mn-lt"/>
                        </a:rPr>
                        <a:t> 발생하는 경우</a:t>
                      </a:r>
                      <a:r>
                        <a:rPr lang="en-US" altLang="ko-KR" sz="900" u="none" strike="noStrike" dirty="0">
                          <a:effectLst/>
                          <a:latin typeface="+mn-lt"/>
                        </a:rPr>
                        <a:t>, </a:t>
                      </a:r>
                      <a:r>
                        <a:rPr lang="ko-KR" altLang="en-US" sz="900" u="none" strike="noStrike" dirty="0" err="1">
                          <a:effectLst/>
                          <a:latin typeface="+mn-lt"/>
                        </a:rPr>
                        <a:t>신청일시가</a:t>
                      </a:r>
                      <a:r>
                        <a:rPr lang="ko-KR" altLang="en-US" sz="900" u="none" strike="noStrike" dirty="0">
                          <a:effectLst/>
                          <a:latin typeface="+mn-lt"/>
                        </a:rPr>
                        <a:t> 빠른 학생 우선 지원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just" fontAlgn="ctr"/>
                      <a:r>
                        <a:rPr lang="en-US" altLang="ko-KR" sz="900" u="none" strike="noStrike" dirty="0">
                          <a:effectLst/>
                          <a:latin typeface="+mn-lt"/>
                        </a:rPr>
                        <a:t>1) </a:t>
                      </a:r>
                      <a:r>
                        <a:rPr lang="ko-KR" altLang="en-US" sz="900" u="none" strike="noStrike" dirty="0">
                          <a:effectLst/>
                          <a:latin typeface="+mn-lt"/>
                        </a:rPr>
                        <a:t>나이는 학기 시작일 기준</a:t>
                      </a:r>
                      <a:r>
                        <a:rPr lang="en-US" altLang="ko-KR" sz="900" u="none" strike="noStrike" dirty="0">
                          <a:effectLst/>
                          <a:latin typeface="+mn-lt"/>
                        </a:rPr>
                        <a:t>(’18. 9. 1.)</a:t>
                      </a:r>
                      <a:r>
                        <a:rPr lang="ko-KR" altLang="en-US" sz="900" u="none" strike="noStrike" dirty="0">
                          <a:effectLst/>
                          <a:latin typeface="+mn-lt"/>
                        </a:rPr>
                        <a:t>으로 산정하며</a:t>
                      </a:r>
                      <a:r>
                        <a:rPr lang="en-US" altLang="ko-KR" sz="900" u="none" strike="noStrike" dirty="0">
                          <a:effectLst/>
                          <a:latin typeface="+mn-lt"/>
                        </a:rPr>
                        <a:t>, </a:t>
                      </a:r>
                      <a:r>
                        <a:rPr lang="ko-KR" altLang="en-US" sz="900" u="none" strike="noStrike" dirty="0" err="1">
                          <a:effectLst/>
                          <a:latin typeface="+mn-lt"/>
                        </a:rPr>
                        <a:t>군필자</a:t>
                      </a:r>
                      <a:r>
                        <a:rPr lang="ko-KR" altLang="en-US" sz="900" u="none" strike="noStrike" dirty="0">
                          <a:effectLst/>
                          <a:latin typeface="+mn-lt"/>
                        </a:rPr>
                        <a:t> 여부는 병무청 </a:t>
                      </a:r>
                      <a:r>
                        <a:rPr lang="en-US" altLang="ko-KR" sz="900" u="none" strike="noStrike" dirty="0">
                          <a:effectLst/>
                          <a:latin typeface="+mn-lt"/>
                        </a:rPr>
                        <a:t>DB</a:t>
                      </a:r>
                      <a:r>
                        <a:rPr lang="ko-KR" altLang="en-US" sz="900" u="none" strike="noStrike" dirty="0">
                          <a:effectLst/>
                          <a:latin typeface="+mn-lt"/>
                        </a:rPr>
                        <a:t>활용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just" fontAlgn="ctr"/>
                      <a:r>
                        <a:rPr lang="en-US" altLang="ko-KR" sz="900" u="none" strike="noStrike" dirty="0">
                          <a:effectLst/>
                          <a:latin typeface="+mn-lt"/>
                        </a:rPr>
                        <a:t>2) </a:t>
                      </a:r>
                      <a:r>
                        <a:rPr lang="ko-KR" altLang="en-US" sz="900" u="none" strike="noStrike" dirty="0">
                          <a:effectLst/>
                          <a:latin typeface="+mn-lt"/>
                        </a:rPr>
                        <a:t>소속대학이 제공한 정보에 기초하며</a:t>
                      </a:r>
                      <a:r>
                        <a:rPr lang="en-US" altLang="ko-KR" sz="900" u="none" strike="noStrike" dirty="0">
                          <a:effectLst/>
                          <a:latin typeface="+mn-lt"/>
                        </a:rPr>
                        <a:t>, </a:t>
                      </a:r>
                      <a:r>
                        <a:rPr lang="ko-KR" altLang="en-US" sz="900" u="none" strike="noStrike" dirty="0">
                          <a:effectLst/>
                          <a:latin typeface="+mn-lt"/>
                        </a:rPr>
                        <a:t>재확인 </a:t>
                      </a:r>
                      <a:r>
                        <a:rPr lang="ko-KR" altLang="en-US" sz="900" u="none" strike="noStrike" dirty="0" err="1">
                          <a:effectLst/>
                          <a:latin typeface="+mn-lt"/>
                        </a:rPr>
                        <a:t>요청자는</a:t>
                      </a:r>
                      <a:r>
                        <a:rPr lang="ko-KR" altLang="en-US" sz="900" u="none" strike="noStrike" dirty="0">
                          <a:effectLst/>
                          <a:latin typeface="+mn-lt"/>
                        </a:rPr>
                        <a:t> 재확인 결과를 기준으로 함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just" fontAlgn="ctr"/>
                      <a:r>
                        <a:rPr lang="en-US" altLang="ko-KR" sz="900" u="none" strike="noStrike" dirty="0">
                          <a:effectLst/>
                          <a:latin typeface="+mn-lt"/>
                        </a:rPr>
                        <a:t>3) </a:t>
                      </a:r>
                      <a:r>
                        <a:rPr lang="ko-KR" altLang="en-US" sz="900" u="none" strike="noStrike" dirty="0">
                          <a:effectLst/>
                          <a:latin typeface="+mn-lt"/>
                        </a:rPr>
                        <a:t>학생 신청 시 제출한 증빙서류 기준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just" fontAlgn="ctr"/>
                      <a:r>
                        <a:rPr lang="en-US" altLang="ko-KR" sz="900" u="none" strike="noStrike" dirty="0">
                          <a:effectLst/>
                          <a:latin typeface="+mn-lt"/>
                        </a:rPr>
                        <a:t>4) </a:t>
                      </a:r>
                      <a:r>
                        <a:rPr lang="ko-KR" altLang="en-US" sz="900" u="none" strike="noStrike" dirty="0">
                          <a:effectLst/>
                          <a:latin typeface="+mn-lt"/>
                        </a:rPr>
                        <a:t>고용보험</a:t>
                      </a:r>
                      <a:r>
                        <a:rPr lang="en-US" altLang="ko-KR" sz="900" u="none" strike="noStrike" dirty="0">
                          <a:effectLst/>
                          <a:latin typeface="+mn-lt"/>
                        </a:rPr>
                        <a:t>DB </a:t>
                      </a:r>
                      <a:r>
                        <a:rPr lang="ko-KR" altLang="en-US" sz="900" u="none" strike="noStrike" dirty="0">
                          <a:effectLst/>
                          <a:latin typeface="+mn-lt"/>
                        </a:rPr>
                        <a:t>기준 가입</a:t>
                      </a:r>
                      <a:r>
                        <a:rPr lang="en-US" altLang="ko-KR" sz="900" u="none" strike="noStrike" dirty="0">
                          <a:effectLst/>
                          <a:latin typeface="+mn-lt"/>
                        </a:rPr>
                        <a:t>·</a:t>
                      </a:r>
                      <a:r>
                        <a:rPr lang="ko-KR" altLang="en-US" sz="900" u="none" strike="noStrike" dirty="0">
                          <a:effectLst/>
                          <a:latin typeface="+mn-lt"/>
                        </a:rPr>
                        <a:t>종료일로 하며</a:t>
                      </a:r>
                      <a:r>
                        <a:rPr lang="en-US" altLang="ko-KR" sz="900" u="none" strike="noStrike" dirty="0">
                          <a:effectLst/>
                          <a:latin typeface="+mn-lt"/>
                        </a:rPr>
                        <a:t>, </a:t>
                      </a:r>
                      <a:r>
                        <a:rPr lang="ko-KR" altLang="en-US" sz="900" u="none" strike="noStrike" dirty="0">
                          <a:effectLst/>
                          <a:latin typeface="+mn-lt"/>
                        </a:rPr>
                        <a:t>재확인 </a:t>
                      </a:r>
                      <a:r>
                        <a:rPr lang="ko-KR" altLang="en-US" sz="900" u="none" strike="noStrike" dirty="0" err="1">
                          <a:effectLst/>
                          <a:latin typeface="+mn-lt"/>
                        </a:rPr>
                        <a:t>요청자는</a:t>
                      </a:r>
                      <a:r>
                        <a:rPr lang="ko-KR" altLang="en-US" sz="900" u="none" strike="noStrike" dirty="0">
                          <a:effectLst/>
                          <a:latin typeface="+mn-lt"/>
                        </a:rPr>
                        <a:t> 재확인 결과를 기준으로 함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just" fontAlgn="ctr"/>
                      <a:r>
                        <a:rPr lang="en-US" altLang="ko-KR" sz="900" u="none" strike="noStrike" dirty="0">
                          <a:effectLst/>
                          <a:latin typeface="+mn-lt"/>
                        </a:rPr>
                        <a:t>5) </a:t>
                      </a:r>
                      <a:r>
                        <a:rPr lang="ko-KR" altLang="en-US" sz="900" u="none" strike="noStrike" dirty="0" smtClean="0">
                          <a:effectLst/>
                          <a:latin typeface="+mn-lt"/>
                        </a:rPr>
                        <a:t>대학이 제공하는 학년 정보를 기준으로 함</a:t>
                      </a:r>
                      <a:endParaRPr lang="en-US" altLang="ko-KR" sz="900" u="none" strike="noStrike" dirty="0" smtClean="0">
                        <a:effectLst/>
                        <a:latin typeface="+mn-lt"/>
                      </a:endParaRPr>
                    </a:p>
                    <a:p>
                      <a:pPr algn="just" fontAlgn="ctr"/>
                      <a:r>
                        <a:rPr lang="en-US" altLang="ko-KR" sz="900" u="none" strike="noStrike" dirty="0" smtClean="0">
                          <a:effectLst/>
                          <a:latin typeface="+mn-lt"/>
                        </a:rPr>
                        <a:t>6</a:t>
                      </a:r>
                      <a:r>
                        <a:rPr lang="en-US" altLang="ko-KR" sz="900" u="none" strike="noStrike" dirty="0">
                          <a:effectLst/>
                          <a:latin typeface="+mn-lt"/>
                        </a:rPr>
                        <a:t>) </a:t>
                      </a:r>
                      <a:r>
                        <a:rPr lang="ko-KR" altLang="en-US" sz="900" u="none" strike="noStrike" dirty="0">
                          <a:effectLst/>
                          <a:latin typeface="+mn-lt"/>
                        </a:rPr>
                        <a:t>대학이 제공한 직전학기까지 총 평균 백분위 점수를 기준으로 </a:t>
                      </a:r>
                      <a:r>
                        <a:rPr lang="ko-KR" altLang="en-US" sz="900" u="none" strike="noStrike" dirty="0" smtClean="0">
                          <a:effectLst/>
                          <a:latin typeface="+mn-lt"/>
                        </a:rPr>
                        <a:t>함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39" marR="3539" marT="3539" marB="0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오각형 14"/>
          <p:cNvSpPr/>
          <p:nvPr/>
        </p:nvSpPr>
        <p:spPr>
          <a:xfrm>
            <a:off x="107504" y="1880828"/>
            <a:ext cx="1224136" cy="576064"/>
          </a:xfrm>
          <a:prstGeom prst="homePlate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신청</a:t>
            </a:r>
            <a:endParaRPr lang="ko-KR" altLang="en-US" sz="2000" b="1" dirty="0">
              <a:solidFill>
                <a:schemeClr val="tx1"/>
              </a:solidFill>
            </a:endParaRPr>
          </a:p>
        </p:txBody>
      </p:sp>
      <p:sp>
        <p:nvSpPr>
          <p:cNvPr id="17" name="오각형 16"/>
          <p:cNvSpPr/>
          <p:nvPr/>
        </p:nvSpPr>
        <p:spPr>
          <a:xfrm>
            <a:off x="107504" y="2780928"/>
            <a:ext cx="1224136" cy="576064"/>
          </a:xfrm>
          <a:prstGeom prst="homePlate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심</a:t>
            </a:r>
            <a:r>
              <a:rPr lang="ko-KR" altLang="en-US" sz="2000" b="1" dirty="0">
                <a:solidFill>
                  <a:schemeClr val="tx1"/>
                </a:solidFill>
              </a:rPr>
              <a:t>사</a:t>
            </a:r>
          </a:p>
        </p:txBody>
      </p:sp>
      <p:sp>
        <p:nvSpPr>
          <p:cNvPr id="18" name="오각형 17"/>
          <p:cNvSpPr/>
          <p:nvPr/>
        </p:nvSpPr>
        <p:spPr>
          <a:xfrm>
            <a:off x="107504" y="3681028"/>
            <a:ext cx="1224136" cy="576064"/>
          </a:xfrm>
          <a:prstGeom prst="homePlate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지</a:t>
            </a:r>
            <a:r>
              <a:rPr lang="ko-KR" altLang="en-US" sz="2000" b="1" dirty="0">
                <a:solidFill>
                  <a:schemeClr val="tx1"/>
                </a:solidFill>
              </a:rPr>
              <a:t>급</a:t>
            </a:r>
          </a:p>
        </p:txBody>
      </p:sp>
      <p:sp>
        <p:nvSpPr>
          <p:cNvPr id="20" name="오각형 19"/>
          <p:cNvSpPr/>
          <p:nvPr/>
        </p:nvSpPr>
        <p:spPr>
          <a:xfrm>
            <a:off x="107504" y="4581128"/>
            <a:ext cx="1224136" cy="576064"/>
          </a:xfrm>
          <a:prstGeom prst="homePlate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사후</a:t>
            </a:r>
            <a:endParaRPr lang="ko-KR" altLang="en-US" sz="2000" b="1" dirty="0">
              <a:solidFill>
                <a:schemeClr val="tx1"/>
              </a:solidFill>
            </a:endParaRPr>
          </a:p>
        </p:txBody>
      </p:sp>
      <p:sp>
        <p:nvSpPr>
          <p:cNvPr id="21" name="오각형 20"/>
          <p:cNvSpPr/>
          <p:nvPr/>
        </p:nvSpPr>
        <p:spPr>
          <a:xfrm>
            <a:off x="107504" y="980728"/>
            <a:ext cx="1224136" cy="576064"/>
          </a:xfrm>
          <a:prstGeom prst="homePlate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개요</a:t>
            </a:r>
            <a:endParaRPr lang="ko-KR" altLang="en-US" sz="2000" b="1" dirty="0">
              <a:solidFill>
                <a:schemeClr val="tx1"/>
              </a:solidFill>
            </a:endParaRPr>
          </a:p>
        </p:txBody>
      </p:sp>
      <p:sp>
        <p:nvSpPr>
          <p:cNvPr id="22" name="오각형 21"/>
          <p:cNvSpPr/>
          <p:nvPr/>
        </p:nvSpPr>
        <p:spPr>
          <a:xfrm>
            <a:off x="107504" y="2780928"/>
            <a:ext cx="1224136" cy="576064"/>
          </a:xfrm>
          <a:prstGeom prst="homePlate">
            <a:avLst/>
          </a:prstGeom>
          <a:solidFill>
            <a:schemeClr val="accent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bg1"/>
                </a:solidFill>
              </a:rPr>
              <a:t>심사</a:t>
            </a:r>
            <a:endParaRPr lang="ko-KR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118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1" grpId="0"/>
    </p:bld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4626</TotalTime>
  <Words>1774</Words>
  <Application>Microsoft Office PowerPoint</Application>
  <PresentationFormat>화면 슬라이드 쇼(4:3)</PresentationFormat>
  <Paragraphs>335</Paragraphs>
  <Slides>14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5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kosaf</dc:creator>
  <cp:lastModifiedBy>USER</cp:lastModifiedBy>
  <cp:revision>44</cp:revision>
  <cp:lastPrinted>2018-07-26T01:24:46Z</cp:lastPrinted>
  <dcterms:created xsi:type="dcterms:W3CDTF">2018-07-20T02:14:21Z</dcterms:created>
  <dcterms:modified xsi:type="dcterms:W3CDTF">2018-09-20T00:52:43Z</dcterms:modified>
</cp:coreProperties>
</file>