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handoutMasterIdLst>
    <p:handoutMasterId r:id="rId41"/>
  </p:handoutMasterIdLst>
  <p:sldIdLst>
    <p:sldId id="256" r:id="rId2"/>
    <p:sldId id="347" r:id="rId3"/>
    <p:sldId id="348" r:id="rId4"/>
    <p:sldId id="355" r:id="rId5"/>
    <p:sldId id="349" r:id="rId6"/>
    <p:sldId id="350" r:id="rId7"/>
    <p:sldId id="373" r:id="rId8"/>
    <p:sldId id="372" r:id="rId9"/>
    <p:sldId id="351" r:id="rId10"/>
    <p:sldId id="356" r:id="rId11"/>
    <p:sldId id="357" r:id="rId12"/>
    <p:sldId id="358" r:id="rId13"/>
    <p:sldId id="359" r:id="rId14"/>
    <p:sldId id="361" r:id="rId15"/>
    <p:sldId id="360" r:id="rId16"/>
    <p:sldId id="362" r:id="rId17"/>
    <p:sldId id="366" r:id="rId18"/>
    <p:sldId id="363" r:id="rId19"/>
    <p:sldId id="368" r:id="rId20"/>
    <p:sldId id="369" r:id="rId21"/>
    <p:sldId id="370" r:id="rId22"/>
    <p:sldId id="367" r:id="rId23"/>
    <p:sldId id="371" r:id="rId24"/>
    <p:sldId id="313" r:id="rId25"/>
    <p:sldId id="314" r:id="rId26"/>
    <p:sldId id="319" r:id="rId27"/>
    <p:sldId id="315" r:id="rId28"/>
    <p:sldId id="262" r:id="rId29"/>
    <p:sldId id="340" r:id="rId30"/>
    <p:sldId id="329" r:id="rId31"/>
    <p:sldId id="331" r:id="rId32"/>
    <p:sldId id="332" r:id="rId33"/>
    <p:sldId id="334" r:id="rId34"/>
    <p:sldId id="335" r:id="rId35"/>
    <p:sldId id="337" r:id="rId36"/>
    <p:sldId id="299" r:id="rId37"/>
    <p:sldId id="304" r:id="rId38"/>
    <p:sldId id="271" r:id="rId39"/>
  </p:sldIdLst>
  <p:sldSz cx="9144000" cy="6858000" type="screen4x3"/>
  <p:notesSz cx="6669088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4712" autoAdjust="0"/>
  </p:normalViewPr>
  <p:slideViewPr>
    <p:cSldViewPr>
      <p:cViewPr varScale="1">
        <p:scale>
          <a:sx n="108" d="100"/>
          <a:sy n="108" d="100"/>
        </p:scale>
        <p:origin x="20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AAC51-ADA2-4E57-9878-D0A71CB908FF}" type="datetimeFigureOut">
              <a:rPr lang="ko-KR" altLang="en-US" smtClean="0"/>
              <a:pPr/>
              <a:t>2018-03-09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780E7-D016-4237-935A-DED77187BD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4630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636B9-DC26-4B0A-9001-63457546BDA7}" type="datetimeFigureOut">
              <a:rPr lang="ko-KR" altLang="en-US" smtClean="0"/>
              <a:pPr/>
              <a:t>2018-03-09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C6E8F-5438-400D-A956-599DFC733E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885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3993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3993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12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8636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8636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8636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2018-03-09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641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2018-03-09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47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2018-03-09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854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2018-03-09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233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2018-03-09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664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2018-03-09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337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2018-03-09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887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2018-03-09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995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2018-03-09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545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2018-03-09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376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2018-03-09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507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7A111-1F8B-44CE-9DD9-2ECFB003CE2A}" type="datetimeFigureOut">
              <a:rPr lang="ko-KR" altLang="en-US" smtClean="0"/>
              <a:pPr/>
              <a:t>2018-03-09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11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hyperlink" Target="http://newnonmun.com/webdb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earch.koreanstudies.net/" TargetMode="External"/><Relationship Id="rId5" Type="http://schemas.openxmlformats.org/officeDocument/2006/relationships/hyperlink" Target="http://www.earticle.net/" TargetMode="External"/><Relationship Id="rId4" Type="http://schemas.openxmlformats.org/officeDocument/2006/relationships/hyperlink" Target="http://www.dbpia.co.k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628800"/>
            <a:ext cx="9143999" cy="1857958"/>
          </a:xfrm>
          <a:solidFill>
            <a:srgbClr val="568C59"/>
          </a:solidFill>
        </p:spPr>
        <p:txBody>
          <a:bodyPr>
            <a:norm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학술정보 활용 교육</a:t>
            </a:r>
            <a:br>
              <a:rPr lang="en-US" altLang="ko-KR" sz="40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</a:br>
            <a:br>
              <a:rPr lang="en-US" altLang="ko-KR" sz="1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2000" b="0" dirty="0">
                <a:effectLst/>
                <a:latin typeface="한컴 윤고딕 250" pitchFamily="18" charset="-127"/>
                <a:ea typeface="한컴 윤고딕 250" pitchFamily="18" charset="-127"/>
              </a:rPr>
              <a:t>학술지 </a:t>
            </a:r>
            <a:r>
              <a:rPr lang="en-US" altLang="ko-KR" sz="2000" b="0" dirty="0">
                <a:effectLst/>
                <a:latin typeface="한컴 윤고딕 250" pitchFamily="18" charset="-127"/>
                <a:ea typeface="한컴 윤고딕 250" pitchFamily="18" charset="-127"/>
              </a:rPr>
              <a:t>· </a:t>
            </a:r>
            <a:r>
              <a:rPr lang="ko-KR" altLang="en-US" sz="2000" b="0" dirty="0">
                <a:effectLst/>
                <a:latin typeface="한컴 윤고딕 250" pitchFamily="18" charset="-127"/>
                <a:ea typeface="한컴 윤고딕 250" pitchFamily="18" charset="-127"/>
              </a:rPr>
              <a:t>학위논문 </a:t>
            </a:r>
            <a:r>
              <a:rPr lang="en-US" altLang="ko-KR" sz="2000" b="0" dirty="0">
                <a:effectLst/>
                <a:latin typeface="한컴 윤고딕 250" pitchFamily="18" charset="-127"/>
                <a:ea typeface="한컴 윤고딕 250" pitchFamily="18" charset="-127"/>
              </a:rPr>
              <a:t>· </a:t>
            </a:r>
            <a:r>
              <a:rPr lang="ko-KR" altLang="en-US" sz="2000" b="0" dirty="0">
                <a:effectLst/>
                <a:latin typeface="한컴 윤고딕 250" pitchFamily="18" charset="-127"/>
                <a:ea typeface="한컴 윤고딕 250" pitchFamily="18" charset="-127"/>
              </a:rPr>
              <a:t>유용한 사이트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979712" y="4516578"/>
            <a:ext cx="4929187" cy="1071562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2018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중  앙  도  서  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980728"/>
            <a:ext cx="7865623" cy="496855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62730" y="366681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전자자료검색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9416" y="3463226"/>
            <a:ext cx="7793613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※ “</a:t>
            </a: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통합검색</a:t>
            </a:r>
            <a:r>
              <a:rPr lang="en-US" altLang="ko-KR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(Discovery)”</a:t>
            </a: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이란</a:t>
            </a:r>
            <a:r>
              <a:rPr lang="en-US" altLang="ko-KR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? </a:t>
            </a:r>
            <a:endParaRPr lang="ko-KR" altLang="en-US" sz="14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중앙도서관 소장자료</a:t>
            </a:r>
            <a:r>
              <a:rPr lang="en-US" altLang="ko-KR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인쇄자료</a:t>
            </a:r>
            <a:r>
              <a:rPr lang="en-US" altLang="ko-KR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뿐만 아니라 구독 중인 국내∙외 전자자원</a:t>
            </a:r>
            <a:r>
              <a:rPr lang="en-US" altLang="ko-KR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학술</a:t>
            </a:r>
            <a:r>
              <a:rPr lang="en-US" altLang="ko-KR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DB, </a:t>
            </a: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전자저널</a:t>
            </a:r>
            <a:r>
              <a:rPr lang="en-US" altLang="ko-KR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4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전자책</a:t>
            </a:r>
            <a:r>
              <a:rPr lang="en-US" altLang="ko-KR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그리고 </a:t>
            </a:r>
            <a:r>
              <a:rPr lang="ko-KR" altLang="en-US" sz="14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학술성이</a:t>
            </a: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짙은 국외 무료 </a:t>
            </a:r>
            <a:r>
              <a:rPr lang="ko-KR" altLang="en-US" sz="14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컨텐츠</a:t>
            </a:r>
            <a:r>
              <a:rPr lang="en-US" altLang="ko-KR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(Open Access) </a:t>
            </a: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까지 함께 검색이 가능한 ‘</a:t>
            </a:r>
            <a:r>
              <a:rPr lang="ko-KR" altLang="en-US" sz="14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아티클</a:t>
            </a: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단위’ 통합검색 서비스</a:t>
            </a:r>
            <a:endParaRPr lang="en-US" altLang="ko-KR" sz="14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0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한번에 다양한 도서관의 소장자료 및 전자 </a:t>
            </a:r>
            <a:r>
              <a:rPr lang="ko-KR" altLang="en-US" sz="14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컨텐츠를</a:t>
            </a: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검색 활용할 수 있는 쉽고 편리한 검색 도구</a:t>
            </a:r>
            <a:r>
              <a:rPr lang="en-US" altLang="ko-KR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</a:t>
            </a:r>
            <a:endParaRPr lang="ko-KR" altLang="en-US" sz="14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63688" y="1413330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956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9144000" cy="2800534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62730" y="366681"/>
            <a:ext cx="2874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전자자료검색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통합검색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76672"/>
            <a:ext cx="4409191" cy="2736304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70" y="1052736"/>
            <a:ext cx="5173018" cy="20858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790" y="2348880"/>
            <a:ext cx="5220072" cy="14158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직사각형 6"/>
          <p:cNvSpPr/>
          <p:nvPr/>
        </p:nvSpPr>
        <p:spPr>
          <a:xfrm>
            <a:off x="3563888" y="5805264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15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562730" y="366681"/>
            <a:ext cx="2874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전자자료검색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통합검색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256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직사각형 7"/>
          <p:cNvSpPr/>
          <p:nvPr/>
        </p:nvSpPr>
        <p:spPr>
          <a:xfrm>
            <a:off x="2123728" y="1700808"/>
            <a:ext cx="6912768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ko-KR" sz="1100" dirty="0">
                <a:solidFill>
                  <a:schemeClr val="tx1"/>
                </a:solidFill>
                <a:latin typeface="+mn-ea"/>
              </a:rPr>
              <a:t>검색하고자 하는 키워드를 넣거나 </a:t>
            </a:r>
            <a:r>
              <a:rPr lang="en-AU" altLang="ko-KR" sz="1100" dirty="0">
                <a:solidFill>
                  <a:schemeClr val="tx1"/>
                </a:solidFill>
                <a:latin typeface="+mn-ea"/>
              </a:rPr>
              <a:t>AND / OR / NOT </a:t>
            </a:r>
            <a:r>
              <a:rPr lang="ko-KR" altLang="ko-KR" sz="1100" dirty="0">
                <a:solidFill>
                  <a:schemeClr val="tx1"/>
                </a:solidFill>
                <a:latin typeface="+mn-ea"/>
              </a:rPr>
              <a:t>등의 연산자로 키워드를 조합하여 검색</a:t>
            </a:r>
          </a:p>
          <a:p>
            <a:pPr latinLnBrk="0">
              <a:lnSpc>
                <a:spcPct val="150000"/>
              </a:lnSpc>
            </a:pPr>
            <a:r>
              <a:rPr lang="en-AU" altLang="ko-KR" sz="1100" dirty="0">
                <a:solidFill>
                  <a:schemeClr val="tx1"/>
                </a:solidFill>
                <a:latin typeface="+mn-ea"/>
              </a:rPr>
              <a:t>  </a:t>
            </a:r>
            <a:r>
              <a:rPr lang="ko-KR" altLang="ko-KR" sz="1100" dirty="0">
                <a:solidFill>
                  <a:schemeClr val="tx1"/>
                </a:solidFill>
                <a:latin typeface="+mn-ea"/>
              </a:rPr>
              <a:t>예제</a:t>
            </a:r>
            <a:r>
              <a:rPr lang="en-AU" altLang="ko-KR" sz="1100" dirty="0">
                <a:solidFill>
                  <a:schemeClr val="tx1"/>
                </a:solidFill>
                <a:latin typeface="+mn-ea"/>
              </a:rPr>
              <a:t>)  </a:t>
            </a:r>
            <a:r>
              <a:rPr lang="en-AU" altLang="ko-KR" sz="1100" i="1" u="sng" dirty="0">
                <a:solidFill>
                  <a:schemeClr val="tx1"/>
                </a:solidFill>
                <a:latin typeface="+mn-ea"/>
              </a:rPr>
              <a:t>marketing</a:t>
            </a:r>
            <a:r>
              <a:rPr lang="en-AU" altLang="ko-KR" sz="1100" u="sng" dirty="0">
                <a:solidFill>
                  <a:schemeClr val="tx1"/>
                </a:solidFill>
                <a:latin typeface="+mn-ea"/>
              </a:rPr>
              <a:t> AND </a:t>
            </a:r>
            <a:r>
              <a:rPr lang="en-AU" altLang="ko-KR" sz="1100" i="1" u="sng" dirty="0">
                <a:solidFill>
                  <a:schemeClr val="tx1"/>
                </a:solidFill>
                <a:latin typeface="+mn-ea"/>
              </a:rPr>
              <a:t>business </a:t>
            </a:r>
            <a:r>
              <a:rPr lang="en-AU" altLang="ko-KR" sz="11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ko-KR" sz="1100" dirty="0">
                <a:solidFill>
                  <a:schemeClr val="tx1"/>
                </a:solidFill>
                <a:latin typeface="+mn-ea"/>
              </a:rPr>
              <a:t>순서에 관계없이 </a:t>
            </a:r>
            <a:r>
              <a:rPr lang="en-AU" altLang="ko-KR" sz="1100" i="1" dirty="0">
                <a:solidFill>
                  <a:schemeClr val="tx1"/>
                </a:solidFill>
                <a:latin typeface="+mn-ea"/>
              </a:rPr>
              <a:t>marketing</a:t>
            </a:r>
            <a:r>
              <a:rPr lang="en-AU" altLang="ko-KR" sz="11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ko-KR" sz="1100" dirty="0">
                <a:solidFill>
                  <a:schemeClr val="tx1"/>
                </a:solidFill>
                <a:latin typeface="+mn-ea"/>
              </a:rPr>
              <a:t>과 </a:t>
            </a:r>
            <a:r>
              <a:rPr lang="en-AU" altLang="ko-KR" sz="1100" i="1" dirty="0">
                <a:solidFill>
                  <a:schemeClr val="tx1"/>
                </a:solidFill>
                <a:latin typeface="+mn-ea"/>
              </a:rPr>
              <a:t>business</a:t>
            </a:r>
            <a:r>
              <a:rPr lang="en-AU" altLang="ko-KR" sz="11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ko-KR" sz="1100" dirty="0">
                <a:solidFill>
                  <a:schemeClr val="tx1"/>
                </a:solidFill>
                <a:latin typeface="+mn-ea"/>
              </a:rPr>
              <a:t>가 모두 포함된 결과 출력 </a:t>
            </a:r>
          </a:p>
          <a:p>
            <a:pPr latinLnBrk="0">
              <a:lnSpc>
                <a:spcPct val="150000"/>
              </a:lnSpc>
            </a:pPr>
            <a:r>
              <a:rPr lang="en-AU" altLang="ko-KR" sz="1100" dirty="0">
                <a:solidFill>
                  <a:schemeClr val="tx1"/>
                </a:solidFill>
                <a:latin typeface="+mn-ea"/>
              </a:rPr>
              <a:t>          </a:t>
            </a:r>
            <a:r>
              <a:rPr lang="en-AU" altLang="ko-KR" sz="1100" i="1" u="sng" dirty="0">
                <a:solidFill>
                  <a:schemeClr val="tx1"/>
                </a:solidFill>
                <a:latin typeface="+mn-ea"/>
              </a:rPr>
              <a:t>college</a:t>
            </a:r>
            <a:r>
              <a:rPr lang="en-AU" altLang="ko-KR" sz="1100" u="sng" dirty="0">
                <a:solidFill>
                  <a:schemeClr val="tx1"/>
                </a:solidFill>
                <a:latin typeface="+mn-ea"/>
              </a:rPr>
              <a:t> OR </a:t>
            </a:r>
            <a:r>
              <a:rPr lang="en-AU" altLang="ko-KR" sz="1100" i="1" u="sng" dirty="0">
                <a:solidFill>
                  <a:schemeClr val="tx1"/>
                </a:solidFill>
                <a:latin typeface="+mn-ea"/>
              </a:rPr>
              <a:t>university </a:t>
            </a:r>
            <a:r>
              <a:rPr lang="en-AU" altLang="ko-KR" sz="11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ko-KR" sz="1100" dirty="0">
                <a:solidFill>
                  <a:schemeClr val="tx1"/>
                </a:solidFill>
                <a:latin typeface="+mn-ea"/>
              </a:rPr>
              <a:t>순서에 관계없이 </a:t>
            </a:r>
            <a:r>
              <a:rPr lang="en-AU" altLang="ko-KR" sz="1100" i="1" dirty="0">
                <a:solidFill>
                  <a:schemeClr val="tx1"/>
                </a:solidFill>
                <a:latin typeface="+mn-ea"/>
              </a:rPr>
              <a:t>college</a:t>
            </a:r>
            <a:r>
              <a:rPr lang="ko-KR" altLang="ko-KR" sz="1100" dirty="0">
                <a:solidFill>
                  <a:schemeClr val="tx1"/>
                </a:solidFill>
                <a:latin typeface="+mn-ea"/>
              </a:rPr>
              <a:t>나 </a:t>
            </a:r>
            <a:r>
              <a:rPr lang="en-AU" altLang="ko-KR" sz="1100" i="1" dirty="0">
                <a:solidFill>
                  <a:schemeClr val="tx1"/>
                </a:solidFill>
                <a:latin typeface="+mn-ea"/>
              </a:rPr>
              <a:t>university</a:t>
            </a:r>
            <a:r>
              <a:rPr lang="en-AU" altLang="ko-KR" sz="11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ko-KR" sz="1100" dirty="0">
                <a:solidFill>
                  <a:schemeClr val="tx1"/>
                </a:solidFill>
                <a:latin typeface="+mn-ea"/>
              </a:rPr>
              <a:t>중 하나 이상 포함된 결과 출력</a:t>
            </a:r>
          </a:p>
          <a:p>
            <a:pPr latinLnBrk="0">
              <a:lnSpc>
                <a:spcPct val="150000"/>
              </a:lnSpc>
            </a:pPr>
            <a:r>
              <a:rPr lang="en-US" altLang="ko-KR" sz="1100" i="1" dirty="0">
                <a:solidFill>
                  <a:schemeClr val="tx1"/>
                </a:solidFill>
                <a:latin typeface="+mn-ea"/>
              </a:rPr>
              <a:t>          </a:t>
            </a:r>
            <a:r>
              <a:rPr lang="en-US" altLang="ko-KR" sz="1100" i="1" u="sng" dirty="0">
                <a:solidFill>
                  <a:schemeClr val="tx1"/>
                </a:solidFill>
                <a:latin typeface="+mn-ea"/>
              </a:rPr>
              <a:t>“global warming” </a:t>
            </a:r>
            <a:r>
              <a:rPr lang="en-US" altLang="ko-KR" sz="1100" u="sng" dirty="0">
                <a:solidFill>
                  <a:schemeClr val="tx1"/>
                </a:solidFill>
                <a:latin typeface="+mn-ea"/>
              </a:rPr>
              <a:t>: global</a:t>
            </a:r>
            <a:r>
              <a:rPr lang="ko-KR" altLang="en-US" sz="1100" u="sng" dirty="0">
                <a:solidFill>
                  <a:schemeClr val="tx1"/>
                </a:solidFill>
                <a:latin typeface="+mn-ea"/>
              </a:rPr>
              <a:t>과 </a:t>
            </a:r>
            <a:r>
              <a:rPr lang="en-US" altLang="ko-KR" sz="1100" u="sng" dirty="0">
                <a:solidFill>
                  <a:schemeClr val="tx1"/>
                </a:solidFill>
                <a:latin typeface="+mn-ea"/>
              </a:rPr>
              <a:t>warming</a:t>
            </a:r>
            <a:r>
              <a:rPr lang="ko-KR" altLang="en-US" sz="1100" u="sng" dirty="0">
                <a:solidFill>
                  <a:schemeClr val="tx1"/>
                </a:solidFill>
                <a:latin typeface="+mn-ea"/>
              </a:rPr>
              <a:t>이 붙어있는 결과 출력</a:t>
            </a:r>
            <a:r>
              <a:rPr lang="en-US" altLang="ko-KR" sz="1100" u="sng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00" u="sng" dirty="0">
                <a:solidFill>
                  <a:schemeClr val="tx1"/>
                </a:solidFill>
                <a:latin typeface="+mn-ea"/>
              </a:rPr>
              <a:t>가장 정확한 검색결과</a:t>
            </a:r>
            <a:endParaRPr lang="en-US" altLang="ko-KR" sz="1100" u="sng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0378" y="2564903"/>
            <a:ext cx="1229254" cy="367240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AutoShape 101"/>
          <p:cNvCxnSpPr>
            <a:cxnSpLocks noChangeShapeType="1"/>
          </p:cNvCxnSpPr>
          <p:nvPr/>
        </p:nvCxnSpPr>
        <p:spPr bwMode="auto">
          <a:xfrm>
            <a:off x="645005" y="2168860"/>
            <a:ext cx="0" cy="396044"/>
          </a:xfrm>
          <a:prstGeom prst="straightConnector1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직사각형 9"/>
          <p:cNvSpPr/>
          <p:nvPr/>
        </p:nvSpPr>
        <p:spPr>
          <a:xfrm>
            <a:off x="116757" y="1988840"/>
            <a:ext cx="1142875" cy="360040"/>
          </a:xfrm>
          <a:prstGeom prst="rect">
            <a:avLst/>
          </a:prstGeom>
          <a:solidFill>
            <a:srgbClr val="568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/>
              <a:t>검색 제한하기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3062" y="1125298"/>
            <a:ext cx="2728737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835696" y="3501008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789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62730" y="366681"/>
            <a:ext cx="2874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전자자료검색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통합검색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930028"/>
            <a:ext cx="6696743" cy="5790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70" y="1535476"/>
            <a:ext cx="3749689" cy="520968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직사각형 4"/>
          <p:cNvSpPr/>
          <p:nvPr/>
        </p:nvSpPr>
        <p:spPr>
          <a:xfrm>
            <a:off x="7092280" y="3933056"/>
            <a:ext cx="151216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211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980728"/>
            <a:ext cx="7865623" cy="496855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62730" y="366681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전자자료검색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746657" y="1628800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270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848872" cy="520259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62730" y="366681"/>
            <a:ext cx="2879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전자자료검색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 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 B)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63888" y="2211651"/>
            <a:ext cx="4320480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전자자료검색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/ 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 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DB 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페이지 이동</a:t>
            </a:r>
            <a:endParaRPr lang="en-US" altLang="ko-KR" sz="13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국내외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학술지의 포괄적인 검색 가능</a:t>
            </a:r>
            <a:endParaRPr lang="en-US" altLang="ko-KR" sz="13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83568" y="2067634"/>
            <a:ext cx="936104" cy="3532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300192" y="4077072"/>
            <a:ext cx="468052" cy="3532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41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848872" cy="5202595"/>
          </a:xfrm>
          <a:prstGeom prst="rect">
            <a:avLst/>
          </a:prstGeom>
          <a:effectLst/>
        </p:spPr>
      </p:pic>
      <p:sp>
        <p:nvSpPr>
          <p:cNvPr id="4" name="직사각형 3"/>
          <p:cNvSpPr/>
          <p:nvPr/>
        </p:nvSpPr>
        <p:spPr>
          <a:xfrm>
            <a:off x="562730" y="366681"/>
            <a:ext cx="2879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전자자료검색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 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 B)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845" y="2219514"/>
            <a:ext cx="6220433" cy="28656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직사각형 4"/>
          <p:cNvSpPr/>
          <p:nvPr/>
        </p:nvSpPr>
        <p:spPr>
          <a:xfrm>
            <a:off x="4318935" y="5373216"/>
            <a:ext cx="4602733" cy="129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ASP </a:t>
            </a:r>
            <a:r>
              <a:rPr lang="ko-KR" altLang="en-US" sz="13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바로가기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클릭</a:t>
            </a:r>
            <a:endParaRPr lang="en-US" altLang="ko-KR" sz="13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‘Advance Search(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고급검색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)’ 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선택</a:t>
            </a:r>
            <a:endParaRPr lang="en-US" altLang="ko-KR" sz="13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필드를 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“TI Title(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제목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)”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로 변경</a:t>
            </a:r>
            <a:endParaRPr lang="en-US" altLang="ko-KR" sz="13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키워드를 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“Marketing Policy”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로 하여 검색</a:t>
            </a:r>
            <a:endParaRPr lang="en-US" altLang="ko-KR" sz="13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31840" y="2420888"/>
            <a:ext cx="324036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599892" y="3212976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294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62730" y="366681"/>
            <a:ext cx="2879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전자자료검색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 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 B)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31" y="1196752"/>
            <a:ext cx="8057992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84784"/>
            <a:ext cx="5484226" cy="53012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직사각형 4"/>
          <p:cNvSpPr/>
          <p:nvPr/>
        </p:nvSpPr>
        <p:spPr>
          <a:xfrm>
            <a:off x="547931" y="5373216"/>
            <a:ext cx="8057992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ASP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는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서지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DB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이지만 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만 건 정도의 원문을 볼 수 있음</a:t>
            </a:r>
            <a:endParaRPr lang="en-US" altLang="ko-KR" sz="13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관심 </a:t>
            </a:r>
            <a:r>
              <a:rPr lang="ko-KR" altLang="en-US" sz="13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아티클의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‘PDF 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전문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(Full Text)’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를 클릭하면 해당 원문으로 이동 함 </a:t>
            </a:r>
            <a:endParaRPr lang="en-US" altLang="ko-KR" sz="13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259632" y="4221088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528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62730" y="366681"/>
            <a:ext cx="2879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전자자료검색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 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DB)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47931" y="5373216"/>
            <a:ext cx="8057992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ASP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는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서지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DB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이지만 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만 건 정도의 원문을 볼 수 있음</a:t>
            </a:r>
            <a:endParaRPr lang="en-US" altLang="ko-KR" sz="13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관심 </a:t>
            </a:r>
            <a:r>
              <a:rPr lang="ko-KR" altLang="en-US" sz="13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아티클의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‘PDF 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전문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(Full Text)’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를 클릭하면 해당 원문으로 이동 함 </a:t>
            </a:r>
            <a:endParaRPr lang="en-US" altLang="ko-KR" sz="13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9" y="1052736"/>
            <a:ext cx="8316416" cy="5438268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827285"/>
              </p:ext>
            </p:extLst>
          </p:nvPr>
        </p:nvGraphicFramePr>
        <p:xfrm>
          <a:off x="4466461" y="476672"/>
          <a:ext cx="4268674" cy="202432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115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7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DB </a:t>
                      </a:r>
                      <a:r>
                        <a:rPr lang="ko-KR" altLang="en-US" sz="1000" dirty="0"/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aseline="0" dirty="0"/>
                        <a:t>저널 종 수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URL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9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DBPIA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1,502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000" dirty="0">
                          <a:hlinkClick r:id="rId4"/>
                        </a:rPr>
                        <a:t>http://www.dbpia.co.kr/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9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E-article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542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000" dirty="0">
                          <a:hlinkClick r:id="rId5"/>
                        </a:rPr>
                        <a:t>http://www.earticle.net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9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KISS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1,947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000" dirty="0">
                          <a:hlinkClick r:id="rId6"/>
                        </a:rPr>
                        <a:t>http://search.koreanstudies.net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9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NEWnonmon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201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000" dirty="0">
                          <a:hlinkClick r:id="rId7"/>
                        </a:rPr>
                        <a:t>http://newnonmun.com/webdb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92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/>
                        <a:t>교보문고스콜라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/>
                        <a:t>650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000" dirty="0">
                          <a:hlinkClick r:id="rId5"/>
                        </a:rPr>
                        <a:t>http://Scholar.dkyobobook.co.kr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4427984" y="2500994"/>
            <a:ext cx="4322285" cy="346249"/>
          </a:xfrm>
          <a:prstGeom prst="rect">
            <a:avLst/>
          </a:prstGeom>
          <a:solidFill>
            <a:srgbClr val="568C5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buClr>
                <a:schemeClr val="accent2"/>
              </a:buClr>
            </a:pPr>
            <a:r>
              <a:rPr lang="en-US" altLang="ko-KR" sz="1100" spc="-150" dirty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“</a:t>
            </a:r>
            <a:r>
              <a:rPr lang="ko-KR" altLang="en-US" sz="1100" spc="-150" dirty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한국연구재단</a:t>
            </a:r>
            <a:r>
              <a:rPr lang="en-US" altLang="ko-KR" sz="1100" spc="-150" dirty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” </a:t>
            </a:r>
            <a:r>
              <a:rPr lang="ko-KR" altLang="en-US" sz="1100" spc="-150" dirty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등재 및 등재후보 학술지</a:t>
            </a:r>
            <a:r>
              <a:rPr lang="en-US" altLang="ko-KR" sz="1100" spc="-150" dirty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2,283 </a:t>
            </a:r>
            <a:r>
              <a:rPr lang="ko-KR" altLang="en-US" sz="1100" spc="-150" dirty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종 </a:t>
            </a:r>
            <a:r>
              <a:rPr lang="en-US" altLang="ko-KR" sz="1100" spc="-150" dirty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( 2017. 3. 2. </a:t>
            </a:r>
            <a:r>
              <a:rPr lang="ko-KR" altLang="en-US" sz="1100" spc="-150" dirty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기준</a:t>
            </a:r>
            <a:r>
              <a:rPr lang="en-US" altLang="ko-KR" sz="1100" spc="-150" dirty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331640" y="2069076"/>
            <a:ext cx="1008112" cy="3532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948264" y="3424431"/>
            <a:ext cx="576064" cy="3532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174568" y="4221088"/>
            <a:ext cx="2592288" cy="20928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AutoNum type="arabicPeriod"/>
            </a:pP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전자자료검색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AutoNum type="arabicPeriod"/>
            </a:pP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DB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AutoNum type="arabicPeriod"/>
            </a:pP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DB(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국내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)’ 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선택</a:t>
            </a:r>
            <a:endParaRPr lang="en-US" altLang="ko-KR" sz="13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Clr>
                <a:schemeClr val="accent2"/>
              </a:buClr>
            </a:pP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endParaRPr lang="en-US" altLang="ko-KR" sz="5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☞ 국내 학회지 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DB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는 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개가 있으며 각각의 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DB 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검색결과로 가장 정확한 자료를 얻을 수 있음</a:t>
            </a:r>
            <a:endParaRPr lang="en-US" altLang="ko-KR" sz="13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635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62730" y="366681"/>
            <a:ext cx="2879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전자자료검색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 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DB)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47931" y="5373216"/>
            <a:ext cx="8057992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ASP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는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서지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DB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이지만 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만 건 정도의 원문을 볼 수 있음</a:t>
            </a:r>
            <a:endParaRPr lang="en-US" altLang="ko-KR" sz="13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관심 </a:t>
            </a:r>
            <a:r>
              <a:rPr lang="ko-KR" altLang="en-US" sz="13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아티클의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‘PDF 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전문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(Full Text)’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를 클릭하면 해당 원문으로 이동 함 </a:t>
            </a:r>
            <a:endParaRPr lang="en-US" altLang="ko-KR" sz="13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9" y="1052736"/>
            <a:ext cx="8316416" cy="543826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836712"/>
            <a:ext cx="6179359" cy="59046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직사각형 6"/>
          <p:cNvSpPr/>
          <p:nvPr/>
        </p:nvSpPr>
        <p:spPr>
          <a:xfrm>
            <a:off x="7308304" y="738897"/>
            <a:ext cx="648072" cy="385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252890" y="3140968"/>
            <a:ext cx="4567581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843984" y="6491004"/>
            <a:ext cx="648072" cy="250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23528" y="5198342"/>
            <a:ext cx="2952328" cy="129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altLang="ko-KR" sz="13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DBpia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13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바로가기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클릭</a:t>
            </a:r>
            <a:endParaRPr lang="en-US" altLang="ko-KR" sz="13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상세검색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클릭</a:t>
            </a:r>
            <a:endParaRPr lang="en-US" altLang="ko-KR" sz="13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필드를 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3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논문명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으로 변경</a:t>
            </a:r>
            <a:endParaRPr lang="en-US" altLang="ko-KR" sz="13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키워드를 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마케팅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으로 하여 검색</a:t>
            </a:r>
            <a:endParaRPr lang="en-US" altLang="ko-KR" sz="13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42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5" y="188640"/>
            <a:ext cx="7595109" cy="666936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532955" y="3212976"/>
            <a:ext cx="699047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004047" y="3218021"/>
            <a:ext cx="699047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868143" y="3223066"/>
            <a:ext cx="699047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804248" y="205282"/>
            <a:ext cx="699047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100393" y="218076"/>
            <a:ext cx="26916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2985311" y="154343"/>
            <a:ext cx="2885726" cy="4154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dist"/>
            <a:r>
              <a:rPr lang="en-US" altLang="ko-KR" sz="2100" b="1" cap="none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http://lib.daegu.ac.kr</a:t>
            </a:r>
          </a:p>
        </p:txBody>
      </p:sp>
    </p:spTree>
    <p:extLst>
      <p:ext uri="{BB962C8B-B14F-4D97-AF65-F5344CB8AC3E}">
        <p14:creationId xmlns:p14="http://schemas.microsoft.com/office/powerpoint/2010/main" val="108448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62730" y="366681"/>
            <a:ext cx="2879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전자자료검색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 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DB)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14" y="1124744"/>
            <a:ext cx="7220873" cy="4346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64368"/>
            <a:ext cx="4756488" cy="61219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직사각형 4"/>
          <p:cNvSpPr/>
          <p:nvPr/>
        </p:nvSpPr>
        <p:spPr>
          <a:xfrm>
            <a:off x="2807554" y="2780927"/>
            <a:ext cx="828341" cy="216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002387" y="2348880"/>
            <a:ext cx="265357" cy="2880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95536" y="5865421"/>
            <a:ext cx="5688632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검색된 </a:t>
            </a:r>
            <a:r>
              <a:rPr lang="ko-KR" altLang="en-US" sz="13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아티클이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초록색이면 원문을 볼 수 있음</a:t>
            </a:r>
            <a:endParaRPr lang="en-US" altLang="ko-KR" sz="13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ko-KR" altLang="en-US" sz="13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아티클의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원문저장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 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또는 </a:t>
            </a: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PDF View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를 클릭하여 해당 원문으로 이동 함 </a:t>
            </a:r>
            <a:endParaRPr lang="en-US" altLang="ko-KR" sz="13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487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980728"/>
            <a:ext cx="7865623" cy="496855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62730" y="366681"/>
            <a:ext cx="2948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전자자료검색 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전자저널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748326" y="1916832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075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562730" y="366681"/>
            <a:ext cx="2948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전자자료검색 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전자저널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6665006" cy="5716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직사각형 3"/>
          <p:cNvSpPr/>
          <p:nvPr/>
        </p:nvSpPr>
        <p:spPr>
          <a:xfrm>
            <a:off x="1259632" y="1125298"/>
            <a:ext cx="17281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299274" y="2852937"/>
            <a:ext cx="3064813" cy="913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967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562730" y="366681"/>
            <a:ext cx="2948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전자자료검색 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전자저널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6665006" cy="5716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03432"/>
            <a:ext cx="7042381" cy="486059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직사각형 4"/>
          <p:cNvSpPr/>
          <p:nvPr/>
        </p:nvSpPr>
        <p:spPr>
          <a:xfrm>
            <a:off x="2267744" y="4221088"/>
            <a:ext cx="23762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028384" y="2852935"/>
            <a:ext cx="576064" cy="36110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392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552197" y="476672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RISS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검색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9746" y="5637688"/>
            <a:ext cx="7200800" cy="9925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교육부 출연기관인 한국교육학술정보원에서 제공하는 </a:t>
            </a:r>
            <a:r>
              <a:rPr lang="ko-KR" altLang="en-US" sz="1300" b="1" dirty="0">
                <a:solidFill>
                  <a:schemeClr val="accent2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학술연구정보서비스</a:t>
            </a:r>
            <a:endParaRPr lang="en-US" altLang="ko-KR" sz="1300" b="1" dirty="0">
              <a:solidFill>
                <a:schemeClr val="accent2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국내외 학술지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147,000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여종 서지 및 원문검색 가능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국내 학술지 정보의 포괄적인 검색 가능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" y="980728"/>
            <a:ext cx="914400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4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552197" y="476672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학술지 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RISS </a:t>
            </a:r>
            <a:r>
              <a:rPr lang="ko-KR" altLang="en-US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검색</a:t>
            </a:r>
            <a:r>
              <a:rPr lang="en-US" altLang="ko-KR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</a:t>
            </a:r>
            <a:endParaRPr lang="ko-KR" altLang="en-US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3670" y="5877272"/>
            <a:ext cx="525977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회원가입은 필수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RISS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를 통해 국내 학술지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연구소 논문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학위논문 통합 검색 가능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</a:t>
            </a:r>
            <a:endParaRPr lang="ko-KR" altLang="en-US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428"/>
            <a:ext cx="9144000" cy="497183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76672"/>
            <a:ext cx="2828925" cy="3048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868144" y="404663"/>
            <a:ext cx="378042" cy="3768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277095" y="476672"/>
            <a:ext cx="1327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로그인</a:t>
            </a:r>
            <a:r>
              <a:rPr lang="en-US" altLang="ko-KR" sz="1200" b="1" dirty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1200" b="1" dirty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회원가입</a:t>
            </a:r>
            <a:r>
              <a:rPr lang="en-US" altLang="ko-KR" sz="1200" b="1" dirty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endParaRPr lang="ko-KR" altLang="en-US" sz="1200" b="1" dirty="0">
              <a:solidFill>
                <a:srgbClr val="FF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5" name="줄무늬가 있는 오른쪽 화살표 14"/>
          <p:cNvSpPr/>
          <p:nvPr/>
        </p:nvSpPr>
        <p:spPr>
          <a:xfrm>
            <a:off x="5508104" y="476672"/>
            <a:ext cx="288032" cy="254894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1547664" y="3319345"/>
            <a:ext cx="2695892" cy="325679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211534" y="4790993"/>
            <a:ext cx="1368152" cy="10862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64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0"/>
            <a:ext cx="7956376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552197" y="476672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</a:t>
            </a:r>
            <a:r>
              <a:rPr lang="ko-KR" altLang="en-US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술지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RISS </a:t>
            </a:r>
            <a:r>
              <a:rPr lang="ko-KR" altLang="en-US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검색</a:t>
            </a:r>
            <a:r>
              <a:rPr lang="en-US" altLang="ko-KR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endParaRPr lang="ko-KR" altLang="en-US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481737" y="302864"/>
            <a:ext cx="1368152" cy="10862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줄무늬가 있는 오른쪽 화살표 5"/>
          <p:cNvSpPr/>
          <p:nvPr/>
        </p:nvSpPr>
        <p:spPr>
          <a:xfrm>
            <a:off x="5940152" y="764704"/>
            <a:ext cx="287432" cy="360040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73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04"/>
            <a:ext cx="9144000" cy="6059581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552197" y="476672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RISS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검색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139952" y="5748003"/>
            <a:ext cx="4464496" cy="7920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07504" y="5741843"/>
            <a:ext cx="1800200" cy="10862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788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" y="824704"/>
            <a:ext cx="9144000" cy="299258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37" y="2852936"/>
            <a:ext cx="5475874" cy="391542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" name="직사각형 7"/>
          <p:cNvSpPr/>
          <p:nvPr/>
        </p:nvSpPr>
        <p:spPr>
          <a:xfrm>
            <a:off x="1115616" y="2673770"/>
            <a:ext cx="1800200" cy="4671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55358" y="4293096"/>
            <a:ext cx="403244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전자자료검색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/ </a:t>
            </a:r>
            <a:r>
              <a:rPr lang="ko-KR" altLang="en-US" sz="1300" b="1" dirty="0">
                <a:solidFill>
                  <a:schemeClr val="accent2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학위논문 원문검색</a:t>
            </a:r>
            <a:endParaRPr lang="en-US" altLang="ko-KR" sz="1300" b="1" dirty="0">
              <a:solidFill>
                <a:schemeClr val="accent2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교내 </a:t>
            </a:r>
            <a:r>
              <a:rPr lang="ko-KR" altLang="en-US" sz="1300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석박사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학위논문 원문 검색 가능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국내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150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여 대학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학위논문 통합검색 가능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(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일부 원문 이용 가능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52197" y="476672"/>
            <a:ext cx="24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학위논문 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원문검색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" y="928687"/>
            <a:ext cx="9001125" cy="500062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52197" y="476672"/>
            <a:ext cx="24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학위논문 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원문검색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7512" y="3068960"/>
            <a:ext cx="6604693" cy="129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주제분야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전주제분야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제공범위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1861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년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–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현재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학위논문 약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270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여 만 건의 색인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/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초록 제공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제공내용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북미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유럽 및 아시아 주요 대학 </a:t>
            </a:r>
            <a:r>
              <a:rPr lang="ko-KR" altLang="en-US" sz="1300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석박사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학위논문 정보 제공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기 타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원문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24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페이 무료 조회 가능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(1997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년 이후 자료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),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원문은 비용 지불 후 이용 가능</a:t>
            </a:r>
          </a:p>
        </p:txBody>
      </p:sp>
      <p:sp>
        <p:nvSpPr>
          <p:cNvPr id="3" name="줄무늬가 있는 오른쪽 화살표 2"/>
          <p:cNvSpPr/>
          <p:nvPr/>
        </p:nvSpPr>
        <p:spPr>
          <a:xfrm rot="5400000">
            <a:off x="3538164" y="4185760"/>
            <a:ext cx="432048" cy="812648"/>
          </a:xfrm>
          <a:prstGeom prst="strip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3203864" y="4808108"/>
            <a:ext cx="1080120" cy="1153869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줄무늬가 있는 오른쪽 화살표 8"/>
          <p:cNvSpPr/>
          <p:nvPr/>
        </p:nvSpPr>
        <p:spPr>
          <a:xfrm rot="5400000">
            <a:off x="5050332" y="4178188"/>
            <a:ext cx="432048" cy="812648"/>
          </a:xfrm>
          <a:prstGeom prst="strip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589858" y="4800536"/>
            <a:ext cx="1350294" cy="1153869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3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094"/>
            <a:ext cx="9144000" cy="610181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07504" y="1556792"/>
            <a:ext cx="1368152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628056" y="1556792"/>
            <a:ext cx="1368152" cy="2016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131840" y="1556792"/>
            <a:ext cx="1368152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50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552197" y="476672"/>
            <a:ext cx="3055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유용한 사이트</a:t>
            </a:r>
            <a:r>
              <a:rPr lang="en-US" altLang="ko-KR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: Scopus1</a:t>
            </a:r>
            <a:endParaRPr lang="ko-KR" altLang="en-US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084168" y="5070555"/>
            <a:ext cx="2448272" cy="3286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5661248"/>
            <a:ext cx="6480720" cy="9925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주제분야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전주제분야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제공내용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전세계 최대 사회과학 및 과학기술 분야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20,000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여종 인용 색인 정보 제공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이용시간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RISS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를 통해 당일 오후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4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시부터 익일 오전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9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시까지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7" name="아래쪽 화살표 6"/>
          <p:cNvSpPr/>
          <p:nvPr/>
        </p:nvSpPr>
        <p:spPr>
          <a:xfrm rot="3190924">
            <a:off x="5832139" y="5245088"/>
            <a:ext cx="504056" cy="59560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88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23459"/>
            <a:ext cx="7458075" cy="521017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직사각형 1"/>
          <p:cNvSpPr/>
          <p:nvPr/>
        </p:nvSpPr>
        <p:spPr>
          <a:xfrm>
            <a:off x="552197" y="476672"/>
            <a:ext cx="3055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유용한 사이트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: Scopus2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61437" y="2924943"/>
            <a:ext cx="1847808" cy="3045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62366" y="5733256"/>
            <a:ext cx="4297666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검색필드를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‘Article Title’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로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변경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키워드를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‘marketing policy’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로 하여 검색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762793" y="2948390"/>
            <a:ext cx="1847808" cy="3045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172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52197" y="476672"/>
            <a:ext cx="3055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유용한 사이트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: Scopus3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61437" y="2924943"/>
            <a:ext cx="1847808" cy="3045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16757" y="5418756"/>
            <a:ext cx="7992888" cy="12926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해당 </a:t>
            </a:r>
            <a:r>
              <a:rPr lang="ko-KR" altLang="en-US" sz="1300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아티클이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인용한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(reference)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문헌검색 가능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해당 </a:t>
            </a:r>
            <a:r>
              <a:rPr lang="ko-KR" altLang="en-US" sz="1300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아티클이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인용되어진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(Cited by)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문헌검색 가능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키워드가 같은 문헌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저작자의 다른 문헌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인용문헌이 인용된 다른 문헌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(Related documents)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확인 가능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☞  </a:t>
            </a:r>
            <a:r>
              <a:rPr lang="ko-KR" altLang="en-US" sz="1300" b="1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찾고자 하는 </a:t>
            </a:r>
            <a:r>
              <a:rPr lang="ko-KR" altLang="en-US" sz="1300" b="1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아티클</a:t>
            </a:r>
            <a:r>
              <a:rPr lang="ko-KR" altLang="en-US" sz="1300" b="1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정보를 한꺼번에 얻을 수 있는 </a:t>
            </a:r>
            <a:r>
              <a:rPr lang="en-US" altLang="ko-KR" sz="1300" b="1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DB</a:t>
            </a:r>
            <a:r>
              <a:rPr lang="ko-KR" altLang="en-US" sz="1300" b="1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임</a:t>
            </a:r>
            <a:endParaRPr lang="en-US" altLang="ko-KR" sz="1300" b="1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762793" y="2948390"/>
            <a:ext cx="1847808" cy="3045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020272" y="288356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755" y="36756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634" y="330442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3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715250" cy="4210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직사각형 11"/>
          <p:cNvSpPr/>
          <p:nvPr/>
        </p:nvSpPr>
        <p:spPr>
          <a:xfrm>
            <a:off x="1144567" y="2204864"/>
            <a:ext cx="3384904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956376" y="1916832"/>
            <a:ext cx="427115" cy="30963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292889" y="3860358"/>
            <a:ext cx="1215215" cy="2887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134031" y="220486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8660" y="201090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8104" y="382005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3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0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52197" y="476672"/>
            <a:ext cx="7372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유용한 사이트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: NDSL</a:t>
            </a:r>
            <a:r>
              <a:rPr lang="en-US" altLang="ko-KR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(National Discovery for Science Leaders)1</a:t>
            </a:r>
            <a:endParaRPr lang="ko-KR" altLang="en-US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197" y="5517232"/>
            <a:ext cx="8081984" cy="9925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한국과학기술정보연구원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(KISTI)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에서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제공하는 정보검색 포털 사이트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7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천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5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백 만 건의 논문 검색 가능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국내에서 구독 되는 전자저널의 서지검색 가능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단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우리대학이 구독하는 전자저널의 경우 원문열람 가능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5580112" cy="415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5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5302193" cy="5721739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552197" y="476672"/>
            <a:ext cx="7372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유용한 사이트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: NDSL</a:t>
            </a:r>
            <a:r>
              <a:rPr lang="en-US" altLang="ko-KR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(National Discovery for Science Leaders)2</a:t>
            </a:r>
            <a:endParaRPr lang="ko-KR" altLang="en-US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051720" y="3661577"/>
            <a:ext cx="302433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043182" y="2553099"/>
            <a:ext cx="4561266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“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상세검색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”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클릭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검색필드 </a:t>
            </a:r>
            <a:r>
              <a:rPr lang="ko-KR" altLang="en-US" sz="1300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논문명에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키워 </a:t>
            </a:r>
            <a:r>
              <a:rPr lang="ko-KR" altLang="en-US" sz="1300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드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”marketing policy”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로 검색 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9109" y="980728"/>
            <a:ext cx="1764704" cy="4128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회원가입은 필수 </a:t>
            </a:r>
            <a:r>
              <a:rPr lang="en-US" altLang="ko-KR" sz="1600" b="1" dirty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!!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890246" y="980728"/>
            <a:ext cx="94545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52197" y="476672"/>
            <a:ext cx="7372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유용한 사이트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: NDSL</a:t>
            </a:r>
            <a:r>
              <a:rPr lang="en-US" altLang="ko-KR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(National Discovery for Science Leaders)3</a:t>
            </a:r>
            <a:endParaRPr lang="ko-KR" altLang="en-US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932040" y="3440987"/>
            <a:ext cx="811863" cy="2791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266089" y="196047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701921" y="2037125"/>
            <a:ext cx="56416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743903" y="339591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96" y="806365"/>
            <a:ext cx="7477017" cy="6051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35088" y="5157192"/>
            <a:ext cx="8208912" cy="9925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검색결과에서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“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원문보기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”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는 우리대학이 구독하는 전자저널임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원문보기가 활성화 되지 않는 자료는 </a:t>
            </a:r>
            <a:r>
              <a:rPr lang="ko-KR" altLang="en-US" sz="1300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비구독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자료이며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“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원문복사신청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”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시 우리대학 도서관에서 제공함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 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단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복사비용은 본인이 부담함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716016" y="6381328"/>
            <a:ext cx="1186745" cy="3045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314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9" grpId="0" animBg="1"/>
      <p:bldP spid="10" grpId="0"/>
      <p:bldP spid="11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72676" y="4725144"/>
            <a:ext cx="7155707" cy="1224136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250"/>
              </a:spcBef>
              <a:buClr>
                <a:schemeClr val="accent2"/>
              </a:buClr>
              <a:buSzPct val="80000"/>
              <a:buFont typeface="Wingdings" pitchFamily="2" charset="2"/>
              <a:buChar char="ü"/>
              <a:defRPr/>
            </a:pP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학술 출판사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전문학회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Preprint repositories,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대학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학술 조직에서 출판되는 모든 문헌 검색 가능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(</a:t>
            </a:r>
            <a:r>
              <a:rPr lang="en-US" altLang="ko-KR" sz="1300" dirty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http://scholar.google.com)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현재 우리대학이 구독중인 학술자료인 경우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Google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에서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원문 링크 가능</a:t>
            </a:r>
            <a:endParaRPr kumimoji="0" lang="en-US" altLang="ko-KR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52197" y="813718"/>
            <a:ext cx="3807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유용한 사이트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: Google Scholar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44" y="1556792"/>
            <a:ext cx="5082211" cy="2818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6754" y="1484784"/>
            <a:ext cx="7819960" cy="485778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spcBef>
                <a:spcPts val="250"/>
              </a:spcBef>
              <a:buClr>
                <a:schemeClr val="accent2"/>
              </a:buClr>
              <a:buSzPct val="80000"/>
              <a:defRPr/>
            </a:pPr>
            <a:r>
              <a:rPr lang="ko-KR" altLang="en-US" sz="1300" dirty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</a:t>
            </a:r>
            <a:r>
              <a:rPr lang="ko-KR" altLang="en-US" sz="1300" b="1" u="sng" dirty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상호대차</a:t>
            </a:r>
            <a:r>
              <a:rPr lang="en-US" altLang="ko-KR" sz="1300" b="1" u="sng" dirty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/ </a:t>
            </a:r>
            <a:r>
              <a:rPr lang="ko-KR" altLang="en-US" sz="1300" b="1" u="sng" dirty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원문복사</a:t>
            </a:r>
            <a:r>
              <a:rPr lang="en-US" altLang="ko-KR" sz="1300" b="1" u="sng" dirty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endParaRPr kumimoji="0" lang="en-US" altLang="ko-KR" sz="13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kumimoji="0" lang="ko-KR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우리 도서관에 없는 자료를 국내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·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외의 다른 도서관에 자료복사 및 대출을 의뢰하여 제공하는 서비스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☞ 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이용방법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도서관 홈페이지 →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도서관서비스 →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상호대차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/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원문복사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</a:t>
            </a:r>
            <a:r>
              <a:rPr lang="ko-KR" altLang="en-US" sz="1300" b="1" u="sng" dirty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교외접속 </a:t>
            </a:r>
            <a:endParaRPr lang="en-US" altLang="ko-KR" sz="1300" b="1" u="sng" dirty="0">
              <a:solidFill>
                <a:srgbClr val="C00000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도서관에서 서비스 중인 전자자원을 교외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집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출장지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에서 언제나 접속하여 이용할 수 있는 서비스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☞ 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이용방법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도서관 홈페이지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[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로그인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]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→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전자자료검색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b="1" dirty="0">
                <a:solidFill>
                  <a:srgbClr val="00B05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</a:t>
            </a:r>
            <a:r>
              <a:rPr lang="ko-KR" altLang="en-US" sz="1300" b="1" u="sng" dirty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희망도서 신청 </a:t>
            </a:r>
            <a:r>
              <a:rPr lang="en-US" altLang="ko-KR" sz="1300" b="1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도서관에 없는 도서인 경우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신청시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구입해 주는 서비스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☞ 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이용방법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도서관 홈페이지 →  도서관서비스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or My Library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→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희망도서 신청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</a:t>
            </a:r>
            <a:r>
              <a:rPr lang="ko-KR" altLang="en-US" sz="1300" b="1" u="sng" dirty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대출 권 수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 15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책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30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일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</a:t>
            </a:r>
            <a:r>
              <a:rPr lang="ko-KR" altLang="en-US" sz="1300" b="1" u="sng" dirty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자료실 이용시간</a:t>
            </a:r>
            <a:r>
              <a:rPr lang="ko-KR" altLang="en-US" sz="1300" dirty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09:00- 22:00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829251" y="822344"/>
            <a:ext cx="175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제공 서비스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0" y="2439137"/>
            <a:ext cx="9143999" cy="1857958"/>
          </a:xfrm>
          <a:prstGeom prst="rect">
            <a:avLst/>
          </a:prstGeom>
          <a:solidFill>
            <a:srgbClr val="568C59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2000" b="0" dirty="0">
              <a:solidFill>
                <a:schemeClr val="tx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2571744"/>
            <a:ext cx="2820003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b="1" dirty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교육문의</a:t>
            </a:r>
            <a:endParaRPr lang="en-US" altLang="ko-KR" sz="1300" b="1" dirty="0">
              <a:solidFill>
                <a:schemeClr val="bg1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300" dirty="0">
              <a:solidFill>
                <a:srgbClr val="FF0000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황정숙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중앙도서관 전자정보실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850 - 5467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E-mail : jswhang@daegu.ac.kr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0954" y="5072074"/>
            <a:ext cx="43620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Bauhaus 93" pitchFamily="82" charset="0"/>
                <a:ea typeface="HY강B" pitchFamily="18" charset="-127"/>
              </a:rPr>
              <a:t>Thank You!!</a:t>
            </a:r>
            <a:endParaRPr lang="ko-KR" altLang="en-US" sz="6000" dirty="0">
              <a:latin typeface="Bauhaus 93" pitchFamily="82" charset="0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62730" y="366681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소장자료검색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41" y="908720"/>
            <a:ext cx="7734791" cy="488396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55576" y="1556792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70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2" y="1064976"/>
            <a:ext cx="7864678" cy="4401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직사각형 3"/>
          <p:cNvSpPr/>
          <p:nvPr/>
        </p:nvSpPr>
        <p:spPr>
          <a:xfrm>
            <a:off x="562730" y="366681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소장자료검색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835696" y="2708920"/>
            <a:ext cx="230425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275856" y="3429000"/>
            <a:ext cx="5760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70811" y="5157192"/>
            <a:ext cx="5760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50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7128792" cy="4793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직사각형 3"/>
          <p:cNvSpPr/>
          <p:nvPr/>
        </p:nvSpPr>
        <p:spPr>
          <a:xfrm>
            <a:off x="562730" y="366681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소장자료검색</a:t>
            </a:r>
          </a:p>
        </p:txBody>
      </p:sp>
    </p:spTree>
    <p:extLst>
      <p:ext uri="{BB962C8B-B14F-4D97-AF65-F5344CB8AC3E}">
        <p14:creationId xmlns:p14="http://schemas.microsoft.com/office/powerpoint/2010/main" val="270050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7128792" cy="4793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직사각형 3"/>
          <p:cNvSpPr/>
          <p:nvPr/>
        </p:nvSpPr>
        <p:spPr>
          <a:xfrm>
            <a:off x="562730" y="366681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소장자료검색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139952" y="2492896"/>
            <a:ext cx="10801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400" b="1" dirty="0" err="1">
                <a:solidFill>
                  <a:srgbClr val="FF0000"/>
                </a:solidFill>
              </a:rPr>
              <a:t>미리보기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203" y="2996952"/>
            <a:ext cx="5691733" cy="252028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1771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7128792" cy="4793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직사각형 3"/>
          <p:cNvSpPr/>
          <p:nvPr/>
        </p:nvSpPr>
        <p:spPr>
          <a:xfrm>
            <a:off x="562730" y="366681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소장자료검색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275856" y="3232563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17032"/>
            <a:ext cx="6267797" cy="100034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5057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980728"/>
            <a:ext cx="7865623" cy="496855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62730" y="366681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전자자료검색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763688" y="1413330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50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5603</TotalTime>
  <Words>1082</Words>
  <Application>Microsoft Office PowerPoint</Application>
  <PresentationFormat>화면 슬라이드 쇼(4:3)</PresentationFormat>
  <Paragraphs>172</Paragraphs>
  <Slides>38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48" baseType="lpstr">
      <vt:lpstr>HY강B</vt:lpstr>
      <vt:lpstr>HY헤드라인M</vt:lpstr>
      <vt:lpstr>맑은 고딕</vt:lpstr>
      <vt:lpstr>한컴 윤고딕 250</vt:lpstr>
      <vt:lpstr>함초롬돋움</vt:lpstr>
      <vt:lpstr>함초롬바탕</vt:lpstr>
      <vt:lpstr>Arial</vt:lpstr>
      <vt:lpstr>Bauhaus 93</vt:lpstr>
      <vt:lpstr>Wingdings</vt:lpstr>
      <vt:lpstr>Office 테마</vt:lpstr>
      <vt:lpstr>학술정보 활용 교육  학술지 · 학위논문 · 유용한 사이트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학술 정보 이용 안내</dc:title>
  <dc:creator>sec</dc:creator>
  <cp:lastModifiedBy>user</cp:lastModifiedBy>
  <cp:revision>516</cp:revision>
  <dcterms:created xsi:type="dcterms:W3CDTF">2010-02-26T02:36:23Z</dcterms:created>
  <dcterms:modified xsi:type="dcterms:W3CDTF">2018-03-09T12:21:42Z</dcterms:modified>
</cp:coreProperties>
</file>