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36">
          <p15:clr>
            <a:srgbClr val="A4A3A4"/>
          </p15:clr>
        </p15:guide>
        <p15:guide id="2" pos="2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DC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25" d="100"/>
          <a:sy n="125" d="100"/>
        </p:scale>
        <p:origin x="2160" y="90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2017-03-10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타원 255"/>
          <p:cNvSpPr/>
          <p:nvPr/>
        </p:nvSpPr>
        <p:spPr>
          <a:xfrm>
            <a:off x="3608015" y="3600500"/>
            <a:ext cx="144016" cy="144016"/>
          </a:xfrm>
          <a:prstGeom prst="ellipse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02" name="직선 연결선 201"/>
          <p:cNvCxnSpPr>
            <a:stCxn id="45" idx="3"/>
            <a:endCxn id="193" idx="1"/>
          </p:cNvCxnSpPr>
          <p:nvPr/>
        </p:nvCxnSpPr>
        <p:spPr>
          <a:xfrm>
            <a:off x="3031951" y="1296244"/>
            <a:ext cx="4528887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직선 연결선 191"/>
          <p:cNvCxnSpPr>
            <a:stCxn id="84" idx="3"/>
            <a:endCxn id="90" idx="1"/>
          </p:cNvCxnSpPr>
          <p:nvPr/>
        </p:nvCxnSpPr>
        <p:spPr>
          <a:xfrm>
            <a:off x="3039568" y="5256684"/>
            <a:ext cx="216024" cy="15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직사각형 167"/>
          <p:cNvSpPr/>
          <p:nvPr/>
        </p:nvSpPr>
        <p:spPr>
          <a:xfrm>
            <a:off x="9676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962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9535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986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5559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034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760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6" name="직사각형 185"/>
          <p:cNvSpPr/>
          <p:nvPr/>
        </p:nvSpPr>
        <p:spPr>
          <a:xfrm>
            <a:off x="4400103" y="1008212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복소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해석학</a:t>
            </a:r>
            <a:endParaRPr lang="en-US" altLang="ko-KR" sz="1100" dirty="0"/>
          </a:p>
          <a:p>
            <a:pPr algn="ctr"/>
            <a:r>
              <a:rPr lang="ko-KR" altLang="en-US" sz="1100" dirty="0" smtClean="0"/>
              <a:t>개론</a:t>
            </a:r>
            <a:endParaRPr lang="en-US" altLang="ko-KR" sz="1100" dirty="0" smtClean="0"/>
          </a:p>
        </p:txBody>
      </p:sp>
      <p:sp>
        <p:nvSpPr>
          <p:cNvPr id="188" name="직사각형 187"/>
          <p:cNvSpPr/>
          <p:nvPr/>
        </p:nvSpPr>
        <p:spPr>
          <a:xfrm>
            <a:off x="5408215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복소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해석학</a:t>
            </a:r>
            <a:endParaRPr lang="en-US" altLang="ko-KR" sz="1100" dirty="0" smtClean="0"/>
          </a:p>
        </p:txBody>
      </p:sp>
      <p:sp>
        <p:nvSpPr>
          <p:cNvPr id="191" name="직사각형 190"/>
          <p:cNvSpPr/>
          <p:nvPr/>
        </p:nvSpPr>
        <p:spPr>
          <a:xfrm>
            <a:off x="6552726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실변수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해석학</a:t>
            </a:r>
            <a:endParaRPr lang="en-US" altLang="ko-KR" sz="1100" smtClean="0"/>
          </a:p>
        </p:txBody>
      </p:sp>
      <p:sp>
        <p:nvSpPr>
          <p:cNvPr id="193" name="직사각형 192"/>
          <p:cNvSpPr/>
          <p:nvPr/>
        </p:nvSpPr>
        <p:spPr>
          <a:xfrm>
            <a:off x="7560838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실복소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해석학및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교재연구</a:t>
            </a:r>
            <a:endParaRPr lang="en-US" altLang="ko-KR" sz="1100" dirty="0" smtClean="0"/>
          </a:p>
        </p:txBody>
      </p:sp>
      <p:sp>
        <p:nvSpPr>
          <p:cNvPr id="78" name="직사각형 77"/>
          <p:cNvSpPr/>
          <p:nvPr/>
        </p:nvSpPr>
        <p:spPr>
          <a:xfrm>
            <a:off x="4400103" y="1800300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대수학</a:t>
            </a:r>
            <a:endParaRPr lang="en-US" altLang="ko-KR" sz="1100" dirty="0"/>
          </a:p>
          <a:p>
            <a:pPr algn="ctr"/>
            <a:r>
              <a:rPr lang="ko-KR" altLang="en-US" sz="1100" dirty="0" smtClean="0"/>
              <a:t>개론</a:t>
            </a:r>
            <a:endParaRPr lang="en-US" altLang="ko-KR" sz="1100" dirty="0" smtClean="0"/>
          </a:p>
        </p:txBody>
      </p:sp>
      <p:sp>
        <p:nvSpPr>
          <p:cNvPr id="79" name="직사각형 78"/>
          <p:cNvSpPr/>
          <p:nvPr/>
        </p:nvSpPr>
        <p:spPr>
          <a:xfrm>
            <a:off x="5408215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대수학</a:t>
            </a:r>
            <a:endParaRPr lang="en-US" altLang="ko-KR" sz="1100" dirty="0" smtClean="0"/>
          </a:p>
        </p:txBody>
      </p:sp>
      <p:sp>
        <p:nvSpPr>
          <p:cNvPr id="80" name="직사각형 79"/>
          <p:cNvSpPr/>
          <p:nvPr/>
        </p:nvSpPr>
        <p:spPr>
          <a:xfrm>
            <a:off x="6552726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추상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대수학</a:t>
            </a:r>
            <a:endParaRPr lang="en-US" altLang="ko-KR" sz="1100" dirty="0" smtClean="0"/>
          </a:p>
        </p:txBody>
      </p:sp>
      <p:sp>
        <p:nvSpPr>
          <p:cNvPr id="81" name="직사각형 80"/>
          <p:cNvSpPr/>
          <p:nvPr/>
        </p:nvSpPr>
        <p:spPr>
          <a:xfrm>
            <a:off x="7560838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대수학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교재연구</a:t>
            </a:r>
            <a:endParaRPr lang="en-US" altLang="ko-KR" sz="1100" dirty="0" smtClean="0"/>
          </a:p>
        </p:txBody>
      </p:sp>
      <p:sp>
        <p:nvSpPr>
          <p:cNvPr id="86" name="직사각형 85"/>
          <p:cNvSpPr/>
          <p:nvPr/>
        </p:nvSpPr>
        <p:spPr>
          <a:xfrm>
            <a:off x="4400103" y="2592388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위상수학</a:t>
            </a:r>
            <a:endParaRPr lang="en-US" altLang="ko-KR" sz="1100" dirty="0" smtClean="0"/>
          </a:p>
        </p:txBody>
      </p:sp>
      <p:sp>
        <p:nvSpPr>
          <p:cNvPr id="87" name="직사각형 86"/>
          <p:cNvSpPr/>
          <p:nvPr/>
        </p:nvSpPr>
        <p:spPr>
          <a:xfrm>
            <a:off x="5408215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고급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위상수학</a:t>
            </a:r>
            <a:endParaRPr lang="en-US" altLang="ko-KR" sz="1100" dirty="0" smtClean="0"/>
          </a:p>
        </p:txBody>
      </p:sp>
      <p:sp>
        <p:nvSpPr>
          <p:cNvPr id="88" name="직사각형 87"/>
          <p:cNvSpPr/>
          <p:nvPr/>
        </p:nvSpPr>
        <p:spPr>
          <a:xfrm>
            <a:off x="6552726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위상수학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교재연구</a:t>
            </a:r>
            <a:endParaRPr lang="en-US" altLang="ko-KR" sz="1100" dirty="0" smtClean="0"/>
          </a:p>
          <a:p>
            <a:pPr algn="ctr"/>
            <a:r>
              <a:rPr lang="en-US" altLang="ko-KR" sz="1100" dirty="0" smtClean="0"/>
              <a:t>(1)</a:t>
            </a:r>
          </a:p>
        </p:txBody>
      </p:sp>
      <p:sp>
        <p:nvSpPr>
          <p:cNvPr id="89" name="직사각형 88"/>
          <p:cNvSpPr/>
          <p:nvPr/>
        </p:nvSpPr>
        <p:spPr>
          <a:xfrm>
            <a:off x="7560838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위상수학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교재연구</a:t>
            </a:r>
            <a:endParaRPr lang="en-US" altLang="ko-KR" sz="1100" dirty="0" smtClean="0"/>
          </a:p>
          <a:p>
            <a:pPr algn="ctr"/>
            <a:r>
              <a:rPr lang="en-US" altLang="ko-KR" sz="1100" dirty="0" smtClean="0"/>
              <a:t>(2)</a:t>
            </a:r>
          </a:p>
        </p:txBody>
      </p:sp>
      <p:sp>
        <p:nvSpPr>
          <p:cNvPr id="95" name="직사각형 94"/>
          <p:cNvSpPr/>
          <p:nvPr/>
        </p:nvSpPr>
        <p:spPr>
          <a:xfrm>
            <a:off x="4400103" y="3384476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미분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기하학</a:t>
            </a:r>
            <a:endParaRPr lang="en-US" altLang="ko-KR" sz="1100" dirty="0" smtClean="0"/>
          </a:p>
        </p:txBody>
      </p:sp>
      <p:sp>
        <p:nvSpPr>
          <p:cNvPr id="96" name="직사각형 95"/>
          <p:cNvSpPr/>
          <p:nvPr/>
        </p:nvSpPr>
        <p:spPr>
          <a:xfrm>
            <a:off x="5408215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고급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미분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기하학</a:t>
            </a:r>
            <a:endParaRPr lang="en-US" altLang="ko-KR" sz="1100" dirty="0" smtClean="0"/>
          </a:p>
        </p:txBody>
      </p:sp>
      <p:sp>
        <p:nvSpPr>
          <p:cNvPr id="98" name="직사각형 97"/>
          <p:cNvSpPr/>
          <p:nvPr/>
        </p:nvSpPr>
        <p:spPr>
          <a:xfrm>
            <a:off x="6552726" y="3384476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수학교재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연구및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지도법</a:t>
            </a:r>
            <a:endParaRPr lang="en-US" altLang="ko-KR" sz="1100" dirty="0" smtClean="0"/>
          </a:p>
        </p:txBody>
      </p:sp>
      <p:sp>
        <p:nvSpPr>
          <p:cNvPr id="100" name="직사각형 99"/>
          <p:cNvSpPr/>
          <p:nvPr/>
        </p:nvSpPr>
        <p:spPr>
          <a:xfrm>
            <a:off x="7560838" y="3384476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수리논술</a:t>
            </a:r>
            <a:endParaRPr lang="en-US" altLang="ko-KR" sz="1100" dirty="0" smtClean="0"/>
          </a:p>
        </p:txBody>
      </p:sp>
      <p:sp>
        <p:nvSpPr>
          <p:cNvPr id="45" name="직사각형 44"/>
          <p:cNvSpPr/>
          <p:nvPr/>
        </p:nvSpPr>
        <p:spPr>
          <a:xfrm>
            <a:off x="2239863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기초해석개론</a:t>
            </a:r>
            <a:endParaRPr lang="en-US" altLang="ko-KR" sz="1100" dirty="0" smtClean="0"/>
          </a:p>
        </p:txBody>
      </p:sp>
      <p:sp>
        <p:nvSpPr>
          <p:cNvPr id="46" name="직사각형 45"/>
          <p:cNvSpPr/>
          <p:nvPr/>
        </p:nvSpPr>
        <p:spPr>
          <a:xfrm>
            <a:off x="3247975" y="1008212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해석학</a:t>
            </a:r>
            <a:endParaRPr lang="en-US" altLang="ko-KR" sz="1100" dirty="0" smtClean="0"/>
          </a:p>
        </p:txBody>
      </p:sp>
      <p:sp>
        <p:nvSpPr>
          <p:cNvPr id="47" name="직사각형 46"/>
          <p:cNvSpPr/>
          <p:nvPr/>
        </p:nvSpPr>
        <p:spPr>
          <a:xfrm>
            <a:off x="2239863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방정식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기초</a:t>
            </a:r>
            <a:endParaRPr lang="en-US" altLang="ko-KR" sz="1100" smtClean="0"/>
          </a:p>
        </p:txBody>
      </p:sp>
      <p:sp>
        <p:nvSpPr>
          <p:cNvPr id="48" name="직사각형 47"/>
          <p:cNvSpPr/>
          <p:nvPr/>
        </p:nvSpPr>
        <p:spPr>
          <a:xfrm>
            <a:off x="3247975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미분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방정식</a:t>
            </a:r>
            <a:endParaRPr lang="en-US" altLang="ko-KR" sz="1100" dirty="0" smtClean="0"/>
          </a:p>
        </p:txBody>
      </p:sp>
      <p:sp>
        <p:nvSpPr>
          <p:cNvPr id="49" name="직사각형 48"/>
          <p:cNvSpPr/>
          <p:nvPr/>
        </p:nvSpPr>
        <p:spPr>
          <a:xfrm>
            <a:off x="2239863" y="2592388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선형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대수학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개론</a:t>
            </a:r>
            <a:endParaRPr lang="en-US" altLang="ko-KR" sz="1100" dirty="0" smtClean="0"/>
          </a:p>
        </p:txBody>
      </p:sp>
      <p:sp>
        <p:nvSpPr>
          <p:cNvPr id="50" name="직사각형 49"/>
          <p:cNvSpPr/>
          <p:nvPr/>
        </p:nvSpPr>
        <p:spPr>
          <a:xfrm>
            <a:off x="3247975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선형대수</a:t>
            </a:r>
            <a:endParaRPr lang="en-US" altLang="ko-KR" sz="1100" dirty="0" smtClean="0"/>
          </a:p>
        </p:txBody>
      </p:sp>
      <p:sp>
        <p:nvSpPr>
          <p:cNvPr id="51" name="직사각형 50"/>
          <p:cNvSpPr/>
          <p:nvPr/>
        </p:nvSpPr>
        <p:spPr>
          <a:xfrm>
            <a:off x="2239863" y="3384476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기하학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일반</a:t>
            </a:r>
            <a:endParaRPr lang="en-US" altLang="ko-KR" sz="1100" dirty="0" smtClean="0"/>
          </a:p>
        </p:txBody>
      </p:sp>
      <p:sp>
        <p:nvSpPr>
          <p:cNvPr id="55" name="직사각형 54"/>
          <p:cNvSpPr/>
          <p:nvPr/>
        </p:nvSpPr>
        <p:spPr>
          <a:xfrm>
            <a:off x="106413" y="1200108"/>
            <a:ext cx="792088" cy="576064"/>
          </a:xfrm>
          <a:prstGeom prst="rect">
            <a:avLst/>
          </a:prstGeom>
          <a:gradFill>
            <a:gsLst>
              <a:gs pos="0">
                <a:srgbClr val="FFC000"/>
              </a:gs>
              <a:gs pos="35000">
                <a:srgbClr val="FFFF00"/>
              </a:gs>
              <a:gs pos="100000">
                <a:schemeClr val="bg1"/>
              </a:gs>
            </a:gsLst>
            <a:lin ang="16200000" scaled="1"/>
          </a:gradFill>
          <a:ln>
            <a:solidFill>
              <a:srgbClr val="00B0F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미분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적분학</a:t>
            </a:r>
            <a:endParaRPr lang="en-US" altLang="ko-KR" sz="1100" dirty="0" smtClean="0"/>
          </a:p>
        </p:txBody>
      </p:sp>
      <p:sp>
        <p:nvSpPr>
          <p:cNvPr id="57" name="직사각형 56"/>
          <p:cNvSpPr/>
          <p:nvPr/>
        </p:nvSpPr>
        <p:spPr>
          <a:xfrm>
            <a:off x="106413" y="2200240"/>
            <a:ext cx="792088" cy="576064"/>
          </a:xfrm>
          <a:prstGeom prst="rect">
            <a:avLst/>
          </a:prstGeom>
          <a:gradFill>
            <a:gsLst>
              <a:gs pos="0">
                <a:srgbClr val="FFC000"/>
              </a:gs>
              <a:gs pos="35000">
                <a:srgbClr val="FFFF00"/>
              </a:gs>
              <a:gs pos="100000">
                <a:schemeClr val="bg1"/>
              </a:gs>
            </a:gsLst>
            <a:lin ang="16200000" scaled="1"/>
          </a:gradFill>
          <a:ln>
            <a:solidFill>
              <a:srgbClr val="00B0F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수리논리</a:t>
            </a:r>
            <a:endParaRPr lang="en-US" altLang="ko-KR" sz="1100" dirty="0" smtClean="0"/>
          </a:p>
        </p:txBody>
      </p:sp>
      <p:sp>
        <p:nvSpPr>
          <p:cNvPr id="58" name="직사각형 57"/>
          <p:cNvSpPr/>
          <p:nvPr/>
        </p:nvSpPr>
        <p:spPr>
          <a:xfrm>
            <a:off x="1112815" y="2200240"/>
            <a:ext cx="792088" cy="576064"/>
          </a:xfrm>
          <a:prstGeom prst="rect">
            <a:avLst/>
          </a:prstGeom>
          <a:gradFill>
            <a:gsLst>
              <a:gs pos="0">
                <a:srgbClr val="FFC000"/>
              </a:gs>
              <a:gs pos="35000">
                <a:srgbClr val="FFFF00"/>
              </a:gs>
              <a:gs pos="100000">
                <a:schemeClr val="bg1"/>
              </a:gs>
            </a:gsLst>
            <a:lin ang="16200000" scaled="1"/>
          </a:gradFill>
          <a:ln>
            <a:solidFill>
              <a:srgbClr val="00B0F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집합론</a:t>
            </a:r>
            <a:endParaRPr lang="en-US" altLang="ko-KR" sz="1100" dirty="0" smtClean="0"/>
          </a:p>
        </p:txBody>
      </p:sp>
      <p:sp>
        <p:nvSpPr>
          <p:cNvPr id="60" name="직사각형 59"/>
          <p:cNvSpPr/>
          <p:nvPr/>
        </p:nvSpPr>
        <p:spPr>
          <a:xfrm>
            <a:off x="1106545" y="1200108"/>
            <a:ext cx="792088" cy="576064"/>
          </a:xfrm>
          <a:prstGeom prst="rect">
            <a:avLst/>
          </a:prstGeom>
          <a:gradFill>
            <a:gsLst>
              <a:gs pos="0">
                <a:srgbClr val="FFC000"/>
              </a:gs>
              <a:gs pos="35000">
                <a:srgbClr val="FFFF00"/>
              </a:gs>
              <a:gs pos="100000">
                <a:schemeClr val="bg1"/>
              </a:gs>
            </a:gsLst>
            <a:lin ang="16200000" scaled="1"/>
          </a:gradFill>
          <a:ln>
            <a:solidFill>
              <a:srgbClr val="00B0F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고등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미적분학</a:t>
            </a:r>
            <a:endParaRPr lang="en-US" altLang="ko-KR" sz="1100" dirty="0" smtClean="0"/>
          </a:p>
        </p:txBody>
      </p:sp>
      <p:sp>
        <p:nvSpPr>
          <p:cNvPr id="61" name="직사각형 60"/>
          <p:cNvSpPr/>
          <p:nvPr/>
        </p:nvSpPr>
        <p:spPr>
          <a:xfrm>
            <a:off x="4407720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개론</a:t>
            </a:r>
            <a:endParaRPr lang="en-US" altLang="ko-KR" sz="1100" dirty="0" smtClean="0"/>
          </a:p>
        </p:txBody>
      </p:sp>
      <p:sp>
        <p:nvSpPr>
          <p:cNvPr id="62" name="직사각형 61"/>
          <p:cNvSpPr/>
          <p:nvPr/>
        </p:nvSpPr>
        <p:spPr>
          <a:xfrm>
            <a:off x="5415832" y="4176564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교육론</a:t>
            </a:r>
            <a:endParaRPr lang="en-US" altLang="ko-KR" sz="1100" dirty="0" smtClean="0"/>
          </a:p>
        </p:txBody>
      </p:sp>
      <p:sp>
        <p:nvSpPr>
          <p:cNvPr id="63" name="직사각형 62"/>
          <p:cNvSpPr/>
          <p:nvPr/>
        </p:nvSpPr>
        <p:spPr>
          <a:xfrm>
            <a:off x="7542235" y="6557958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수학사</a:t>
            </a:r>
            <a:endParaRPr lang="en-US" altLang="ko-KR" sz="1100" dirty="0" smtClean="0"/>
          </a:p>
        </p:txBody>
      </p:sp>
      <p:sp>
        <p:nvSpPr>
          <p:cNvPr id="64" name="직사각형 63"/>
          <p:cNvSpPr/>
          <p:nvPr/>
        </p:nvSpPr>
        <p:spPr>
          <a:xfrm>
            <a:off x="7542235" y="4129066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수학학습방법 및 평가</a:t>
            </a:r>
            <a:endParaRPr lang="en-US" altLang="ko-KR" sz="1100" smtClean="0"/>
          </a:p>
        </p:txBody>
      </p:sp>
      <p:sp>
        <p:nvSpPr>
          <p:cNvPr id="65" name="직사각형 64"/>
          <p:cNvSpPr/>
          <p:nvPr/>
        </p:nvSpPr>
        <p:spPr>
          <a:xfrm>
            <a:off x="5399095" y="4986322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수학교육과정론</a:t>
            </a:r>
            <a:endParaRPr lang="en-US" altLang="ko-KR" sz="1100" dirty="0" smtClean="0"/>
          </a:p>
        </p:txBody>
      </p:sp>
      <p:sp>
        <p:nvSpPr>
          <p:cNvPr id="66" name="직사각형 65"/>
          <p:cNvSpPr/>
          <p:nvPr/>
        </p:nvSpPr>
        <p:spPr>
          <a:xfrm>
            <a:off x="5399095" y="655795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특수아수학지도</a:t>
            </a:r>
            <a:endParaRPr lang="en-US" altLang="ko-KR" sz="1100" dirty="0" smtClean="0"/>
          </a:p>
        </p:txBody>
      </p:sp>
      <p:sp>
        <p:nvSpPr>
          <p:cNvPr id="67" name="직사각형 66"/>
          <p:cNvSpPr/>
          <p:nvPr/>
        </p:nvSpPr>
        <p:spPr>
          <a:xfrm>
            <a:off x="6542103" y="4129066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수학학습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</p:txBody>
      </p:sp>
      <p:sp>
        <p:nvSpPr>
          <p:cNvPr id="68" name="직사각형 67"/>
          <p:cNvSpPr/>
          <p:nvPr/>
        </p:nvSpPr>
        <p:spPr>
          <a:xfrm>
            <a:off x="7568455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이산수학교재연구</a:t>
            </a:r>
            <a:endParaRPr lang="en-US" altLang="ko-KR" sz="1100" smtClean="0"/>
          </a:p>
        </p:txBody>
      </p:sp>
      <p:sp>
        <p:nvSpPr>
          <p:cNvPr id="71" name="직사각형 70"/>
          <p:cNvSpPr/>
          <p:nvPr/>
        </p:nvSpPr>
        <p:spPr>
          <a:xfrm>
            <a:off x="6542103" y="4986322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조합 및 그래프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이론</a:t>
            </a:r>
            <a:endParaRPr lang="en-US" altLang="ko-KR" sz="1100" dirty="0" smtClean="0"/>
          </a:p>
        </p:txBody>
      </p:sp>
      <p:sp>
        <p:nvSpPr>
          <p:cNvPr id="72" name="직사각형 71"/>
          <p:cNvSpPr/>
          <p:nvPr/>
        </p:nvSpPr>
        <p:spPr>
          <a:xfrm>
            <a:off x="7568455" y="576074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확률및</a:t>
            </a:r>
            <a:r>
              <a:rPr lang="ko-KR" altLang="en-US" sz="1100" dirty="0" smtClean="0"/>
              <a:t>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통계교재 연구</a:t>
            </a:r>
            <a:endParaRPr lang="en-US" altLang="ko-KR" sz="1100" dirty="0" smtClean="0"/>
          </a:p>
        </p:txBody>
      </p:sp>
      <p:sp>
        <p:nvSpPr>
          <p:cNvPr id="73" name="직사각형 72"/>
          <p:cNvSpPr/>
          <p:nvPr/>
        </p:nvSpPr>
        <p:spPr>
          <a:xfrm>
            <a:off x="4407720" y="577214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컴퓨터와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수학교육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74" name="직사각형 73"/>
          <p:cNvSpPr/>
          <p:nvPr/>
        </p:nvSpPr>
        <p:spPr>
          <a:xfrm>
            <a:off x="5415832" y="577214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컴퓨터와수학교육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82" name="직사각형 81"/>
          <p:cNvSpPr/>
          <p:nvPr/>
        </p:nvSpPr>
        <p:spPr>
          <a:xfrm>
            <a:off x="2247480" y="4176564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정수론</a:t>
            </a:r>
            <a:endParaRPr lang="en-US" altLang="ko-KR" sz="1100" dirty="0" smtClean="0"/>
          </a:p>
        </p:txBody>
      </p:sp>
      <p:sp>
        <p:nvSpPr>
          <p:cNvPr id="83" name="직사각형 82"/>
          <p:cNvSpPr/>
          <p:nvPr/>
        </p:nvSpPr>
        <p:spPr>
          <a:xfrm>
            <a:off x="3255592" y="4176564"/>
            <a:ext cx="792088" cy="5760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확률및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통계</a:t>
            </a:r>
            <a:endParaRPr lang="en-US" altLang="ko-KR" sz="1100" dirty="0" smtClean="0"/>
          </a:p>
        </p:txBody>
      </p:sp>
      <p:sp>
        <p:nvSpPr>
          <p:cNvPr id="84" name="직사각형 83"/>
          <p:cNvSpPr/>
          <p:nvPr/>
        </p:nvSpPr>
        <p:spPr>
          <a:xfrm>
            <a:off x="2247480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중학교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수학교재분석</a:t>
            </a:r>
            <a:endParaRPr lang="en-US" altLang="ko-KR" sz="1100" dirty="0" smtClean="0"/>
          </a:p>
        </p:txBody>
      </p:sp>
      <p:sp>
        <p:nvSpPr>
          <p:cNvPr id="90" name="직사각형 89"/>
          <p:cNvSpPr/>
          <p:nvPr/>
        </p:nvSpPr>
        <p:spPr>
          <a:xfrm>
            <a:off x="3255592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고등학교수학교재분석</a:t>
            </a:r>
            <a:endParaRPr lang="en-US" altLang="ko-KR" sz="1100" smtClean="0"/>
          </a:p>
        </p:txBody>
      </p:sp>
      <p:sp>
        <p:nvSpPr>
          <p:cNvPr id="117" name="직사각형 116"/>
          <p:cNvSpPr/>
          <p:nvPr/>
        </p:nvSpPr>
        <p:spPr>
          <a:xfrm>
            <a:off x="6542103" y="577214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수리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통계학</a:t>
            </a:r>
            <a:endParaRPr lang="en-US" altLang="ko-KR" sz="1100" smtClean="0"/>
          </a:p>
        </p:txBody>
      </p:sp>
      <p:cxnSp>
        <p:nvCxnSpPr>
          <p:cNvPr id="183" name="직선 연결선 182"/>
          <p:cNvCxnSpPr>
            <a:stCxn id="51" idx="3"/>
            <a:endCxn id="158" idx="1"/>
          </p:cNvCxnSpPr>
          <p:nvPr/>
        </p:nvCxnSpPr>
        <p:spPr>
          <a:xfrm flipV="1">
            <a:off x="3031951" y="3666999"/>
            <a:ext cx="224004" cy="5509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꺾인 연결선 198"/>
          <p:cNvCxnSpPr/>
          <p:nvPr/>
        </p:nvCxnSpPr>
        <p:spPr>
          <a:xfrm rot="10800000" flipH="1" flipV="1">
            <a:off x="2255823" y="1271546"/>
            <a:ext cx="15960" cy="4759368"/>
          </a:xfrm>
          <a:prstGeom prst="bentConnector3">
            <a:avLst>
              <a:gd name="adj1" fmla="val -1432331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꺾인 연결선 203"/>
          <p:cNvCxnSpPr>
            <a:stCxn id="50" idx="3"/>
            <a:endCxn id="78" idx="1"/>
          </p:cNvCxnSpPr>
          <p:nvPr/>
        </p:nvCxnSpPr>
        <p:spPr>
          <a:xfrm flipV="1">
            <a:off x="4040063" y="2088332"/>
            <a:ext cx="360040" cy="792088"/>
          </a:xfrm>
          <a:prstGeom prst="bentConnector3">
            <a:avLst>
              <a:gd name="adj1" fmla="val 62004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직선 연결선 205"/>
          <p:cNvCxnSpPr>
            <a:stCxn id="78" idx="3"/>
            <a:endCxn id="79" idx="1"/>
          </p:cNvCxnSpPr>
          <p:nvPr/>
        </p:nvCxnSpPr>
        <p:spPr>
          <a:xfrm>
            <a:off x="5192191" y="2088332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직선 연결선 207"/>
          <p:cNvCxnSpPr>
            <a:stCxn id="79" idx="3"/>
            <a:endCxn id="80" idx="1"/>
          </p:cNvCxnSpPr>
          <p:nvPr/>
        </p:nvCxnSpPr>
        <p:spPr>
          <a:xfrm>
            <a:off x="6200303" y="2088332"/>
            <a:ext cx="352423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직선 연결선 211"/>
          <p:cNvCxnSpPr>
            <a:stCxn id="86" idx="3"/>
            <a:endCxn id="87" idx="1"/>
          </p:cNvCxnSpPr>
          <p:nvPr/>
        </p:nvCxnSpPr>
        <p:spPr>
          <a:xfrm>
            <a:off x="5192191" y="2880420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직선 연결선 213"/>
          <p:cNvCxnSpPr>
            <a:stCxn id="87" idx="3"/>
            <a:endCxn id="88" idx="1"/>
          </p:cNvCxnSpPr>
          <p:nvPr/>
        </p:nvCxnSpPr>
        <p:spPr>
          <a:xfrm>
            <a:off x="6200303" y="2880420"/>
            <a:ext cx="352423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직선 연결선 215"/>
          <p:cNvCxnSpPr>
            <a:stCxn id="88" idx="3"/>
            <a:endCxn id="89" idx="1"/>
          </p:cNvCxnSpPr>
          <p:nvPr/>
        </p:nvCxnSpPr>
        <p:spPr>
          <a:xfrm>
            <a:off x="7344814" y="2880420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hape 217"/>
          <p:cNvCxnSpPr>
            <a:stCxn id="81" idx="1"/>
            <a:endCxn id="80" idx="3"/>
          </p:cNvCxnSpPr>
          <p:nvPr/>
        </p:nvCxnSpPr>
        <p:spPr>
          <a:xfrm rot="10800000">
            <a:off x="7344814" y="2088332"/>
            <a:ext cx="216024" cy="1588"/>
          </a:xfrm>
          <a:prstGeom prst="bentConnector3">
            <a:avLst>
              <a:gd name="adj1" fmla="val 5000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꺾인 연결선 219"/>
          <p:cNvCxnSpPr>
            <a:stCxn id="186" idx="1"/>
            <a:endCxn id="48" idx="3"/>
          </p:cNvCxnSpPr>
          <p:nvPr/>
        </p:nvCxnSpPr>
        <p:spPr>
          <a:xfrm rot="10800000" flipV="1">
            <a:off x="4040063" y="1296244"/>
            <a:ext cx="360040" cy="792088"/>
          </a:xfrm>
          <a:prstGeom prst="bentConnector3">
            <a:avLst>
              <a:gd name="adj1" fmla="val 67637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연결선 222"/>
          <p:cNvCxnSpPr>
            <a:stCxn id="95" idx="3"/>
            <a:endCxn id="96" idx="1"/>
          </p:cNvCxnSpPr>
          <p:nvPr/>
        </p:nvCxnSpPr>
        <p:spPr>
          <a:xfrm>
            <a:off x="5192191" y="367250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hape 228"/>
          <p:cNvCxnSpPr/>
          <p:nvPr/>
        </p:nvCxnSpPr>
        <p:spPr>
          <a:xfrm rot="10800000" flipV="1">
            <a:off x="4041773" y="4414818"/>
            <a:ext cx="359677" cy="1591016"/>
          </a:xfrm>
          <a:prstGeom prst="bentConnector3">
            <a:avLst>
              <a:gd name="adj1" fmla="val 2175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직선 연결선 232"/>
          <p:cNvCxnSpPr>
            <a:stCxn id="61" idx="3"/>
            <a:endCxn id="62" idx="1"/>
          </p:cNvCxnSpPr>
          <p:nvPr/>
        </p:nvCxnSpPr>
        <p:spPr>
          <a:xfrm>
            <a:off x="5199808" y="4464596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직선 연결선 235"/>
          <p:cNvCxnSpPr>
            <a:stCxn id="65" idx="1"/>
            <a:endCxn id="61" idx="3"/>
          </p:cNvCxnSpPr>
          <p:nvPr/>
        </p:nvCxnSpPr>
        <p:spPr>
          <a:xfrm rot="10800000">
            <a:off x="5199809" y="4464596"/>
            <a:ext cx="199287" cy="809758"/>
          </a:xfrm>
          <a:prstGeom prst="bentConnector3">
            <a:avLst>
              <a:gd name="adj1" fmla="val 5000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꺾인 연결선 264"/>
          <p:cNvCxnSpPr>
            <a:stCxn id="62" idx="3"/>
            <a:endCxn id="98" idx="1"/>
          </p:cNvCxnSpPr>
          <p:nvPr/>
        </p:nvCxnSpPr>
        <p:spPr>
          <a:xfrm flipV="1">
            <a:off x="6207920" y="3672508"/>
            <a:ext cx="344806" cy="792088"/>
          </a:xfrm>
          <a:prstGeom prst="bentConnector3">
            <a:avLst>
              <a:gd name="adj1" fmla="val 68416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꺾인 연결선 285"/>
          <p:cNvCxnSpPr>
            <a:stCxn id="98" idx="3"/>
            <a:endCxn id="100" idx="1"/>
          </p:cNvCxnSpPr>
          <p:nvPr/>
        </p:nvCxnSpPr>
        <p:spPr>
          <a:xfrm>
            <a:off x="7344814" y="3672508"/>
            <a:ext cx="216024" cy="1588"/>
          </a:xfrm>
          <a:prstGeom prst="bentConnector3">
            <a:avLst>
              <a:gd name="adj1" fmla="val 5000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직선 연결선 295"/>
          <p:cNvCxnSpPr>
            <a:stCxn id="117" idx="3"/>
            <a:endCxn id="72" idx="1"/>
          </p:cNvCxnSpPr>
          <p:nvPr/>
        </p:nvCxnSpPr>
        <p:spPr>
          <a:xfrm flipV="1">
            <a:off x="7334191" y="6048772"/>
            <a:ext cx="234264" cy="1140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직선 연결선 123"/>
          <p:cNvCxnSpPr>
            <a:stCxn id="55" idx="3"/>
            <a:endCxn id="60" idx="1"/>
          </p:cNvCxnSpPr>
          <p:nvPr/>
        </p:nvCxnSpPr>
        <p:spPr>
          <a:xfrm>
            <a:off x="898501" y="1488140"/>
            <a:ext cx="208044" cy="15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직선 연결선 128"/>
          <p:cNvCxnSpPr>
            <a:stCxn id="57" idx="3"/>
            <a:endCxn id="58" idx="1"/>
          </p:cNvCxnSpPr>
          <p:nvPr/>
        </p:nvCxnSpPr>
        <p:spPr>
          <a:xfrm>
            <a:off x="898501" y="2488272"/>
            <a:ext cx="214314" cy="15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직선 연결선 151"/>
          <p:cNvCxnSpPr>
            <a:stCxn id="47" idx="3"/>
            <a:endCxn id="48" idx="1"/>
          </p:cNvCxnSpPr>
          <p:nvPr/>
        </p:nvCxnSpPr>
        <p:spPr>
          <a:xfrm>
            <a:off x="3031951" y="2088332"/>
            <a:ext cx="216024" cy="15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직선 연결선 154"/>
          <p:cNvCxnSpPr>
            <a:stCxn id="49" idx="3"/>
            <a:endCxn id="50" idx="1"/>
          </p:cNvCxnSpPr>
          <p:nvPr/>
        </p:nvCxnSpPr>
        <p:spPr>
          <a:xfrm>
            <a:off x="3031951" y="2880420"/>
            <a:ext cx="216024" cy="15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직사각형 157"/>
          <p:cNvSpPr/>
          <p:nvPr/>
        </p:nvSpPr>
        <p:spPr>
          <a:xfrm>
            <a:off x="3255955" y="3343248"/>
            <a:ext cx="792088" cy="64750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벡터해석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및벡터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지도법</a:t>
            </a:r>
            <a:endParaRPr lang="en-US" altLang="ko-KR" sz="1100" dirty="0" smtClean="0"/>
          </a:p>
        </p:txBody>
      </p:sp>
      <p:sp>
        <p:nvSpPr>
          <p:cNvPr id="164" name="직사각형 163"/>
          <p:cNvSpPr/>
          <p:nvPr/>
        </p:nvSpPr>
        <p:spPr>
          <a:xfrm>
            <a:off x="2255823" y="576758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문제해결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학습</a:t>
            </a:r>
            <a:endParaRPr lang="en-US" altLang="ko-KR" sz="1100" dirty="0" smtClean="0"/>
          </a:p>
        </p:txBody>
      </p:sp>
      <p:cxnSp>
        <p:nvCxnSpPr>
          <p:cNvPr id="224" name="직선 연결선 223"/>
          <p:cNvCxnSpPr>
            <a:stCxn id="60" idx="3"/>
          </p:cNvCxnSpPr>
          <p:nvPr/>
        </p:nvCxnSpPr>
        <p:spPr>
          <a:xfrm>
            <a:off x="1898633" y="1488140"/>
            <a:ext cx="161686" cy="228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직선 연결선 238"/>
          <p:cNvCxnSpPr>
            <a:stCxn id="58" idx="3"/>
          </p:cNvCxnSpPr>
          <p:nvPr/>
        </p:nvCxnSpPr>
        <p:spPr>
          <a:xfrm flipV="1">
            <a:off x="1904903" y="2485992"/>
            <a:ext cx="136606" cy="228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직선 연결선 275"/>
          <p:cNvCxnSpPr>
            <a:stCxn id="158" idx="3"/>
            <a:endCxn id="95" idx="1"/>
          </p:cNvCxnSpPr>
          <p:nvPr/>
        </p:nvCxnSpPr>
        <p:spPr>
          <a:xfrm>
            <a:off x="4048043" y="3666999"/>
            <a:ext cx="352060" cy="5509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직선 연결선 278"/>
          <p:cNvCxnSpPr>
            <a:endCxn id="47" idx="1"/>
          </p:cNvCxnSpPr>
          <p:nvPr/>
        </p:nvCxnSpPr>
        <p:spPr>
          <a:xfrm flipV="1">
            <a:off x="2041509" y="2088332"/>
            <a:ext cx="198354" cy="4047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직선 연결선 284"/>
          <p:cNvCxnSpPr>
            <a:endCxn id="49" idx="1"/>
          </p:cNvCxnSpPr>
          <p:nvPr/>
        </p:nvCxnSpPr>
        <p:spPr>
          <a:xfrm flipV="1">
            <a:off x="2041509" y="2880420"/>
            <a:ext cx="198354" cy="3420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직선 연결선 289"/>
          <p:cNvCxnSpPr/>
          <p:nvPr/>
        </p:nvCxnSpPr>
        <p:spPr>
          <a:xfrm rot="10800000">
            <a:off x="2041509" y="3700438"/>
            <a:ext cx="197784" cy="4350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직선 연결선 313"/>
          <p:cNvCxnSpPr>
            <a:stCxn id="71" idx="3"/>
            <a:endCxn id="68" idx="1"/>
          </p:cNvCxnSpPr>
          <p:nvPr/>
        </p:nvCxnSpPr>
        <p:spPr>
          <a:xfrm flipV="1">
            <a:off x="7334191" y="5256684"/>
            <a:ext cx="234264" cy="1767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직선 연결선 324"/>
          <p:cNvCxnSpPr>
            <a:stCxn id="82" idx="1"/>
          </p:cNvCxnSpPr>
          <p:nvPr/>
        </p:nvCxnSpPr>
        <p:spPr>
          <a:xfrm rot="10800000" flipV="1">
            <a:off x="2041510" y="4464596"/>
            <a:ext cx="205971" cy="2166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직선 연결선 327"/>
          <p:cNvCxnSpPr>
            <a:stCxn id="84" idx="1"/>
          </p:cNvCxnSpPr>
          <p:nvPr/>
        </p:nvCxnSpPr>
        <p:spPr>
          <a:xfrm rot="10800000" flipV="1">
            <a:off x="2041510" y="5256684"/>
            <a:ext cx="205971" cy="1539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" name="직사각형 337"/>
          <p:cNvSpPr/>
          <p:nvPr/>
        </p:nvSpPr>
        <p:spPr>
          <a:xfrm>
            <a:off x="4756153" y="8201032"/>
            <a:ext cx="785818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교직기본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이수과목</a:t>
            </a:r>
            <a:endParaRPr lang="en-US" altLang="ko-KR" sz="1100" dirty="0" smtClean="0"/>
          </a:p>
        </p:txBody>
      </p:sp>
      <p:sp>
        <p:nvSpPr>
          <p:cNvPr id="339" name="직사각형 338"/>
          <p:cNvSpPr/>
          <p:nvPr/>
        </p:nvSpPr>
        <p:spPr>
          <a:xfrm>
            <a:off x="612749" y="8201032"/>
            <a:ext cx="792088" cy="57606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전공필수</a:t>
            </a:r>
            <a:endParaRPr lang="en-US" altLang="ko-KR" sz="1100" dirty="0" smtClean="0"/>
          </a:p>
        </p:txBody>
      </p:sp>
      <p:cxnSp>
        <p:nvCxnSpPr>
          <p:cNvPr id="349" name="직선 연결선 348"/>
          <p:cNvCxnSpPr>
            <a:stCxn id="73" idx="3"/>
            <a:endCxn id="74" idx="1"/>
          </p:cNvCxnSpPr>
          <p:nvPr/>
        </p:nvCxnSpPr>
        <p:spPr>
          <a:xfrm>
            <a:off x="5199808" y="6060172"/>
            <a:ext cx="216024" cy="15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" name="직사각형 351"/>
          <p:cNvSpPr/>
          <p:nvPr/>
        </p:nvSpPr>
        <p:spPr>
          <a:xfrm>
            <a:off x="3255955" y="576758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교수법</a:t>
            </a:r>
            <a:endParaRPr lang="en-US" altLang="ko-KR" sz="1100" dirty="0" smtClean="0"/>
          </a:p>
        </p:txBody>
      </p:sp>
      <p:cxnSp>
        <p:nvCxnSpPr>
          <p:cNvPr id="353" name="직선 연결선 352"/>
          <p:cNvCxnSpPr>
            <a:stCxn id="352" idx="1"/>
            <a:endCxn id="164" idx="3"/>
          </p:cNvCxnSpPr>
          <p:nvPr/>
        </p:nvCxnSpPr>
        <p:spPr>
          <a:xfrm rot="10800000">
            <a:off x="3047911" y="6055612"/>
            <a:ext cx="208044" cy="15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9" name="직사각형 358"/>
          <p:cNvSpPr/>
          <p:nvPr/>
        </p:nvSpPr>
        <p:spPr>
          <a:xfrm>
            <a:off x="6542103" y="7415214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실용수학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교재연구</a:t>
            </a:r>
            <a:endParaRPr lang="en-US" altLang="ko-KR" sz="1100" dirty="0" smtClean="0"/>
          </a:p>
        </p:txBody>
      </p:sp>
      <p:sp>
        <p:nvSpPr>
          <p:cNvPr id="362" name="직사각형 361"/>
          <p:cNvSpPr/>
          <p:nvPr/>
        </p:nvSpPr>
        <p:spPr>
          <a:xfrm>
            <a:off x="7542235" y="7410654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기하학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교재연구및지도법</a:t>
            </a:r>
            <a:endParaRPr lang="en-US" altLang="ko-KR" sz="1100" dirty="0" smtClean="0"/>
          </a:p>
        </p:txBody>
      </p:sp>
      <p:cxnSp>
        <p:nvCxnSpPr>
          <p:cNvPr id="366" name="직선 연결선 365"/>
          <p:cNvCxnSpPr>
            <a:stCxn id="90" idx="3"/>
          </p:cNvCxnSpPr>
          <p:nvPr/>
        </p:nvCxnSpPr>
        <p:spPr>
          <a:xfrm flipV="1">
            <a:off x="4047680" y="5221727"/>
            <a:ext cx="299796" cy="34957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꺾인 연결선 369"/>
          <p:cNvCxnSpPr>
            <a:stCxn id="96" idx="3"/>
            <a:endCxn id="359" idx="1"/>
          </p:cNvCxnSpPr>
          <p:nvPr/>
        </p:nvCxnSpPr>
        <p:spPr>
          <a:xfrm>
            <a:off x="6200303" y="3672508"/>
            <a:ext cx="341800" cy="4030738"/>
          </a:xfrm>
          <a:prstGeom prst="bentConnector3">
            <a:avLst>
              <a:gd name="adj1" fmla="val 5000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직선 연결선 378"/>
          <p:cNvCxnSpPr>
            <a:stCxn id="359" idx="3"/>
            <a:endCxn id="362" idx="1"/>
          </p:cNvCxnSpPr>
          <p:nvPr/>
        </p:nvCxnSpPr>
        <p:spPr>
          <a:xfrm flipV="1">
            <a:off x="7334191" y="7698686"/>
            <a:ext cx="208044" cy="456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꺾인 연결선 381"/>
          <p:cNvCxnSpPr>
            <a:stCxn id="62" idx="3"/>
            <a:endCxn id="63" idx="1"/>
          </p:cNvCxnSpPr>
          <p:nvPr/>
        </p:nvCxnSpPr>
        <p:spPr>
          <a:xfrm>
            <a:off x="6207920" y="4464596"/>
            <a:ext cx="1334315" cy="2381394"/>
          </a:xfrm>
          <a:prstGeom prst="bentConnector3">
            <a:avLst>
              <a:gd name="adj1" fmla="val 17639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직선 연결선 386"/>
          <p:cNvCxnSpPr>
            <a:stCxn id="64" idx="1"/>
            <a:endCxn id="67" idx="3"/>
          </p:cNvCxnSpPr>
          <p:nvPr/>
        </p:nvCxnSpPr>
        <p:spPr>
          <a:xfrm rot="10800000">
            <a:off x="7334191" y="4417098"/>
            <a:ext cx="208044" cy="1588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꺾인 연결선 394"/>
          <p:cNvCxnSpPr>
            <a:stCxn id="83" idx="3"/>
          </p:cNvCxnSpPr>
          <p:nvPr/>
        </p:nvCxnSpPr>
        <p:spPr>
          <a:xfrm>
            <a:off x="4047680" y="4464596"/>
            <a:ext cx="136969" cy="1164668"/>
          </a:xfrm>
          <a:prstGeom prst="bentConnector2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꺾인 연결선 394"/>
          <p:cNvCxnSpPr/>
          <p:nvPr/>
        </p:nvCxnSpPr>
        <p:spPr>
          <a:xfrm>
            <a:off x="4184649" y="5629264"/>
            <a:ext cx="2357454" cy="502346"/>
          </a:xfrm>
          <a:prstGeom prst="bentConnector3">
            <a:avLst>
              <a:gd name="adj1" fmla="val 89865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1" name="직사각형 440"/>
          <p:cNvSpPr/>
          <p:nvPr/>
        </p:nvSpPr>
        <p:spPr>
          <a:xfrm>
            <a:off x="612749" y="8986850"/>
            <a:ext cx="3571900" cy="57606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수리논리</a:t>
            </a:r>
            <a:r>
              <a:rPr lang="en-US" altLang="ko-KR" sz="1100" dirty="0" smtClean="0"/>
              <a:t>, </a:t>
            </a:r>
            <a:r>
              <a:rPr lang="ko-KR" altLang="en-US" sz="1100" dirty="0" err="1" smtClean="0"/>
              <a:t>고등미적분학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집합론</a:t>
            </a:r>
            <a:endParaRPr lang="en-US" altLang="ko-KR" sz="1100" dirty="0" smtClean="0"/>
          </a:p>
        </p:txBody>
      </p:sp>
      <p:sp>
        <p:nvSpPr>
          <p:cNvPr id="442" name="직사각형 441"/>
          <p:cNvSpPr/>
          <p:nvPr/>
        </p:nvSpPr>
        <p:spPr>
          <a:xfrm>
            <a:off x="4756153" y="8915412"/>
            <a:ext cx="3429024" cy="8572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o-KR" altLang="en-US" sz="1100" dirty="0" smtClean="0"/>
              <a:t>전공기본이수 </a:t>
            </a:r>
            <a:r>
              <a:rPr lang="en-US" altLang="ko-KR" sz="1100" dirty="0" smtClean="0"/>
              <a:t>: </a:t>
            </a:r>
          </a:p>
          <a:p>
            <a:pPr algn="just"/>
            <a:r>
              <a:rPr lang="ko-KR" altLang="en-US" sz="1100" dirty="0" smtClean="0"/>
              <a:t>선형대수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기하학일반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정수론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해석학</a:t>
            </a:r>
            <a:r>
              <a:rPr lang="en-US" altLang="ko-KR" sz="1100" dirty="0" smtClean="0"/>
              <a:t>, </a:t>
            </a:r>
          </a:p>
          <a:p>
            <a:pPr algn="just"/>
            <a:r>
              <a:rPr lang="ko-KR" altLang="en-US" sz="1100" dirty="0" err="1" smtClean="0"/>
              <a:t>확률및통계</a:t>
            </a:r>
            <a:r>
              <a:rPr lang="en-US" altLang="ko-KR" sz="1100" dirty="0" smtClean="0"/>
              <a:t>, </a:t>
            </a:r>
            <a:r>
              <a:rPr lang="ko-KR" altLang="en-US" sz="1100" dirty="0" err="1" smtClean="0"/>
              <a:t>복소해석학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현대대수학</a:t>
            </a:r>
            <a:r>
              <a:rPr lang="en-US" altLang="ko-KR" sz="1100" dirty="0" smtClean="0"/>
              <a:t>, </a:t>
            </a:r>
            <a:endParaRPr lang="en-US" altLang="ko-KR" sz="1100" dirty="0" smtClean="0"/>
          </a:p>
          <a:p>
            <a:pPr algn="just"/>
            <a:r>
              <a:rPr lang="ko-KR" altLang="en-US" sz="1100" dirty="0" smtClean="0"/>
              <a:t>위상수학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미분기하학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수학교육론</a:t>
            </a:r>
            <a:r>
              <a:rPr lang="en-US" altLang="ko-KR" sz="1100" dirty="0" smtClean="0"/>
              <a:t>, </a:t>
            </a:r>
          </a:p>
          <a:p>
            <a:pPr algn="just"/>
            <a:r>
              <a:rPr lang="ko-KR" altLang="en-US" sz="1100" dirty="0" err="1" smtClean="0"/>
              <a:t>조합및그래프이론</a:t>
            </a:r>
            <a:endParaRPr lang="en-US" altLang="ko-KR" sz="1100" dirty="0" smtClean="0"/>
          </a:p>
        </p:txBody>
      </p:sp>
      <p:sp>
        <p:nvSpPr>
          <p:cNvPr id="443" name="직사각형 442"/>
          <p:cNvSpPr/>
          <p:nvPr/>
        </p:nvSpPr>
        <p:spPr>
          <a:xfrm>
            <a:off x="4756153" y="9986982"/>
            <a:ext cx="3429024" cy="8572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o-KR" altLang="en-US" sz="1100" dirty="0" smtClean="0"/>
              <a:t>교과교육학 </a:t>
            </a:r>
            <a:r>
              <a:rPr lang="en-US" altLang="ko-KR" sz="1100" dirty="0" smtClean="0"/>
              <a:t>: </a:t>
            </a:r>
          </a:p>
          <a:p>
            <a:pPr algn="just"/>
            <a:r>
              <a:rPr lang="ko-KR" altLang="en-US" sz="1100" dirty="0" smtClean="0"/>
              <a:t>수학교육론</a:t>
            </a:r>
            <a:r>
              <a:rPr lang="en-US" altLang="ko-KR" sz="1100" dirty="0" smtClean="0"/>
              <a:t>, </a:t>
            </a:r>
            <a:r>
              <a:rPr lang="ko-KR" altLang="en-US" sz="1100" dirty="0" err="1" smtClean="0"/>
              <a:t>수학교재연구및지도법</a:t>
            </a:r>
            <a:r>
              <a:rPr lang="en-US" altLang="ko-KR" sz="1100" dirty="0" smtClean="0"/>
              <a:t>, </a:t>
            </a:r>
            <a:r>
              <a:rPr lang="ko-KR" altLang="en-US" sz="1100" dirty="0" smtClean="0"/>
              <a:t>수리논술</a:t>
            </a:r>
            <a:endParaRPr lang="en-US" altLang="ko-KR" sz="1100" dirty="0" smtClean="0"/>
          </a:p>
        </p:txBody>
      </p:sp>
      <p:cxnSp>
        <p:nvCxnSpPr>
          <p:cNvPr id="120" name="직선 연결선 119"/>
          <p:cNvCxnSpPr/>
          <p:nvPr/>
        </p:nvCxnSpPr>
        <p:spPr>
          <a:xfrm>
            <a:off x="2041509" y="2485992"/>
            <a:ext cx="2357454" cy="285752"/>
          </a:xfrm>
          <a:prstGeom prst="bentConnector3">
            <a:avLst>
              <a:gd name="adj1" fmla="val 88788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꺾인 연결선 131"/>
          <p:cNvCxnSpPr>
            <a:stCxn id="50" idx="3"/>
            <a:endCxn id="95" idx="1"/>
          </p:cNvCxnSpPr>
          <p:nvPr/>
        </p:nvCxnSpPr>
        <p:spPr>
          <a:xfrm>
            <a:off x="4040063" y="2880420"/>
            <a:ext cx="360040" cy="792088"/>
          </a:xfrm>
          <a:prstGeom prst="bentConnector3">
            <a:avLst>
              <a:gd name="adj1" fmla="val 5000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꺾인 연결선 394"/>
          <p:cNvCxnSpPr>
            <a:stCxn id="82" idx="3"/>
          </p:cNvCxnSpPr>
          <p:nvPr/>
        </p:nvCxnSpPr>
        <p:spPr>
          <a:xfrm flipV="1">
            <a:off x="3039568" y="4129066"/>
            <a:ext cx="1073643" cy="335530"/>
          </a:xfrm>
          <a:prstGeom prst="bentConnector3">
            <a:avLst>
              <a:gd name="adj1" fmla="val 10965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꺾인 연결선 394"/>
          <p:cNvCxnSpPr>
            <a:endCxn id="78" idx="1"/>
          </p:cNvCxnSpPr>
          <p:nvPr/>
        </p:nvCxnSpPr>
        <p:spPr>
          <a:xfrm rot="5400000" flipH="1" flipV="1">
            <a:off x="3236290" y="2965253"/>
            <a:ext cx="2040734" cy="286892"/>
          </a:xfrm>
          <a:prstGeom prst="bentConnector2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hape 228"/>
          <p:cNvCxnSpPr>
            <a:stCxn id="66" idx="1"/>
            <a:endCxn id="352" idx="3"/>
          </p:cNvCxnSpPr>
          <p:nvPr/>
        </p:nvCxnSpPr>
        <p:spPr>
          <a:xfrm rot="10800000">
            <a:off x="4048043" y="6055612"/>
            <a:ext cx="1351052" cy="790378"/>
          </a:xfrm>
          <a:prstGeom prst="bentConnector3">
            <a:avLst>
              <a:gd name="adj1" fmla="val 8102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1092</TotalTime>
  <Words>171</Words>
  <Application>Microsoft Office PowerPoint</Application>
  <PresentationFormat>사용자 지정</PresentationFormat>
  <Paragraphs>117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113</cp:revision>
  <dcterms:created xsi:type="dcterms:W3CDTF">2011-03-08T06:22:35Z</dcterms:created>
  <dcterms:modified xsi:type="dcterms:W3CDTF">2017-03-10T07:44:06Z</dcterms:modified>
</cp:coreProperties>
</file>