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66" d="100"/>
          <a:sy n="66" d="100"/>
        </p:scale>
        <p:origin x="67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3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1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0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3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5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7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3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0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8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E899-F18B-4E59-B470-21B20855C6A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78A0-099E-4D77-8DE4-7EFA5193F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6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bpedia.org/sparq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bpedia.org/snorq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Sparql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2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Q8: </a:t>
            </a:r>
            <a:r>
              <a:rPr lang="en-US" sz="4000" dirty="0" smtClean="0"/>
              <a:t>Is Amazon river longer than Nile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Sparql</a:t>
            </a:r>
            <a:r>
              <a:rPr lang="en-US" dirty="0" smtClean="0"/>
              <a:t> Endpoint:</a:t>
            </a:r>
          </a:p>
          <a:p>
            <a:r>
              <a:rPr lang="en-US" dirty="0" smtClean="0">
                <a:hlinkClick r:id="rId2"/>
              </a:rPr>
              <a:t>http://dbpedia.org/sparql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Data: http://dbpedia.org</a:t>
            </a:r>
          </a:p>
          <a:p>
            <a:r>
              <a:rPr lang="en-US" dirty="0" smtClean="0"/>
              <a:t>Query: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11506" y="4284874"/>
            <a:ext cx="9120513" cy="181588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  <a:ea typeface="SimSun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  <a:ea typeface="SimSun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  <a:ea typeface="SimSun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PREFIX prop: &lt;http://dbpedia.org/property/&gt;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ASK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&lt;http://dbpedia.org/resource/Amazon_River&gt; </a:t>
            </a:r>
            <a:r>
              <a:rPr lang="en-US" altLang="zh-CN" sz="1600" dirty="0" err="1">
                <a:latin typeface="Courier New" charset="0"/>
              </a:rPr>
              <a:t>prop:length</a:t>
            </a:r>
            <a:r>
              <a:rPr lang="en-US" altLang="zh-CN" sz="1600" dirty="0">
                <a:latin typeface="Courier New" charset="0"/>
              </a:rPr>
              <a:t> ?amazon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&lt;http://dbpedia.org/resource/Nile&gt; </a:t>
            </a:r>
            <a:r>
              <a:rPr lang="en-US" altLang="zh-CN" sz="1600" dirty="0" err="1">
                <a:latin typeface="Courier New" charset="0"/>
              </a:rPr>
              <a:t>prop:length</a:t>
            </a:r>
            <a:r>
              <a:rPr lang="en-US" altLang="zh-CN" sz="1600" dirty="0">
                <a:latin typeface="Courier New" charset="0"/>
              </a:rPr>
              <a:t> ?</a:t>
            </a:r>
            <a:r>
              <a:rPr lang="en-US" altLang="zh-CN" sz="1600" dirty="0" err="1">
                <a:latin typeface="Courier New" charset="0"/>
              </a:rPr>
              <a:t>nile</a:t>
            </a:r>
            <a:r>
              <a:rPr lang="en-US" altLang="zh-CN" sz="1600" dirty="0">
                <a:latin typeface="Courier New" charset="0"/>
              </a:rPr>
              <a:t>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FILTER(?amazon &gt; ?</a:t>
            </a:r>
            <a:r>
              <a:rPr lang="en-US" altLang="zh-CN" sz="1600" dirty="0" err="1">
                <a:latin typeface="Courier New" charset="0"/>
              </a:rPr>
              <a:t>nile</a:t>
            </a:r>
            <a:r>
              <a:rPr lang="en-US" altLang="zh-CN" sz="1600" dirty="0">
                <a:latin typeface="Courier New" charset="0"/>
              </a:rPr>
              <a:t>)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} </a:t>
            </a:r>
            <a:endParaRPr lang="en-US" altLang="zh-CN" sz="1600" dirty="0" smtClean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71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Q1: Querying Berners-Lee’s FOAF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Redland </a:t>
            </a:r>
            <a:r>
              <a:rPr lang="en-US" dirty="0" err="1" smtClean="0"/>
              <a:t>Rasqal</a:t>
            </a:r>
            <a:r>
              <a:rPr lang="en-US" dirty="0" smtClean="0"/>
              <a:t> RDF Query Demonstration</a:t>
            </a:r>
          </a:p>
          <a:p>
            <a:pPr lvl="1"/>
            <a:r>
              <a:rPr lang="en-US" dirty="0" smtClean="0"/>
              <a:t>http://librdf.org/2005/sparqling</a:t>
            </a:r>
          </a:p>
          <a:p>
            <a:r>
              <a:rPr lang="en-US" dirty="0" smtClean="0"/>
              <a:t>Data: http://dig.csail.mit.edu/2008/webdav/timbl/foaf.rdf</a:t>
            </a:r>
          </a:p>
          <a:p>
            <a:r>
              <a:rPr lang="en-US" dirty="0" smtClean="0"/>
              <a:t>Query: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92530" y="4001294"/>
            <a:ext cx="8496300" cy="1323439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  <a:ea typeface="SimSun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  <a:ea typeface="SimSun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  <a:ea typeface="SimSun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PREFIX </a:t>
            </a:r>
            <a:r>
              <a:rPr lang="en-US" altLang="zh-CN" sz="1600" dirty="0" err="1">
                <a:latin typeface="Courier New" charset="0"/>
              </a:rPr>
              <a:t>foaf</a:t>
            </a:r>
            <a:r>
              <a:rPr lang="en-US" altLang="zh-CN" sz="1600" dirty="0">
                <a:latin typeface="Courier New" charset="0"/>
              </a:rPr>
              <a:t>:  &lt;http://xmlns.com/foaf/0.1/&gt;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SELECT ?name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WHERE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?person </a:t>
            </a:r>
            <a:r>
              <a:rPr lang="en-US" altLang="zh-CN" sz="1600" dirty="0" err="1">
                <a:latin typeface="Courier New" charset="0"/>
              </a:rPr>
              <a:t>foaf:name</a:t>
            </a:r>
            <a:r>
              <a:rPr lang="en-US" altLang="zh-CN" sz="1600" dirty="0">
                <a:latin typeface="Courier New" charset="0"/>
              </a:rPr>
              <a:t> ?name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}</a:t>
            </a:r>
            <a:endParaRPr lang="en-US" altLang="zh-CN" sz="1600" dirty="0" smtClean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83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Q2: Querying Berners-Lee’s FOAF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Redland </a:t>
            </a:r>
            <a:r>
              <a:rPr lang="en-US" dirty="0" err="1" smtClean="0"/>
              <a:t>Rasqal</a:t>
            </a:r>
            <a:r>
              <a:rPr lang="en-US" dirty="0" smtClean="0"/>
              <a:t> RDF Query Demonstration</a:t>
            </a:r>
          </a:p>
          <a:p>
            <a:pPr lvl="1"/>
            <a:r>
              <a:rPr lang="en-US" dirty="0" smtClean="0"/>
              <a:t>http://librdf.org/2005/sparqling</a:t>
            </a:r>
          </a:p>
          <a:p>
            <a:r>
              <a:rPr lang="en-US" dirty="0" smtClean="0"/>
              <a:t>Data: http://dig.csail.mit.edu/2008/webdav/timbl/foaf.rdf</a:t>
            </a:r>
          </a:p>
          <a:p>
            <a:r>
              <a:rPr lang="en-US" dirty="0" smtClean="0"/>
              <a:t>Query: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92530" y="4001294"/>
            <a:ext cx="8496300" cy="156966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  <a:ea typeface="SimSun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  <a:ea typeface="SimSun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  <a:ea typeface="SimSun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PREFIX </a:t>
            </a:r>
            <a:r>
              <a:rPr lang="en-US" altLang="zh-CN" sz="1600" dirty="0" err="1">
                <a:latin typeface="Courier New" charset="0"/>
              </a:rPr>
              <a:t>foaf</a:t>
            </a:r>
            <a:r>
              <a:rPr lang="en-US" altLang="zh-CN" sz="1600" dirty="0">
                <a:latin typeface="Courier New" charset="0"/>
              </a:rPr>
              <a:t>:  &lt;http://xmlns.com/foaf/0.1/&gt;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SELECT *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WHERE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?person </a:t>
            </a:r>
            <a:r>
              <a:rPr lang="en-US" altLang="zh-CN" sz="1600" dirty="0" err="1">
                <a:latin typeface="Courier New" charset="0"/>
              </a:rPr>
              <a:t>foaf:name</a:t>
            </a:r>
            <a:r>
              <a:rPr lang="en-US" altLang="zh-CN" sz="1600" dirty="0">
                <a:latin typeface="Courier New" charset="0"/>
              </a:rPr>
              <a:t> ?name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?person </a:t>
            </a:r>
            <a:r>
              <a:rPr lang="en-US" altLang="zh-CN" sz="1600" dirty="0" err="1">
                <a:latin typeface="Courier New" charset="0"/>
              </a:rPr>
              <a:t>foaf:mbox</a:t>
            </a:r>
            <a:r>
              <a:rPr lang="en-US" altLang="zh-CN" sz="1600" dirty="0">
                <a:latin typeface="Courier New" charset="0"/>
              </a:rPr>
              <a:t> ?email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}</a:t>
            </a:r>
            <a:endParaRPr lang="en-US" altLang="zh-CN" sz="1600" dirty="0" smtClean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95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Q3: Querying Berners-Lee’s FOAF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Redland </a:t>
            </a:r>
            <a:r>
              <a:rPr lang="en-US" dirty="0" err="1" smtClean="0"/>
              <a:t>Rasqal</a:t>
            </a:r>
            <a:r>
              <a:rPr lang="en-US" dirty="0" smtClean="0"/>
              <a:t> RDF Query Demonstration</a:t>
            </a:r>
          </a:p>
          <a:p>
            <a:pPr lvl="1"/>
            <a:r>
              <a:rPr lang="en-US" dirty="0" smtClean="0"/>
              <a:t>http://librdf.org/2005/sparqling</a:t>
            </a:r>
          </a:p>
          <a:p>
            <a:r>
              <a:rPr lang="en-US" dirty="0" smtClean="0"/>
              <a:t>Data: http://dig.csail.mit.edu/2008/webdav/timbl/foaf.rdf</a:t>
            </a:r>
          </a:p>
          <a:p>
            <a:r>
              <a:rPr lang="en-US" dirty="0" smtClean="0"/>
              <a:t>Query: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92530" y="4001294"/>
            <a:ext cx="8496300" cy="181588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  <a:ea typeface="SimSun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  <a:ea typeface="SimSun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  <a:ea typeface="SimSun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PREFIX </a:t>
            </a:r>
            <a:r>
              <a:rPr lang="en-US" altLang="zh-CN" sz="1600" dirty="0" err="1">
                <a:latin typeface="Courier New" charset="0"/>
              </a:rPr>
              <a:t>foaf</a:t>
            </a:r>
            <a:r>
              <a:rPr lang="en-US" altLang="zh-CN" sz="1600" dirty="0">
                <a:latin typeface="Courier New" charset="0"/>
              </a:rPr>
              <a:t>:  &lt;http://xmlns.com/foaf/0.1/&gt;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PREFIX card: &lt;http://www.w3.org/People/Berners-Lee/card#&gt;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SELECT ?homepage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WHERE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</a:t>
            </a:r>
            <a:r>
              <a:rPr lang="en-US" altLang="zh-CN" sz="1600" dirty="0" err="1">
                <a:latin typeface="Courier New" charset="0"/>
              </a:rPr>
              <a:t>card:i</a:t>
            </a:r>
            <a:r>
              <a:rPr lang="en-US" altLang="zh-CN" sz="1600" dirty="0">
                <a:latin typeface="Courier New" charset="0"/>
              </a:rPr>
              <a:t> </a:t>
            </a:r>
            <a:r>
              <a:rPr lang="en-US" altLang="zh-CN" sz="1600" dirty="0" err="1">
                <a:latin typeface="Courier New" charset="0"/>
              </a:rPr>
              <a:t>foaf:knows</a:t>
            </a:r>
            <a:r>
              <a:rPr lang="en-US" altLang="zh-CN" sz="1600" dirty="0">
                <a:latin typeface="Courier New" charset="0"/>
              </a:rPr>
              <a:t> ?known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?known </a:t>
            </a:r>
            <a:r>
              <a:rPr lang="en-US" altLang="zh-CN" sz="1600" dirty="0" err="1">
                <a:latin typeface="Courier New" charset="0"/>
              </a:rPr>
              <a:t>foaf:homepage</a:t>
            </a:r>
            <a:r>
              <a:rPr lang="en-US" altLang="zh-CN" sz="1600" dirty="0">
                <a:latin typeface="Courier New" charset="0"/>
              </a:rPr>
              <a:t> ?homepage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}</a:t>
            </a:r>
            <a:endParaRPr lang="en-US" altLang="zh-CN" sz="1600" dirty="0" smtClean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180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Q4: </a:t>
            </a:r>
            <a:r>
              <a:rPr lang="en-US" dirty="0" err="1" smtClean="0"/>
              <a:t>DBPedia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http://dbpedia.org/snorql/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Prefix: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21255" y="3092609"/>
            <a:ext cx="6694170" cy="2800767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  <a:ea typeface="SimSun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  <a:ea typeface="SimSun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  <a:ea typeface="SimSun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owl: &lt;http://www.w3.org/2002/07/owl#&gt;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xsd: &lt;http://www.w3.org/2001/XMLSchema#&gt;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rdfs: &lt;http://www.w3.org/2000/01/rdf-schema#&gt;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rdf: &lt;http://www.w3.org/1999/02/22-rdf-syntax-ns#&gt;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foaf: &lt;http://xmlns.com/foaf/0.1/&gt;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dc: &lt;http://purl.org/dc/elements/1.1/&gt;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: &lt;http://dbpedia.org/resource/&gt;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dbpedia2: &lt;http://dbpedia.org/property/&gt;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dbpedia: &lt;http://dbpedia.org/&gt;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>
                <a:latin typeface="Courier New" charset="0"/>
              </a:rPr>
              <a:t>PREFIX skos: &lt;http://www.w3.org/2004/02/skos/core#&gt;</a:t>
            </a:r>
            <a:endParaRPr lang="en-US" altLang="zh-CN" sz="1600" dirty="0" smtClean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6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Q4: </a:t>
            </a:r>
            <a:r>
              <a:rPr lang="en-US" sz="4000" dirty="0" smtClean="0"/>
              <a:t>People who were born in Berlin before 1900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426" y="2635482"/>
            <a:ext cx="8496300" cy="181588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  <a:ea typeface="SimSun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  <a:ea typeface="SimSun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  <a:ea typeface="SimSun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SELECT ?name ?birth ?death ?person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WHERE {      ?person </a:t>
            </a:r>
            <a:r>
              <a:rPr lang="en-US" altLang="zh-CN" sz="1600" dirty="0" err="1">
                <a:latin typeface="Courier New" charset="0"/>
              </a:rPr>
              <a:t>dbo:birthPlace</a:t>
            </a:r>
            <a:r>
              <a:rPr lang="en-US" altLang="zh-CN" sz="1600" dirty="0">
                <a:latin typeface="Courier New" charset="0"/>
              </a:rPr>
              <a:t> :Berlin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		 ?person </a:t>
            </a:r>
            <a:r>
              <a:rPr lang="en-US" altLang="zh-CN" sz="1600" dirty="0" err="1">
                <a:latin typeface="Courier New" charset="0"/>
              </a:rPr>
              <a:t>dbo:birthDate</a:t>
            </a:r>
            <a:r>
              <a:rPr lang="en-US" altLang="zh-CN" sz="1600" dirty="0">
                <a:latin typeface="Courier New" charset="0"/>
              </a:rPr>
              <a:t> ?birth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       ?person </a:t>
            </a:r>
            <a:r>
              <a:rPr lang="en-US" altLang="zh-CN" sz="1600" dirty="0" err="1">
                <a:latin typeface="Courier New" charset="0"/>
              </a:rPr>
              <a:t>foaf:name</a:t>
            </a:r>
            <a:r>
              <a:rPr lang="en-US" altLang="zh-CN" sz="1600" dirty="0">
                <a:latin typeface="Courier New" charset="0"/>
              </a:rPr>
              <a:t> ?name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       ?person </a:t>
            </a:r>
            <a:r>
              <a:rPr lang="en-US" altLang="zh-CN" sz="1600" dirty="0" err="1">
                <a:latin typeface="Courier New" charset="0"/>
              </a:rPr>
              <a:t>dbo:deathDate</a:t>
            </a:r>
            <a:r>
              <a:rPr lang="en-US" altLang="zh-CN" sz="1600" dirty="0">
                <a:latin typeface="Courier New" charset="0"/>
              </a:rPr>
              <a:t> ?death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           FILTER (?birth &lt; "1900-01-01"^^</a:t>
            </a:r>
            <a:r>
              <a:rPr lang="en-US" altLang="zh-CN" sz="1600" dirty="0" err="1">
                <a:latin typeface="Courier New" charset="0"/>
              </a:rPr>
              <a:t>xsd:date</a:t>
            </a:r>
            <a:r>
              <a:rPr lang="en-US" altLang="zh-CN" sz="1600" dirty="0">
                <a:latin typeface="Courier New" charset="0"/>
              </a:rPr>
              <a:t>) . }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ORDER BY ?name</a:t>
            </a:r>
            <a:endParaRPr lang="en-US" altLang="zh-CN" sz="1600" dirty="0" smtClean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293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Q5: </a:t>
            </a:r>
            <a:r>
              <a:rPr lang="en-US" sz="4000" dirty="0" smtClean="0"/>
              <a:t>German musicians with German and English descriptions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425" y="2635482"/>
            <a:ext cx="9120513" cy="181588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  <a:ea typeface="SimSun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  <a:ea typeface="SimSun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  <a:ea typeface="SimSun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SELECT ?name ?</a:t>
            </a:r>
            <a:r>
              <a:rPr lang="en-US" altLang="zh-CN" sz="1600" dirty="0" err="1">
                <a:latin typeface="Courier New" charset="0"/>
              </a:rPr>
              <a:t>description_en</a:t>
            </a:r>
            <a:r>
              <a:rPr lang="en-US" altLang="zh-CN" sz="1600" dirty="0">
                <a:latin typeface="Courier New" charset="0"/>
              </a:rPr>
              <a:t> ?</a:t>
            </a:r>
            <a:r>
              <a:rPr lang="en-US" altLang="zh-CN" sz="1600" dirty="0" err="1">
                <a:latin typeface="Courier New" charset="0"/>
              </a:rPr>
              <a:t>description_de</a:t>
            </a:r>
            <a:r>
              <a:rPr lang="en-US" altLang="zh-CN" sz="1600" dirty="0">
                <a:latin typeface="Courier New" charset="0"/>
              </a:rPr>
              <a:t> ?musician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WHERE {?musician </a:t>
            </a:r>
            <a:r>
              <a:rPr lang="en-US" altLang="zh-CN" sz="1600" dirty="0" err="1">
                <a:latin typeface="Courier New" charset="0"/>
              </a:rPr>
              <a:t>foaf:name</a:t>
            </a:r>
            <a:r>
              <a:rPr lang="en-US" altLang="zh-CN" sz="1600" dirty="0">
                <a:latin typeface="Courier New" charset="0"/>
              </a:rPr>
              <a:t> ?name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      OPTIONAL { </a:t>
            </a:r>
            <a:r>
              <a:rPr lang="en-US" altLang="zh-CN" sz="1600" dirty="0" smtClean="0">
                <a:latin typeface="Courier New" charset="0"/>
              </a:rPr>
              <a:t>?</a:t>
            </a:r>
            <a:r>
              <a:rPr lang="en-US" altLang="zh-CN" sz="1600" dirty="0">
                <a:latin typeface="Courier New" charset="0"/>
              </a:rPr>
              <a:t>musician </a:t>
            </a:r>
            <a:r>
              <a:rPr lang="en-US" altLang="zh-CN" sz="1600" dirty="0" err="1">
                <a:latin typeface="Courier New" charset="0"/>
              </a:rPr>
              <a:t>rdfs:comment</a:t>
            </a:r>
            <a:r>
              <a:rPr lang="en-US" altLang="zh-CN" sz="1600" dirty="0">
                <a:latin typeface="Courier New" charset="0"/>
              </a:rPr>
              <a:t> ?</a:t>
            </a:r>
            <a:r>
              <a:rPr lang="en-US" altLang="zh-CN" sz="1600" dirty="0" err="1">
                <a:latin typeface="Courier New" charset="0"/>
              </a:rPr>
              <a:t>description_en</a:t>
            </a:r>
            <a:r>
              <a:rPr lang="en-US" altLang="zh-CN" sz="1600" dirty="0">
                <a:latin typeface="Courier New" charset="0"/>
              </a:rPr>
              <a:t> 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               FILTER (LANG(?</a:t>
            </a:r>
            <a:r>
              <a:rPr lang="en-US" altLang="zh-CN" sz="1600" dirty="0" err="1">
                <a:latin typeface="Courier New" charset="0"/>
              </a:rPr>
              <a:t>description_en</a:t>
            </a:r>
            <a:r>
              <a:rPr lang="en-US" altLang="zh-CN" sz="1600" dirty="0">
                <a:latin typeface="Courier New" charset="0"/>
              </a:rPr>
              <a:t>) = '</a:t>
            </a:r>
            <a:r>
              <a:rPr lang="en-US" altLang="zh-CN" sz="1600" dirty="0" err="1">
                <a:latin typeface="Courier New" charset="0"/>
              </a:rPr>
              <a:t>en</a:t>
            </a:r>
            <a:r>
              <a:rPr lang="en-US" altLang="zh-CN" sz="1600" dirty="0">
                <a:latin typeface="Courier New" charset="0"/>
              </a:rPr>
              <a:t>') .      }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      OPTIONAL { </a:t>
            </a:r>
            <a:r>
              <a:rPr lang="en-US" altLang="zh-CN" sz="1600" dirty="0" smtClean="0">
                <a:latin typeface="Courier New" charset="0"/>
              </a:rPr>
              <a:t>?</a:t>
            </a:r>
            <a:r>
              <a:rPr lang="en-US" altLang="zh-CN" sz="1600" dirty="0">
                <a:latin typeface="Courier New" charset="0"/>
              </a:rPr>
              <a:t>musician </a:t>
            </a:r>
            <a:r>
              <a:rPr lang="en-US" altLang="zh-CN" sz="1600" dirty="0" err="1">
                <a:latin typeface="Courier New" charset="0"/>
              </a:rPr>
              <a:t>rdfs:comment</a:t>
            </a:r>
            <a:r>
              <a:rPr lang="en-US" altLang="zh-CN" sz="1600" dirty="0">
                <a:latin typeface="Courier New" charset="0"/>
              </a:rPr>
              <a:t> ?</a:t>
            </a:r>
            <a:r>
              <a:rPr lang="en-US" altLang="zh-CN" sz="1600" dirty="0" err="1">
                <a:latin typeface="Courier New" charset="0"/>
              </a:rPr>
              <a:t>description_de</a:t>
            </a:r>
            <a:r>
              <a:rPr lang="en-US" altLang="zh-CN" sz="1600" dirty="0">
                <a:latin typeface="Courier New" charset="0"/>
              </a:rPr>
              <a:t> .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               FILTER (LANG(?</a:t>
            </a:r>
            <a:r>
              <a:rPr lang="en-US" altLang="zh-CN" sz="1600" dirty="0" err="1">
                <a:latin typeface="Courier New" charset="0"/>
              </a:rPr>
              <a:t>description_de</a:t>
            </a:r>
            <a:r>
              <a:rPr lang="en-US" altLang="zh-CN" sz="1600" dirty="0">
                <a:latin typeface="Courier New" charset="0"/>
              </a:rPr>
              <a:t>) = 'de') .      }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}</a:t>
            </a:r>
            <a:endParaRPr lang="en-US" altLang="zh-CN" sz="1600" dirty="0" smtClean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18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Q6: </a:t>
            </a:r>
            <a:r>
              <a:rPr lang="en-US" sz="4000" dirty="0" smtClean="0"/>
              <a:t>German musicians who were born in Berlin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425" y="2635482"/>
            <a:ext cx="9120513" cy="206210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  <a:ea typeface="SimSun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  <a:ea typeface="SimSun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  <a:ea typeface="SimSun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SELECT ?name ?birth ?description ?person WHERE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?person a </a:t>
            </a:r>
            <a:r>
              <a:rPr lang="en-US" altLang="zh-CN" sz="1600" dirty="0" err="1">
                <a:latin typeface="Courier New" charset="0"/>
              </a:rPr>
              <a:t>dbo:MusicalArtist</a:t>
            </a:r>
            <a:r>
              <a:rPr lang="en-US" altLang="zh-CN" sz="1600" dirty="0">
                <a:latin typeface="Courier New" charset="0"/>
              </a:rPr>
              <a:t>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?person </a:t>
            </a:r>
            <a:r>
              <a:rPr lang="en-US" altLang="zh-CN" sz="1600" dirty="0" err="1">
                <a:latin typeface="Courier New" charset="0"/>
              </a:rPr>
              <a:t>dbo:birthPlace</a:t>
            </a:r>
            <a:r>
              <a:rPr lang="en-US" altLang="zh-CN" sz="1600" dirty="0">
                <a:latin typeface="Courier New" charset="0"/>
              </a:rPr>
              <a:t> :Berlin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?person </a:t>
            </a:r>
            <a:r>
              <a:rPr lang="en-US" altLang="zh-CN" sz="1600" dirty="0" err="1">
                <a:latin typeface="Courier New" charset="0"/>
              </a:rPr>
              <a:t>dbo:birthDate</a:t>
            </a:r>
            <a:r>
              <a:rPr lang="en-US" altLang="zh-CN" sz="1600" dirty="0">
                <a:latin typeface="Courier New" charset="0"/>
              </a:rPr>
              <a:t> ?birth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?person </a:t>
            </a:r>
            <a:r>
              <a:rPr lang="en-US" altLang="zh-CN" sz="1600" dirty="0" err="1">
                <a:latin typeface="Courier New" charset="0"/>
              </a:rPr>
              <a:t>foaf:name</a:t>
            </a:r>
            <a:r>
              <a:rPr lang="en-US" altLang="zh-CN" sz="1600" dirty="0">
                <a:latin typeface="Courier New" charset="0"/>
              </a:rPr>
              <a:t> ?name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?person </a:t>
            </a:r>
            <a:r>
              <a:rPr lang="en-US" altLang="zh-CN" sz="1600" dirty="0" err="1">
                <a:latin typeface="Courier New" charset="0"/>
              </a:rPr>
              <a:t>rdfs:comment</a:t>
            </a:r>
            <a:r>
              <a:rPr lang="en-US" altLang="zh-CN" sz="1600" dirty="0">
                <a:latin typeface="Courier New" charset="0"/>
              </a:rPr>
              <a:t> ?description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   FILTER (LANG(?description) = '</a:t>
            </a:r>
            <a:r>
              <a:rPr lang="en-US" altLang="zh-CN" sz="1600" dirty="0" err="1">
                <a:latin typeface="Courier New" charset="0"/>
              </a:rPr>
              <a:t>en</a:t>
            </a:r>
            <a:r>
              <a:rPr lang="en-US" altLang="zh-CN" sz="1600" dirty="0">
                <a:latin typeface="Courier New" charset="0"/>
              </a:rPr>
              <a:t>') 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} ORDER BY ?name</a:t>
            </a:r>
            <a:endParaRPr lang="en-US" altLang="zh-CN" sz="1600" dirty="0" smtClean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2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Q7: </a:t>
            </a:r>
            <a:r>
              <a:rPr lang="en-US" sz="2800" dirty="0" smtClean="0"/>
              <a:t>Soccer players who are born in a country with more than 10 million inhabitants, who played as goalkeeper for a club that has a stadium with more than 30,000 seats and the club country is different from the birth country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06661" y="2317178"/>
            <a:ext cx="9120513" cy="427809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  <a:ea typeface="SimSun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  <a:ea typeface="SimSun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  <a:ea typeface="SimSun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SELECT distinct ?</a:t>
            </a:r>
            <a:r>
              <a:rPr lang="en-US" altLang="zh-CN" sz="1600" dirty="0" err="1">
                <a:latin typeface="Courier New" charset="0"/>
              </a:rPr>
              <a:t>soccerplayer</a:t>
            </a:r>
            <a:r>
              <a:rPr lang="en-US" altLang="zh-CN" sz="1600" dirty="0">
                <a:latin typeface="Courier New" charset="0"/>
              </a:rPr>
              <a:t> ?</a:t>
            </a:r>
            <a:r>
              <a:rPr lang="en-US" altLang="zh-CN" sz="1600" dirty="0" err="1">
                <a:latin typeface="Courier New" charset="0"/>
              </a:rPr>
              <a:t>countryOfBirth</a:t>
            </a:r>
            <a:r>
              <a:rPr lang="en-US" altLang="zh-CN" sz="1600" dirty="0">
                <a:latin typeface="Courier New" charset="0"/>
              </a:rPr>
              <a:t> ?team ?</a:t>
            </a:r>
            <a:r>
              <a:rPr lang="en-US" altLang="zh-CN" sz="1600" dirty="0" err="1">
                <a:latin typeface="Courier New" charset="0"/>
              </a:rPr>
              <a:t>countryOfTeam</a:t>
            </a:r>
            <a:r>
              <a:rPr lang="en-US" altLang="zh-CN" sz="1600" dirty="0">
                <a:latin typeface="Courier New" charset="0"/>
              </a:rPr>
              <a:t> ?</a:t>
            </a:r>
            <a:r>
              <a:rPr lang="en-US" altLang="zh-CN" sz="1600" dirty="0" err="1">
                <a:latin typeface="Courier New" charset="0"/>
              </a:rPr>
              <a:t>stadiumcapacity</a:t>
            </a:r>
            <a:endParaRPr lang="en-US" altLang="zh-CN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{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?</a:t>
            </a:r>
            <a:r>
              <a:rPr lang="en-US" altLang="zh-CN" sz="1600" dirty="0" err="1">
                <a:latin typeface="Courier New" charset="0"/>
              </a:rPr>
              <a:t>soccerplayer</a:t>
            </a:r>
            <a:r>
              <a:rPr lang="en-US" altLang="zh-CN" sz="1600" dirty="0">
                <a:latin typeface="Courier New" charset="0"/>
              </a:rPr>
              <a:t> a </a:t>
            </a:r>
            <a:r>
              <a:rPr lang="en-US" altLang="zh-CN" sz="1600" dirty="0" err="1">
                <a:latin typeface="Courier New" charset="0"/>
              </a:rPr>
              <a:t>dbo:SoccerPlayer</a:t>
            </a:r>
            <a:r>
              <a:rPr lang="en-US" altLang="zh-CN" sz="1600" dirty="0">
                <a:latin typeface="Courier New" charset="0"/>
              </a:rPr>
              <a:t> 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</a:t>
            </a:r>
            <a:r>
              <a:rPr lang="en-US" altLang="zh-CN" sz="1600" dirty="0" err="1">
                <a:latin typeface="Courier New" charset="0"/>
              </a:rPr>
              <a:t>dbo:position|dbp:position</a:t>
            </a:r>
            <a:r>
              <a:rPr lang="en-US" altLang="zh-CN" sz="1600" dirty="0">
                <a:latin typeface="Courier New" charset="0"/>
              </a:rPr>
              <a:t> &lt;http://dbpedia.org/resource/Goalkeeper_(association_football)&gt; 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</a:t>
            </a:r>
            <a:r>
              <a:rPr lang="en-US" altLang="zh-CN" sz="1600" dirty="0" err="1">
                <a:latin typeface="Courier New" charset="0"/>
              </a:rPr>
              <a:t>dbo:birthPlace</a:t>
            </a:r>
            <a:r>
              <a:rPr lang="en-US" altLang="zh-CN" sz="1600" dirty="0">
                <a:latin typeface="Courier New" charset="0"/>
              </a:rPr>
              <a:t>/</a:t>
            </a:r>
            <a:r>
              <a:rPr lang="en-US" altLang="zh-CN" sz="1600" dirty="0" err="1">
                <a:latin typeface="Courier New" charset="0"/>
              </a:rPr>
              <a:t>dbo:country</a:t>
            </a:r>
            <a:r>
              <a:rPr lang="en-US" altLang="zh-CN" sz="1600" dirty="0">
                <a:latin typeface="Courier New" charset="0"/>
              </a:rPr>
              <a:t>* ?</a:t>
            </a:r>
            <a:r>
              <a:rPr lang="en-US" altLang="zh-CN" sz="1600" dirty="0" err="1">
                <a:latin typeface="Courier New" charset="0"/>
              </a:rPr>
              <a:t>countryOfBirth</a:t>
            </a:r>
            <a:r>
              <a:rPr lang="en-US" altLang="zh-CN" sz="1600" dirty="0">
                <a:latin typeface="Courier New" charset="0"/>
              </a:rPr>
              <a:t> 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#</a:t>
            </a:r>
            <a:r>
              <a:rPr lang="en-US" altLang="zh-CN" sz="1600" dirty="0" err="1">
                <a:latin typeface="Courier New" charset="0"/>
              </a:rPr>
              <a:t>dbo:number</a:t>
            </a:r>
            <a:r>
              <a:rPr lang="en-US" altLang="zh-CN" sz="1600" dirty="0">
                <a:latin typeface="Courier New" charset="0"/>
              </a:rPr>
              <a:t> 13 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</a:t>
            </a:r>
            <a:r>
              <a:rPr lang="en-US" altLang="zh-CN" sz="1600" dirty="0" err="1">
                <a:latin typeface="Courier New" charset="0"/>
              </a:rPr>
              <a:t>dbo:team</a:t>
            </a:r>
            <a:r>
              <a:rPr lang="en-US" altLang="zh-CN" sz="1600" dirty="0">
                <a:latin typeface="Courier New" charset="0"/>
              </a:rPr>
              <a:t> ?team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?team </a:t>
            </a:r>
            <a:r>
              <a:rPr lang="en-US" altLang="zh-CN" sz="1600" dirty="0" err="1">
                <a:latin typeface="Courier New" charset="0"/>
              </a:rPr>
              <a:t>dbo:capacity</a:t>
            </a:r>
            <a:r>
              <a:rPr lang="en-US" altLang="zh-CN" sz="1600" dirty="0">
                <a:latin typeface="Courier New" charset="0"/>
              </a:rPr>
              <a:t> ?</a:t>
            </a:r>
            <a:r>
              <a:rPr lang="en-US" altLang="zh-CN" sz="1600" dirty="0" err="1">
                <a:latin typeface="Courier New" charset="0"/>
              </a:rPr>
              <a:t>stadiumcapacity</a:t>
            </a:r>
            <a:r>
              <a:rPr lang="en-US" altLang="zh-CN" sz="1600" dirty="0">
                <a:latin typeface="Courier New" charset="0"/>
              </a:rPr>
              <a:t> ; </a:t>
            </a:r>
            <a:r>
              <a:rPr lang="en-US" altLang="zh-CN" sz="1600" dirty="0" err="1">
                <a:latin typeface="Courier New" charset="0"/>
              </a:rPr>
              <a:t>dbo:ground</a:t>
            </a:r>
            <a:r>
              <a:rPr lang="en-US" altLang="zh-CN" sz="1600" dirty="0">
                <a:latin typeface="Courier New" charset="0"/>
              </a:rPr>
              <a:t> ?</a:t>
            </a:r>
            <a:r>
              <a:rPr lang="en-US" altLang="zh-CN" sz="1600" dirty="0" err="1">
                <a:latin typeface="Courier New" charset="0"/>
              </a:rPr>
              <a:t>countryOfTeam</a:t>
            </a:r>
            <a:r>
              <a:rPr lang="en-US" altLang="zh-CN" sz="1600" dirty="0">
                <a:latin typeface="Courier New" charset="0"/>
              </a:rPr>
              <a:t> 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?</a:t>
            </a:r>
            <a:r>
              <a:rPr lang="en-US" altLang="zh-CN" sz="1600" dirty="0" err="1">
                <a:latin typeface="Courier New" charset="0"/>
              </a:rPr>
              <a:t>countryOfBirth</a:t>
            </a:r>
            <a:r>
              <a:rPr lang="en-US" altLang="zh-CN" sz="1600" dirty="0">
                <a:latin typeface="Courier New" charset="0"/>
              </a:rPr>
              <a:t> a </a:t>
            </a:r>
            <a:r>
              <a:rPr lang="en-US" altLang="zh-CN" sz="1600" dirty="0" err="1">
                <a:latin typeface="Courier New" charset="0"/>
              </a:rPr>
              <a:t>dbo:Country</a:t>
            </a:r>
            <a:r>
              <a:rPr lang="en-US" altLang="zh-CN" sz="1600" dirty="0">
                <a:latin typeface="Courier New" charset="0"/>
              </a:rPr>
              <a:t> ; </a:t>
            </a:r>
            <a:r>
              <a:rPr lang="en-US" altLang="zh-CN" sz="1600" dirty="0" err="1">
                <a:latin typeface="Courier New" charset="0"/>
              </a:rPr>
              <a:t>dbo:populationTotal</a:t>
            </a:r>
            <a:r>
              <a:rPr lang="en-US" altLang="zh-CN" sz="1600" dirty="0">
                <a:latin typeface="Courier New" charset="0"/>
              </a:rPr>
              <a:t> ?population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   ?</a:t>
            </a:r>
            <a:r>
              <a:rPr lang="en-US" altLang="zh-CN" sz="1600" dirty="0" err="1">
                <a:latin typeface="Courier New" charset="0"/>
              </a:rPr>
              <a:t>countryOfTeam</a:t>
            </a:r>
            <a:r>
              <a:rPr lang="en-US" altLang="zh-CN" sz="1600" dirty="0">
                <a:latin typeface="Courier New" charset="0"/>
              </a:rPr>
              <a:t> a </a:t>
            </a:r>
            <a:r>
              <a:rPr lang="en-US" altLang="zh-CN" sz="1600" dirty="0" err="1">
                <a:latin typeface="Courier New" charset="0"/>
              </a:rPr>
              <a:t>dbo:Country</a:t>
            </a:r>
            <a:r>
              <a:rPr lang="en-US" altLang="zh-CN" sz="1600" dirty="0">
                <a:latin typeface="Courier New" charset="0"/>
              </a:rPr>
              <a:t>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FILTER (?</a:t>
            </a:r>
            <a:r>
              <a:rPr lang="en-US" altLang="zh-CN" sz="1600" dirty="0" err="1">
                <a:latin typeface="Courier New" charset="0"/>
              </a:rPr>
              <a:t>countryOfTeam</a:t>
            </a:r>
            <a:r>
              <a:rPr lang="en-US" altLang="zh-CN" sz="1600" dirty="0">
                <a:latin typeface="Courier New" charset="0"/>
              </a:rPr>
              <a:t> != ?</a:t>
            </a:r>
            <a:r>
              <a:rPr lang="en-US" altLang="zh-CN" sz="1600" dirty="0" err="1">
                <a:latin typeface="Courier New" charset="0"/>
              </a:rPr>
              <a:t>countryOfBirth</a:t>
            </a:r>
            <a:r>
              <a:rPr lang="en-US" altLang="zh-CN" sz="1600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FILTER (?</a:t>
            </a:r>
            <a:r>
              <a:rPr lang="en-US" altLang="zh-CN" sz="1600" dirty="0" err="1">
                <a:latin typeface="Courier New" charset="0"/>
              </a:rPr>
              <a:t>stadiumcapacity</a:t>
            </a:r>
            <a:r>
              <a:rPr lang="en-US" altLang="zh-CN" sz="1600" dirty="0">
                <a:latin typeface="Courier New" charset="0"/>
              </a:rPr>
              <a:t> &gt; 30000)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FILTER (?population &gt; 10000000)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1600" dirty="0">
                <a:latin typeface="Courier New" charset="0"/>
              </a:rPr>
              <a:t>} order by ?</a:t>
            </a:r>
            <a:r>
              <a:rPr lang="en-US" altLang="zh-CN" sz="1600" dirty="0" err="1">
                <a:latin typeface="Courier New" charset="0"/>
              </a:rPr>
              <a:t>soccerplayer</a:t>
            </a:r>
            <a:endParaRPr lang="en-US" altLang="zh-CN" sz="1600" dirty="0" smtClean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3063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4724&quot;&gt;&lt;/object&gt;&lt;object type=&quot;2&quot; unique_id=&quot;14725&quot;&gt;&lt;object type=&quot;3&quot; unique_id=&quot;14726&quot;&gt;&lt;property id=&quot;20148&quot; value=&quot;5&quot;/&gt;&lt;property id=&quot;20300&quot; value=&quot;Slide 1 - &amp;quot;Sparql Examples&amp;quot;&quot;/&gt;&lt;property id=&quot;20307&quot; value=&quot;256&quot;/&gt;&lt;/object&gt;&lt;object type=&quot;3&quot; unique_id=&quot;14727&quot;&gt;&lt;property id=&quot;20148&quot; value=&quot;5&quot;/&gt;&lt;property id=&quot;20300&quot; value=&quot;Slide 2 - &amp;quot;Q1: Querying Berners-Lee’s FOAF data&amp;quot;&quot;/&gt;&lt;property id=&quot;20307&quot; value=&quot;257&quot;/&gt;&lt;/object&gt;&lt;object type=&quot;3&quot; unique_id=&quot;14784&quot;&gt;&lt;property id=&quot;20148&quot; value=&quot;5&quot;/&gt;&lt;property id=&quot;20300&quot; value=&quot;Slide 3 - &amp;quot;Q2: Querying Berners-Lee’s FOAF data&amp;quot;&quot;/&gt;&lt;property id=&quot;20307&quot; value=&quot;258&quot;/&gt;&lt;/object&gt;&lt;object type=&quot;3&quot; unique_id=&quot;14785&quot;&gt;&lt;property id=&quot;20148&quot; value=&quot;5&quot;/&gt;&lt;property id=&quot;20300&quot; value=&quot;Slide 4 - &amp;quot;Q3: Querying Berners-Lee’s FOAF data&amp;quot;&quot;/&gt;&lt;property id=&quot;20307&quot; value=&quot;259&quot;/&gt;&lt;/object&gt;&lt;object type=&quot;3&quot; unique_id=&quot;14786&quot;&gt;&lt;property id=&quot;20148&quot; value=&quot;5&quot;/&gt;&lt;property id=&quot;20300&quot; value=&quot;Slide 5 - &amp;quot;Q4: DBPedia&amp;quot;&quot;/&gt;&lt;property id=&quot;20307&quot; value=&quot;260&quot;/&gt;&lt;/object&gt;&lt;object type=&quot;3&quot; unique_id=&quot;14787&quot;&gt;&lt;property id=&quot;20148&quot; value=&quot;5&quot;/&gt;&lt;property id=&quot;20300&quot; value=&quot;Slide 6 - &amp;quot;Q4: People who were born in Berlin before 1900&amp;quot;&quot;/&gt;&lt;property id=&quot;20307&quot; value=&quot;261&quot;/&gt;&lt;/object&gt;&lt;object type=&quot;3&quot; unique_id=&quot;14788&quot;&gt;&lt;property id=&quot;20148&quot; value=&quot;5&quot;/&gt;&lt;property id=&quot;20300&quot; value=&quot;Slide 7 - &amp;quot;Q5: German musicians with German and English descriptions&amp;quot;&quot;/&gt;&lt;property id=&quot;20307&quot; value=&quot;263&quot;/&gt;&lt;/object&gt;&lt;object type=&quot;3&quot; unique_id=&quot;14789&quot;&gt;&lt;property id=&quot;20148&quot; value=&quot;5&quot;/&gt;&lt;property id=&quot;20300&quot; value=&quot;Slide 8 - &amp;quot;Q6: German musicians who were born in Berlin&amp;quot;&quot;/&gt;&lt;property id=&quot;20307&quot; value=&quot;264&quot;/&gt;&lt;/object&gt;&lt;object type=&quot;3&quot; unique_id=&quot;14790&quot;&gt;&lt;property id=&quot;20148&quot; value=&quot;5&quot;/&gt;&lt;property id=&quot;20300&quot; value=&quot;Slide 9 - &amp;quot;Q7: Soccer players who are born in a country with more than 10 million inhabitants, who played as goalkeeper for a &quot;/&gt;&lt;property id=&quot;20307&quot; value=&quot;265&quot;/&gt;&lt;/object&gt;&lt;object type=&quot;3&quot; unique_id=&quot;14791&quot;&gt;&lt;property id=&quot;20148&quot; value=&quot;5&quot;/&gt;&lt;property id=&quot;20300&quot; value=&quot;Slide 11&quot;/&gt;&lt;property id=&quot;20307&quot; value=&quot;262&quot;/&gt;&lt;/object&gt;&lt;object type=&quot;3&quot; unique_id=&quot;14828&quot;&gt;&lt;property id=&quot;20148&quot; value=&quot;5&quot;/&gt;&lt;property id=&quot;20300&quot; value=&quot;Slide 10 - &amp;quot;Q8: Is Amazon river longer than Nile&amp;quot;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609</Words>
  <Application>Microsoft Office PowerPoint</Application>
  <PresentationFormat>Widescreen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SimSun</vt:lpstr>
      <vt:lpstr>Arial</vt:lpstr>
      <vt:lpstr>Calibri</vt:lpstr>
      <vt:lpstr>Calibri Light</vt:lpstr>
      <vt:lpstr>Courier New</vt:lpstr>
      <vt:lpstr>Office Theme</vt:lpstr>
      <vt:lpstr>Sparql Examples</vt:lpstr>
      <vt:lpstr>Q1: Querying Berners-Lee’s FOAF data</vt:lpstr>
      <vt:lpstr>Q2: Querying Berners-Lee’s FOAF data</vt:lpstr>
      <vt:lpstr>Q3: Querying Berners-Lee’s FOAF data</vt:lpstr>
      <vt:lpstr>Q4: DBPedia</vt:lpstr>
      <vt:lpstr>Q4: People who were born in Berlin before 1900</vt:lpstr>
      <vt:lpstr>Q5: German musicians with German and English descriptions</vt:lpstr>
      <vt:lpstr>Q6: German musicians who were born in Berlin</vt:lpstr>
      <vt:lpstr>Q7: Soccer players who are born in a country with more than 10 million inhabitants, who played as goalkeeper for a club that has a stadium with more than 30,000 seats and the club country is different from the birth country</vt:lpstr>
      <vt:lpstr>Q8: Is Amazon river longer than Nile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Sparql Examples</dc:title>
  <dc:creator>Ding, Ying</dc:creator>
  <cp:lastModifiedBy>Ding, Ying</cp:lastModifiedBy>
  <cp:revision>4</cp:revision>
  <dcterms:created xsi:type="dcterms:W3CDTF">2017-10-24T21:35:38Z</dcterms:created>
  <dcterms:modified xsi:type="dcterms:W3CDTF">2017-10-24T21:59:47Z</dcterms:modified>
</cp:coreProperties>
</file>