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2" autoAdjust="0"/>
    <p:restoredTop sz="94660"/>
  </p:normalViewPr>
  <p:slideViewPr>
    <p:cSldViewPr>
      <p:cViewPr>
        <p:scale>
          <a:sx n="125" d="100"/>
          <a:sy n="125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ABEF2-9129-40DB-A5A6-A5305A696059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08162-E365-49BA-AB54-B8DF63A165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829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08162-E365-49BA-AB54-B8DF63A165B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0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817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793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43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4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058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254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14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832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682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61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09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31459-E177-45B7-8D56-9A66B9643540}" type="datetimeFigureOut">
              <a:rPr lang="ko-KR" altLang="en-US" smtClean="0"/>
              <a:t>2017-03-07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17E86-5CB8-4A1A-8A2D-D3595A808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619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그룹 28"/>
          <p:cNvGrpSpPr/>
          <p:nvPr/>
        </p:nvGrpSpPr>
        <p:grpSpPr>
          <a:xfrm>
            <a:off x="35496" y="113144"/>
            <a:ext cx="8584640" cy="6667154"/>
            <a:chOff x="-98628" y="-819472"/>
            <a:chExt cx="8791149" cy="6886834"/>
          </a:xfrm>
        </p:grpSpPr>
        <p:grpSp>
          <p:nvGrpSpPr>
            <p:cNvPr id="26" name="그룹 25"/>
            <p:cNvGrpSpPr/>
            <p:nvPr/>
          </p:nvGrpSpPr>
          <p:grpSpPr>
            <a:xfrm>
              <a:off x="2051720" y="-819472"/>
              <a:ext cx="4932675" cy="2523155"/>
              <a:chOff x="2224986" y="-819472"/>
              <a:chExt cx="4932675" cy="2523155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3662744" y="-819472"/>
                <a:ext cx="2090634" cy="936100"/>
                <a:chOff x="3362521" y="-976625"/>
                <a:chExt cx="2090634" cy="733215"/>
              </a:xfrm>
            </p:grpSpPr>
            <p:sp>
              <p:nvSpPr>
                <p:cNvPr id="16" name="원통 15"/>
                <p:cNvSpPr/>
                <p:nvPr/>
              </p:nvSpPr>
              <p:spPr>
                <a:xfrm>
                  <a:off x="3362521" y="-976625"/>
                  <a:ext cx="2090634" cy="733215"/>
                </a:xfrm>
                <a:prstGeom prst="can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000" b="1" dirty="0">
                    <a:ea typeface="돋움" panose="020B0600000101010101" pitchFamily="50" charset="-127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3683744" y="-751019"/>
                  <a:ext cx="1448189" cy="44822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ko-KR" sz="1000" b="1" dirty="0" smtClean="0">
                      <a:solidFill>
                        <a:schemeClr val="bg1"/>
                      </a:solidFill>
                      <a:ea typeface="돋움" panose="020B0600000101010101" pitchFamily="50" charset="-127"/>
                    </a:rPr>
                    <a:t>(</a:t>
                  </a:r>
                  <a:r>
                    <a:rPr lang="ko-KR" altLang="en-US" sz="1000" b="1" dirty="0" smtClean="0">
                      <a:solidFill>
                        <a:schemeClr val="bg1"/>
                      </a:solidFill>
                      <a:ea typeface="돋움" panose="020B0600000101010101" pitchFamily="50" charset="-127"/>
                    </a:rPr>
                    <a:t>비전</a:t>
                  </a:r>
                  <a:r>
                    <a:rPr lang="en-US" altLang="ko-KR" sz="1000" b="1" dirty="0" smtClean="0">
                      <a:solidFill>
                        <a:schemeClr val="bg1"/>
                      </a:solidFill>
                      <a:ea typeface="돋움" panose="020B0600000101010101" pitchFamily="50" charset="-127"/>
                    </a:rPr>
                    <a:t>)</a:t>
                  </a:r>
                </a:p>
                <a:p>
                  <a:pPr algn="ctr"/>
                  <a:r>
                    <a:rPr lang="ko-KR" altLang="en-US" sz="1000" b="1" dirty="0" smtClean="0">
                      <a:solidFill>
                        <a:schemeClr val="bg1"/>
                      </a:solidFill>
                      <a:ea typeface="돋움" panose="020B0600000101010101" pitchFamily="50" charset="-127"/>
                    </a:rPr>
                    <a:t>미래 사회를 선도하는</a:t>
                  </a:r>
                  <a:endParaRPr lang="en-US" altLang="ko-KR" sz="1000" b="1" dirty="0" smtClean="0">
                    <a:solidFill>
                      <a:schemeClr val="bg1"/>
                    </a:solidFill>
                    <a:ea typeface="돋움" panose="020B0600000101010101" pitchFamily="50" charset="-127"/>
                  </a:endParaRPr>
                </a:p>
                <a:p>
                  <a:pPr algn="ctr"/>
                  <a:r>
                    <a:rPr lang="ko-KR" altLang="en-US" sz="1000" b="1" dirty="0" smtClean="0">
                      <a:solidFill>
                        <a:schemeClr val="bg1"/>
                      </a:solidFill>
                      <a:ea typeface="돋움" panose="020B0600000101010101" pitchFamily="50" charset="-127"/>
                    </a:rPr>
                    <a:t>지식정보 전문가 양성</a:t>
                  </a:r>
                  <a:endParaRPr lang="ko-KR" altLang="en-US" sz="1000" b="1" dirty="0">
                    <a:solidFill>
                      <a:schemeClr val="bg1"/>
                    </a:solidFill>
                    <a:ea typeface="돋움" panose="020B0600000101010101" pitchFamily="50" charset="-127"/>
                  </a:endParaRPr>
                </a:p>
              </p:txBody>
            </p:sp>
          </p:grpSp>
          <p:grpSp>
            <p:nvGrpSpPr>
              <p:cNvPr id="23" name="그룹 22"/>
              <p:cNvGrpSpPr/>
              <p:nvPr/>
            </p:nvGrpSpPr>
            <p:grpSpPr>
              <a:xfrm>
                <a:off x="2224986" y="215062"/>
                <a:ext cx="4932675" cy="1488621"/>
                <a:chOff x="1403648" y="-233808"/>
                <a:chExt cx="4932675" cy="1488621"/>
              </a:xfrm>
            </p:grpSpPr>
            <p:grpSp>
              <p:nvGrpSpPr>
                <p:cNvPr id="20" name="그룹 19"/>
                <p:cNvGrpSpPr/>
                <p:nvPr/>
              </p:nvGrpSpPr>
              <p:grpSpPr>
                <a:xfrm>
                  <a:off x="1403648" y="260648"/>
                  <a:ext cx="2376264" cy="936104"/>
                  <a:chOff x="1475656" y="692696"/>
                  <a:chExt cx="2376264" cy="936104"/>
                </a:xfrm>
              </p:grpSpPr>
              <p:sp>
                <p:nvSpPr>
                  <p:cNvPr id="10" name="다이아몬드 9"/>
                  <p:cNvSpPr/>
                  <p:nvPr/>
                </p:nvSpPr>
                <p:spPr>
                  <a:xfrm>
                    <a:off x="1475656" y="692696"/>
                    <a:ext cx="2376264" cy="936104"/>
                  </a:xfrm>
                  <a:prstGeom prst="diamond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noFill/>
                  </a:ln>
                  <a:effectLst>
                    <a:softEdge rad="31750"/>
                  </a:effectLst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000" b="1" dirty="0">
                      <a:ea typeface="돋움" panose="020B0600000101010101" pitchFamily="50" charset="-127"/>
                    </a:endParaRPr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2134220" y="963906"/>
                    <a:ext cx="1059137" cy="41329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ko-KR" altLang="en-US" sz="1000" b="1" dirty="0" smtClean="0">
                        <a:ea typeface="돋움" panose="020B0600000101010101" pitchFamily="50" charset="-127"/>
                      </a:rPr>
                      <a:t>수요자 맞춤형 </a:t>
                    </a:r>
                    <a:endParaRPr lang="en-US" altLang="ko-KR" sz="1000" b="1" dirty="0" smtClean="0">
                      <a:ea typeface="돋움" panose="020B0600000101010101" pitchFamily="50" charset="-127"/>
                    </a:endParaRPr>
                  </a:p>
                  <a:p>
                    <a:pPr algn="ctr"/>
                    <a:r>
                      <a:rPr lang="ko-KR" altLang="en-US" sz="1000" b="1" dirty="0" smtClean="0">
                        <a:ea typeface="돋움" panose="020B0600000101010101" pitchFamily="50" charset="-127"/>
                      </a:rPr>
                      <a:t>취업역량 제고</a:t>
                    </a:r>
                    <a:endParaRPr lang="ko-KR" altLang="en-US" sz="1000" b="1" dirty="0">
                      <a:ea typeface="돋움" panose="020B0600000101010101" pitchFamily="50" charset="-127"/>
                    </a:endParaRPr>
                  </a:p>
                </p:txBody>
              </p:sp>
            </p:grpSp>
            <p:grpSp>
              <p:nvGrpSpPr>
                <p:cNvPr id="21" name="그룹 20"/>
                <p:cNvGrpSpPr/>
                <p:nvPr/>
              </p:nvGrpSpPr>
              <p:grpSpPr>
                <a:xfrm>
                  <a:off x="3960059" y="260648"/>
                  <a:ext cx="2376264" cy="936104"/>
                  <a:chOff x="4053123" y="713413"/>
                  <a:chExt cx="2376264" cy="936104"/>
                </a:xfrm>
              </p:grpSpPr>
              <p:sp>
                <p:nvSpPr>
                  <p:cNvPr id="11" name="다이아몬드 10"/>
                  <p:cNvSpPr/>
                  <p:nvPr/>
                </p:nvSpPr>
                <p:spPr>
                  <a:xfrm>
                    <a:off x="4053123" y="713413"/>
                    <a:ext cx="2376264" cy="936104"/>
                  </a:xfrm>
                  <a:prstGeom prst="diamond">
                    <a:avLst/>
                  </a:prstGeom>
                  <a:solidFill>
                    <a:schemeClr val="accent3">
                      <a:lumMod val="20000"/>
                      <a:lumOff val="80000"/>
                    </a:schemeClr>
                  </a:solidFill>
                  <a:ln>
                    <a:noFill/>
                  </a:ln>
                  <a:effectLst>
                    <a:softEdge rad="31750"/>
                  </a:effectLst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000" b="1" dirty="0">
                      <a:ea typeface="돋움" panose="020B0600000101010101" pitchFamily="50" charset="-127"/>
                    </a:endParaRPr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4705704" y="984623"/>
                    <a:ext cx="1142857" cy="41329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ko-KR" altLang="en-US" sz="1000" b="1" dirty="0" smtClean="0">
                        <a:ea typeface="돋움" panose="020B0600000101010101" pitchFamily="50" charset="-127"/>
                      </a:rPr>
                      <a:t>학과</a:t>
                    </a:r>
                    <a:r>
                      <a:rPr lang="en-US" altLang="ko-KR" sz="1000" b="1" dirty="0" smtClean="0">
                        <a:ea typeface="돋움" panose="020B0600000101010101" pitchFamily="50" charset="-127"/>
                      </a:rPr>
                      <a:t>(</a:t>
                    </a:r>
                    <a:r>
                      <a:rPr lang="ko-KR" altLang="en-US" sz="1000" b="1" dirty="0" smtClean="0">
                        <a:ea typeface="돋움" panose="020B0600000101010101" pitchFamily="50" charset="-127"/>
                      </a:rPr>
                      <a:t>학생</a:t>
                    </a:r>
                    <a:r>
                      <a:rPr lang="en-US" altLang="ko-KR" sz="1000" b="1" dirty="0" smtClean="0">
                        <a:ea typeface="돋움" panose="020B0600000101010101" pitchFamily="50" charset="-127"/>
                      </a:rPr>
                      <a:t>, </a:t>
                    </a:r>
                    <a:r>
                      <a:rPr lang="ko-KR" altLang="en-US" sz="1000" b="1" dirty="0" smtClean="0">
                        <a:ea typeface="돋움" panose="020B0600000101010101" pitchFamily="50" charset="-127"/>
                      </a:rPr>
                      <a:t>교수</a:t>
                    </a:r>
                    <a:r>
                      <a:rPr lang="en-US" altLang="ko-KR" sz="1000" b="1" dirty="0" smtClean="0">
                        <a:ea typeface="돋움" panose="020B0600000101010101" pitchFamily="50" charset="-127"/>
                      </a:rPr>
                      <a:t>)</a:t>
                    </a:r>
                  </a:p>
                  <a:p>
                    <a:pPr algn="ctr"/>
                    <a:r>
                      <a:rPr lang="ko-KR" altLang="en-US" sz="1000" b="1" dirty="0" smtClean="0">
                        <a:ea typeface="돋움" panose="020B0600000101010101" pitchFamily="50" charset="-127"/>
                      </a:rPr>
                      <a:t>경쟁력 강화</a:t>
                    </a:r>
                    <a:endParaRPr lang="ko-KR" altLang="en-US" sz="1000" b="1" dirty="0">
                      <a:ea typeface="돋움" panose="020B0600000101010101" pitchFamily="50" charset="-127"/>
                    </a:endParaRPr>
                  </a:p>
                </p:txBody>
              </p:sp>
            </p:grpSp>
            <p:grpSp>
              <p:nvGrpSpPr>
                <p:cNvPr id="22" name="그룹 21"/>
                <p:cNvGrpSpPr/>
                <p:nvPr/>
              </p:nvGrpSpPr>
              <p:grpSpPr>
                <a:xfrm>
                  <a:off x="2700993" y="-233808"/>
                  <a:ext cx="2376264" cy="936104"/>
                  <a:chOff x="2700993" y="-233808"/>
                  <a:chExt cx="2376264" cy="936104"/>
                </a:xfrm>
              </p:grpSpPr>
              <p:sp>
                <p:nvSpPr>
                  <p:cNvPr id="14" name="다이아몬드 13"/>
                  <p:cNvSpPr/>
                  <p:nvPr/>
                </p:nvSpPr>
                <p:spPr>
                  <a:xfrm>
                    <a:off x="2700993" y="-233808"/>
                    <a:ext cx="2376264" cy="936104"/>
                  </a:xfrm>
                  <a:prstGeom prst="diamond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noFill/>
                  </a:ln>
                  <a:effectLst>
                    <a:softEdge rad="31750"/>
                  </a:effectLst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000" b="1" dirty="0">
                      <a:ea typeface="돋움" panose="020B0600000101010101" pitchFamily="50" charset="-127"/>
                    </a:endParaRPr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3312381" y="27802"/>
                    <a:ext cx="1142857" cy="41329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ko-KR" altLang="en-US" sz="1000" b="1" dirty="0" err="1" smtClean="0">
                        <a:ea typeface="돋움" panose="020B0600000101010101" pitchFamily="50" charset="-127"/>
                      </a:rPr>
                      <a:t>실사구시형</a:t>
                    </a:r>
                    <a:endParaRPr lang="en-US" altLang="ko-KR" sz="1000" b="1" dirty="0" smtClean="0">
                      <a:ea typeface="돋움" panose="020B0600000101010101" pitchFamily="50" charset="-127"/>
                    </a:endParaRPr>
                  </a:p>
                  <a:p>
                    <a:pPr algn="ctr"/>
                    <a:r>
                      <a:rPr lang="ko-KR" altLang="en-US" sz="1000" b="1" dirty="0" smtClean="0">
                        <a:ea typeface="돋움" panose="020B0600000101010101" pitchFamily="50" charset="-127"/>
                      </a:rPr>
                      <a:t>전공교육 충실화</a:t>
                    </a:r>
                    <a:endParaRPr lang="ko-KR" altLang="en-US" sz="1000" b="1" dirty="0">
                      <a:ea typeface="돋움" panose="020B0600000101010101" pitchFamily="50" charset="-127"/>
                    </a:endParaRPr>
                  </a:p>
                </p:txBody>
              </p:sp>
            </p:grpSp>
            <p:sp>
              <p:nvSpPr>
                <p:cNvPr id="18" name="TextBox 17"/>
                <p:cNvSpPr txBox="1"/>
                <p:nvPr/>
              </p:nvSpPr>
              <p:spPr>
                <a:xfrm>
                  <a:off x="3416042" y="905104"/>
                  <a:ext cx="977060" cy="3497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ko-KR" altLang="en-US" sz="1600" b="1" dirty="0" smtClean="0">
                      <a:latin typeface="나눔고딕" panose="020D0604000000000000" pitchFamily="50" charset="-127"/>
                      <a:ea typeface="나눔고딕" panose="020D0604000000000000" pitchFamily="50" charset="-127"/>
                    </a:rPr>
                    <a:t>발전목표</a:t>
                  </a:r>
                  <a:endParaRPr lang="ko-KR" altLang="en-US" sz="1600" b="1" dirty="0">
                    <a:latin typeface="나눔고딕" panose="020D0604000000000000" pitchFamily="50" charset="-127"/>
                    <a:ea typeface="나눔고딕" panose="020D0604000000000000" pitchFamily="50" charset="-127"/>
                  </a:endParaRPr>
                </a:p>
              </p:txBody>
            </p:sp>
          </p:grpSp>
        </p:grpSp>
        <p:grpSp>
          <p:nvGrpSpPr>
            <p:cNvPr id="25" name="그룹 24"/>
            <p:cNvGrpSpPr/>
            <p:nvPr/>
          </p:nvGrpSpPr>
          <p:grpSpPr>
            <a:xfrm>
              <a:off x="-98628" y="2473880"/>
              <a:ext cx="8791149" cy="3593482"/>
              <a:chOff x="179512" y="2508605"/>
              <a:chExt cx="8791149" cy="3593482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9512" y="2780928"/>
                <a:ext cx="144016" cy="2543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ko-KR" altLang="en-US" sz="1000" b="1" dirty="0">
                  <a:ea typeface="돋움" panose="020B0600000101010101" pitchFamily="50" charset="-127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909612" y="2508606"/>
                <a:ext cx="1238067" cy="359246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ffectLst>
                <a:softEdge rad="1270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사서와인권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(4-2)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정보센터현장실습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(4-1)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정보학이해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(1-2)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문헌정보학이해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(1-1)</a:t>
                </a: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solidFill>
                      <a:srgbClr val="C00000"/>
                    </a:solidFill>
                    <a:ea typeface="돋움" panose="020B0600000101010101" pitchFamily="50" charset="-127"/>
                  </a:rPr>
                  <a:t>기초학습트랙</a:t>
                </a:r>
                <a:endParaRPr lang="en-US" altLang="ko-KR" sz="1000" b="1" dirty="0" smtClean="0">
                  <a:solidFill>
                    <a:srgbClr val="C00000"/>
                  </a:solidFill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solidFill>
                      <a:srgbClr val="C00000"/>
                    </a:solidFill>
                    <a:ea typeface="돋움" panose="020B0600000101010101" pitchFamily="50" charset="-127"/>
                  </a:rPr>
                  <a:t>(</a:t>
                </a:r>
                <a:r>
                  <a:rPr lang="ko-KR" altLang="en-US" sz="1000" b="1" dirty="0" smtClean="0">
                    <a:solidFill>
                      <a:srgbClr val="C00000"/>
                    </a:solidFill>
                    <a:ea typeface="돋움" panose="020B0600000101010101" pitchFamily="50" charset="-127"/>
                  </a:rPr>
                  <a:t>기반교육 충실화</a:t>
                </a:r>
                <a:r>
                  <a:rPr lang="en-US" altLang="ko-KR" sz="1000" b="1" dirty="0" smtClean="0">
                    <a:solidFill>
                      <a:srgbClr val="C00000"/>
                    </a:solidFill>
                    <a:ea typeface="돋움" panose="020B0600000101010101" pitchFamily="50" charset="-127"/>
                  </a:rPr>
                  <a:t>)</a:t>
                </a:r>
                <a:endParaRPr lang="ko-KR" altLang="en-US" sz="1000" b="1" dirty="0">
                  <a:solidFill>
                    <a:srgbClr val="C00000"/>
                  </a:solidFill>
                  <a:ea typeface="돋움" panose="020B0600000101010101" pitchFamily="50" charset="-127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253064" y="2508606"/>
                <a:ext cx="1238067" cy="359246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softEdge rad="1270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특수매체관리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(4-1)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어린이청소년자료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(2-2)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장서관리론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(1-2)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도서관문화사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(1-1)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장서관리트랙</a:t>
                </a:r>
                <a:endParaRPr lang="en-US" altLang="ko-KR" sz="1000" b="1" dirty="0" smtClean="0">
                  <a:solidFill>
                    <a:schemeClr val="tx2"/>
                  </a:solidFill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(</a:t>
                </a:r>
                <a:r>
                  <a:rPr lang="ko-KR" altLang="en-US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자료전문가 양성</a:t>
                </a:r>
                <a:r>
                  <a:rPr lang="en-US" altLang="ko-KR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)</a:t>
                </a:r>
                <a:endParaRPr lang="ko-KR" altLang="en-US" sz="1000" b="1" dirty="0">
                  <a:solidFill>
                    <a:schemeClr val="tx2"/>
                  </a:solidFill>
                  <a:ea typeface="돋움" panose="020B0600000101010101" pitchFamily="50" charset="-127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598038" y="2509618"/>
                <a:ext cx="1108385" cy="359246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>
                <a:softEdge rad="1270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문헌정보학특강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자료분류특강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(3-2)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자동화목록법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자료분류론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(2-2)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목록법이해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(2-1)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자료조직트랙</a:t>
                </a:r>
                <a:endParaRPr lang="en-US" altLang="ko-KR" sz="1000" b="1" dirty="0" smtClean="0">
                  <a:solidFill>
                    <a:srgbClr val="7030A0"/>
                  </a:solidFill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(</a:t>
                </a:r>
                <a:r>
                  <a:rPr lang="ko-KR" altLang="en-US" sz="1000" b="1" dirty="0" err="1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공체시험</a:t>
                </a:r>
                <a:r>
                  <a:rPr lang="ko-KR" altLang="en-US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 대비</a:t>
                </a:r>
                <a:r>
                  <a:rPr lang="en-US" altLang="ko-KR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)</a:t>
                </a:r>
                <a:endParaRPr lang="ko-KR" altLang="en-US" sz="1000" b="1" dirty="0">
                  <a:solidFill>
                    <a:srgbClr val="7030A0"/>
                  </a:solidFill>
                  <a:ea typeface="돋움" panose="020B0600000101010101" pitchFamily="50" charset="-127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144176" y="2508606"/>
                <a:ext cx="1356261" cy="3592469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>
                <a:softEdge rad="1270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과학기술정보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도서관정보정책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도서관건축론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(4-1)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미디어센터종합설계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(3-2)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도서관과저작권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도서관평가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대학도서관경영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(3-1)</a:t>
                </a:r>
                <a:br>
                  <a:rPr lang="en-US" altLang="ko-KR" sz="1000" b="1" dirty="0" smtClean="0">
                    <a:ea typeface="돋움" panose="020B0600000101010101" pitchFamily="50" charset="-127"/>
                  </a:rPr>
                </a:br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공공도서관경영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(2-1)</a:t>
                </a: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도서관경영트랙</a:t>
                </a:r>
                <a:endParaRPr lang="en-US" altLang="ko-KR" sz="1000" b="1" dirty="0" smtClean="0">
                  <a:solidFill>
                    <a:schemeClr val="tx2"/>
                  </a:solidFill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(</a:t>
                </a:r>
                <a:r>
                  <a:rPr lang="ko-KR" altLang="en-US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관리전문가 양성</a:t>
                </a:r>
                <a:r>
                  <a:rPr lang="en-US" altLang="ko-KR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)</a:t>
                </a:r>
                <a:endParaRPr lang="ko-KR" altLang="en-US" sz="1000" b="1" dirty="0">
                  <a:solidFill>
                    <a:schemeClr val="tx2"/>
                  </a:solidFill>
                  <a:ea typeface="돋움" panose="020B0600000101010101" pitchFamily="50" charset="-127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02910" y="2509618"/>
                <a:ext cx="1367751" cy="3592469"/>
              </a:xfrm>
              <a:prstGeom prst="rect">
                <a:avLst/>
              </a:prstGeom>
              <a:solidFill>
                <a:srgbClr val="66FFCC"/>
              </a:solidFill>
              <a:ln>
                <a:noFill/>
              </a:ln>
              <a:effectLst>
                <a:softEdge rad="1270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err="1" smtClean="0">
                    <a:ea typeface="돋움" panose="020B0600000101010101" pitchFamily="50" charset="-127"/>
                  </a:rPr>
                  <a:t>계량정보학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정보시스템개발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(4-1)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메타데이터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(3-2)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데이터베이스이해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(2-2)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도서관</a:t>
                </a:r>
                <a:r>
                  <a:rPr lang="en-US" altLang="ko-KR" sz="1000" b="1" dirty="0" smtClean="0">
                    <a:ea typeface="돋움" panose="020B0600000101010101" pitchFamily="50" charset="-127"/>
                  </a:rPr>
                  <a:t>IT</a:t>
                </a: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(2-1)</a:t>
                </a: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정보시스템트랙</a:t>
                </a:r>
                <a:endParaRPr lang="en-US" altLang="ko-KR" sz="1000" b="1" dirty="0" smtClean="0">
                  <a:solidFill>
                    <a:schemeClr val="tx2"/>
                  </a:solidFill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(</a:t>
                </a:r>
                <a:r>
                  <a:rPr lang="ko-KR" altLang="en-US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시스템전문가 양성</a:t>
                </a:r>
                <a:r>
                  <a:rPr lang="en-US" altLang="ko-KR" sz="1000" b="1" dirty="0" smtClean="0">
                    <a:solidFill>
                      <a:schemeClr val="tx2"/>
                    </a:solidFill>
                    <a:ea typeface="돋움" panose="020B0600000101010101" pitchFamily="50" charset="-127"/>
                  </a:rPr>
                  <a:t>)</a:t>
                </a:r>
                <a:endParaRPr lang="ko-KR" altLang="en-US" sz="1000" b="1" dirty="0">
                  <a:solidFill>
                    <a:schemeClr val="tx2"/>
                  </a:solidFill>
                  <a:ea typeface="돋움" panose="020B0600000101010101" pitchFamily="50" charset="-127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813466" y="2508605"/>
                <a:ext cx="1226577" cy="359246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>
                <a:softEdge rad="12700"/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온라인탐색특강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학술커뮤니케이션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독서장애치료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(4-1)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특수봉사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>
                    <a:ea typeface="돋움" panose="020B0600000101010101" pitchFamily="50" charset="-127"/>
                  </a:rPr>
                  <a:t>(3-2)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정보검색</a:t>
                </a:r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정보봉사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어린이도서관봉사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(3-1)</a:t>
                </a: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↑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ea typeface="돋움" panose="020B0600000101010101" pitchFamily="50" charset="-127"/>
                  </a:rPr>
                  <a:t>독서지도</a:t>
                </a:r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ea typeface="돋움" panose="020B0600000101010101" pitchFamily="50" charset="-127"/>
                  </a:rPr>
                  <a:t>(2-1)</a:t>
                </a:r>
              </a:p>
              <a:p>
                <a:pPr algn="ctr"/>
                <a:endParaRPr lang="en-US" altLang="ko-KR" sz="1000" b="1" dirty="0" smtClean="0">
                  <a:ea typeface="돋움" panose="020B0600000101010101" pitchFamily="50" charset="-127"/>
                </a:endParaRPr>
              </a:p>
              <a:p>
                <a:pPr algn="ctr"/>
                <a:endParaRPr lang="en-US" altLang="ko-KR" sz="1000" b="1" dirty="0">
                  <a:ea typeface="돋움" panose="020B0600000101010101" pitchFamily="50" charset="-127"/>
                </a:endParaRPr>
              </a:p>
              <a:p>
                <a:pPr algn="ctr"/>
                <a:r>
                  <a:rPr lang="ko-KR" altLang="en-US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정보서비스트랙</a:t>
                </a:r>
                <a:endParaRPr lang="en-US" altLang="ko-KR" sz="1000" b="1" dirty="0" smtClean="0">
                  <a:solidFill>
                    <a:srgbClr val="7030A0"/>
                  </a:solidFill>
                  <a:ea typeface="돋움" panose="020B0600000101010101" pitchFamily="50" charset="-127"/>
                </a:endParaRPr>
              </a:p>
              <a:p>
                <a:pPr algn="ctr"/>
                <a:r>
                  <a:rPr lang="en-US" altLang="ko-KR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(</a:t>
                </a:r>
                <a:r>
                  <a:rPr lang="ko-KR" altLang="en-US" sz="1000" b="1" dirty="0" err="1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공체시험</a:t>
                </a:r>
                <a:r>
                  <a:rPr lang="ko-KR" altLang="en-US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 대비</a:t>
                </a:r>
                <a:r>
                  <a:rPr lang="en-US" altLang="ko-KR" sz="1000" b="1" dirty="0" smtClean="0">
                    <a:solidFill>
                      <a:srgbClr val="7030A0"/>
                    </a:solidFill>
                    <a:ea typeface="돋움" panose="020B0600000101010101" pitchFamily="50" charset="-127"/>
                  </a:rPr>
                  <a:t>)</a:t>
                </a:r>
                <a:endParaRPr lang="ko-KR" altLang="en-US" sz="1000" b="1" dirty="0">
                  <a:solidFill>
                    <a:srgbClr val="7030A0"/>
                  </a:solidFill>
                  <a:ea typeface="돋움" panose="020B0600000101010101" pitchFamily="50" charset="-127"/>
                </a:endParaRPr>
              </a:p>
            </p:txBody>
          </p:sp>
        </p:grpSp>
        <p:cxnSp>
          <p:nvCxnSpPr>
            <p:cNvPr id="33" name="꺾인 연결선 32"/>
            <p:cNvCxnSpPr>
              <a:stCxn id="5" idx="0"/>
              <a:endCxn id="18" idx="2"/>
            </p:cNvCxnSpPr>
            <p:nvPr/>
          </p:nvCxnSpPr>
          <p:spPr>
            <a:xfrm rot="5400000" flipH="1" flipV="1">
              <a:off x="2516475" y="437714"/>
              <a:ext cx="770198" cy="3302138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꺾인 연결선 36"/>
            <p:cNvCxnSpPr>
              <a:stCxn id="6" idx="0"/>
              <a:endCxn id="18" idx="2"/>
            </p:cNvCxnSpPr>
            <p:nvPr/>
          </p:nvCxnSpPr>
          <p:spPr>
            <a:xfrm rot="5400000" flipH="1" flipV="1">
              <a:off x="3188202" y="1109439"/>
              <a:ext cx="770198" cy="1958687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꺾인 연결선 40"/>
            <p:cNvCxnSpPr>
              <a:stCxn id="7" idx="0"/>
              <a:endCxn id="18" idx="2"/>
            </p:cNvCxnSpPr>
            <p:nvPr/>
          </p:nvCxnSpPr>
          <p:spPr>
            <a:xfrm rot="5400000" flipH="1" flipV="1">
              <a:off x="3827762" y="1750011"/>
              <a:ext cx="771210" cy="678554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꺾인 연결선 43"/>
            <p:cNvCxnSpPr>
              <a:stCxn id="19" idx="0"/>
              <a:endCxn id="18" idx="2"/>
            </p:cNvCxnSpPr>
            <p:nvPr/>
          </p:nvCxnSpPr>
          <p:spPr>
            <a:xfrm rot="16200000" flipV="1">
              <a:off x="4465532" y="1790796"/>
              <a:ext cx="770197" cy="595971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꺾인 연결선 46"/>
            <p:cNvCxnSpPr>
              <a:stCxn id="8" idx="0"/>
              <a:endCxn id="18" idx="2"/>
            </p:cNvCxnSpPr>
            <p:nvPr/>
          </p:nvCxnSpPr>
          <p:spPr>
            <a:xfrm rot="16200000" flipV="1">
              <a:off x="5163307" y="1093020"/>
              <a:ext cx="770198" cy="1991523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꺾인 연결선 49"/>
            <p:cNvCxnSpPr>
              <a:stCxn id="9" idx="0"/>
              <a:endCxn id="18" idx="2"/>
            </p:cNvCxnSpPr>
            <p:nvPr/>
          </p:nvCxnSpPr>
          <p:spPr>
            <a:xfrm rot="16200000" flipV="1">
              <a:off x="5895039" y="361288"/>
              <a:ext cx="771210" cy="345600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982876" y="138073"/>
            <a:ext cx="26372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ko-KR" sz="1050" dirty="0" smtClean="0"/>
              <a:t>*</a:t>
            </a:r>
            <a:r>
              <a:rPr lang="ko-KR" altLang="en-US" sz="1050" dirty="0"/>
              <a:t>교육과정 </a:t>
            </a:r>
            <a:r>
              <a:rPr lang="ko-KR" altLang="en-US" sz="1050" dirty="0" smtClean="0"/>
              <a:t>개편안에 따라 차후 수정 예정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3106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186</Words>
  <Application>Microsoft Office PowerPoint</Application>
  <PresentationFormat>화면 슬라이드 쇼(4:3)</PresentationFormat>
  <Paragraphs>143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11</cp:revision>
  <dcterms:created xsi:type="dcterms:W3CDTF">2017-02-24T07:23:46Z</dcterms:created>
  <dcterms:modified xsi:type="dcterms:W3CDTF">2017-03-07T01:39:12Z</dcterms:modified>
</cp:coreProperties>
</file>