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8" r:id="rId3"/>
    <p:sldId id="304" r:id="rId4"/>
    <p:sldId id="307" r:id="rId5"/>
    <p:sldId id="306" r:id="rId6"/>
    <p:sldId id="305" r:id="rId7"/>
    <p:sldId id="283" r:id="rId8"/>
    <p:sldId id="282" r:id="rId9"/>
    <p:sldId id="302" r:id="rId10"/>
    <p:sldId id="258" r:id="rId11"/>
    <p:sldId id="292" r:id="rId12"/>
    <p:sldId id="293" r:id="rId13"/>
    <p:sldId id="303" r:id="rId14"/>
    <p:sldId id="300" r:id="rId15"/>
    <p:sldId id="294" r:id="rId16"/>
    <p:sldId id="295" r:id="rId17"/>
    <p:sldId id="291" r:id="rId18"/>
    <p:sldId id="288" r:id="rId19"/>
    <p:sldId id="299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sung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29" autoAdjust="0"/>
  </p:normalViewPr>
  <p:slideViewPr>
    <p:cSldViewPr>
      <p:cViewPr varScale="1">
        <p:scale>
          <a:sx n="110" d="100"/>
          <a:sy n="110" d="100"/>
        </p:scale>
        <p:origin x="16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9D74E-E642-47CE-A474-8BF69F8B3B43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B617-0445-4254-8B7E-4B5C5A3F31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717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3B617-0445-4254-8B7E-4B5C5A3F319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91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C90D-AB35-4336-91B7-16FBC8481D3F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E1BE-8C0A-40E1-B69E-0651607D81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46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C90D-AB35-4336-91B7-16FBC8481D3F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E1BE-8C0A-40E1-B69E-0651607D81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069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C90D-AB35-4336-91B7-16FBC8481D3F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E1BE-8C0A-40E1-B69E-0651607D81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58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C90D-AB35-4336-91B7-16FBC8481D3F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E1BE-8C0A-40E1-B69E-0651607D81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97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C90D-AB35-4336-91B7-16FBC8481D3F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E1BE-8C0A-40E1-B69E-0651607D81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3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C90D-AB35-4336-91B7-16FBC8481D3F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E1BE-8C0A-40E1-B69E-0651607D81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099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C90D-AB35-4336-91B7-16FBC8481D3F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E1BE-8C0A-40E1-B69E-0651607D81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80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C90D-AB35-4336-91B7-16FBC8481D3F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E1BE-8C0A-40E1-B69E-0651607D81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6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C90D-AB35-4336-91B7-16FBC8481D3F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E1BE-8C0A-40E1-B69E-0651607D81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51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C90D-AB35-4336-91B7-16FBC8481D3F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E1BE-8C0A-40E1-B69E-0651607D81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12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C90D-AB35-4336-91B7-16FBC8481D3F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9E1BE-8C0A-40E1-B69E-0651607D81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9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C90D-AB35-4336-91B7-16FBC8481D3F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9E1BE-8C0A-40E1-B69E-0651607D81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626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50040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b="1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소비자지향성 </a:t>
            </a:r>
            <a:r>
              <a:rPr lang="ko-KR" altLang="en-US" sz="3500" b="1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개선과제공모전 홍보자료 </a:t>
            </a:r>
            <a:endParaRPr lang="en-US" altLang="ko-KR" sz="3500" b="1" dirty="0">
              <a:solidFill>
                <a:srgbClr val="00B05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CE6DA4-E6F8-4E72-94F3-80C921AB0C38}"/>
              </a:ext>
            </a:extLst>
          </p:cNvPr>
          <p:cNvSpPr txBox="1"/>
          <p:nvPr/>
        </p:nvSpPr>
        <p:spPr>
          <a:xfrm>
            <a:off x="3707904" y="5517232"/>
            <a:ext cx="50040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b="1" dirty="0">
                <a:solidFill>
                  <a:srgbClr val="00B05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한국소비자원</a:t>
            </a:r>
            <a:endParaRPr lang="en-US" altLang="ko-KR" sz="3500" b="1" dirty="0">
              <a:solidFill>
                <a:srgbClr val="00B05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  <a:p>
            <a:pPr algn="ctr"/>
            <a:r>
              <a:rPr lang="ko-KR" altLang="en-US" sz="3500" b="1" dirty="0">
                <a:solidFill>
                  <a:srgbClr val="00B050"/>
                </a:solidFill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이재호 책임연구원</a:t>
            </a:r>
            <a:endParaRPr lang="en-US" altLang="ko-KR" sz="3500" b="1" dirty="0">
              <a:solidFill>
                <a:srgbClr val="00B050"/>
              </a:solidFill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364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black">
          <a:xfrm>
            <a:off x="827584" y="2996952"/>
            <a:ext cx="7561014" cy="1080889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ko-KR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II. LED Masks</a:t>
            </a:r>
            <a:r>
              <a:rPr kumimoji="0" lang="ko-KR" altLang="en-US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의</a:t>
            </a:r>
            <a:r>
              <a:rPr kumimoji="0" lang="en-US" altLang="ko-KR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  <a:r>
              <a:rPr kumimoji="0" lang="ko-KR" altLang="en-US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문제점</a:t>
            </a:r>
            <a:endParaRPr kumimoji="0" lang="en-US" altLang="ko-KR" sz="4200" b="1" kern="0" dirty="0"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392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5">
            <a:extLst>
              <a:ext uri="{FF2B5EF4-FFF2-40B4-BE49-F238E27FC236}">
                <a16:creationId xmlns:a16="http://schemas.microsoft.com/office/drawing/2014/main" id="{B8386CE5-0393-4443-A7F7-34B5B6AE13A2}"/>
              </a:ext>
            </a:extLst>
          </p:cNvPr>
          <p:cNvSpPr/>
          <p:nvPr/>
        </p:nvSpPr>
        <p:spPr>
          <a:xfrm>
            <a:off x="272714" y="1303401"/>
            <a:ext cx="3003142" cy="3600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 1. </a:t>
            </a:r>
            <a:r>
              <a:rPr kumimoji="0"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사람에게 위해성</a:t>
            </a:r>
            <a:endParaRPr kumimoji="0" lang="ko-KR" altLang="ko-K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44BE43C-F574-485B-958D-BFF86F509875}"/>
              </a:ext>
            </a:extLst>
          </p:cNvPr>
          <p:cNvSpPr/>
          <p:nvPr/>
        </p:nvSpPr>
        <p:spPr bwMode="auto">
          <a:xfrm>
            <a:off x="267800" y="1871080"/>
            <a:ext cx="8568952" cy="808858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B/>
          </a:sp3d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2017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건을 기록한 사람의 위해사례가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2019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39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건으로 나타남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특히 </a:t>
            </a:r>
            <a:r>
              <a:rPr kumimoji="0" lang="ko-KR" altLang="en-US" dirty="0" err="1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눈통증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각막손상 그리고 피부 손상 등의 피해사례 나타남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EB87B5-2279-495A-84B1-007263F0C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977080-C459-417C-991D-DF9426F57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5253"/>
            <a:ext cx="2725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0098" y="-5350"/>
            <a:ext cx="396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New Regulation for LED MASK</a:t>
            </a:r>
            <a:r>
              <a:rPr lang="ko-KR" altLang="en-US" sz="1800" b="1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1800" b="1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D85440C-6180-4DBE-8256-63804585F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00" y="2848441"/>
            <a:ext cx="2466019" cy="393373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2B247189-8333-4574-852C-8EF4FD13A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635" y="2887338"/>
            <a:ext cx="2272210" cy="388843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E508441A-FDCD-43D6-86BB-7F9D069F0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616" y="2914213"/>
            <a:ext cx="2592288" cy="38475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" name="모서리가 둥근 직사각형 15">
            <a:extLst>
              <a:ext uri="{FF2B5EF4-FFF2-40B4-BE49-F238E27FC236}">
                <a16:creationId xmlns:a16="http://schemas.microsoft.com/office/drawing/2014/main" id="{5DBA1D0A-5806-4AA7-97C2-88EC020578D8}"/>
              </a:ext>
            </a:extLst>
          </p:cNvPr>
          <p:cNvSpPr/>
          <p:nvPr/>
        </p:nvSpPr>
        <p:spPr bwMode="auto">
          <a:xfrm>
            <a:off x="1475656" y="523125"/>
            <a:ext cx="4752528" cy="495672"/>
          </a:xfrm>
          <a:prstGeom prst="roundRect">
            <a:avLst/>
          </a:prstGeom>
          <a:noFill/>
          <a:ln w="3175"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sunrise" dir="t"/>
          </a:scene3d>
          <a:sp3d extrusionH="76200">
            <a:bevelT w="63500" h="25400"/>
            <a:bevelB/>
            <a:extrusionClr>
              <a:schemeClr val="bg2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kumimoji="0" lang="en-US" altLang="ko-KR" sz="2500" b="1" kern="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II. LED </a:t>
            </a:r>
            <a:r>
              <a:rPr kumimoji="0" lang="ko-KR" altLang="en-US" sz="2500" b="1" kern="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마스크의 문제점</a:t>
            </a:r>
            <a:endParaRPr kumimoji="0" lang="en-US" altLang="ko-KR" sz="2500" b="1" kern="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17" name="Line 96">
            <a:extLst>
              <a:ext uri="{FF2B5EF4-FFF2-40B4-BE49-F238E27FC236}">
                <a16:creationId xmlns:a16="http://schemas.microsoft.com/office/drawing/2014/main" id="{B1D28893-B7FE-4220-90B5-485A4FAD94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9088" y="1018796"/>
            <a:ext cx="4639096" cy="848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9454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5">
            <a:extLst>
              <a:ext uri="{FF2B5EF4-FFF2-40B4-BE49-F238E27FC236}">
                <a16:creationId xmlns:a16="http://schemas.microsoft.com/office/drawing/2014/main" id="{98BE438A-F6EB-4215-BFB5-1E90C9EC01B5}"/>
              </a:ext>
            </a:extLst>
          </p:cNvPr>
          <p:cNvSpPr/>
          <p:nvPr/>
        </p:nvSpPr>
        <p:spPr>
          <a:xfrm>
            <a:off x="287523" y="1259631"/>
            <a:ext cx="4068453" cy="330698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kumimoji="0"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광고</a:t>
            </a:r>
            <a:r>
              <a:rPr kumimoji="0"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표시</a:t>
            </a:r>
            <a:r>
              <a:rPr kumimoji="0"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의 문제점</a:t>
            </a:r>
            <a:endParaRPr kumimoji="0" lang="en-US" altLang="ko-KR" sz="20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2AADFF1-1537-462A-AE03-8632356CD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795" y="3191408"/>
            <a:ext cx="8244408" cy="34059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70098" y="-5350"/>
            <a:ext cx="396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New Regulation for LED MASK</a:t>
            </a:r>
            <a:r>
              <a:rPr lang="ko-KR" altLang="en-US" sz="1800" b="1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1800" b="1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44BE43C-F574-485B-958D-BFF86F509875}"/>
              </a:ext>
            </a:extLst>
          </p:cNvPr>
          <p:cNvSpPr/>
          <p:nvPr/>
        </p:nvSpPr>
        <p:spPr bwMode="auto">
          <a:xfrm>
            <a:off x="287523" y="1808101"/>
            <a:ext cx="8568952" cy="1096890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B/>
          </a:sp3d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2019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월 해당제품에 대하여 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943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건의 시정조치가 명령됨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dirty="0" err="1">
                <a:latin typeface="HY헤드라인M" pitchFamily="18" charset="-127"/>
                <a:ea typeface="HY헤드라인M" pitchFamily="18" charset="-127"/>
              </a:rPr>
              <a:t>식약처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 발표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latinLnBrk="0">
              <a:lnSpc>
                <a:spcPct val="130000"/>
              </a:lnSpc>
              <a:defRPr/>
            </a:pP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의료용 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LED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마스크에 대한 표준이 없었음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모서리가 둥근 직사각형 14">
            <a:extLst>
              <a:ext uri="{FF2B5EF4-FFF2-40B4-BE49-F238E27FC236}">
                <a16:creationId xmlns:a16="http://schemas.microsoft.com/office/drawing/2014/main" id="{5DBA1D0A-5806-4AA7-97C2-88EC020578D8}"/>
              </a:ext>
            </a:extLst>
          </p:cNvPr>
          <p:cNvSpPr/>
          <p:nvPr/>
        </p:nvSpPr>
        <p:spPr bwMode="auto">
          <a:xfrm>
            <a:off x="1475656" y="523125"/>
            <a:ext cx="4752528" cy="495672"/>
          </a:xfrm>
          <a:prstGeom prst="roundRect">
            <a:avLst/>
          </a:prstGeom>
          <a:noFill/>
          <a:ln w="3175"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sunrise" dir="t"/>
          </a:scene3d>
          <a:sp3d extrusionH="76200">
            <a:bevelT w="63500" h="25400"/>
            <a:bevelB/>
            <a:extrusionClr>
              <a:schemeClr val="bg2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kumimoji="0" lang="en-US" altLang="ko-KR" sz="2500" b="1" kern="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II. LED</a:t>
            </a:r>
            <a:r>
              <a:rPr kumimoji="0" lang="ko-KR" altLang="en-US" sz="2500" b="1" kern="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마스크의 문제점</a:t>
            </a:r>
            <a:endParaRPr kumimoji="0" lang="en-US" altLang="ko-KR" sz="2500" b="1" kern="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16" name="Line 96">
            <a:extLst>
              <a:ext uri="{FF2B5EF4-FFF2-40B4-BE49-F238E27FC236}">
                <a16:creationId xmlns:a16="http://schemas.microsoft.com/office/drawing/2014/main" id="{B1D28893-B7FE-4220-90B5-485A4FAD94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9088" y="1018796"/>
            <a:ext cx="4639096" cy="848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568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4E0C5DA0-1507-4872-BF56-937760D78A16}"/>
              </a:ext>
            </a:extLst>
          </p:cNvPr>
          <p:cNvSpPr/>
          <p:nvPr/>
        </p:nvSpPr>
        <p:spPr bwMode="auto">
          <a:xfrm>
            <a:off x="287524" y="2448841"/>
            <a:ext cx="8568952" cy="2348311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B/>
          </a:sp3d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새로운 제품인 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LED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마스크에 대한 규제 공백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LED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관련 규제는 빛의 </a:t>
            </a:r>
            <a:r>
              <a:rPr kumimoji="0" lang="ko-KR" altLang="en-US" dirty="0" err="1">
                <a:latin typeface="HY헤드라인M" pitchFamily="18" charset="-127"/>
                <a:ea typeface="HY헤드라인M" pitchFamily="18" charset="-127"/>
              </a:rPr>
              <a:t>광원으로써의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 활용에 대한 규제 존재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30000"/>
              </a:lnSpc>
              <a:defRPr/>
            </a:pP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해당 규정에 따르면 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LED lamp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는 안전인증 대상품목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30000"/>
              </a:lnSpc>
              <a:defRPr/>
            </a:pP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        (ELECTRICAL APPLIANCES AND CONSUMER PRODUCTS SAFETY CONTROL ACT)</a:t>
            </a: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LED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램프에 대한 </a:t>
            </a:r>
            <a:r>
              <a:rPr kumimoji="0" lang="ko-KR" altLang="en-US" dirty="0" err="1">
                <a:latin typeface="HY헤드라인M" pitchFamily="18" charset="-127"/>
                <a:ea typeface="HY헤드라인M" pitchFamily="18" charset="-127"/>
              </a:rPr>
              <a:t>광생물락적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 안전에 대한 규제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 (K62471)</a:t>
            </a:r>
          </a:p>
        </p:txBody>
      </p:sp>
      <p:sp>
        <p:nvSpPr>
          <p:cNvPr id="8" name="모서리가 둥근 직사각형 5">
            <a:extLst>
              <a:ext uri="{FF2B5EF4-FFF2-40B4-BE49-F238E27FC236}">
                <a16:creationId xmlns:a16="http://schemas.microsoft.com/office/drawing/2014/main" id="{4E8A9578-6462-41C1-96B4-AD856EC26789}"/>
              </a:ext>
            </a:extLst>
          </p:cNvPr>
          <p:cNvSpPr/>
          <p:nvPr/>
        </p:nvSpPr>
        <p:spPr>
          <a:xfrm>
            <a:off x="443872" y="1836440"/>
            <a:ext cx="5928328" cy="3600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3. LED masks</a:t>
            </a:r>
            <a:r>
              <a:rPr kumimoji="0"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에 대한 규제 공백</a:t>
            </a:r>
          </a:p>
        </p:txBody>
      </p:sp>
      <p:sp>
        <p:nvSpPr>
          <p:cNvPr id="7" name="모서리가 둥근 직사각형 6">
            <a:extLst>
              <a:ext uri="{FF2B5EF4-FFF2-40B4-BE49-F238E27FC236}">
                <a16:creationId xmlns:a16="http://schemas.microsoft.com/office/drawing/2014/main" id="{5DBA1D0A-5806-4AA7-97C2-88EC020578D8}"/>
              </a:ext>
            </a:extLst>
          </p:cNvPr>
          <p:cNvSpPr/>
          <p:nvPr/>
        </p:nvSpPr>
        <p:spPr bwMode="auto">
          <a:xfrm>
            <a:off x="1475656" y="908720"/>
            <a:ext cx="4752528" cy="495672"/>
          </a:xfrm>
          <a:prstGeom prst="roundRect">
            <a:avLst/>
          </a:prstGeom>
          <a:noFill/>
          <a:ln w="3175"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sunrise" dir="t"/>
          </a:scene3d>
          <a:sp3d extrusionH="76200">
            <a:bevelT w="63500" h="25400"/>
            <a:bevelB/>
            <a:extrusionClr>
              <a:schemeClr val="bg2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kumimoji="0" lang="en-US" altLang="ko-KR" sz="2500" b="1" kern="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II. LED</a:t>
            </a:r>
            <a:r>
              <a:rPr kumimoji="0" lang="ko-KR" altLang="en-US" sz="2500" b="1" kern="0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마스크의 문제점</a:t>
            </a:r>
            <a:endParaRPr kumimoji="0" lang="en-US" altLang="ko-KR" sz="2500" b="1" kern="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10" name="Line 96">
            <a:extLst>
              <a:ext uri="{FF2B5EF4-FFF2-40B4-BE49-F238E27FC236}">
                <a16:creationId xmlns:a16="http://schemas.microsoft.com/office/drawing/2014/main" id="{B1D28893-B7FE-4220-90B5-485A4FAD94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89088" y="1404391"/>
            <a:ext cx="4639096" cy="8481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170098" y="-5350"/>
            <a:ext cx="396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New Regulation for LED MASK</a:t>
            </a:r>
            <a:r>
              <a:rPr lang="ko-KR" altLang="en-US" sz="1800" b="1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1800" b="1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0975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99CF544C-1E92-4993-BD5C-ECFD6D8D5531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043608" y="2636912"/>
            <a:ext cx="7344990" cy="144016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ko-KR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III.</a:t>
            </a:r>
            <a:r>
              <a:rPr kumimoji="0" lang="ko-KR" altLang="en-US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 국내 및 해외 규정</a:t>
            </a:r>
            <a:endParaRPr kumimoji="0" lang="en-US" altLang="ko-KR" sz="4200" b="1" kern="0" dirty="0"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9309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모서리가 둥근 직사각형 4">
            <a:extLst>
              <a:ext uri="{FF2B5EF4-FFF2-40B4-BE49-F238E27FC236}">
                <a16:creationId xmlns:a16="http://schemas.microsoft.com/office/drawing/2014/main" id="{13664CC2-DC32-4D60-974A-8070B00E6F5A}"/>
              </a:ext>
            </a:extLst>
          </p:cNvPr>
          <p:cNvSpPr/>
          <p:nvPr/>
        </p:nvSpPr>
        <p:spPr bwMode="auto">
          <a:xfrm>
            <a:off x="1043608" y="908720"/>
            <a:ext cx="6552728" cy="495672"/>
          </a:xfrm>
          <a:prstGeom prst="roundRect">
            <a:avLst/>
          </a:prstGeom>
          <a:noFill/>
          <a:ln w="3175"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sunrise" dir="t"/>
          </a:scene3d>
          <a:sp3d extrusionH="76200">
            <a:bevelT w="63500" h="25400"/>
            <a:bevelB/>
            <a:extrusionClr>
              <a:schemeClr val="bg2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kumimoji="0" lang="en-US" altLang="ko-KR" sz="25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III. </a:t>
            </a:r>
            <a:r>
              <a:rPr kumimoji="0" lang="ko-KR" altLang="en-US" sz="25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국내 및 해외 규정</a:t>
            </a:r>
            <a:endParaRPr kumimoji="0" lang="en-US" altLang="ko-KR" sz="25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모서리가 둥근 직사각형 5">
            <a:extLst>
              <a:ext uri="{FF2B5EF4-FFF2-40B4-BE49-F238E27FC236}">
                <a16:creationId xmlns:a16="http://schemas.microsoft.com/office/drawing/2014/main" id="{0443FEAE-BBF5-4136-BE0B-832243A410A6}"/>
              </a:ext>
            </a:extLst>
          </p:cNvPr>
          <p:cNvSpPr/>
          <p:nvPr/>
        </p:nvSpPr>
        <p:spPr>
          <a:xfrm>
            <a:off x="387668" y="1844824"/>
            <a:ext cx="4782430" cy="3600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0"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표시규정 </a:t>
            </a:r>
            <a:r>
              <a:rPr kumimoji="0"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(IEC62471-2)</a:t>
            </a:r>
            <a:endParaRPr kumimoji="0" lang="ko-KR" altLang="en-US" sz="20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Line 96">
            <a:extLst>
              <a:ext uri="{FF2B5EF4-FFF2-40B4-BE49-F238E27FC236}">
                <a16:creationId xmlns:a16="http://schemas.microsoft.com/office/drawing/2014/main" id="{99B381C2-DDAA-42E6-B82F-375A7A7291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7040" y="1404391"/>
            <a:ext cx="6439295" cy="847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4" name="그림 3" descr="테이블이(가) 표시된 사진&#10;&#10;자동 생성된 설명">
            <a:extLst>
              <a:ext uri="{FF2B5EF4-FFF2-40B4-BE49-F238E27FC236}">
                <a16:creationId xmlns:a16="http://schemas.microsoft.com/office/drawing/2014/main" id="{BE8874AE-8BFD-42D4-AB1E-3BDB66C6B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47464"/>
            <a:ext cx="3453428" cy="4231188"/>
          </a:xfrm>
          <a:prstGeom prst="rect">
            <a:avLst/>
          </a:prstGeom>
        </p:spPr>
      </p:pic>
      <p:pic>
        <p:nvPicPr>
          <p:cNvPr id="12" name="그림 11" descr="테이블이(가) 표시된 사진&#10;&#10;자동 생성된 설명">
            <a:extLst>
              <a:ext uri="{FF2B5EF4-FFF2-40B4-BE49-F238E27FC236}">
                <a16:creationId xmlns:a16="http://schemas.microsoft.com/office/drawing/2014/main" id="{F8A90DAC-FDC5-4B66-BF35-6E3E90885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75" y="2505439"/>
            <a:ext cx="3744416" cy="41152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0098" y="-5350"/>
            <a:ext cx="396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New Regulation for LED MASK</a:t>
            </a:r>
            <a:r>
              <a:rPr lang="ko-KR" altLang="en-US" sz="1800" b="1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1800" b="1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7747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5">
            <a:extLst>
              <a:ext uri="{FF2B5EF4-FFF2-40B4-BE49-F238E27FC236}">
                <a16:creationId xmlns:a16="http://schemas.microsoft.com/office/drawing/2014/main" id="{540AB166-109E-4CD7-9B34-661BD2F3DC97}"/>
              </a:ext>
            </a:extLst>
          </p:cNvPr>
          <p:cNvSpPr/>
          <p:nvPr/>
        </p:nvSpPr>
        <p:spPr>
          <a:xfrm>
            <a:off x="395537" y="1763674"/>
            <a:ext cx="7272808" cy="36004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2. 2019 </a:t>
            </a:r>
            <a:r>
              <a:rPr kumimoji="0"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의 안전 규정 </a:t>
            </a:r>
            <a:r>
              <a:rPr kumimoji="0"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(K62471-2)</a:t>
            </a:r>
            <a:endParaRPr kumimoji="0" lang="ko-KR" altLang="en-US" sz="20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그림 5" descr="테이블이(가) 표시된 사진&#10;&#10;자동 생성된 설명">
            <a:extLst>
              <a:ext uri="{FF2B5EF4-FFF2-40B4-BE49-F238E27FC236}">
                <a16:creationId xmlns:a16="http://schemas.microsoft.com/office/drawing/2014/main" id="{25349C5F-7463-426C-9A88-2E8DCBEE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401330"/>
            <a:ext cx="6768751" cy="4277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0098" y="-5350"/>
            <a:ext cx="396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New Regulation for LED MASK</a:t>
            </a:r>
            <a:r>
              <a:rPr lang="ko-KR" altLang="en-US" sz="1800" b="1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1800" b="1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14" name="모서리가 둥근 직사각형 4">
            <a:extLst>
              <a:ext uri="{FF2B5EF4-FFF2-40B4-BE49-F238E27FC236}">
                <a16:creationId xmlns:a16="http://schemas.microsoft.com/office/drawing/2014/main" id="{13664CC2-DC32-4D60-974A-8070B00E6F5A}"/>
              </a:ext>
            </a:extLst>
          </p:cNvPr>
          <p:cNvSpPr/>
          <p:nvPr/>
        </p:nvSpPr>
        <p:spPr bwMode="auto">
          <a:xfrm>
            <a:off x="1043608" y="908720"/>
            <a:ext cx="6552728" cy="495672"/>
          </a:xfrm>
          <a:prstGeom prst="roundRect">
            <a:avLst/>
          </a:prstGeom>
          <a:noFill/>
          <a:ln w="3175"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sunrise" dir="t"/>
          </a:scene3d>
          <a:sp3d extrusionH="76200">
            <a:bevelT w="63500" h="25400"/>
            <a:bevelB/>
            <a:extrusionClr>
              <a:schemeClr val="bg2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kumimoji="0" lang="en-US" altLang="ko-KR" sz="25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III. </a:t>
            </a:r>
            <a:r>
              <a:rPr kumimoji="0" lang="ko-KR" altLang="en-US" sz="25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국내 및 해외 규정</a:t>
            </a:r>
            <a:endParaRPr kumimoji="0" lang="en-US" altLang="ko-KR" sz="25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5" name="Line 96">
            <a:extLst>
              <a:ext uri="{FF2B5EF4-FFF2-40B4-BE49-F238E27FC236}">
                <a16:creationId xmlns:a16="http://schemas.microsoft.com/office/drawing/2014/main" id="{99B381C2-DDAA-42E6-B82F-375A7A7291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7040" y="1404391"/>
            <a:ext cx="6439295" cy="847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576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black">
          <a:xfrm>
            <a:off x="1187450" y="2924968"/>
            <a:ext cx="6769100" cy="1008063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ko-KR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IV. </a:t>
            </a:r>
            <a:r>
              <a:rPr kumimoji="0" lang="ko-KR" altLang="en-US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결론 </a:t>
            </a:r>
            <a:endParaRPr kumimoji="0" lang="en-US" altLang="ko-KR" sz="4200" b="1" kern="0" dirty="0"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2346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4">
            <a:extLst>
              <a:ext uri="{FF2B5EF4-FFF2-40B4-BE49-F238E27FC236}">
                <a16:creationId xmlns:a16="http://schemas.microsoft.com/office/drawing/2014/main" id="{4B067AB5-4392-448F-87EE-6B72BCCC9F1F}"/>
              </a:ext>
            </a:extLst>
          </p:cNvPr>
          <p:cNvSpPr/>
          <p:nvPr/>
        </p:nvSpPr>
        <p:spPr bwMode="auto">
          <a:xfrm>
            <a:off x="1276397" y="903219"/>
            <a:ext cx="2985867" cy="495672"/>
          </a:xfrm>
          <a:prstGeom prst="roundRect">
            <a:avLst/>
          </a:prstGeom>
          <a:noFill/>
          <a:ln w="3175"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sunrise" dir="t"/>
          </a:scene3d>
          <a:sp3d extrusionH="76200">
            <a:bevelT w="63500" h="25400"/>
            <a:bevelB/>
            <a:extrusionClr>
              <a:schemeClr val="bg2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kumimoji="0" lang="en-US" altLang="ko-KR" sz="25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IV. Conclusions</a:t>
            </a:r>
            <a:endParaRPr kumimoji="0" lang="ko-KR" altLang="en-US" sz="25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Line 96">
            <a:extLst>
              <a:ext uri="{FF2B5EF4-FFF2-40B4-BE49-F238E27FC236}">
                <a16:creationId xmlns:a16="http://schemas.microsoft.com/office/drawing/2014/main" id="{22FC132D-E618-4011-980E-6F83FC1CF3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5657" y="1398891"/>
            <a:ext cx="280831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0D089F37-4456-44E0-B056-6C8C116FB6BD}"/>
              </a:ext>
            </a:extLst>
          </p:cNvPr>
          <p:cNvSpPr/>
          <p:nvPr/>
        </p:nvSpPr>
        <p:spPr bwMode="auto">
          <a:xfrm>
            <a:off x="287524" y="1809108"/>
            <a:ext cx="8568952" cy="1370818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B/>
          </a:sp3d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K62471, IEC62471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를 반영한 안전규정</a:t>
            </a:r>
            <a:b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</a:b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-&gt; LED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광원에 대한 위험 그룹을 위한 위험 표시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30000"/>
              </a:lnSpc>
              <a:defRPr/>
            </a:pP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     -&gt; LED mask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에 대한 광생물학적 안전 분류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1168714-8F30-4504-B0FB-821BAF719181}"/>
              </a:ext>
            </a:extLst>
          </p:cNvPr>
          <p:cNvSpPr/>
          <p:nvPr/>
        </p:nvSpPr>
        <p:spPr bwMode="auto">
          <a:xfrm>
            <a:off x="287524" y="3590142"/>
            <a:ext cx="8568952" cy="2193291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B/>
          </a:sp3d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제품안전심의위원회에서 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LED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마스크에 대한 제품분류표준 수립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 (20. 5. 8)</a:t>
            </a:r>
          </a:p>
          <a:p>
            <a:pPr latinLnBrk="0">
              <a:lnSpc>
                <a:spcPct val="130000"/>
              </a:lnSpc>
              <a:defRPr/>
            </a:pP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     -&gt;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의료용 제품과 일반 공산품용 마스크를 구분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0098" y="-5350"/>
            <a:ext cx="396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New Regulation for LED MASK</a:t>
            </a:r>
            <a:r>
              <a:rPr lang="ko-KR" altLang="en-US" sz="1800" b="1" dirty="0">
                <a:latin typeface="안동엄마까투리" panose="020B0600000101010101" pitchFamily="50" charset="-127"/>
                <a:ea typeface="안동엄마까투리" panose="020B0600000101010101" pitchFamily="50" charset="-127"/>
              </a:rPr>
              <a:t> </a:t>
            </a:r>
            <a:endParaRPr lang="en-US" altLang="ko-KR" sz="1800" b="1" dirty="0">
              <a:latin typeface="안동엄마까투리" panose="020B0600000101010101" pitchFamily="50" charset="-127"/>
              <a:ea typeface="안동엄마까투리" panose="020B0600000101010101" pitchFamily="50" charset="-127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A0294CB-3C75-47F2-95B3-BF51BD3FE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95" y="197753"/>
            <a:ext cx="27252" cy="666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CD5386-B352-4554-AFF3-A57D737A0BB6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1187450" y="2924175"/>
            <a:ext cx="6769100" cy="1008063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ko-KR" altLang="en-US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감사합니다</a:t>
            </a:r>
            <a:r>
              <a:rPr kumimoji="0" lang="en-US" altLang="ko-KR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212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912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1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black">
          <a:xfrm>
            <a:off x="1187450" y="2924968"/>
            <a:ext cx="6769100" cy="1008063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ko-KR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I. </a:t>
            </a:r>
            <a:r>
              <a:rPr kumimoji="0" lang="ko-KR" altLang="en-US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소비자지향성</a:t>
            </a:r>
            <a:endParaRPr kumimoji="0" lang="en-US" altLang="ko-KR" sz="4200" b="1" kern="0" dirty="0"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269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179512" y="2475924"/>
            <a:ext cx="8568952" cy="1800199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B/>
          </a:sp3d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정의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소비자의 기본적 권익 중심적 사고를 말함</a:t>
            </a:r>
            <a:b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0" lang="en-US" altLang="ko-KR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kumimoji="0" lang="ko-KR" altLang="en-US" sz="17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소비자 중심 시장은 소비자 기본적인 권리가 보장되는 시장이라는</a:t>
            </a:r>
            <a:r>
              <a:rPr kumimoji="0" lang="en-US" altLang="ko-KR" sz="17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17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사고에 기반</a:t>
            </a:r>
            <a:endParaRPr lang="en-US" altLang="ko-KR" sz="1700" b="0" i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모습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소비자지향적 시장은 소비시장에 다양한 물품이 공급되어 시장이 활성화 되는 가운데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공급측면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), 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소비의 선택이 더 나은 소비시장을 형성하는데 주요한 원인이 되도록 하는 것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수요 측면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r>
              <a:rPr kumimoji="0" lang="en-US" altLang="ko-KR" sz="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kumimoji="0" lang="ko-KR" altLang="ko-K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1475656" y="908720"/>
            <a:ext cx="3744416" cy="495672"/>
          </a:xfrm>
          <a:prstGeom prst="roundRect">
            <a:avLst/>
          </a:prstGeom>
          <a:noFill/>
          <a:ln w="3175"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sunrise" dir="t"/>
          </a:scene3d>
          <a:sp3d extrusionH="76200">
            <a:bevelT w="63500" h="25400"/>
            <a:bevelB/>
            <a:extrusionClr>
              <a:schemeClr val="bg2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kumimoji="0" lang="en-US" altLang="ko-KR" sz="25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I. </a:t>
            </a:r>
            <a:r>
              <a:rPr kumimoji="0" lang="ko-KR" altLang="en-US" sz="25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소비자지향성</a:t>
            </a:r>
            <a:endParaRPr kumimoji="0" lang="en-US" altLang="ko-KR" sz="25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Line 96"/>
          <p:cNvSpPr>
            <a:spLocks noChangeShapeType="1"/>
          </p:cNvSpPr>
          <p:nvPr/>
        </p:nvSpPr>
        <p:spPr bwMode="auto">
          <a:xfrm flipV="1">
            <a:off x="1589088" y="1404391"/>
            <a:ext cx="3744416" cy="848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8" name="모서리가 둥근 직사각형 5">
            <a:extLst>
              <a:ext uri="{FF2B5EF4-FFF2-40B4-BE49-F238E27FC236}">
                <a16:creationId xmlns:a16="http://schemas.microsoft.com/office/drawing/2014/main" id="{C03B5EBC-6D3A-4264-ADC8-3A78DA042E1A}"/>
              </a:ext>
            </a:extLst>
          </p:cNvPr>
          <p:cNvSpPr/>
          <p:nvPr/>
        </p:nvSpPr>
        <p:spPr>
          <a:xfrm>
            <a:off x="302272" y="1882887"/>
            <a:ext cx="2829568" cy="37701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0"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소비자지향성이란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6BF2620-C264-4563-AE1B-A90921F17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097FECF-B620-4E99-A335-514832AB4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79512" y="5157192"/>
            <a:ext cx="8568952" cy="1152128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B/>
          </a:sp3d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정의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소비자지향적 시장형성에 필요한 법제도</a:t>
            </a:r>
            <a:endParaRPr lang="en-US" altLang="ko-KR" b="0" i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기본원리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소비행위와 소비환경 그리고 소비시장의 신뢰성 모두를 고려</a:t>
            </a:r>
            <a:endParaRPr kumimoji="0" lang="ko-KR" altLang="ko-K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9" name="모서리가 둥근 직사각형 5">
            <a:extLst>
              <a:ext uri="{FF2B5EF4-FFF2-40B4-BE49-F238E27FC236}">
                <a16:creationId xmlns:a16="http://schemas.microsoft.com/office/drawing/2014/main" id="{C03B5EBC-6D3A-4264-ADC8-3A78DA042E1A}"/>
              </a:ext>
            </a:extLst>
          </p:cNvPr>
          <p:cNvSpPr/>
          <p:nvPr/>
        </p:nvSpPr>
        <p:spPr>
          <a:xfrm>
            <a:off x="302272" y="4564155"/>
            <a:ext cx="3045592" cy="37701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kumimoji="0"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소비자지향적 법제도</a:t>
            </a:r>
          </a:p>
        </p:txBody>
      </p:sp>
    </p:spTree>
    <p:extLst>
      <p:ext uri="{BB962C8B-B14F-4D97-AF65-F5344CB8AC3E}">
        <p14:creationId xmlns:p14="http://schemas.microsoft.com/office/powerpoint/2010/main" val="341671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black">
          <a:xfrm>
            <a:off x="1187624" y="2924968"/>
            <a:ext cx="6696744" cy="1008063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ko-KR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II. </a:t>
            </a:r>
            <a:r>
              <a:rPr kumimoji="0" lang="ko-KR" altLang="en-US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소비자정책위원회 </a:t>
            </a:r>
            <a:endParaRPr kumimoji="0" lang="en-US" altLang="ko-KR" sz="4200" b="1" kern="0" dirty="0"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428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179512" y="2475925"/>
            <a:ext cx="8568952" cy="1673156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B/>
          </a:sp3d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소비자의 권익 증진 및 소비생활의 향상에 관한 기본적인 정책을 종합</a:t>
            </a:r>
            <a:r>
              <a:rPr lang="ko-KR" altLang="en-US" dirty="0"/>
              <a:t>･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조정하고 심의</a:t>
            </a:r>
            <a:r>
              <a:rPr lang="ko-KR" altLang="en-US" dirty="0"/>
              <a:t>･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의결하기 위해 설치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(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소비자기본법 제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23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소비자정책에 관한 사항을 심의</a:t>
            </a:r>
            <a:r>
              <a:rPr lang="ko-KR" altLang="en-US" dirty="0"/>
              <a:t>･</a:t>
            </a:r>
            <a:r>
              <a:rPr kumimoji="0"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의결</a:t>
            </a:r>
            <a:r>
              <a:rPr kumimoji="0"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kumimoji="0"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소비자의 권리를 제한하는 법령</a:t>
            </a:r>
            <a:r>
              <a:rPr lang="ko-KR" altLang="en-US" dirty="0"/>
              <a:t>･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고시 등의 개선을 위해 필요한 조치를 권고</a:t>
            </a:r>
            <a:r>
              <a:rPr lang="ko-KR" altLang="en-US" dirty="0"/>
              <a:t> </a:t>
            </a: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1475656" y="908720"/>
            <a:ext cx="3240360" cy="495672"/>
          </a:xfrm>
          <a:prstGeom prst="roundRect">
            <a:avLst/>
          </a:prstGeom>
          <a:noFill/>
          <a:ln w="3175"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sunrise" dir="t"/>
          </a:scene3d>
          <a:sp3d extrusionH="76200">
            <a:bevelT w="63500" h="25400"/>
            <a:bevelB/>
            <a:extrusionClr>
              <a:schemeClr val="bg2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latinLnBrk="0" hangingPunct="0">
              <a:defRPr/>
            </a:pPr>
            <a:r>
              <a:rPr kumimoji="0" lang="en-US" altLang="ko-KR" sz="25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II. </a:t>
            </a:r>
            <a:r>
              <a:rPr kumimoji="0" lang="ko-KR" altLang="en-US" sz="25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소비자정책위원회</a:t>
            </a:r>
            <a:endParaRPr kumimoji="0" lang="en-US" altLang="ko-KR" sz="25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Line 96"/>
          <p:cNvSpPr>
            <a:spLocks noChangeShapeType="1"/>
          </p:cNvSpPr>
          <p:nvPr/>
        </p:nvSpPr>
        <p:spPr bwMode="auto">
          <a:xfrm flipV="1">
            <a:off x="1589088" y="1404391"/>
            <a:ext cx="3270944" cy="848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7" name="모서리가 둥근 직사각형 5">
            <a:extLst>
              <a:ext uri="{FF2B5EF4-FFF2-40B4-BE49-F238E27FC236}">
                <a16:creationId xmlns:a16="http://schemas.microsoft.com/office/drawing/2014/main" id="{C03B5EBC-6D3A-4264-ADC8-3A78DA042E1A}"/>
              </a:ext>
            </a:extLst>
          </p:cNvPr>
          <p:cNvSpPr/>
          <p:nvPr/>
        </p:nvSpPr>
        <p:spPr>
          <a:xfrm>
            <a:off x="302272" y="1882887"/>
            <a:ext cx="1461416" cy="37701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kumimoji="0" lang="en-US" altLang="ko-KR" sz="2000" b="1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kumimoji="0"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목적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6BF2620-C264-4563-AE1B-A90921F17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97FECF-B620-4E99-A335-514832AB4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79512" y="5029002"/>
            <a:ext cx="8568952" cy="1296144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B/>
          </a:sp3d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기능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</a:t>
            </a:r>
            <a:r>
              <a:rPr kumimoji="0" lang="ko-KR" altLang="en-US" dirty="0" err="1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소정위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상정안건 중 전문성이 요구되는 사안의 연구</a:t>
            </a:r>
            <a:r>
              <a:rPr lang="ko-KR" altLang="en-US" dirty="0"/>
              <a:t>･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검토</a:t>
            </a:r>
            <a:endParaRPr kumimoji="0" lang="en-US" altLang="ko-KR" dirty="0">
              <a:solidFill>
                <a:srgbClr val="202124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구성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: 7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 분야</a:t>
            </a:r>
            <a:br>
              <a:rPr kumimoji="0"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</a:br>
            <a:r>
              <a:rPr kumimoji="0"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 </a:t>
            </a:r>
            <a:r>
              <a:rPr kumimoji="0"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공산품</a:t>
            </a:r>
            <a:r>
              <a:rPr kumimoji="0"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kumimoji="0" lang="ko-KR" altLang="en-US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식</a:t>
            </a:r>
            <a:r>
              <a:rPr lang="ko-KR" altLang="en-US" dirty="0"/>
              <a:t>･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의약품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보건</a:t>
            </a:r>
            <a:r>
              <a:rPr lang="ko-KR" altLang="en-US" dirty="0"/>
              <a:t>･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의료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금융</a:t>
            </a:r>
            <a:r>
              <a:rPr lang="ko-KR" altLang="en-US" dirty="0"/>
              <a:t>･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보험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자동차</a:t>
            </a:r>
            <a:r>
              <a:rPr lang="ko-KR" altLang="en-US" dirty="0"/>
              <a:t>･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교통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방송</a:t>
            </a:r>
            <a:r>
              <a:rPr lang="ko-KR" altLang="en-US" dirty="0"/>
              <a:t>･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통신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일반</a:t>
            </a:r>
            <a:endParaRPr kumimoji="0" lang="en-US" altLang="ko-KR" dirty="0">
              <a:solidFill>
                <a:srgbClr val="202124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11" name="모서리가 둥근 직사각형 5">
            <a:extLst>
              <a:ext uri="{FF2B5EF4-FFF2-40B4-BE49-F238E27FC236}">
                <a16:creationId xmlns:a16="http://schemas.microsoft.com/office/drawing/2014/main" id="{C03B5EBC-6D3A-4264-ADC8-3A78DA042E1A}"/>
              </a:ext>
            </a:extLst>
          </p:cNvPr>
          <p:cNvSpPr/>
          <p:nvPr/>
        </p:nvSpPr>
        <p:spPr>
          <a:xfrm>
            <a:off x="302272" y="4435965"/>
            <a:ext cx="3045592" cy="37701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kumimoji="0"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분야별 전문위원회</a:t>
            </a:r>
          </a:p>
        </p:txBody>
      </p:sp>
    </p:spTree>
    <p:extLst>
      <p:ext uri="{BB962C8B-B14F-4D97-AF65-F5344CB8AC3E}">
        <p14:creationId xmlns:p14="http://schemas.microsoft.com/office/powerpoint/2010/main" val="269714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black">
          <a:xfrm>
            <a:off x="1187450" y="2924968"/>
            <a:ext cx="6769100" cy="1008063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algn="ctr">
              <a:defRPr/>
            </a:pPr>
            <a:r>
              <a:rPr kumimoji="0" lang="en-US" altLang="ko-KR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I. LED </a:t>
            </a:r>
            <a:r>
              <a:rPr kumimoji="0" lang="ko-KR" altLang="en-US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마스크 </a:t>
            </a:r>
            <a:r>
              <a:rPr kumimoji="0" lang="en-US" altLang="ko-KR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2019</a:t>
            </a:r>
            <a:r>
              <a:rPr kumimoji="0" lang="ko-KR" altLang="en-US" sz="42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의 시장</a:t>
            </a:r>
            <a:endParaRPr kumimoji="0" lang="en-US" altLang="ko-KR" sz="4200" b="1" kern="0" dirty="0"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387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287524" y="2564904"/>
            <a:ext cx="8568952" cy="3198093"/>
          </a:xfrm>
          <a:prstGeom prst="rect">
            <a:avLst/>
          </a:prstGeom>
          <a:solidFill>
            <a:schemeClr val="accent4">
              <a:lumMod val="50000"/>
              <a:alpha val="0"/>
            </a:schemeClr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5" dist="22860" dir="5400000" algn="tl" rotWithShape="0">
              <a:prstClr val="black">
                <a:alpha val="35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B/>
          </a:sp3d>
        </p:spPr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굴림" charset="-127"/>
                <a:cs typeface="+mn-cs"/>
              </a:defRPr>
            </a:lvl9pPr>
          </a:lstStyle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연구결과에 따르면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, LED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는 피부질환을 치료하는데 사용할 수 있는 것으로 나타남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kumimoji="0" lang="en-US" altLang="ko-KR" sz="1400" dirty="0">
                <a:solidFill>
                  <a:srgbClr val="202124"/>
                </a:solidFill>
                <a:latin typeface="Arial Unicode MS"/>
                <a:ea typeface="inherit"/>
              </a:rPr>
              <a:t>(Kim,</a:t>
            </a:r>
            <a:r>
              <a:rPr kumimoji="0" lang="ko-KR" altLang="en-US" sz="1400" dirty="0">
                <a:solidFill>
                  <a:srgbClr val="202124"/>
                </a:solidFill>
                <a:latin typeface="Arial Unicode MS"/>
                <a:ea typeface="inherit"/>
              </a:rPr>
              <a:t> </a:t>
            </a:r>
            <a:r>
              <a:rPr kumimoji="0" lang="en-US" altLang="ko-KR" sz="1400" dirty="0" err="1">
                <a:solidFill>
                  <a:srgbClr val="202124"/>
                </a:solidFill>
                <a:latin typeface="Arial Unicode MS"/>
                <a:ea typeface="inherit"/>
              </a:rPr>
              <a:t>Jintae</a:t>
            </a:r>
            <a:r>
              <a:rPr kumimoji="0" lang="en-US" altLang="ko-KR" sz="1400" dirty="0">
                <a:solidFill>
                  <a:srgbClr val="202124"/>
                </a:solidFill>
                <a:latin typeface="Arial Unicode MS"/>
                <a:ea typeface="inherit"/>
              </a:rPr>
              <a:t> /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Noto Sans KR"/>
              </a:rPr>
              <a:t>Medical Treatment Machinery Based on LED Light Source, 2010)</a:t>
            </a: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해당 제품은 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2013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년 처음 시장 출시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latinLnBrk="0">
              <a:lnSpc>
                <a:spcPct val="130000"/>
              </a:lnSpc>
              <a:defRPr/>
            </a:pPr>
            <a:r>
              <a:rPr kumimoji="0" lang="en-US" altLang="ko-KR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-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의료용 기구에 사용되던 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LED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램프가 </a:t>
            </a:r>
            <a:r>
              <a:rPr kumimoji="0" lang="ko-KR" altLang="en-US" dirty="0" err="1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홈뷰티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제품으로 출시</a:t>
            </a:r>
            <a:endParaRPr lang="en-US" altLang="ko-KR" b="0" i="0" dirty="0">
              <a:solidFill>
                <a:srgbClr val="000000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kumimoji="0" lang="ko-KR" altLang="en-US" dirty="0" err="1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홍이화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” 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의료용 기구로써 </a:t>
            </a:r>
            <a:r>
              <a:rPr kumimoji="0" lang="ko-KR" altLang="en-US" dirty="0" err="1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식약처</a:t>
            </a:r>
            <a:r>
              <a:rPr kumimoji="0" lang="ko-KR" altLang="en-US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승인 획득</a:t>
            </a:r>
            <a:r>
              <a:rPr kumimoji="0" lang="en-US" altLang="ko-KR" dirty="0">
                <a:solidFill>
                  <a:srgbClr val="202124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(in 2019)</a:t>
            </a:r>
            <a:endParaRPr kumimoji="0" lang="en-US" altLang="ko-KR" dirty="0">
              <a:latin typeface="HY헤드라인M" pitchFamily="18" charset="-127"/>
              <a:ea typeface="HY헤드라인M" pitchFamily="18" charset="-127"/>
            </a:endParaRPr>
          </a:p>
          <a:p>
            <a:pPr marL="342900" indent="-342900" latinLnBrk="0">
              <a:lnSpc>
                <a:spcPct val="130000"/>
              </a:lnSpc>
              <a:buFont typeface="Wingdings" pitchFamily="2" charset="2"/>
              <a:buChar char="v"/>
              <a:defRPr/>
            </a:pP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2019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년 당시 </a:t>
            </a:r>
            <a:r>
              <a:rPr kumimoji="0" lang="en-US" altLang="ko-KR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150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개 이상의 관련 제품이 시장 유통</a:t>
            </a:r>
            <a:endParaRPr kumimoji="0" lang="en-US" altLang="ko-K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atinLnBrk="0">
              <a:lnSpc>
                <a:spcPct val="130000"/>
              </a:lnSpc>
              <a:defRPr/>
            </a:pPr>
            <a:endParaRPr kumimoji="0" lang="en-US" altLang="ko-KR" sz="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just" latinLnBrk="0">
              <a:lnSpc>
                <a:spcPct val="130000"/>
              </a:lnSpc>
              <a:defRPr/>
            </a:pP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     - 2019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년에 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LED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마스크를 포함한 </a:t>
            </a:r>
            <a:r>
              <a:rPr kumimoji="0" lang="ko-KR" altLang="en-US" dirty="0" err="1">
                <a:latin typeface="HY헤드라인M" pitchFamily="18" charset="-127"/>
                <a:ea typeface="HY헤드라인M" pitchFamily="18" charset="-127"/>
              </a:rPr>
              <a:t>홈뷰티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 상품이 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천억원</a:t>
            </a:r>
            <a:r>
              <a:rPr kumimoji="0" lang="en-US" altLang="ko-KR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dirty="0">
                <a:latin typeface="HY헤드라인M" pitchFamily="18" charset="-127"/>
                <a:ea typeface="HY헤드라인M" pitchFamily="18" charset="-127"/>
              </a:rPr>
              <a:t>이상 매출 기록</a:t>
            </a:r>
            <a:endParaRPr kumimoji="0" lang="ko-KR" altLang="ko-K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1475656" y="908720"/>
            <a:ext cx="3744416" cy="495672"/>
          </a:xfrm>
          <a:prstGeom prst="roundRect">
            <a:avLst/>
          </a:prstGeom>
          <a:noFill/>
          <a:ln w="3175">
            <a:noFill/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sunrise" dir="t"/>
          </a:scene3d>
          <a:sp3d extrusionH="76200">
            <a:bevelT w="63500" h="25400"/>
            <a:bevelB/>
            <a:extrusionClr>
              <a:schemeClr val="bg2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 eaLnBrk="0" latinLnBrk="0" hangingPunct="0">
              <a:buAutoNum type="romanUcPeriod"/>
              <a:defRPr/>
            </a:pPr>
            <a:r>
              <a:rPr kumimoji="0" lang="en-US" altLang="ko-KR" sz="25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2019 </a:t>
            </a:r>
            <a:r>
              <a:rPr kumimoji="0" lang="ko-KR" altLang="en-US" sz="25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시장상황</a:t>
            </a:r>
            <a:endParaRPr kumimoji="0" lang="en-US" altLang="ko-KR" sz="2500" b="1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Line 96"/>
          <p:cNvSpPr>
            <a:spLocks noChangeShapeType="1"/>
          </p:cNvSpPr>
          <p:nvPr/>
        </p:nvSpPr>
        <p:spPr bwMode="auto">
          <a:xfrm flipV="1">
            <a:off x="1589088" y="1404391"/>
            <a:ext cx="3744416" cy="848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" name="모서리가 둥근 직사각형 5">
            <a:extLst>
              <a:ext uri="{FF2B5EF4-FFF2-40B4-BE49-F238E27FC236}">
                <a16:creationId xmlns:a16="http://schemas.microsoft.com/office/drawing/2014/main" id="{C03B5EBC-6D3A-4264-ADC8-3A78DA042E1A}"/>
              </a:ext>
            </a:extLst>
          </p:cNvPr>
          <p:cNvSpPr/>
          <p:nvPr/>
        </p:nvSpPr>
        <p:spPr>
          <a:xfrm>
            <a:off x="302272" y="1899860"/>
            <a:ext cx="2397520" cy="37701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LED</a:t>
            </a:r>
            <a:r>
              <a:rPr kumimoji="0"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Mask</a:t>
            </a:r>
            <a:r>
              <a:rPr kumimoji="0" lang="ko-KR" altLang="en-US" sz="2000" b="1" dirty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란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BF2620-C264-4563-AE1B-A90921F17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097FECF-B620-4E99-A335-514832AB4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724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6CA41DA-5161-4D3A-A227-0AA0D50A9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Images of LED Mask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4279033-9012-4F2A-B98E-BAE9F1DF2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1BC9E7E-EB69-4DEE-8910-59144302E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837236"/>
            <a:ext cx="3255562" cy="40559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7FD71CF-FBEB-4422-8742-65E601BD0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757641"/>
            <a:ext cx="3320025" cy="413555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60266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532</Words>
  <Application>Microsoft Office PowerPoint</Application>
  <PresentationFormat>화면 슬라이드 쇼(4:3)</PresentationFormat>
  <Paragraphs>67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9" baseType="lpstr">
      <vt:lpstr>Arial Unicode MS</vt:lpstr>
      <vt:lpstr>HY헤드라인M</vt:lpstr>
      <vt:lpstr>inherit</vt:lpstr>
      <vt:lpstr>Noto Sans KR</vt:lpstr>
      <vt:lpstr>굴림</vt:lpstr>
      <vt:lpstr>맑은 고딕</vt:lpstr>
      <vt:lpstr>안동엄마까투리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Images of LED Mask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연구보조원</dc:creator>
  <cp:lastModifiedBy>OWNER</cp:lastModifiedBy>
  <cp:revision>250</cp:revision>
  <dcterms:created xsi:type="dcterms:W3CDTF">2013-12-05T06:27:13Z</dcterms:created>
  <dcterms:modified xsi:type="dcterms:W3CDTF">2022-05-10T03:02:53Z</dcterms:modified>
</cp:coreProperties>
</file>