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05613" cy="9939338"/>
  <p:defaultTextStyle>
    <a:defPPr>
      <a:defRPr lang="ko-KR"/>
    </a:defPPr>
    <a:lvl1pPr marL="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A4"/>
    <a:srgbClr val="C6EAFA"/>
    <a:srgbClr val="9BD4F2"/>
    <a:srgbClr val="F084F3"/>
    <a:srgbClr val="33CAFF"/>
    <a:srgbClr val="F36F24"/>
    <a:srgbClr val="F6F9DE"/>
    <a:srgbClr val="F35722"/>
    <a:srgbClr val="2A2A2A"/>
    <a:srgbClr val="281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>
      <p:cViewPr>
        <p:scale>
          <a:sx n="110" d="100"/>
          <a:sy n="110" d="100"/>
        </p:scale>
        <p:origin x="-102" y="404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45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5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3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98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14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4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0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47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90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1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BAC4-1BF0-43B1-9BCB-A3B64417EDEF}" type="datetimeFigureOut">
              <a:rPr lang="ko-KR" altLang="en-US" smtClean="0"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DAF3-536D-4FD1-993B-980E97C6DE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1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1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1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hyperlink" Target="mailto:icee@daegu.ac.k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2646" y="7111099"/>
            <a:ext cx="28083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2015</a:t>
            </a:r>
            <a:r>
              <a:rPr lang="ko-KR" altLang="en-US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09</a:t>
            </a:r>
            <a:r>
              <a:rPr lang="ko-KR" altLang="en-US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23</a:t>
            </a:r>
            <a:r>
              <a:rPr lang="ko-KR" altLang="en-US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</a:t>
            </a:r>
            <a:r>
              <a:rPr lang="en-US" altLang="ko-KR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700" kern="0" spc="12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</a:t>
            </a:r>
            <a:r>
              <a:rPr lang="en-US" altLang="ko-KR" sz="1700" kern="0" spc="12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700" kern="0" spc="12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648" y="7508270"/>
            <a:ext cx="2664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호관  주차장 일대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5949" y="1053272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5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혹</a:t>
            </a:r>
            <a:r>
              <a:rPr lang="ko-KR" altLang="en-US" sz="7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288" y="8921080"/>
            <a:ext cx="1814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kern="0" spc="40" smtClean="0">
                <a:solidFill>
                  <a:srgbClr val="F3572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2014.9.19(</a:t>
            </a:r>
            <a:r>
              <a:rPr lang="ko-KR" altLang="en-US" sz="1350" kern="0" spc="40" smtClean="0">
                <a:solidFill>
                  <a:srgbClr val="F3572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</a:t>
            </a:r>
            <a:r>
              <a:rPr lang="en-US" altLang="ko-KR" sz="1350" kern="0" spc="40" smtClean="0">
                <a:solidFill>
                  <a:srgbClr val="F3572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1350" kern="0" spc="4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150" kern="0" spc="4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까지</a:t>
            </a:r>
            <a:endParaRPr lang="ko-KR" altLang="en-US" sz="1150" kern="0" spc="4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2575" y="2023537"/>
            <a:ext cx="10820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n>
                  <a:solidFill>
                    <a:srgbClr val="8E8E90"/>
                  </a:solidFill>
                </a:ln>
                <a:solidFill>
                  <a:srgbClr val="8E8E90"/>
                </a:solidFill>
              </a:rPr>
              <a:t>2015</a:t>
            </a:r>
            <a:endParaRPr lang="ko-KR" altLang="en-US" sz="3000" b="1" dirty="0">
              <a:ln>
                <a:solidFill>
                  <a:srgbClr val="8E8E90"/>
                </a:solidFill>
              </a:ln>
              <a:solidFill>
                <a:srgbClr val="8E8E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43" y="11310214"/>
            <a:ext cx="17234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팀은 </a:t>
            </a:r>
            <a:r>
              <a:rPr lang="en-US" altLang="ko-KR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3~5</a:t>
            </a:r>
            <a:r>
              <a:rPr lang="ko-KR" altLang="en-US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인으로 구성</a:t>
            </a:r>
            <a:endParaRPr lang="ko-KR" altLang="en-US" sz="1250" b="1" dirty="0">
              <a:solidFill>
                <a:srgbClr val="281D1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9900" y="8576973"/>
            <a:ext cx="2287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공학교육혁신센터에서 일괄 지급</a:t>
            </a:r>
            <a:endParaRPr lang="ko-KR" altLang="en-US" sz="1000" b="1" kern="0" spc="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900" y="8880644"/>
            <a:ext cx="2431020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공과대학 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층 공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0316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공대 </a:t>
            </a:r>
            <a:r>
              <a:rPr lang="ko-KR" altLang="en-US" sz="770" kern="0" spc="1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행정실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770" kern="0" spc="1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윗층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770" kern="0" spc="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0004" y="11563667"/>
            <a:ext cx="261658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팀장은 공학계열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공과대학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정보통신대학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770" kern="0" spc="30" dirty="0">
              <a:solidFill>
                <a:srgbClr val="2A2A2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학생일 것 </a:t>
            </a:r>
            <a:endParaRPr lang="ko-KR" altLang="en-US" sz="770" kern="0" spc="30" dirty="0">
              <a:solidFill>
                <a:srgbClr val="2A2A2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64000" y="11118745"/>
            <a:ext cx="424847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026274" y="8937583"/>
            <a:ext cx="1917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35722"/>
                </a:solidFill>
              </a:rPr>
              <a:t>2015.09.15(</a:t>
            </a:r>
            <a:r>
              <a:rPr lang="ko-KR" altLang="en-US" sz="1400" b="1" dirty="0" smtClean="0">
                <a:solidFill>
                  <a:srgbClr val="F35722"/>
                </a:solidFill>
              </a:rPr>
              <a:t>화</a:t>
            </a:r>
            <a:r>
              <a:rPr lang="en-US" altLang="ko-KR" sz="1400" b="1" dirty="0" smtClean="0">
                <a:solidFill>
                  <a:srgbClr val="F35722"/>
                </a:solidFill>
              </a:rPr>
              <a:t>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까지</a:t>
            </a:r>
            <a:endParaRPr lang="ko-KR" altLang="en-US" sz="14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68308"/>
              </p:ext>
            </p:extLst>
          </p:nvPr>
        </p:nvGraphicFramePr>
        <p:xfrm>
          <a:off x="4531245" y="11160899"/>
          <a:ext cx="4113981" cy="122718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371327"/>
                <a:gridCol w="1606946"/>
                <a:gridCol w="1135708"/>
              </a:tblGrid>
              <a:tr h="1746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대상 </a:t>
                      </a:r>
                      <a:r>
                        <a:rPr lang="en-US" altLang="ko-KR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</a:t>
                      </a:r>
                      <a:r>
                        <a:rPr lang="ko-KR" altLang="en-US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대구대학교총장상</a:t>
                      </a:r>
                      <a:endParaRPr lang="ko-KR" altLang="en-US" sz="9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9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9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F6F9DE"/>
                    </a:solidFill>
                  </a:tcPr>
                </a:tc>
              </a:tr>
              <a:tr h="2496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금상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공학교육혁신센터학장상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F6F9DE"/>
                    </a:solidFill>
                  </a:tcPr>
                </a:tc>
              </a:tr>
              <a:tr h="2496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은상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공학교육혁신센터학장상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F6F9DE"/>
                    </a:solidFill>
                  </a:tcPr>
                </a:tc>
              </a:tr>
              <a:tr h="2496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장려상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(8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공학교육혁신센터장상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상금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만원</a:t>
                      </a:r>
                      <a:endParaRPr lang="ko-KR" altLang="en-US" sz="900" dirty="0"/>
                    </a:p>
                  </a:txBody>
                  <a:tcPr>
                    <a:solidFill>
                      <a:srgbClr val="F6F9DE"/>
                    </a:solidFill>
                  </a:tcPr>
                </a:tc>
              </a:tr>
              <a:tr h="24964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참가자 전원</a:t>
                      </a:r>
                      <a:r>
                        <a:rPr lang="ko-KR" altLang="en-US" sz="9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기념품 증정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FFE3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C6E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solidFill>
                      <a:srgbClr val="F6F9DE"/>
                    </a:solidFill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5304656" y="9281120"/>
            <a:ext cx="3583148" cy="59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96000" bIns="288000"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</a:rPr>
              <a:t>나무젓가락 구조물로 무게 버티기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249899" y="6688832"/>
            <a:ext cx="1998973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ko-KR" altLang="en-US" sz="2400" b="1" dirty="0" err="1" smtClean="0">
                <a:solidFill>
                  <a:srgbClr val="F36F24"/>
                </a:solidFill>
              </a:rPr>
              <a:t>피사의</a:t>
            </a:r>
            <a:r>
              <a:rPr lang="ko-KR" altLang="en-US" sz="2400" b="1" dirty="0" smtClean="0">
                <a:solidFill>
                  <a:srgbClr val="F36F24"/>
                </a:solidFill>
              </a:rPr>
              <a:t> 사탑</a:t>
            </a:r>
            <a:endParaRPr lang="ko-KR" altLang="en-US" sz="2400" b="1" dirty="0">
              <a:solidFill>
                <a:srgbClr val="F36F24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36000" y="9330248"/>
            <a:ext cx="684000" cy="166895"/>
          </a:xfrm>
          <a:prstGeom prst="rect">
            <a:avLst/>
          </a:prstGeom>
          <a:solidFill>
            <a:srgbClr val="FFE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주    제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87999" y="11118743"/>
            <a:ext cx="1137949" cy="19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20</a:t>
            </a:r>
            <a:r>
              <a:rPr lang="ko-KR" altLang="en-US" sz="1400" dirty="0" smtClean="0">
                <a:solidFill>
                  <a:schemeClr val="tx1"/>
                </a:solidFill>
              </a:rPr>
              <a:t>팀 내외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04656" y="9902738"/>
            <a:ext cx="3583148" cy="81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96000" bIns="396000"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대회 기준에 따라 진행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55" y="201808"/>
            <a:ext cx="1742594" cy="51252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887571" y="2447316"/>
            <a:ext cx="4583306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창의 아이디어</a:t>
            </a:r>
            <a:endParaRPr lang="en-US" altLang="ko-K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0497" y="3450423"/>
            <a:ext cx="3420380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65000"/>
                <a:lumOff val="35000"/>
                <a:alpha val="74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rgbClr val="33CAFF"/>
                </a:solidFill>
                <a:latin typeface="+mn-ea"/>
              </a:rPr>
              <a:t>경진대회</a:t>
            </a:r>
            <a:endParaRPr lang="ko-KR" altLang="en-US" sz="5400" b="1" dirty="0">
              <a:solidFill>
                <a:srgbClr val="33CAFF"/>
              </a:solidFill>
              <a:latin typeface="+mn-ea"/>
            </a:endParaRPr>
          </a:p>
        </p:txBody>
      </p:sp>
      <p:sp>
        <p:nvSpPr>
          <p:cNvPr id="31" name="원호 30"/>
          <p:cNvSpPr/>
          <p:nvPr/>
        </p:nvSpPr>
        <p:spPr>
          <a:xfrm rot="20986123" flipH="1">
            <a:off x="-591614" y="4314870"/>
            <a:ext cx="3528392" cy="3950659"/>
          </a:xfrm>
          <a:prstGeom prst="arc">
            <a:avLst>
              <a:gd name="adj1" fmla="val 2622124"/>
              <a:gd name="adj2" fmla="val 5474934"/>
            </a:avLst>
          </a:prstGeom>
          <a:ln w="635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-718095" y="640161"/>
            <a:ext cx="9830898" cy="7472966"/>
            <a:chOff x="-718095" y="640161"/>
            <a:chExt cx="9830898" cy="7472966"/>
          </a:xfrm>
        </p:grpSpPr>
        <p:sp>
          <p:nvSpPr>
            <p:cNvPr id="36" name="원호 35"/>
            <p:cNvSpPr/>
            <p:nvPr/>
          </p:nvSpPr>
          <p:spPr>
            <a:xfrm>
              <a:off x="6373203" y="4941436"/>
              <a:ext cx="1296144" cy="1531371"/>
            </a:xfrm>
            <a:prstGeom prst="arc">
              <a:avLst>
                <a:gd name="adj1" fmla="val 19505575"/>
                <a:gd name="adj2" fmla="val 4734081"/>
              </a:avLst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원호 28"/>
            <p:cNvSpPr/>
            <p:nvPr/>
          </p:nvSpPr>
          <p:spPr>
            <a:xfrm rot="20986123" flipH="1">
              <a:off x="-718095" y="4162468"/>
              <a:ext cx="3528392" cy="3950659"/>
            </a:xfrm>
            <a:prstGeom prst="arc">
              <a:avLst>
                <a:gd name="adj1" fmla="val 15991147"/>
                <a:gd name="adj2" fmla="val 17363644"/>
              </a:avLst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원호 31"/>
            <p:cNvSpPr/>
            <p:nvPr/>
          </p:nvSpPr>
          <p:spPr>
            <a:xfrm rot="14619465">
              <a:off x="-81045" y="1907448"/>
              <a:ext cx="4663641" cy="3215725"/>
            </a:xfrm>
            <a:prstGeom prst="arc">
              <a:avLst>
                <a:gd name="adj1" fmla="val 16272650"/>
                <a:gd name="adj2" fmla="val 202947"/>
              </a:avLst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/>
            <p:cNvSpPr/>
            <p:nvPr/>
          </p:nvSpPr>
          <p:spPr>
            <a:xfrm rot="237807">
              <a:off x="1304753" y="640161"/>
              <a:ext cx="4087081" cy="3320751"/>
            </a:xfrm>
            <a:prstGeom prst="arc">
              <a:avLst>
                <a:gd name="adj1" fmla="val 14410701"/>
                <a:gd name="adj2" fmla="val 20220032"/>
              </a:avLst>
            </a:prstGeom>
            <a:noFill/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원호 34"/>
            <p:cNvSpPr/>
            <p:nvPr/>
          </p:nvSpPr>
          <p:spPr>
            <a:xfrm rot="18785329">
              <a:off x="4604777" y="941772"/>
              <a:ext cx="4479548" cy="4536504"/>
            </a:xfrm>
            <a:prstGeom prst="arc">
              <a:avLst>
                <a:gd name="adj1" fmla="val 16200000"/>
                <a:gd name="adj2" fmla="val 7008043"/>
              </a:avLst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8" b="18511" l="54180" r="71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37" t="10199" r="31075" b="81311"/>
          <a:stretch/>
        </p:blipFill>
        <p:spPr bwMode="auto">
          <a:xfrm>
            <a:off x="5167739" y="1480071"/>
            <a:ext cx="1285336" cy="10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27561" y="4618270"/>
            <a:ext cx="805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0"/>
              </a:spcAft>
            </a:pPr>
            <a:r>
              <a:rPr lang="ko-KR" altLang="en-US" sz="1200" dirty="0" smtClean="0"/>
              <a:t>일반사회의 모든 분야에서 창의성의 발취와 팀워크가 중요한 가치기준으로 인식되고 있습니다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  <a:spcAft>
                <a:spcPts val="20"/>
              </a:spcAft>
            </a:pPr>
            <a:r>
              <a:rPr lang="ko-KR" altLang="en-US" sz="1200" dirty="0" smtClean="0"/>
              <a:t>이번 </a:t>
            </a:r>
            <a:r>
              <a:rPr lang="en-US" altLang="ko-KR" sz="1200" dirty="0" smtClean="0"/>
              <a:t>2015 </a:t>
            </a:r>
            <a:r>
              <a:rPr lang="ko-KR" altLang="en-US" sz="1200" dirty="0" smtClean="0"/>
              <a:t>창의 아이디어 경진대회는 아이디어 도출을 기반으로 하여</a:t>
            </a:r>
            <a:endParaRPr lang="en-US" altLang="ko-KR" sz="12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49872" y="522985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084F3"/>
                </a:solidFill>
              </a:rPr>
              <a:t>창의적</a:t>
            </a:r>
            <a:r>
              <a:rPr lang="en-US" altLang="ko-KR" sz="1800" b="1" dirty="0">
                <a:solidFill>
                  <a:srgbClr val="F084F3"/>
                </a:solidFill>
              </a:rPr>
              <a:t> </a:t>
            </a:r>
            <a:r>
              <a:rPr lang="ko-KR" altLang="en-US" sz="1800" b="1" dirty="0">
                <a:solidFill>
                  <a:srgbClr val="F084F3"/>
                </a:solidFill>
              </a:rPr>
              <a:t>문제해결 능력 </a:t>
            </a:r>
            <a:r>
              <a:rPr lang="ko-KR" altLang="en-US" sz="1800" b="1" dirty="0">
                <a:solidFill>
                  <a:schemeClr val="accent6">
                    <a:lumMod val="50000"/>
                  </a:schemeClr>
                </a:solidFill>
              </a:rPr>
              <a:t>고양</a:t>
            </a:r>
            <a:r>
              <a:rPr lang="ko-KR" altLang="en-US" sz="1800" dirty="0"/>
              <a:t> 및 </a:t>
            </a:r>
            <a:r>
              <a:rPr lang="ko-KR" altLang="en-US" sz="1800" b="1" dirty="0" smtClean="0">
                <a:solidFill>
                  <a:schemeClr val="accent6">
                    <a:lumMod val="50000"/>
                  </a:schemeClr>
                </a:solidFill>
              </a:rPr>
              <a:t>아이디어</a:t>
            </a:r>
            <a:r>
              <a:rPr lang="ko-KR" altLang="en-US" sz="1800" dirty="0" smtClean="0"/>
              <a:t>를</a:t>
            </a:r>
            <a:endParaRPr lang="en-US" altLang="ko-KR" sz="1800" dirty="0" smtClean="0"/>
          </a:p>
          <a:p>
            <a:r>
              <a:rPr lang="ko-KR" altLang="en-US" sz="1800" b="1" dirty="0" smtClean="0">
                <a:solidFill>
                  <a:srgbClr val="00B0F0"/>
                </a:solidFill>
              </a:rPr>
              <a:t>직접 작품에 적용하는 </a:t>
            </a:r>
            <a:r>
              <a:rPr lang="ko-KR" altLang="en-US" sz="1800" b="1" dirty="0" smtClean="0">
                <a:solidFill>
                  <a:schemeClr val="tx2">
                    <a:lumMod val="75000"/>
                  </a:schemeClr>
                </a:solidFill>
              </a:rPr>
              <a:t>기획력</a:t>
            </a:r>
            <a:r>
              <a:rPr lang="ko-KR" altLang="en-US" sz="1200" dirty="0" smtClean="0"/>
              <a:t>을 키울 수 있는 장이 될 것입니다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58623" y="5876189"/>
            <a:ext cx="432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</a:rPr>
              <a:t>상호 의견교환을 </a:t>
            </a:r>
            <a:r>
              <a:rPr lang="ko-KR" altLang="en-US" sz="1400" dirty="0" smtClean="0"/>
              <a:t>통하여 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팀워크</a:t>
            </a:r>
            <a:r>
              <a:rPr lang="ko-KR" altLang="en-US" sz="1400" dirty="0" smtClean="0"/>
              <a:t>라는 역량을 키우는 실제적인 경험을 하시길 바랍니다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33" name="내용 개체 틀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948" l="15000" r="85250">
                        <a14:foregroundMark x1="38500" y1="87453" x2="39000" y2="90449"/>
                        <a14:foregroundMark x1="21000" y1="70787" x2="21750" y2="83146"/>
                        <a14:foregroundMark x1="29000" y1="75094" x2="28500" y2="86517"/>
                        <a14:foregroundMark x1="28500" y1="86704" x2="30750" y2="87828"/>
                        <a14:foregroundMark x1="45250" y1="64045" x2="47750" y2="64045"/>
                      </a14:backgroundRemoval>
                    </a14:imgEffect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405">
            <a:off x="442641" y="207845"/>
            <a:ext cx="2779016" cy="370998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21040508">
            <a:off x="1231929" y="3588923"/>
            <a:ext cx="28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/>
              <a:t>피사의</a:t>
            </a:r>
            <a:r>
              <a:rPr lang="ko-KR" altLang="en-US" sz="3600" b="1" dirty="0" smtClean="0"/>
              <a:t> 사탑</a:t>
            </a:r>
            <a:endParaRPr lang="ko-KR" altLang="en-US" sz="3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5444367"/>
            <a:ext cx="9601200" cy="7349706"/>
            <a:chOff x="0" y="5451894"/>
            <a:chExt cx="9601200" cy="734970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87"/>
            <a:stretch/>
          </p:blipFill>
          <p:spPr bwMode="auto">
            <a:xfrm>
              <a:off x="0" y="5451894"/>
              <a:ext cx="9601200" cy="734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자유형 14"/>
            <p:cNvSpPr/>
            <p:nvPr/>
          </p:nvSpPr>
          <p:spPr>
            <a:xfrm>
              <a:off x="1768415" y="5503653"/>
              <a:ext cx="6495691" cy="2605177"/>
            </a:xfrm>
            <a:custGeom>
              <a:avLst/>
              <a:gdLst>
                <a:gd name="connsiteX0" fmla="*/ 2622430 w 6495691"/>
                <a:gd name="connsiteY0" fmla="*/ 992038 h 2605177"/>
                <a:gd name="connsiteX1" fmla="*/ 4408098 w 6495691"/>
                <a:gd name="connsiteY1" fmla="*/ 51758 h 2605177"/>
                <a:gd name="connsiteX2" fmla="*/ 4632385 w 6495691"/>
                <a:gd name="connsiteY2" fmla="*/ 0 h 2605177"/>
                <a:gd name="connsiteX3" fmla="*/ 4856672 w 6495691"/>
                <a:gd name="connsiteY3" fmla="*/ 60385 h 2605177"/>
                <a:gd name="connsiteX4" fmla="*/ 5020574 w 6495691"/>
                <a:gd name="connsiteY4" fmla="*/ 224287 h 2605177"/>
                <a:gd name="connsiteX5" fmla="*/ 6495691 w 6495691"/>
                <a:gd name="connsiteY5" fmla="*/ 2605177 h 2605177"/>
                <a:gd name="connsiteX6" fmla="*/ 0 w 6495691"/>
                <a:gd name="connsiteY6" fmla="*/ 2372264 h 2605177"/>
                <a:gd name="connsiteX7" fmla="*/ 2622430 w 6495691"/>
                <a:gd name="connsiteY7" fmla="*/ 992038 h 26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95691" h="2605177">
                  <a:moveTo>
                    <a:pt x="2622430" y="992038"/>
                  </a:moveTo>
                  <a:lnTo>
                    <a:pt x="4408098" y="51758"/>
                  </a:lnTo>
                  <a:lnTo>
                    <a:pt x="4632385" y="0"/>
                  </a:lnTo>
                  <a:lnTo>
                    <a:pt x="4856672" y="60385"/>
                  </a:lnTo>
                  <a:lnTo>
                    <a:pt x="5020574" y="224287"/>
                  </a:lnTo>
                  <a:lnTo>
                    <a:pt x="6495691" y="2605177"/>
                  </a:lnTo>
                  <a:lnTo>
                    <a:pt x="0" y="2372264"/>
                  </a:lnTo>
                  <a:lnTo>
                    <a:pt x="2622430" y="992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5316781" y="9281120"/>
            <a:ext cx="3583148" cy="59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96000" bIns="288000"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</a:rPr>
              <a:t>학교 홈페이지 참조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24029" y="8937583"/>
            <a:ext cx="1917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35722"/>
                </a:solidFill>
              </a:rPr>
              <a:t>2015.09.15(</a:t>
            </a:r>
            <a:r>
              <a:rPr lang="ko-KR" altLang="en-US" sz="1400" b="1" dirty="0" smtClean="0">
                <a:solidFill>
                  <a:srgbClr val="F35722"/>
                </a:solidFill>
              </a:rPr>
              <a:t>화</a:t>
            </a:r>
            <a:r>
              <a:rPr lang="en-US" altLang="ko-KR" sz="1400" b="1" dirty="0" smtClean="0">
                <a:solidFill>
                  <a:srgbClr val="F35722"/>
                </a:solidFill>
              </a:rPr>
              <a:t>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까지</a:t>
            </a:r>
            <a:endParaRPr lang="ko-KR" alt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23085" y="9586284"/>
            <a:ext cx="2268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※ </a:t>
            </a:r>
            <a:r>
              <a:rPr lang="ko-KR" altLang="en-US" sz="1200" dirty="0" smtClean="0"/>
              <a:t>학교 홈페이지 참조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249900" y="8576973"/>
            <a:ext cx="2287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공학교육혁신센터에서 일괄 지급</a:t>
            </a:r>
            <a:endParaRPr lang="ko-KR" altLang="en-US" sz="1000" b="1" kern="0" spc="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9900" y="8864579"/>
            <a:ext cx="2431020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공과대학 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층 공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0316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공대 </a:t>
            </a:r>
            <a:r>
              <a:rPr lang="ko-KR" altLang="en-US" sz="770" kern="0" spc="1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행정실</a:t>
            </a:r>
            <a:r>
              <a:rPr lang="ko-KR" altLang="en-US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770" kern="0" spc="1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윗층</a:t>
            </a:r>
            <a:r>
              <a:rPr lang="en-US" altLang="ko-KR" sz="770" kern="0" spc="1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770" kern="0" spc="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4560985" y="7139301"/>
            <a:ext cx="2769890" cy="375429"/>
            <a:chOff x="4560985" y="7139301"/>
            <a:chExt cx="2769890" cy="375429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776" b="62944" l="46434" r="500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4" t="53656" r="50000" b="44452"/>
            <a:stretch/>
          </p:blipFill>
          <p:spPr bwMode="auto">
            <a:xfrm>
              <a:off x="4560985" y="7266023"/>
              <a:ext cx="264600" cy="24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736529" y="7237731"/>
              <a:ext cx="559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종 목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5331902" y="7139301"/>
              <a:ext cx="1998973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ko-KR" altLang="en-US" sz="2400" b="1" dirty="0" err="1" smtClean="0">
                  <a:solidFill>
                    <a:srgbClr val="F36F24"/>
                  </a:solidFill>
                </a:rPr>
                <a:t>피사의</a:t>
              </a:r>
              <a:r>
                <a:rPr lang="ko-KR" altLang="en-US" sz="2400" b="1" dirty="0" smtClean="0">
                  <a:solidFill>
                    <a:srgbClr val="F36F24"/>
                  </a:solidFill>
                </a:rPr>
                <a:t> 사탑</a:t>
              </a:r>
              <a:endParaRPr lang="ko-KR" altLang="en-US" sz="2400" b="1" dirty="0">
                <a:solidFill>
                  <a:srgbClr val="F36F24"/>
                </a:solidFill>
              </a:endParaRP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2074057" y="11118745"/>
            <a:ext cx="1137949" cy="19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20</a:t>
            </a:r>
            <a:r>
              <a:rPr lang="ko-KR" altLang="en-US" sz="1400" dirty="0" smtClean="0">
                <a:solidFill>
                  <a:schemeClr val="tx1"/>
                </a:solidFill>
              </a:rPr>
              <a:t>팀 내외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2140" y="11310214"/>
            <a:ext cx="172349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팀은 </a:t>
            </a:r>
            <a:r>
              <a:rPr lang="en-US" altLang="ko-KR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3~5</a:t>
            </a:r>
            <a:r>
              <a:rPr lang="ko-KR" altLang="en-US" sz="1250" b="1" dirty="0" smtClean="0">
                <a:solidFill>
                  <a:srgbClr val="281D17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인으로 구성</a:t>
            </a:r>
            <a:endParaRPr lang="ko-KR" altLang="en-US" sz="1250" b="1" dirty="0">
              <a:solidFill>
                <a:srgbClr val="281D17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16211" y="11567938"/>
            <a:ext cx="244778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팀원 중 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 이상 공학계열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공과대학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정보통신대학</a:t>
            </a:r>
            <a:r>
              <a:rPr lang="en-US" altLang="ko-KR" sz="770" kern="0" spc="30" dirty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포함</a:t>
            </a:r>
            <a:r>
              <a:rPr lang="en-US" altLang="ko-KR" sz="770" kern="0" spc="30" dirty="0" smtClean="0">
                <a:solidFill>
                  <a:srgbClr val="2A2A2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770" kern="0" spc="30" dirty="0">
              <a:solidFill>
                <a:srgbClr val="2A2A2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040004" y="10222362"/>
            <a:ext cx="2264500" cy="714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 err="1" smtClean="0">
                <a:solidFill>
                  <a:schemeClr val="tx1"/>
                </a:solidFill>
              </a:rPr>
              <a:t>이메일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 접수</a:t>
            </a:r>
            <a:endParaRPr lang="en-US" altLang="ko-KR" sz="1000" b="1" dirty="0" smtClean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  <a:hlinkClick r:id="rId10"/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  <a:hlinkClick r:id="rId10"/>
              </a:rPr>
              <a:t>icee@daegu.ac.kr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867999" y="11563667"/>
            <a:ext cx="1296000" cy="1440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72000" rtlCol="0" anchor="ctr">
            <a:no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공학교육혁신센터장</a:t>
            </a:r>
            <a:r>
              <a:rPr lang="ko-KR" altLang="en-US" sz="800" dirty="0">
                <a:solidFill>
                  <a:schemeClr val="tx1"/>
                </a:solidFill>
              </a:rPr>
              <a:t>상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060947" y="8505427"/>
            <a:ext cx="2163589" cy="34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대구대학교 재학생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4125149" y="8266115"/>
            <a:ext cx="4774780" cy="2456603"/>
            <a:chOff x="4125149" y="8266115"/>
            <a:chExt cx="4774780" cy="2456603"/>
          </a:xfrm>
        </p:grpSpPr>
        <p:sp>
          <p:nvSpPr>
            <p:cNvPr id="46" name="직사각형 45"/>
            <p:cNvSpPr/>
            <p:nvPr/>
          </p:nvSpPr>
          <p:spPr>
            <a:xfrm>
              <a:off x="5316781" y="9902737"/>
              <a:ext cx="3583148" cy="819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96000" bIns="396000" rtlCol="0" anchor="ctr"/>
            <a:lstStyle/>
            <a:p>
              <a:r>
                <a:rPr lang="ko-KR" altLang="en-US" sz="1400" dirty="0" smtClean="0">
                  <a:solidFill>
                    <a:schemeClr val="tx1"/>
                  </a:solidFill>
                </a:rPr>
                <a:t>대회 기준에 따라 진행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공지사항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참조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125149" y="8266115"/>
              <a:ext cx="4248472" cy="1109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391763" y="9330248"/>
              <a:ext cx="4248472" cy="1021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219530" y="9347341"/>
            <a:ext cx="1379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홈페이지 참조</a:t>
            </a:r>
            <a:endParaRPr lang="ko-KR" altLang="en-US" sz="1400" b="1" dirty="0"/>
          </a:p>
        </p:txBody>
      </p:sp>
      <p:sp>
        <p:nvSpPr>
          <p:cNvPr id="59" name="직사각형 58"/>
          <p:cNvSpPr/>
          <p:nvPr/>
        </p:nvSpPr>
        <p:spPr>
          <a:xfrm>
            <a:off x="4536000" y="9392698"/>
            <a:ext cx="1620000" cy="252000"/>
          </a:xfrm>
          <a:prstGeom prst="rect">
            <a:avLst/>
          </a:prstGeom>
          <a:solidFill>
            <a:srgbClr val="FFE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대회 규칙 및 심사규정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4559240" y="8621216"/>
            <a:ext cx="3430117" cy="307777"/>
            <a:chOff x="4513429" y="8729875"/>
            <a:chExt cx="3430117" cy="307777"/>
          </a:xfrm>
        </p:grpSpPr>
        <p:sp>
          <p:nvSpPr>
            <p:cNvPr id="44" name="TextBox 43"/>
            <p:cNvSpPr txBox="1"/>
            <p:nvPr/>
          </p:nvSpPr>
          <p:spPr>
            <a:xfrm>
              <a:off x="5279250" y="8729875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공학 </a:t>
              </a:r>
              <a:r>
                <a:rPr lang="en-US" altLang="ko-KR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호관 주차장일대</a:t>
              </a:r>
              <a:endPara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776" b="62944" l="46434" r="500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4" t="53656" r="50000" b="44452"/>
            <a:stretch/>
          </p:blipFill>
          <p:spPr bwMode="auto">
            <a:xfrm>
              <a:off x="4513429" y="8764627"/>
              <a:ext cx="264600" cy="24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4708392" y="8729875"/>
              <a:ext cx="641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장 소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4584495" y="8210402"/>
            <a:ext cx="3789125" cy="307777"/>
            <a:chOff x="4503479" y="8365991"/>
            <a:chExt cx="3789125" cy="307777"/>
          </a:xfrm>
        </p:grpSpPr>
        <p:sp>
          <p:nvSpPr>
            <p:cNvPr id="43" name="TextBox 42"/>
            <p:cNvSpPr txBox="1"/>
            <p:nvPr/>
          </p:nvSpPr>
          <p:spPr>
            <a:xfrm>
              <a:off x="5232647" y="8365991"/>
              <a:ext cx="30599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2015</a:t>
              </a:r>
              <a:r>
                <a:rPr lang="ko-KR" altLang="en-US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</a:t>
              </a:r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09</a:t>
              </a:r>
              <a:r>
                <a:rPr lang="ko-KR" altLang="en-US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월 </a:t>
              </a:r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23</a:t>
              </a:r>
              <a:r>
                <a:rPr lang="ko-KR" altLang="en-US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일</a:t>
              </a:r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kern="0" spc="12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수</a:t>
              </a:r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en-US" altLang="ko-KR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14</a:t>
              </a:r>
              <a:r>
                <a:rPr lang="ko-KR" altLang="en-US" sz="1400" kern="0" spc="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시</a:t>
              </a:r>
              <a:endParaRPr lang="ko-KR" altLang="en-US" sz="1400" kern="0" spc="12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776" b="62944" l="46434" r="500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4" t="53656" r="50000" b="44452"/>
            <a:stretch/>
          </p:blipFill>
          <p:spPr bwMode="auto">
            <a:xfrm>
              <a:off x="4503479" y="8421704"/>
              <a:ext cx="264600" cy="24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4673187" y="8395292"/>
              <a:ext cx="559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일 시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194719" y="7603851"/>
            <a:ext cx="2205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나무젓가락으로 탑 쌓기 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70" name="직사각형 69"/>
          <p:cNvSpPr/>
          <p:nvPr/>
        </p:nvSpPr>
        <p:spPr>
          <a:xfrm>
            <a:off x="4324770" y="10673917"/>
            <a:ext cx="4248472" cy="159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77984"/>
              </p:ext>
            </p:extLst>
          </p:nvPr>
        </p:nvGraphicFramePr>
        <p:xfrm>
          <a:off x="4663708" y="10421299"/>
          <a:ext cx="4236221" cy="136947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412073"/>
                <a:gridCol w="1654694"/>
                <a:gridCol w="1169454"/>
              </a:tblGrid>
              <a:tr h="3056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최우수상 </a:t>
                      </a:r>
                      <a:r>
                        <a:rPr lang="en-US" altLang="ko-KR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</a:t>
                      </a:r>
                      <a:r>
                        <a:rPr lang="ko-KR" altLang="en-US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b="0" i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대구대학교총장상</a:t>
                      </a:r>
                      <a:endParaRPr lang="ko-KR" altLang="en-US" sz="1000" b="0" i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r>
                        <a:rPr lang="ko-KR" altLang="en-US" sz="1000" b="0" i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1000" b="0" i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F6F9DE"/>
                    </a:solidFill>
                  </a:tcPr>
                </a:tc>
              </a:tr>
              <a:tr h="333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우수상 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공학교육혁신센터장상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F6F9DE"/>
                    </a:solidFill>
                  </a:tcPr>
                </a:tc>
              </a:tr>
              <a:tr h="333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장려상 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공학교육혁신센터장상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상금 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만원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F6F9DE"/>
                    </a:solidFill>
                  </a:tcPr>
                </a:tc>
              </a:tr>
              <a:tr h="333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입선 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출품작에 비례함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공학교육혁신센터장상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상금</a:t>
                      </a:r>
                      <a:r>
                        <a:rPr lang="en-US" altLang="ko-KR" sz="1000" dirty="0" smtClean="0"/>
                        <a:t>10</a:t>
                      </a:r>
                      <a:r>
                        <a:rPr lang="ko-KR" altLang="en-US" sz="1000" dirty="0" smtClean="0"/>
                        <a:t>만원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F6F9DE"/>
                    </a:solidFill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550394" y="9969575"/>
            <a:ext cx="180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포상 내역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98822" y="11781843"/>
            <a:ext cx="248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※</a:t>
            </a:r>
            <a:r>
              <a:rPr lang="ko-KR" altLang="en-US" sz="900" dirty="0" err="1" smtClean="0"/>
              <a:t>시상팀</a:t>
            </a:r>
            <a:r>
              <a:rPr lang="ko-KR" altLang="en-US" sz="900" dirty="0" smtClean="0"/>
              <a:t> 수 및 시상금액은 변경될 수 있음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513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309</Words>
  <Application>Microsoft Office PowerPoint</Application>
  <PresentationFormat>A3 용지(297x420mm)</PresentationFormat>
  <Paragraphs>74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86</cp:revision>
  <cp:lastPrinted>2015-09-10T01:53:36Z</cp:lastPrinted>
  <dcterms:created xsi:type="dcterms:W3CDTF">2014-09-02T02:51:25Z</dcterms:created>
  <dcterms:modified xsi:type="dcterms:W3CDTF">2015-09-10T03:02:29Z</dcterms:modified>
</cp:coreProperties>
</file>