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3" r:id="rId4"/>
    <p:sldId id="274" r:id="rId5"/>
    <p:sldId id="27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287" r:id="rId20"/>
    <p:sldId id="280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4B8DD"/>
    <a:srgbClr val="80BCE1"/>
    <a:srgbClr val="305C81"/>
    <a:srgbClr val="C0E6DB"/>
    <a:srgbClr val="2D3037"/>
    <a:srgbClr val="E0E0E2"/>
    <a:srgbClr val="E4E4E6"/>
    <a:srgbClr val="D7E0E3"/>
    <a:srgbClr val="141414"/>
    <a:srgbClr val="E6E6E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550" autoAdjust="0"/>
    <p:restoredTop sz="94660"/>
  </p:normalViewPr>
  <p:slideViewPr>
    <p:cSldViewPr snapToGrid="0">
      <p:cViewPr>
        <p:scale>
          <a:sx n="99" d="100"/>
          <a:sy n="99" d="100"/>
        </p:scale>
        <p:origin x="-1458" y="-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7203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8070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63602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2890838"/>
            <a:ext cx="10515600" cy="10763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4DB9-7B60-439C-92E6-2360F62DAEBC}" type="datetime1">
              <a:rPr lang="ko-KR" altLang="en-US" smtClean="0"/>
              <a:pPr/>
              <a:t>2018-06-22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 smtClean="0"/>
              <a:t>충남여자중학교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B6866-520D-4AB6-9DD5-3252D92F274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0359" y="185043"/>
            <a:ext cx="1895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미래형 친환경주택</a:t>
            </a:r>
            <a:endParaRPr lang="ko-KR" altLang="en-US" sz="1600" dirty="0">
              <a:solidFill>
                <a:schemeClr val="bg1"/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9436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9913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060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0489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1043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8252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5469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4416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528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5D67F-C495-45B5-B368-F4679945A243}" type="datetimeFigureOut">
              <a:rPr lang="ko-KR" altLang="en-US" smtClean="0"/>
              <a:pPr/>
              <a:t>2018-06-22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15513-7FD5-42F0-9F14-568381070E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7900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자유형 30"/>
          <p:cNvSpPr/>
          <p:nvPr/>
        </p:nvSpPr>
        <p:spPr>
          <a:xfrm>
            <a:off x="0" y="1"/>
            <a:ext cx="12192000" cy="3729037"/>
          </a:xfrm>
          <a:custGeom>
            <a:avLst/>
            <a:gdLst>
              <a:gd name="connsiteX0" fmla="*/ 0 w 12192000"/>
              <a:gd name="connsiteY0" fmla="*/ 0 h 3729037"/>
              <a:gd name="connsiteX1" fmla="*/ 12192000 w 12192000"/>
              <a:gd name="connsiteY1" fmla="*/ 0 h 3729037"/>
              <a:gd name="connsiteX2" fmla="*/ 12192000 w 12192000"/>
              <a:gd name="connsiteY2" fmla="*/ 3429000 h 3729037"/>
              <a:gd name="connsiteX3" fmla="*/ 6408126 w 12192000"/>
              <a:gd name="connsiteY3" fmla="*/ 3429000 h 3729037"/>
              <a:gd name="connsiteX4" fmla="*/ 6097281 w 12192000"/>
              <a:gd name="connsiteY4" fmla="*/ 3729037 h 3729037"/>
              <a:gd name="connsiteX5" fmla="*/ 5786437 w 12192000"/>
              <a:gd name="connsiteY5" fmla="*/ 3429000 h 3729037"/>
              <a:gd name="connsiteX6" fmla="*/ 0 w 12192000"/>
              <a:gd name="connsiteY6" fmla="*/ 3429000 h 372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729037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6408126" y="3429000"/>
                </a:lnTo>
                <a:lnTo>
                  <a:pt x="6097281" y="3729037"/>
                </a:lnTo>
                <a:lnTo>
                  <a:pt x="5786437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dist="12700" dir="5400000" algn="t" rotWithShape="0">
              <a:srgbClr val="80BCE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직사각형 76"/>
          <p:cNvSpPr/>
          <p:nvPr/>
        </p:nvSpPr>
        <p:spPr>
          <a:xfrm>
            <a:off x="3398872" y="1379771"/>
            <a:ext cx="5394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600" b="1" dirty="0" smtClean="0">
                <a:solidFill>
                  <a:srgbClr val="84B8DD"/>
                </a:solidFill>
                <a:latin typeface="HY강B" pitchFamily="18" charset="-127"/>
                <a:ea typeface="HY강B" pitchFamily="18" charset="-127"/>
              </a:rPr>
              <a:t>직업체험 인터뷰</a:t>
            </a:r>
            <a:endParaRPr lang="en-US" altLang="ko-KR" sz="3600" dirty="0">
              <a:solidFill>
                <a:srgbClr val="84B8DD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425064" y="4186899"/>
            <a:ext cx="334735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1</a:t>
            </a:r>
            <a:r>
              <a:rPr lang="ko-KR" altLang="en-US" sz="20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조</a:t>
            </a:r>
            <a:endParaRPr lang="en-US" altLang="ko-KR" sz="2000" b="1" u="sng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400" b="1" u="sng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21825153 </a:t>
            </a:r>
            <a:r>
              <a:rPr lang="ko-KR" altLang="en-US" sz="14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강재석</a:t>
            </a:r>
            <a:endParaRPr lang="en-US" altLang="ko-KR" sz="1400" b="1" u="sng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4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21825085 </a:t>
            </a:r>
            <a:r>
              <a:rPr lang="ko-KR" altLang="en-US" sz="14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권근호</a:t>
            </a:r>
            <a:endParaRPr lang="en-US" altLang="ko-KR" sz="1400" b="1" u="sng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4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21824811 </a:t>
            </a:r>
            <a:r>
              <a:rPr lang="ko-KR" altLang="en-US" sz="14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권순욱</a:t>
            </a:r>
            <a:endParaRPr lang="en-US" altLang="ko-KR" sz="1400" b="1" u="sng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4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21824808 </a:t>
            </a:r>
            <a:r>
              <a:rPr lang="ko-KR" altLang="en-US" sz="14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권지은</a:t>
            </a:r>
            <a:endParaRPr lang="en-US" altLang="ko-KR" sz="1400" b="1" u="sng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4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21824879 </a:t>
            </a:r>
            <a:r>
              <a:rPr lang="ko-KR" altLang="en-US" sz="1400" b="1" u="sng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금태훈</a:t>
            </a:r>
            <a:endParaRPr lang="en-US" altLang="ko-KR" sz="1400" b="1" u="sng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73" name="Group 39"/>
          <p:cNvGrpSpPr>
            <a:grpSpLocks noChangeAspect="1"/>
          </p:cNvGrpSpPr>
          <p:nvPr/>
        </p:nvGrpSpPr>
        <p:grpSpPr bwMode="auto">
          <a:xfrm>
            <a:off x="10160769" y="5490582"/>
            <a:ext cx="245997" cy="198924"/>
            <a:chOff x="5919" y="4283"/>
            <a:chExt cx="324" cy="262"/>
          </a:xfrm>
          <a:solidFill>
            <a:schemeClr val="bg1"/>
          </a:solidFill>
        </p:grpSpPr>
        <p:sp>
          <p:nvSpPr>
            <p:cNvPr id="74" name="Freeform 41"/>
            <p:cNvSpPr>
              <a:spLocks/>
            </p:cNvSpPr>
            <p:nvPr/>
          </p:nvSpPr>
          <p:spPr bwMode="auto">
            <a:xfrm>
              <a:off x="6065" y="4421"/>
              <a:ext cx="32" cy="38"/>
            </a:xfrm>
            <a:custGeom>
              <a:avLst/>
              <a:gdLst>
                <a:gd name="T0" fmla="*/ 175 w 349"/>
                <a:gd name="T1" fmla="*/ 0 h 421"/>
                <a:gd name="T2" fmla="*/ 206 w 349"/>
                <a:gd name="T3" fmla="*/ 2 h 421"/>
                <a:gd name="T4" fmla="*/ 235 w 349"/>
                <a:gd name="T5" fmla="*/ 9 h 421"/>
                <a:gd name="T6" fmla="*/ 263 w 349"/>
                <a:gd name="T7" fmla="*/ 22 h 421"/>
                <a:gd name="T8" fmla="*/ 287 w 349"/>
                <a:gd name="T9" fmla="*/ 40 h 421"/>
                <a:gd name="T10" fmla="*/ 308 w 349"/>
                <a:gd name="T11" fmla="*/ 60 h 421"/>
                <a:gd name="T12" fmla="*/ 326 w 349"/>
                <a:gd name="T13" fmla="*/ 84 h 421"/>
                <a:gd name="T14" fmla="*/ 338 w 349"/>
                <a:gd name="T15" fmla="*/ 111 h 421"/>
                <a:gd name="T16" fmla="*/ 346 w 349"/>
                <a:gd name="T17" fmla="*/ 140 h 421"/>
                <a:gd name="T18" fmla="*/ 349 w 349"/>
                <a:gd name="T19" fmla="*/ 171 h 421"/>
                <a:gd name="T20" fmla="*/ 349 w 349"/>
                <a:gd name="T21" fmla="*/ 249 h 421"/>
                <a:gd name="T22" fmla="*/ 346 w 349"/>
                <a:gd name="T23" fmla="*/ 280 h 421"/>
                <a:gd name="T24" fmla="*/ 338 w 349"/>
                <a:gd name="T25" fmla="*/ 309 h 421"/>
                <a:gd name="T26" fmla="*/ 326 w 349"/>
                <a:gd name="T27" fmla="*/ 336 h 421"/>
                <a:gd name="T28" fmla="*/ 308 w 349"/>
                <a:gd name="T29" fmla="*/ 360 h 421"/>
                <a:gd name="T30" fmla="*/ 287 w 349"/>
                <a:gd name="T31" fmla="*/ 381 h 421"/>
                <a:gd name="T32" fmla="*/ 263 w 349"/>
                <a:gd name="T33" fmla="*/ 398 h 421"/>
                <a:gd name="T34" fmla="*/ 235 w 349"/>
                <a:gd name="T35" fmla="*/ 410 h 421"/>
                <a:gd name="T36" fmla="*/ 206 w 349"/>
                <a:gd name="T37" fmla="*/ 419 h 421"/>
                <a:gd name="T38" fmla="*/ 175 w 349"/>
                <a:gd name="T39" fmla="*/ 421 h 421"/>
                <a:gd name="T40" fmla="*/ 143 w 349"/>
                <a:gd name="T41" fmla="*/ 419 h 421"/>
                <a:gd name="T42" fmla="*/ 113 w 349"/>
                <a:gd name="T43" fmla="*/ 410 h 421"/>
                <a:gd name="T44" fmla="*/ 87 w 349"/>
                <a:gd name="T45" fmla="*/ 398 h 421"/>
                <a:gd name="T46" fmla="*/ 62 w 349"/>
                <a:gd name="T47" fmla="*/ 381 h 421"/>
                <a:gd name="T48" fmla="*/ 41 w 349"/>
                <a:gd name="T49" fmla="*/ 360 h 421"/>
                <a:gd name="T50" fmla="*/ 24 w 349"/>
                <a:gd name="T51" fmla="*/ 336 h 421"/>
                <a:gd name="T52" fmla="*/ 11 w 349"/>
                <a:gd name="T53" fmla="*/ 309 h 421"/>
                <a:gd name="T54" fmla="*/ 3 w 349"/>
                <a:gd name="T55" fmla="*/ 280 h 421"/>
                <a:gd name="T56" fmla="*/ 0 w 349"/>
                <a:gd name="T57" fmla="*/ 249 h 421"/>
                <a:gd name="T58" fmla="*/ 0 w 349"/>
                <a:gd name="T59" fmla="*/ 171 h 421"/>
                <a:gd name="T60" fmla="*/ 3 w 349"/>
                <a:gd name="T61" fmla="*/ 140 h 421"/>
                <a:gd name="T62" fmla="*/ 11 w 349"/>
                <a:gd name="T63" fmla="*/ 111 h 421"/>
                <a:gd name="T64" fmla="*/ 24 w 349"/>
                <a:gd name="T65" fmla="*/ 84 h 421"/>
                <a:gd name="T66" fmla="*/ 41 w 349"/>
                <a:gd name="T67" fmla="*/ 60 h 421"/>
                <a:gd name="T68" fmla="*/ 62 w 349"/>
                <a:gd name="T69" fmla="*/ 40 h 421"/>
                <a:gd name="T70" fmla="*/ 87 w 349"/>
                <a:gd name="T71" fmla="*/ 22 h 421"/>
                <a:gd name="T72" fmla="*/ 113 w 349"/>
                <a:gd name="T73" fmla="*/ 9 h 421"/>
                <a:gd name="T74" fmla="*/ 143 w 349"/>
                <a:gd name="T75" fmla="*/ 2 h 421"/>
                <a:gd name="T76" fmla="*/ 175 w 349"/>
                <a:gd name="T77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49" h="421">
                  <a:moveTo>
                    <a:pt x="175" y="0"/>
                  </a:moveTo>
                  <a:lnTo>
                    <a:pt x="206" y="2"/>
                  </a:lnTo>
                  <a:lnTo>
                    <a:pt x="235" y="9"/>
                  </a:lnTo>
                  <a:lnTo>
                    <a:pt x="263" y="22"/>
                  </a:lnTo>
                  <a:lnTo>
                    <a:pt x="287" y="40"/>
                  </a:lnTo>
                  <a:lnTo>
                    <a:pt x="308" y="60"/>
                  </a:lnTo>
                  <a:lnTo>
                    <a:pt x="326" y="84"/>
                  </a:lnTo>
                  <a:lnTo>
                    <a:pt x="338" y="111"/>
                  </a:lnTo>
                  <a:lnTo>
                    <a:pt x="346" y="140"/>
                  </a:lnTo>
                  <a:lnTo>
                    <a:pt x="349" y="171"/>
                  </a:lnTo>
                  <a:lnTo>
                    <a:pt x="349" y="249"/>
                  </a:lnTo>
                  <a:lnTo>
                    <a:pt x="346" y="280"/>
                  </a:lnTo>
                  <a:lnTo>
                    <a:pt x="338" y="309"/>
                  </a:lnTo>
                  <a:lnTo>
                    <a:pt x="326" y="336"/>
                  </a:lnTo>
                  <a:lnTo>
                    <a:pt x="308" y="360"/>
                  </a:lnTo>
                  <a:lnTo>
                    <a:pt x="287" y="381"/>
                  </a:lnTo>
                  <a:lnTo>
                    <a:pt x="263" y="398"/>
                  </a:lnTo>
                  <a:lnTo>
                    <a:pt x="235" y="410"/>
                  </a:lnTo>
                  <a:lnTo>
                    <a:pt x="206" y="419"/>
                  </a:lnTo>
                  <a:lnTo>
                    <a:pt x="175" y="421"/>
                  </a:lnTo>
                  <a:lnTo>
                    <a:pt x="143" y="419"/>
                  </a:lnTo>
                  <a:lnTo>
                    <a:pt x="113" y="410"/>
                  </a:lnTo>
                  <a:lnTo>
                    <a:pt x="87" y="398"/>
                  </a:lnTo>
                  <a:lnTo>
                    <a:pt x="62" y="381"/>
                  </a:lnTo>
                  <a:lnTo>
                    <a:pt x="41" y="360"/>
                  </a:lnTo>
                  <a:lnTo>
                    <a:pt x="24" y="336"/>
                  </a:lnTo>
                  <a:lnTo>
                    <a:pt x="11" y="309"/>
                  </a:lnTo>
                  <a:lnTo>
                    <a:pt x="3" y="280"/>
                  </a:lnTo>
                  <a:lnTo>
                    <a:pt x="0" y="249"/>
                  </a:lnTo>
                  <a:lnTo>
                    <a:pt x="0" y="171"/>
                  </a:lnTo>
                  <a:lnTo>
                    <a:pt x="3" y="140"/>
                  </a:lnTo>
                  <a:lnTo>
                    <a:pt x="11" y="111"/>
                  </a:lnTo>
                  <a:lnTo>
                    <a:pt x="24" y="84"/>
                  </a:lnTo>
                  <a:lnTo>
                    <a:pt x="41" y="60"/>
                  </a:lnTo>
                  <a:lnTo>
                    <a:pt x="62" y="40"/>
                  </a:lnTo>
                  <a:lnTo>
                    <a:pt x="87" y="22"/>
                  </a:lnTo>
                  <a:lnTo>
                    <a:pt x="113" y="9"/>
                  </a:lnTo>
                  <a:lnTo>
                    <a:pt x="143" y="2"/>
                  </a:lnTo>
                  <a:lnTo>
                    <a:pt x="1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75" name="Freeform 42"/>
            <p:cNvSpPr>
              <a:spLocks/>
            </p:cNvSpPr>
            <p:nvPr/>
          </p:nvSpPr>
          <p:spPr bwMode="auto">
            <a:xfrm>
              <a:off x="5926" y="4448"/>
              <a:ext cx="310" cy="97"/>
            </a:xfrm>
            <a:custGeom>
              <a:avLst/>
              <a:gdLst>
                <a:gd name="T0" fmla="*/ 0 w 3415"/>
                <a:gd name="T1" fmla="*/ 0 h 1067"/>
                <a:gd name="T2" fmla="*/ 49 w 3415"/>
                <a:gd name="T3" fmla="*/ 20 h 1067"/>
                <a:gd name="T4" fmla="*/ 101 w 3415"/>
                <a:gd name="T5" fmla="*/ 35 h 1067"/>
                <a:gd name="T6" fmla="*/ 156 w 3415"/>
                <a:gd name="T7" fmla="*/ 45 h 1067"/>
                <a:gd name="T8" fmla="*/ 211 w 3415"/>
                <a:gd name="T9" fmla="*/ 48 h 1067"/>
                <a:gd name="T10" fmla="*/ 1413 w 3415"/>
                <a:gd name="T11" fmla="*/ 48 h 1067"/>
                <a:gd name="T12" fmla="*/ 1428 w 3415"/>
                <a:gd name="T13" fmla="*/ 88 h 1067"/>
                <a:gd name="T14" fmla="*/ 1449 w 3415"/>
                <a:gd name="T15" fmla="*/ 125 h 1067"/>
                <a:gd name="T16" fmla="*/ 1476 w 3415"/>
                <a:gd name="T17" fmla="*/ 160 h 1067"/>
                <a:gd name="T18" fmla="*/ 1507 w 3415"/>
                <a:gd name="T19" fmla="*/ 189 h 1067"/>
                <a:gd name="T20" fmla="*/ 1541 w 3415"/>
                <a:gd name="T21" fmla="*/ 215 h 1067"/>
                <a:gd name="T22" fmla="*/ 1578 w 3415"/>
                <a:gd name="T23" fmla="*/ 236 h 1067"/>
                <a:gd name="T24" fmla="*/ 1619 w 3415"/>
                <a:gd name="T25" fmla="*/ 251 h 1067"/>
                <a:gd name="T26" fmla="*/ 1662 w 3415"/>
                <a:gd name="T27" fmla="*/ 261 h 1067"/>
                <a:gd name="T28" fmla="*/ 1708 w 3415"/>
                <a:gd name="T29" fmla="*/ 264 h 1067"/>
                <a:gd name="T30" fmla="*/ 1753 w 3415"/>
                <a:gd name="T31" fmla="*/ 261 h 1067"/>
                <a:gd name="T32" fmla="*/ 1796 w 3415"/>
                <a:gd name="T33" fmla="*/ 251 h 1067"/>
                <a:gd name="T34" fmla="*/ 1837 w 3415"/>
                <a:gd name="T35" fmla="*/ 236 h 1067"/>
                <a:gd name="T36" fmla="*/ 1875 w 3415"/>
                <a:gd name="T37" fmla="*/ 215 h 1067"/>
                <a:gd name="T38" fmla="*/ 1909 w 3415"/>
                <a:gd name="T39" fmla="*/ 189 h 1067"/>
                <a:gd name="T40" fmla="*/ 1939 w 3415"/>
                <a:gd name="T41" fmla="*/ 160 h 1067"/>
                <a:gd name="T42" fmla="*/ 1965 w 3415"/>
                <a:gd name="T43" fmla="*/ 125 h 1067"/>
                <a:gd name="T44" fmla="*/ 1986 w 3415"/>
                <a:gd name="T45" fmla="*/ 88 h 1067"/>
                <a:gd name="T46" fmla="*/ 2002 w 3415"/>
                <a:gd name="T47" fmla="*/ 48 h 1067"/>
                <a:gd name="T48" fmla="*/ 3204 w 3415"/>
                <a:gd name="T49" fmla="*/ 48 h 1067"/>
                <a:gd name="T50" fmla="*/ 3260 w 3415"/>
                <a:gd name="T51" fmla="*/ 45 h 1067"/>
                <a:gd name="T52" fmla="*/ 3314 w 3415"/>
                <a:gd name="T53" fmla="*/ 35 h 1067"/>
                <a:gd name="T54" fmla="*/ 3366 w 3415"/>
                <a:gd name="T55" fmla="*/ 20 h 1067"/>
                <a:gd name="T56" fmla="*/ 3415 w 3415"/>
                <a:gd name="T57" fmla="*/ 0 h 1067"/>
                <a:gd name="T58" fmla="*/ 3415 w 3415"/>
                <a:gd name="T59" fmla="*/ 787 h 1067"/>
                <a:gd name="T60" fmla="*/ 3412 w 3415"/>
                <a:gd name="T61" fmla="*/ 828 h 1067"/>
                <a:gd name="T62" fmla="*/ 3403 w 3415"/>
                <a:gd name="T63" fmla="*/ 867 h 1067"/>
                <a:gd name="T64" fmla="*/ 3389 w 3415"/>
                <a:gd name="T65" fmla="*/ 905 h 1067"/>
                <a:gd name="T66" fmla="*/ 3370 w 3415"/>
                <a:gd name="T67" fmla="*/ 939 h 1067"/>
                <a:gd name="T68" fmla="*/ 3346 w 3415"/>
                <a:gd name="T69" fmla="*/ 971 h 1067"/>
                <a:gd name="T70" fmla="*/ 3317 w 3415"/>
                <a:gd name="T71" fmla="*/ 998 h 1067"/>
                <a:gd name="T72" fmla="*/ 3286 w 3415"/>
                <a:gd name="T73" fmla="*/ 1022 h 1067"/>
                <a:gd name="T74" fmla="*/ 3251 w 3415"/>
                <a:gd name="T75" fmla="*/ 1041 h 1067"/>
                <a:gd name="T76" fmla="*/ 3214 w 3415"/>
                <a:gd name="T77" fmla="*/ 1055 h 1067"/>
                <a:gd name="T78" fmla="*/ 3174 w 3415"/>
                <a:gd name="T79" fmla="*/ 1064 h 1067"/>
                <a:gd name="T80" fmla="*/ 3132 w 3415"/>
                <a:gd name="T81" fmla="*/ 1067 h 1067"/>
                <a:gd name="T82" fmla="*/ 283 w 3415"/>
                <a:gd name="T83" fmla="*/ 1067 h 1067"/>
                <a:gd name="T84" fmla="*/ 242 w 3415"/>
                <a:gd name="T85" fmla="*/ 1064 h 1067"/>
                <a:gd name="T86" fmla="*/ 201 w 3415"/>
                <a:gd name="T87" fmla="*/ 1055 h 1067"/>
                <a:gd name="T88" fmla="*/ 163 w 3415"/>
                <a:gd name="T89" fmla="*/ 1041 h 1067"/>
                <a:gd name="T90" fmla="*/ 129 w 3415"/>
                <a:gd name="T91" fmla="*/ 1022 h 1067"/>
                <a:gd name="T92" fmla="*/ 97 w 3415"/>
                <a:gd name="T93" fmla="*/ 998 h 1067"/>
                <a:gd name="T94" fmla="*/ 69 w 3415"/>
                <a:gd name="T95" fmla="*/ 971 h 1067"/>
                <a:gd name="T96" fmla="*/ 46 w 3415"/>
                <a:gd name="T97" fmla="*/ 939 h 1067"/>
                <a:gd name="T98" fmla="*/ 26 w 3415"/>
                <a:gd name="T99" fmla="*/ 905 h 1067"/>
                <a:gd name="T100" fmla="*/ 12 w 3415"/>
                <a:gd name="T101" fmla="*/ 867 h 1067"/>
                <a:gd name="T102" fmla="*/ 3 w 3415"/>
                <a:gd name="T103" fmla="*/ 828 h 1067"/>
                <a:gd name="T104" fmla="*/ 0 w 3415"/>
                <a:gd name="T105" fmla="*/ 787 h 1067"/>
                <a:gd name="T106" fmla="*/ 0 w 3415"/>
                <a:gd name="T107" fmla="*/ 0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415" h="1067">
                  <a:moveTo>
                    <a:pt x="0" y="0"/>
                  </a:moveTo>
                  <a:lnTo>
                    <a:pt x="49" y="20"/>
                  </a:lnTo>
                  <a:lnTo>
                    <a:pt x="101" y="35"/>
                  </a:lnTo>
                  <a:lnTo>
                    <a:pt x="156" y="45"/>
                  </a:lnTo>
                  <a:lnTo>
                    <a:pt x="211" y="48"/>
                  </a:lnTo>
                  <a:lnTo>
                    <a:pt x="1413" y="48"/>
                  </a:lnTo>
                  <a:lnTo>
                    <a:pt x="1428" y="88"/>
                  </a:lnTo>
                  <a:lnTo>
                    <a:pt x="1449" y="125"/>
                  </a:lnTo>
                  <a:lnTo>
                    <a:pt x="1476" y="160"/>
                  </a:lnTo>
                  <a:lnTo>
                    <a:pt x="1507" y="189"/>
                  </a:lnTo>
                  <a:lnTo>
                    <a:pt x="1541" y="215"/>
                  </a:lnTo>
                  <a:lnTo>
                    <a:pt x="1578" y="236"/>
                  </a:lnTo>
                  <a:lnTo>
                    <a:pt x="1619" y="251"/>
                  </a:lnTo>
                  <a:lnTo>
                    <a:pt x="1662" y="261"/>
                  </a:lnTo>
                  <a:lnTo>
                    <a:pt x="1708" y="264"/>
                  </a:lnTo>
                  <a:lnTo>
                    <a:pt x="1753" y="261"/>
                  </a:lnTo>
                  <a:lnTo>
                    <a:pt x="1796" y="251"/>
                  </a:lnTo>
                  <a:lnTo>
                    <a:pt x="1837" y="236"/>
                  </a:lnTo>
                  <a:lnTo>
                    <a:pt x="1875" y="215"/>
                  </a:lnTo>
                  <a:lnTo>
                    <a:pt x="1909" y="189"/>
                  </a:lnTo>
                  <a:lnTo>
                    <a:pt x="1939" y="160"/>
                  </a:lnTo>
                  <a:lnTo>
                    <a:pt x="1965" y="125"/>
                  </a:lnTo>
                  <a:lnTo>
                    <a:pt x="1986" y="88"/>
                  </a:lnTo>
                  <a:lnTo>
                    <a:pt x="2002" y="48"/>
                  </a:lnTo>
                  <a:lnTo>
                    <a:pt x="3204" y="48"/>
                  </a:lnTo>
                  <a:lnTo>
                    <a:pt x="3260" y="45"/>
                  </a:lnTo>
                  <a:lnTo>
                    <a:pt x="3314" y="35"/>
                  </a:lnTo>
                  <a:lnTo>
                    <a:pt x="3366" y="20"/>
                  </a:lnTo>
                  <a:lnTo>
                    <a:pt x="3415" y="0"/>
                  </a:lnTo>
                  <a:lnTo>
                    <a:pt x="3415" y="787"/>
                  </a:lnTo>
                  <a:lnTo>
                    <a:pt x="3412" y="828"/>
                  </a:lnTo>
                  <a:lnTo>
                    <a:pt x="3403" y="867"/>
                  </a:lnTo>
                  <a:lnTo>
                    <a:pt x="3389" y="905"/>
                  </a:lnTo>
                  <a:lnTo>
                    <a:pt x="3370" y="939"/>
                  </a:lnTo>
                  <a:lnTo>
                    <a:pt x="3346" y="971"/>
                  </a:lnTo>
                  <a:lnTo>
                    <a:pt x="3317" y="998"/>
                  </a:lnTo>
                  <a:lnTo>
                    <a:pt x="3286" y="1022"/>
                  </a:lnTo>
                  <a:lnTo>
                    <a:pt x="3251" y="1041"/>
                  </a:lnTo>
                  <a:lnTo>
                    <a:pt x="3214" y="1055"/>
                  </a:lnTo>
                  <a:lnTo>
                    <a:pt x="3174" y="1064"/>
                  </a:lnTo>
                  <a:lnTo>
                    <a:pt x="3132" y="1067"/>
                  </a:lnTo>
                  <a:lnTo>
                    <a:pt x="283" y="1067"/>
                  </a:lnTo>
                  <a:lnTo>
                    <a:pt x="242" y="1064"/>
                  </a:lnTo>
                  <a:lnTo>
                    <a:pt x="201" y="1055"/>
                  </a:lnTo>
                  <a:lnTo>
                    <a:pt x="163" y="1041"/>
                  </a:lnTo>
                  <a:lnTo>
                    <a:pt x="129" y="1022"/>
                  </a:lnTo>
                  <a:lnTo>
                    <a:pt x="97" y="998"/>
                  </a:lnTo>
                  <a:lnTo>
                    <a:pt x="69" y="971"/>
                  </a:lnTo>
                  <a:lnTo>
                    <a:pt x="46" y="939"/>
                  </a:lnTo>
                  <a:lnTo>
                    <a:pt x="26" y="905"/>
                  </a:lnTo>
                  <a:lnTo>
                    <a:pt x="12" y="867"/>
                  </a:lnTo>
                  <a:lnTo>
                    <a:pt x="3" y="828"/>
                  </a:lnTo>
                  <a:lnTo>
                    <a:pt x="0" y="78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76" name="Freeform 43"/>
            <p:cNvSpPr>
              <a:spLocks noEditPoints="1"/>
            </p:cNvSpPr>
            <p:nvPr/>
          </p:nvSpPr>
          <p:spPr bwMode="auto">
            <a:xfrm>
              <a:off x="5919" y="4283"/>
              <a:ext cx="324" cy="150"/>
            </a:xfrm>
            <a:custGeom>
              <a:avLst/>
              <a:gdLst>
                <a:gd name="T0" fmla="*/ 1430 w 3559"/>
                <a:gd name="T1" fmla="*/ 274 h 1653"/>
                <a:gd name="T2" fmla="*/ 1331 w 3559"/>
                <a:gd name="T3" fmla="*/ 327 h 1653"/>
                <a:gd name="T4" fmla="*/ 1263 w 3559"/>
                <a:gd name="T5" fmla="*/ 414 h 1653"/>
                <a:gd name="T6" fmla="*/ 2297 w 3559"/>
                <a:gd name="T7" fmla="*/ 414 h 1653"/>
                <a:gd name="T8" fmla="*/ 2228 w 3559"/>
                <a:gd name="T9" fmla="*/ 327 h 1653"/>
                <a:gd name="T10" fmla="*/ 2130 w 3559"/>
                <a:gd name="T11" fmla="*/ 274 h 1653"/>
                <a:gd name="T12" fmla="*/ 1507 w 3559"/>
                <a:gd name="T13" fmla="*/ 262 h 1653"/>
                <a:gd name="T14" fmla="*/ 2113 w 3559"/>
                <a:gd name="T15" fmla="*/ 3 h 1653"/>
                <a:gd name="T16" fmla="*/ 2283 w 3559"/>
                <a:gd name="T17" fmla="*/ 51 h 1653"/>
                <a:gd name="T18" fmla="*/ 2424 w 3559"/>
                <a:gd name="T19" fmla="*/ 149 h 1653"/>
                <a:gd name="T20" fmla="*/ 2528 w 3559"/>
                <a:gd name="T21" fmla="*/ 283 h 1653"/>
                <a:gd name="T22" fmla="*/ 2584 w 3559"/>
                <a:gd name="T23" fmla="*/ 448 h 1653"/>
                <a:gd name="T24" fmla="*/ 3348 w 3559"/>
                <a:gd name="T25" fmla="*/ 460 h 1653"/>
                <a:gd name="T26" fmla="*/ 3457 w 3559"/>
                <a:gd name="T27" fmla="*/ 517 h 1653"/>
                <a:gd name="T28" fmla="*/ 3531 w 3559"/>
                <a:gd name="T29" fmla="*/ 610 h 1653"/>
                <a:gd name="T30" fmla="*/ 3559 w 3559"/>
                <a:gd name="T31" fmla="*/ 728 h 1653"/>
                <a:gd name="T32" fmla="*/ 3546 w 3559"/>
                <a:gd name="T33" fmla="*/ 1454 h 1653"/>
                <a:gd name="T34" fmla="*/ 3489 w 3559"/>
                <a:gd name="T35" fmla="*/ 1557 h 1653"/>
                <a:gd name="T36" fmla="*/ 3395 w 3559"/>
                <a:gd name="T37" fmla="*/ 1627 h 1653"/>
                <a:gd name="T38" fmla="*/ 3276 w 3559"/>
                <a:gd name="T39" fmla="*/ 1653 h 1653"/>
                <a:gd name="T40" fmla="*/ 2072 w 3559"/>
                <a:gd name="T41" fmla="*/ 1575 h 1653"/>
                <a:gd name="T42" fmla="*/ 2019 w 3559"/>
                <a:gd name="T43" fmla="*/ 1475 h 1653"/>
                <a:gd name="T44" fmla="*/ 1987 w 3559"/>
                <a:gd name="T45" fmla="*/ 1444 h 1653"/>
                <a:gd name="T46" fmla="*/ 1933 w 3559"/>
                <a:gd name="T47" fmla="*/ 1404 h 1653"/>
                <a:gd name="T48" fmla="*/ 1882 w 3559"/>
                <a:gd name="T49" fmla="*/ 1381 h 1653"/>
                <a:gd name="T50" fmla="*/ 1840 w 3559"/>
                <a:gd name="T51" fmla="*/ 1369 h 1653"/>
                <a:gd name="T52" fmla="*/ 1748 w 3559"/>
                <a:gd name="T53" fmla="*/ 1365 h 1653"/>
                <a:gd name="T54" fmla="*/ 1692 w 3559"/>
                <a:gd name="T55" fmla="*/ 1377 h 1653"/>
                <a:gd name="T56" fmla="*/ 1643 w 3559"/>
                <a:gd name="T57" fmla="*/ 1394 h 1653"/>
                <a:gd name="T58" fmla="*/ 1616 w 3559"/>
                <a:gd name="T59" fmla="*/ 1410 h 1653"/>
                <a:gd name="T60" fmla="*/ 1572 w 3559"/>
                <a:gd name="T61" fmla="*/ 1444 h 1653"/>
                <a:gd name="T62" fmla="*/ 1540 w 3559"/>
                <a:gd name="T63" fmla="*/ 1475 h 1653"/>
                <a:gd name="T64" fmla="*/ 1486 w 3559"/>
                <a:gd name="T65" fmla="*/ 1575 h 1653"/>
                <a:gd name="T66" fmla="*/ 283 w 3559"/>
                <a:gd name="T67" fmla="*/ 1653 h 1653"/>
                <a:gd name="T68" fmla="*/ 164 w 3559"/>
                <a:gd name="T69" fmla="*/ 1627 h 1653"/>
                <a:gd name="T70" fmla="*/ 69 w 3559"/>
                <a:gd name="T71" fmla="*/ 1557 h 1653"/>
                <a:gd name="T72" fmla="*/ 12 w 3559"/>
                <a:gd name="T73" fmla="*/ 1454 h 1653"/>
                <a:gd name="T74" fmla="*/ 0 w 3559"/>
                <a:gd name="T75" fmla="*/ 728 h 1653"/>
                <a:gd name="T76" fmla="*/ 28 w 3559"/>
                <a:gd name="T77" fmla="*/ 610 h 1653"/>
                <a:gd name="T78" fmla="*/ 102 w 3559"/>
                <a:gd name="T79" fmla="*/ 517 h 1653"/>
                <a:gd name="T80" fmla="*/ 210 w 3559"/>
                <a:gd name="T81" fmla="*/ 460 h 1653"/>
                <a:gd name="T82" fmla="*/ 975 w 3559"/>
                <a:gd name="T83" fmla="*/ 448 h 1653"/>
                <a:gd name="T84" fmla="*/ 1031 w 3559"/>
                <a:gd name="T85" fmla="*/ 283 h 1653"/>
                <a:gd name="T86" fmla="*/ 1134 w 3559"/>
                <a:gd name="T87" fmla="*/ 149 h 1653"/>
                <a:gd name="T88" fmla="*/ 1276 w 3559"/>
                <a:gd name="T89" fmla="*/ 51 h 1653"/>
                <a:gd name="T90" fmla="*/ 1445 w 3559"/>
                <a:gd name="T91" fmla="*/ 3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59" h="1653">
                  <a:moveTo>
                    <a:pt x="1507" y="262"/>
                  </a:moveTo>
                  <a:lnTo>
                    <a:pt x="1467" y="265"/>
                  </a:lnTo>
                  <a:lnTo>
                    <a:pt x="1430" y="274"/>
                  </a:lnTo>
                  <a:lnTo>
                    <a:pt x="1394" y="287"/>
                  </a:lnTo>
                  <a:lnTo>
                    <a:pt x="1361" y="304"/>
                  </a:lnTo>
                  <a:lnTo>
                    <a:pt x="1331" y="327"/>
                  </a:lnTo>
                  <a:lnTo>
                    <a:pt x="1305" y="352"/>
                  </a:lnTo>
                  <a:lnTo>
                    <a:pt x="1282" y="381"/>
                  </a:lnTo>
                  <a:lnTo>
                    <a:pt x="1263" y="414"/>
                  </a:lnTo>
                  <a:lnTo>
                    <a:pt x="1247" y="448"/>
                  </a:lnTo>
                  <a:lnTo>
                    <a:pt x="2311" y="448"/>
                  </a:lnTo>
                  <a:lnTo>
                    <a:pt x="2297" y="414"/>
                  </a:lnTo>
                  <a:lnTo>
                    <a:pt x="2278" y="381"/>
                  </a:lnTo>
                  <a:lnTo>
                    <a:pt x="2255" y="352"/>
                  </a:lnTo>
                  <a:lnTo>
                    <a:pt x="2228" y="327"/>
                  </a:lnTo>
                  <a:lnTo>
                    <a:pt x="2198" y="304"/>
                  </a:lnTo>
                  <a:lnTo>
                    <a:pt x="2165" y="287"/>
                  </a:lnTo>
                  <a:lnTo>
                    <a:pt x="2130" y="274"/>
                  </a:lnTo>
                  <a:lnTo>
                    <a:pt x="2091" y="265"/>
                  </a:lnTo>
                  <a:lnTo>
                    <a:pt x="2052" y="262"/>
                  </a:lnTo>
                  <a:lnTo>
                    <a:pt x="1507" y="262"/>
                  </a:lnTo>
                  <a:close/>
                  <a:moveTo>
                    <a:pt x="1507" y="0"/>
                  </a:moveTo>
                  <a:lnTo>
                    <a:pt x="2052" y="0"/>
                  </a:lnTo>
                  <a:lnTo>
                    <a:pt x="2113" y="3"/>
                  </a:lnTo>
                  <a:lnTo>
                    <a:pt x="2171" y="14"/>
                  </a:lnTo>
                  <a:lnTo>
                    <a:pt x="2229" y="29"/>
                  </a:lnTo>
                  <a:lnTo>
                    <a:pt x="2283" y="51"/>
                  </a:lnTo>
                  <a:lnTo>
                    <a:pt x="2333" y="79"/>
                  </a:lnTo>
                  <a:lnTo>
                    <a:pt x="2380" y="111"/>
                  </a:lnTo>
                  <a:lnTo>
                    <a:pt x="2424" y="149"/>
                  </a:lnTo>
                  <a:lnTo>
                    <a:pt x="2463" y="190"/>
                  </a:lnTo>
                  <a:lnTo>
                    <a:pt x="2498" y="235"/>
                  </a:lnTo>
                  <a:lnTo>
                    <a:pt x="2528" y="283"/>
                  </a:lnTo>
                  <a:lnTo>
                    <a:pt x="2552" y="336"/>
                  </a:lnTo>
                  <a:lnTo>
                    <a:pt x="2571" y="391"/>
                  </a:lnTo>
                  <a:lnTo>
                    <a:pt x="2584" y="448"/>
                  </a:lnTo>
                  <a:lnTo>
                    <a:pt x="3264" y="448"/>
                  </a:lnTo>
                  <a:lnTo>
                    <a:pt x="3308" y="452"/>
                  </a:lnTo>
                  <a:lnTo>
                    <a:pt x="3348" y="460"/>
                  </a:lnTo>
                  <a:lnTo>
                    <a:pt x="3388" y="474"/>
                  </a:lnTo>
                  <a:lnTo>
                    <a:pt x="3424" y="493"/>
                  </a:lnTo>
                  <a:lnTo>
                    <a:pt x="3457" y="517"/>
                  </a:lnTo>
                  <a:lnTo>
                    <a:pt x="3486" y="545"/>
                  </a:lnTo>
                  <a:lnTo>
                    <a:pt x="3511" y="575"/>
                  </a:lnTo>
                  <a:lnTo>
                    <a:pt x="3531" y="610"/>
                  </a:lnTo>
                  <a:lnTo>
                    <a:pt x="3546" y="647"/>
                  </a:lnTo>
                  <a:lnTo>
                    <a:pt x="3555" y="687"/>
                  </a:lnTo>
                  <a:lnTo>
                    <a:pt x="3559" y="728"/>
                  </a:lnTo>
                  <a:lnTo>
                    <a:pt x="3559" y="1373"/>
                  </a:lnTo>
                  <a:lnTo>
                    <a:pt x="3555" y="1415"/>
                  </a:lnTo>
                  <a:lnTo>
                    <a:pt x="3546" y="1454"/>
                  </a:lnTo>
                  <a:lnTo>
                    <a:pt x="3532" y="1492"/>
                  </a:lnTo>
                  <a:lnTo>
                    <a:pt x="3513" y="1525"/>
                  </a:lnTo>
                  <a:lnTo>
                    <a:pt x="3489" y="1557"/>
                  </a:lnTo>
                  <a:lnTo>
                    <a:pt x="3462" y="1584"/>
                  </a:lnTo>
                  <a:lnTo>
                    <a:pt x="3430" y="1608"/>
                  </a:lnTo>
                  <a:lnTo>
                    <a:pt x="3395" y="1627"/>
                  </a:lnTo>
                  <a:lnTo>
                    <a:pt x="3357" y="1641"/>
                  </a:lnTo>
                  <a:lnTo>
                    <a:pt x="3318" y="1650"/>
                  </a:lnTo>
                  <a:lnTo>
                    <a:pt x="3276" y="1653"/>
                  </a:lnTo>
                  <a:lnTo>
                    <a:pt x="2087" y="1653"/>
                  </a:lnTo>
                  <a:lnTo>
                    <a:pt x="2082" y="1613"/>
                  </a:lnTo>
                  <a:lnTo>
                    <a:pt x="2072" y="1575"/>
                  </a:lnTo>
                  <a:lnTo>
                    <a:pt x="2059" y="1539"/>
                  </a:lnTo>
                  <a:lnTo>
                    <a:pt x="2041" y="1507"/>
                  </a:lnTo>
                  <a:lnTo>
                    <a:pt x="2019" y="1475"/>
                  </a:lnTo>
                  <a:lnTo>
                    <a:pt x="1992" y="1448"/>
                  </a:lnTo>
                  <a:lnTo>
                    <a:pt x="1990" y="1446"/>
                  </a:lnTo>
                  <a:lnTo>
                    <a:pt x="1987" y="1444"/>
                  </a:lnTo>
                  <a:lnTo>
                    <a:pt x="1968" y="1428"/>
                  </a:lnTo>
                  <a:lnTo>
                    <a:pt x="1948" y="1412"/>
                  </a:lnTo>
                  <a:lnTo>
                    <a:pt x="1933" y="1404"/>
                  </a:lnTo>
                  <a:lnTo>
                    <a:pt x="1915" y="1395"/>
                  </a:lnTo>
                  <a:lnTo>
                    <a:pt x="1898" y="1386"/>
                  </a:lnTo>
                  <a:lnTo>
                    <a:pt x="1882" y="1381"/>
                  </a:lnTo>
                  <a:lnTo>
                    <a:pt x="1867" y="1377"/>
                  </a:lnTo>
                  <a:lnTo>
                    <a:pt x="1854" y="1372"/>
                  </a:lnTo>
                  <a:lnTo>
                    <a:pt x="1840" y="1369"/>
                  </a:lnTo>
                  <a:lnTo>
                    <a:pt x="1811" y="1365"/>
                  </a:lnTo>
                  <a:lnTo>
                    <a:pt x="1780" y="1362"/>
                  </a:lnTo>
                  <a:lnTo>
                    <a:pt x="1748" y="1365"/>
                  </a:lnTo>
                  <a:lnTo>
                    <a:pt x="1718" y="1369"/>
                  </a:lnTo>
                  <a:lnTo>
                    <a:pt x="1705" y="1372"/>
                  </a:lnTo>
                  <a:lnTo>
                    <a:pt x="1692" y="1377"/>
                  </a:lnTo>
                  <a:lnTo>
                    <a:pt x="1676" y="1381"/>
                  </a:lnTo>
                  <a:lnTo>
                    <a:pt x="1661" y="1386"/>
                  </a:lnTo>
                  <a:lnTo>
                    <a:pt x="1643" y="1394"/>
                  </a:lnTo>
                  <a:lnTo>
                    <a:pt x="1627" y="1404"/>
                  </a:lnTo>
                  <a:lnTo>
                    <a:pt x="1621" y="1407"/>
                  </a:lnTo>
                  <a:lnTo>
                    <a:pt x="1616" y="1410"/>
                  </a:lnTo>
                  <a:lnTo>
                    <a:pt x="1610" y="1412"/>
                  </a:lnTo>
                  <a:lnTo>
                    <a:pt x="1591" y="1428"/>
                  </a:lnTo>
                  <a:lnTo>
                    <a:pt x="1572" y="1444"/>
                  </a:lnTo>
                  <a:lnTo>
                    <a:pt x="1569" y="1446"/>
                  </a:lnTo>
                  <a:lnTo>
                    <a:pt x="1566" y="1448"/>
                  </a:lnTo>
                  <a:lnTo>
                    <a:pt x="1540" y="1475"/>
                  </a:lnTo>
                  <a:lnTo>
                    <a:pt x="1518" y="1507"/>
                  </a:lnTo>
                  <a:lnTo>
                    <a:pt x="1499" y="1539"/>
                  </a:lnTo>
                  <a:lnTo>
                    <a:pt x="1486" y="1575"/>
                  </a:lnTo>
                  <a:lnTo>
                    <a:pt x="1476" y="1613"/>
                  </a:lnTo>
                  <a:lnTo>
                    <a:pt x="1472" y="1653"/>
                  </a:lnTo>
                  <a:lnTo>
                    <a:pt x="283" y="1653"/>
                  </a:lnTo>
                  <a:lnTo>
                    <a:pt x="241" y="1650"/>
                  </a:lnTo>
                  <a:lnTo>
                    <a:pt x="201" y="1641"/>
                  </a:lnTo>
                  <a:lnTo>
                    <a:pt x="164" y="1627"/>
                  </a:lnTo>
                  <a:lnTo>
                    <a:pt x="129" y="1608"/>
                  </a:lnTo>
                  <a:lnTo>
                    <a:pt x="98" y="1584"/>
                  </a:lnTo>
                  <a:lnTo>
                    <a:pt x="69" y="1557"/>
                  </a:lnTo>
                  <a:lnTo>
                    <a:pt x="46" y="1525"/>
                  </a:lnTo>
                  <a:lnTo>
                    <a:pt x="26" y="1491"/>
                  </a:lnTo>
                  <a:lnTo>
                    <a:pt x="12" y="1454"/>
                  </a:lnTo>
                  <a:lnTo>
                    <a:pt x="3" y="1415"/>
                  </a:lnTo>
                  <a:lnTo>
                    <a:pt x="0" y="1373"/>
                  </a:lnTo>
                  <a:lnTo>
                    <a:pt x="0" y="728"/>
                  </a:lnTo>
                  <a:lnTo>
                    <a:pt x="3" y="687"/>
                  </a:lnTo>
                  <a:lnTo>
                    <a:pt x="12" y="647"/>
                  </a:lnTo>
                  <a:lnTo>
                    <a:pt x="28" y="610"/>
                  </a:lnTo>
                  <a:lnTo>
                    <a:pt x="47" y="575"/>
                  </a:lnTo>
                  <a:lnTo>
                    <a:pt x="73" y="545"/>
                  </a:lnTo>
                  <a:lnTo>
                    <a:pt x="102" y="517"/>
                  </a:lnTo>
                  <a:lnTo>
                    <a:pt x="134" y="493"/>
                  </a:lnTo>
                  <a:lnTo>
                    <a:pt x="171" y="474"/>
                  </a:lnTo>
                  <a:lnTo>
                    <a:pt x="210" y="460"/>
                  </a:lnTo>
                  <a:lnTo>
                    <a:pt x="252" y="452"/>
                  </a:lnTo>
                  <a:lnTo>
                    <a:pt x="295" y="448"/>
                  </a:lnTo>
                  <a:lnTo>
                    <a:pt x="975" y="448"/>
                  </a:lnTo>
                  <a:lnTo>
                    <a:pt x="988" y="391"/>
                  </a:lnTo>
                  <a:lnTo>
                    <a:pt x="1007" y="336"/>
                  </a:lnTo>
                  <a:lnTo>
                    <a:pt x="1031" y="283"/>
                  </a:lnTo>
                  <a:lnTo>
                    <a:pt x="1060" y="235"/>
                  </a:lnTo>
                  <a:lnTo>
                    <a:pt x="1096" y="190"/>
                  </a:lnTo>
                  <a:lnTo>
                    <a:pt x="1134" y="149"/>
                  </a:lnTo>
                  <a:lnTo>
                    <a:pt x="1178" y="111"/>
                  </a:lnTo>
                  <a:lnTo>
                    <a:pt x="1225" y="79"/>
                  </a:lnTo>
                  <a:lnTo>
                    <a:pt x="1276" y="51"/>
                  </a:lnTo>
                  <a:lnTo>
                    <a:pt x="1330" y="29"/>
                  </a:lnTo>
                  <a:lnTo>
                    <a:pt x="1387" y="14"/>
                  </a:lnTo>
                  <a:lnTo>
                    <a:pt x="1445" y="3"/>
                  </a:lnTo>
                  <a:lnTo>
                    <a:pt x="15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  <a:latin typeface="+mn-ea"/>
              </a:endParaRPr>
            </a:p>
          </p:txBody>
        </p:sp>
      </p:grpSp>
      <p:sp>
        <p:nvSpPr>
          <p:cNvPr id="46" name="타원 45"/>
          <p:cNvSpPr/>
          <p:nvPr/>
        </p:nvSpPr>
        <p:spPr>
          <a:xfrm>
            <a:off x="3520863" y="4334940"/>
            <a:ext cx="977674" cy="981075"/>
          </a:xfrm>
          <a:prstGeom prst="ellipse">
            <a:avLst/>
          </a:prstGeom>
          <a:solidFill>
            <a:srgbClr val="84B8DD"/>
          </a:solidFill>
          <a:ln>
            <a:solidFill>
              <a:srgbClr val="80BC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직사각형 46"/>
          <p:cNvSpPr/>
          <p:nvPr/>
        </p:nvSpPr>
        <p:spPr>
          <a:xfrm>
            <a:off x="3578633" y="4844766"/>
            <a:ext cx="902811" cy="365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조경학과</a:t>
            </a:r>
            <a:endParaRPr lang="en-US" altLang="ko-KR" sz="1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</a:t>
            </a:r>
            <a:endParaRPr lang="en-US" altLang="ko-KR" sz="2000" b="1" spc="-200" dirty="0">
              <a:solidFill>
                <a:srgbClr val="84B8DD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3708177" y="4441371"/>
            <a:ext cx="561747" cy="464457"/>
            <a:chOff x="573088" y="746124"/>
            <a:chExt cx="1993900" cy="1971676"/>
          </a:xfrm>
        </p:grpSpPr>
        <p:sp>
          <p:nvSpPr>
            <p:cNvPr id="32" name="AutoShape 3"/>
            <p:cNvSpPr>
              <a:spLocks noChangeAspect="1" noChangeArrowheads="1" noTextEdit="1"/>
            </p:cNvSpPr>
            <p:nvPr/>
          </p:nvSpPr>
          <p:spPr bwMode="auto">
            <a:xfrm>
              <a:off x="576265" y="749299"/>
              <a:ext cx="1990723" cy="1968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5"/>
            <p:cNvSpPr>
              <a:spLocks/>
            </p:cNvSpPr>
            <p:nvPr/>
          </p:nvSpPr>
          <p:spPr bwMode="auto">
            <a:xfrm>
              <a:off x="573088" y="1533526"/>
              <a:ext cx="995361" cy="430213"/>
            </a:xfrm>
            <a:custGeom>
              <a:avLst/>
              <a:gdLst>
                <a:gd name="T0" fmla="*/ 124 w 264"/>
                <a:gd name="T1" fmla="*/ 0 h 114"/>
                <a:gd name="T2" fmla="*/ 0 w 264"/>
                <a:gd name="T3" fmla="*/ 59 h 114"/>
                <a:gd name="T4" fmla="*/ 133 w 264"/>
                <a:gd name="T5" fmla="*/ 114 h 114"/>
                <a:gd name="T6" fmla="*/ 264 w 264"/>
                <a:gd name="T7" fmla="*/ 54 h 114"/>
                <a:gd name="T8" fmla="*/ 264 w 264"/>
                <a:gd name="T9" fmla="*/ 54 h 114"/>
                <a:gd name="T10" fmla="*/ 256 w 264"/>
                <a:gd name="T11" fmla="*/ 55 h 114"/>
                <a:gd name="T12" fmla="*/ 124 w 264"/>
                <a:gd name="T1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4" h="114">
                  <a:moveTo>
                    <a:pt x="124" y="0"/>
                  </a:moveTo>
                  <a:cubicBezTo>
                    <a:pt x="50" y="5"/>
                    <a:pt x="0" y="59"/>
                    <a:pt x="0" y="59"/>
                  </a:cubicBezTo>
                  <a:cubicBezTo>
                    <a:pt x="49" y="100"/>
                    <a:pt x="94" y="114"/>
                    <a:pt x="133" y="114"/>
                  </a:cubicBezTo>
                  <a:cubicBezTo>
                    <a:pt x="213" y="114"/>
                    <a:pt x="264" y="54"/>
                    <a:pt x="264" y="54"/>
                  </a:cubicBezTo>
                  <a:cubicBezTo>
                    <a:pt x="264" y="54"/>
                    <a:pt x="264" y="54"/>
                    <a:pt x="264" y="54"/>
                  </a:cubicBezTo>
                  <a:cubicBezTo>
                    <a:pt x="264" y="54"/>
                    <a:pt x="261" y="55"/>
                    <a:pt x="256" y="55"/>
                  </a:cubicBezTo>
                  <a:cubicBezTo>
                    <a:pt x="235" y="55"/>
                    <a:pt x="171" y="50"/>
                    <a:pt x="124" y="0"/>
                  </a:cubicBezTo>
                </a:path>
              </a:pathLst>
            </a:custGeom>
            <a:solidFill>
              <a:srgbClr val="74CB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6"/>
            <p:cNvSpPr>
              <a:spLocks/>
            </p:cNvSpPr>
            <p:nvPr/>
          </p:nvSpPr>
          <p:spPr bwMode="auto">
            <a:xfrm>
              <a:off x="847728" y="1050924"/>
              <a:ext cx="715962" cy="685799"/>
            </a:xfrm>
            <a:custGeom>
              <a:avLst/>
              <a:gdLst>
                <a:gd name="T0" fmla="*/ 4 w 190"/>
                <a:gd name="T1" fmla="*/ 0 h 182"/>
                <a:gd name="T2" fmla="*/ 0 w 190"/>
                <a:gd name="T3" fmla="*/ 0 h 182"/>
                <a:gd name="T4" fmla="*/ 51 w 190"/>
                <a:gd name="T5" fmla="*/ 128 h 182"/>
                <a:gd name="T6" fmla="*/ 61 w 190"/>
                <a:gd name="T7" fmla="*/ 128 h 182"/>
                <a:gd name="T8" fmla="*/ 190 w 190"/>
                <a:gd name="T9" fmla="*/ 182 h 182"/>
                <a:gd name="T10" fmla="*/ 130 w 190"/>
                <a:gd name="T11" fmla="*/ 46 h 182"/>
                <a:gd name="T12" fmla="*/ 4 w 190"/>
                <a:gd name="T1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0" h="182">
                  <a:moveTo>
                    <a:pt x="4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6" y="61"/>
                    <a:pt x="26" y="101"/>
                    <a:pt x="51" y="128"/>
                  </a:cubicBezTo>
                  <a:cubicBezTo>
                    <a:pt x="55" y="128"/>
                    <a:pt x="58" y="128"/>
                    <a:pt x="61" y="128"/>
                  </a:cubicBezTo>
                  <a:cubicBezTo>
                    <a:pt x="99" y="128"/>
                    <a:pt x="143" y="142"/>
                    <a:pt x="190" y="182"/>
                  </a:cubicBezTo>
                  <a:cubicBezTo>
                    <a:pt x="185" y="177"/>
                    <a:pt x="128" y="125"/>
                    <a:pt x="130" y="46"/>
                  </a:cubicBezTo>
                  <a:cubicBezTo>
                    <a:pt x="81" y="3"/>
                    <a:pt x="19" y="0"/>
                    <a:pt x="4" y="0"/>
                  </a:cubicBezTo>
                </a:path>
              </a:pathLst>
            </a:custGeom>
            <a:solidFill>
              <a:srgbClr val="AED7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7"/>
            <p:cNvSpPr>
              <a:spLocks/>
            </p:cNvSpPr>
            <p:nvPr/>
          </p:nvSpPr>
          <p:spPr bwMode="auto">
            <a:xfrm>
              <a:off x="1039814" y="1533526"/>
              <a:ext cx="528639" cy="207964"/>
            </a:xfrm>
            <a:custGeom>
              <a:avLst/>
              <a:gdLst>
                <a:gd name="T0" fmla="*/ 10 w 140"/>
                <a:gd name="T1" fmla="*/ 0 h 55"/>
                <a:gd name="T2" fmla="*/ 0 w 140"/>
                <a:gd name="T3" fmla="*/ 0 h 55"/>
                <a:gd name="T4" fmla="*/ 132 w 140"/>
                <a:gd name="T5" fmla="*/ 55 h 55"/>
                <a:gd name="T6" fmla="*/ 140 w 140"/>
                <a:gd name="T7" fmla="*/ 54 h 55"/>
                <a:gd name="T8" fmla="*/ 140 w 140"/>
                <a:gd name="T9" fmla="*/ 54 h 55"/>
                <a:gd name="T10" fmla="*/ 139 w 140"/>
                <a:gd name="T11" fmla="*/ 54 h 55"/>
                <a:gd name="T12" fmla="*/ 10 w 14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5">
                  <a:moveTo>
                    <a:pt x="10" y="0"/>
                  </a:moveTo>
                  <a:cubicBezTo>
                    <a:pt x="7" y="0"/>
                    <a:pt x="4" y="0"/>
                    <a:pt x="0" y="0"/>
                  </a:cubicBezTo>
                  <a:cubicBezTo>
                    <a:pt x="47" y="50"/>
                    <a:pt x="111" y="55"/>
                    <a:pt x="132" y="55"/>
                  </a:cubicBezTo>
                  <a:cubicBezTo>
                    <a:pt x="137" y="55"/>
                    <a:pt x="140" y="54"/>
                    <a:pt x="140" y="54"/>
                  </a:cubicBezTo>
                  <a:cubicBezTo>
                    <a:pt x="140" y="54"/>
                    <a:pt x="140" y="54"/>
                    <a:pt x="140" y="54"/>
                  </a:cubicBezTo>
                  <a:cubicBezTo>
                    <a:pt x="140" y="54"/>
                    <a:pt x="140" y="54"/>
                    <a:pt x="139" y="54"/>
                  </a:cubicBezTo>
                  <a:cubicBezTo>
                    <a:pt x="92" y="14"/>
                    <a:pt x="48" y="0"/>
                    <a:pt x="10" y="0"/>
                  </a:cubicBezTo>
                </a:path>
              </a:pathLst>
            </a:custGeom>
            <a:solidFill>
              <a:srgbClr val="85C85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8"/>
            <p:cNvSpPr>
              <a:spLocks/>
            </p:cNvSpPr>
            <p:nvPr/>
          </p:nvSpPr>
          <p:spPr bwMode="auto">
            <a:xfrm>
              <a:off x="1338264" y="746124"/>
              <a:ext cx="425449" cy="990599"/>
            </a:xfrm>
            <a:custGeom>
              <a:avLst/>
              <a:gdLst>
                <a:gd name="T0" fmla="*/ 53 w 113"/>
                <a:gd name="T1" fmla="*/ 0 h 263"/>
                <a:gd name="T2" fmla="*/ 0 w 113"/>
                <a:gd name="T3" fmla="*/ 127 h 263"/>
                <a:gd name="T4" fmla="*/ 61 w 113"/>
                <a:gd name="T5" fmla="*/ 263 h 263"/>
                <a:gd name="T6" fmla="*/ 113 w 113"/>
                <a:gd name="T7" fmla="*/ 123 h 263"/>
                <a:gd name="T8" fmla="*/ 53 w 113"/>
                <a:gd name="T9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263">
                  <a:moveTo>
                    <a:pt x="53" y="0"/>
                  </a:moveTo>
                  <a:cubicBezTo>
                    <a:pt x="15" y="47"/>
                    <a:pt x="1" y="90"/>
                    <a:pt x="0" y="127"/>
                  </a:cubicBezTo>
                  <a:cubicBezTo>
                    <a:pt x="30" y="154"/>
                    <a:pt x="55" y="196"/>
                    <a:pt x="61" y="263"/>
                  </a:cubicBezTo>
                  <a:cubicBezTo>
                    <a:pt x="60" y="255"/>
                    <a:pt x="56" y="178"/>
                    <a:pt x="113" y="123"/>
                  </a:cubicBezTo>
                  <a:cubicBezTo>
                    <a:pt x="108" y="49"/>
                    <a:pt x="53" y="0"/>
                    <a:pt x="53" y="0"/>
                  </a:cubicBezTo>
                </a:path>
              </a:pathLst>
            </a:custGeom>
            <a:solidFill>
              <a:srgbClr val="E4E96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1330327" y="1223963"/>
              <a:ext cx="238126" cy="512764"/>
            </a:xfrm>
            <a:custGeom>
              <a:avLst/>
              <a:gdLst>
                <a:gd name="T0" fmla="*/ 2 w 63"/>
                <a:gd name="T1" fmla="*/ 0 h 136"/>
                <a:gd name="T2" fmla="*/ 62 w 63"/>
                <a:gd name="T3" fmla="*/ 136 h 136"/>
                <a:gd name="T4" fmla="*/ 63 w 63"/>
                <a:gd name="T5" fmla="*/ 136 h 136"/>
                <a:gd name="T6" fmla="*/ 63 w 63"/>
                <a:gd name="T7" fmla="*/ 136 h 136"/>
                <a:gd name="T8" fmla="*/ 63 w 63"/>
                <a:gd name="T9" fmla="*/ 136 h 136"/>
                <a:gd name="T10" fmla="*/ 63 w 63"/>
                <a:gd name="T11" fmla="*/ 136 h 136"/>
                <a:gd name="T12" fmla="*/ 2 w 63"/>
                <a:gd name="T1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36">
                  <a:moveTo>
                    <a:pt x="2" y="0"/>
                  </a:moveTo>
                  <a:cubicBezTo>
                    <a:pt x="0" y="79"/>
                    <a:pt x="57" y="131"/>
                    <a:pt x="62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57" y="69"/>
                    <a:pt x="32" y="27"/>
                    <a:pt x="2" y="0"/>
                  </a:cubicBezTo>
                </a:path>
              </a:pathLst>
            </a:custGeom>
            <a:solidFill>
              <a:srgbClr val="CCDD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1563686" y="1736723"/>
              <a:ext cx="4763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C0D9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1568450" y="1009648"/>
              <a:ext cx="693739" cy="727075"/>
            </a:xfrm>
            <a:custGeom>
              <a:avLst/>
              <a:gdLst>
                <a:gd name="T0" fmla="*/ 179 w 184"/>
                <a:gd name="T1" fmla="*/ 0 h 193"/>
                <a:gd name="T2" fmla="*/ 52 w 184"/>
                <a:gd name="T3" fmla="*/ 53 h 193"/>
                <a:gd name="T4" fmla="*/ 0 w 184"/>
                <a:gd name="T5" fmla="*/ 193 h 193"/>
                <a:gd name="T6" fmla="*/ 133 w 184"/>
                <a:gd name="T7" fmla="*/ 130 h 193"/>
                <a:gd name="T8" fmla="*/ 135 w 184"/>
                <a:gd name="T9" fmla="*/ 130 h 193"/>
                <a:gd name="T10" fmla="*/ 179 w 184"/>
                <a:gd name="T11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93">
                  <a:moveTo>
                    <a:pt x="179" y="0"/>
                  </a:moveTo>
                  <a:cubicBezTo>
                    <a:pt x="119" y="7"/>
                    <a:pt x="79" y="28"/>
                    <a:pt x="52" y="53"/>
                  </a:cubicBezTo>
                  <a:cubicBezTo>
                    <a:pt x="55" y="94"/>
                    <a:pt x="43" y="142"/>
                    <a:pt x="0" y="193"/>
                  </a:cubicBezTo>
                  <a:cubicBezTo>
                    <a:pt x="5" y="187"/>
                    <a:pt x="55" y="130"/>
                    <a:pt x="133" y="130"/>
                  </a:cubicBezTo>
                  <a:cubicBezTo>
                    <a:pt x="134" y="130"/>
                    <a:pt x="135" y="130"/>
                    <a:pt x="135" y="130"/>
                  </a:cubicBezTo>
                  <a:cubicBezTo>
                    <a:pt x="184" y="74"/>
                    <a:pt x="179" y="0"/>
                    <a:pt x="179" y="0"/>
                  </a:cubicBezTo>
                </a:path>
              </a:pathLst>
            </a:custGeom>
            <a:solidFill>
              <a:srgbClr val="AED7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1549400" y="1209674"/>
              <a:ext cx="225426" cy="527049"/>
            </a:xfrm>
            <a:custGeom>
              <a:avLst/>
              <a:gdLst>
                <a:gd name="T0" fmla="*/ 57 w 60"/>
                <a:gd name="T1" fmla="*/ 0 h 140"/>
                <a:gd name="T2" fmla="*/ 5 w 60"/>
                <a:gd name="T3" fmla="*/ 140 h 140"/>
                <a:gd name="T4" fmla="*/ 5 w 60"/>
                <a:gd name="T5" fmla="*/ 140 h 140"/>
                <a:gd name="T6" fmla="*/ 5 w 60"/>
                <a:gd name="T7" fmla="*/ 140 h 140"/>
                <a:gd name="T8" fmla="*/ 5 w 60"/>
                <a:gd name="T9" fmla="*/ 140 h 140"/>
                <a:gd name="T10" fmla="*/ 5 w 60"/>
                <a:gd name="T11" fmla="*/ 140 h 140"/>
                <a:gd name="T12" fmla="*/ 5 w 60"/>
                <a:gd name="T13" fmla="*/ 140 h 140"/>
                <a:gd name="T14" fmla="*/ 5 w 60"/>
                <a:gd name="T15" fmla="*/ 140 h 140"/>
                <a:gd name="T16" fmla="*/ 57 w 60"/>
                <a:gd name="T17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140">
                  <a:moveTo>
                    <a:pt x="57" y="0"/>
                  </a:moveTo>
                  <a:cubicBezTo>
                    <a:pt x="0" y="55"/>
                    <a:pt x="4" y="132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48" y="89"/>
                    <a:pt x="60" y="41"/>
                    <a:pt x="57" y="0"/>
                  </a:cubicBezTo>
                </a:path>
              </a:pathLst>
            </a:custGeom>
            <a:solidFill>
              <a:srgbClr val="A7D14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1568450" y="173672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9FCD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1568450" y="1500189"/>
              <a:ext cx="990598" cy="430213"/>
            </a:xfrm>
            <a:custGeom>
              <a:avLst/>
              <a:gdLst>
                <a:gd name="T0" fmla="*/ 135 w 263"/>
                <a:gd name="T1" fmla="*/ 0 h 114"/>
                <a:gd name="T2" fmla="*/ 0 w 263"/>
                <a:gd name="T3" fmla="*/ 63 h 114"/>
                <a:gd name="T4" fmla="*/ 127 w 263"/>
                <a:gd name="T5" fmla="*/ 114 h 114"/>
                <a:gd name="T6" fmla="*/ 263 w 263"/>
                <a:gd name="T7" fmla="*/ 52 h 114"/>
                <a:gd name="T8" fmla="*/ 135 w 263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114">
                  <a:moveTo>
                    <a:pt x="135" y="0"/>
                  </a:moveTo>
                  <a:cubicBezTo>
                    <a:pt x="109" y="31"/>
                    <a:pt x="67" y="57"/>
                    <a:pt x="0" y="63"/>
                  </a:cubicBezTo>
                  <a:cubicBezTo>
                    <a:pt x="46" y="101"/>
                    <a:pt x="89" y="114"/>
                    <a:pt x="127" y="114"/>
                  </a:cubicBezTo>
                  <a:cubicBezTo>
                    <a:pt x="209" y="114"/>
                    <a:pt x="263" y="52"/>
                    <a:pt x="263" y="52"/>
                  </a:cubicBezTo>
                  <a:cubicBezTo>
                    <a:pt x="216" y="14"/>
                    <a:pt x="173" y="1"/>
                    <a:pt x="135" y="0"/>
                  </a:cubicBezTo>
                </a:path>
              </a:pathLst>
            </a:custGeom>
            <a:solidFill>
              <a:srgbClr val="74CB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1568450" y="1500189"/>
              <a:ext cx="507999" cy="236538"/>
            </a:xfrm>
            <a:custGeom>
              <a:avLst/>
              <a:gdLst>
                <a:gd name="T0" fmla="*/ 133 w 135"/>
                <a:gd name="T1" fmla="*/ 0 h 63"/>
                <a:gd name="T2" fmla="*/ 0 w 135"/>
                <a:gd name="T3" fmla="*/ 63 h 63"/>
                <a:gd name="T4" fmla="*/ 0 w 135"/>
                <a:gd name="T5" fmla="*/ 63 h 63"/>
                <a:gd name="T6" fmla="*/ 0 w 135"/>
                <a:gd name="T7" fmla="*/ 63 h 63"/>
                <a:gd name="T8" fmla="*/ 135 w 135"/>
                <a:gd name="T9" fmla="*/ 0 h 63"/>
                <a:gd name="T10" fmla="*/ 133 w 135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63">
                  <a:moveTo>
                    <a:pt x="133" y="0"/>
                  </a:moveTo>
                  <a:cubicBezTo>
                    <a:pt x="55" y="0"/>
                    <a:pt x="5" y="57"/>
                    <a:pt x="0" y="6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67" y="57"/>
                    <a:pt x="109" y="31"/>
                    <a:pt x="135" y="0"/>
                  </a:cubicBezTo>
                  <a:cubicBezTo>
                    <a:pt x="135" y="0"/>
                    <a:pt x="134" y="0"/>
                    <a:pt x="133" y="0"/>
                  </a:cubicBezTo>
                </a:path>
              </a:pathLst>
            </a:custGeom>
            <a:solidFill>
              <a:srgbClr val="5CBF5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1568450" y="173672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ABD4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1703390" y="2166936"/>
              <a:ext cx="271463" cy="117475"/>
            </a:xfrm>
            <a:custGeom>
              <a:avLst/>
              <a:gdLst>
                <a:gd name="T0" fmla="*/ 34 w 72"/>
                <a:gd name="T1" fmla="*/ 0 h 31"/>
                <a:gd name="T2" fmla="*/ 0 w 72"/>
                <a:gd name="T3" fmla="*/ 16 h 31"/>
                <a:gd name="T4" fmla="*/ 36 w 72"/>
                <a:gd name="T5" fmla="*/ 31 h 31"/>
                <a:gd name="T6" fmla="*/ 72 w 72"/>
                <a:gd name="T7" fmla="*/ 15 h 31"/>
                <a:gd name="T8" fmla="*/ 72 w 72"/>
                <a:gd name="T9" fmla="*/ 15 h 31"/>
                <a:gd name="T10" fmla="*/ 70 w 72"/>
                <a:gd name="T11" fmla="*/ 15 h 31"/>
                <a:gd name="T12" fmla="*/ 34 w 72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31">
                  <a:moveTo>
                    <a:pt x="34" y="0"/>
                  </a:moveTo>
                  <a:cubicBezTo>
                    <a:pt x="13" y="2"/>
                    <a:pt x="0" y="16"/>
                    <a:pt x="0" y="16"/>
                  </a:cubicBezTo>
                  <a:cubicBezTo>
                    <a:pt x="13" y="28"/>
                    <a:pt x="26" y="31"/>
                    <a:pt x="36" y="31"/>
                  </a:cubicBezTo>
                  <a:cubicBezTo>
                    <a:pt x="58" y="31"/>
                    <a:pt x="72" y="15"/>
                    <a:pt x="72" y="15"/>
                  </a:cubicBezTo>
                  <a:cubicBezTo>
                    <a:pt x="72" y="15"/>
                    <a:pt x="72" y="15"/>
                    <a:pt x="72" y="15"/>
                  </a:cubicBezTo>
                  <a:cubicBezTo>
                    <a:pt x="72" y="15"/>
                    <a:pt x="71" y="15"/>
                    <a:pt x="70" y="15"/>
                  </a:cubicBezTo>
                  <a:cubicBezTo>
                    <a:pt x="64" y="15"/>
                    <a:pt x="46" y="14"/>
                    <a:pt x="34" y="0"/>
                  </a:cubicBezTo>
                </a:path>
              </a:pathLst>
            </a:custGeom>
            <a:solidFill>
              <a:srgbClr val="74CB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1779590" y="2035176"/>
              <a:ext cx="195263" cy="188912"/>
            </a:xfrm>
            <a:custGeom>
              <a:avLst/>
              <a:gdLst>
                <a:gd name="T0" fmla="*/ 1 w 52"/>
                <a:gd name="T1" fmla="*/ 0 h 50"/>
                <a:gd name="T2" fmla="*/ 0 w 52"/>
                <a:gd name="T3" fmla="*/ 0 h 50"/>
                <a:gd name="T4" fmla="*/ 14 w 52"/>
                <a:gd name="T5" fmla="*/ 35 h 50"/>
                <a:gd name="T6" fmla="*/ 16 w 52"/>
                <a:gd name="T7" fmla="*/ 35 h 50"/>
                <a:gd name="T8" fmla="*/ 52 w 52"/>
                <a:gd name="T9" fmla="*/ 50 h 50"/>
                <a:gd name="T10" fmla="*/ 35 w 52"/>
                <a:gd name="T11" fmla="*/ 13 h 50"/>
                <a:gd name="T12" fmla="*/ 1 w 52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50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7"/>
                    <a:pt x="7" y="28"/>
                    <a:pt x="14" y="35"/>
                  </a:cubicBezTo>
                  <a:cubicBezTo>
                    <a:pt x="15" y="35"/>
                    <a:pt x="15" y="35"/>
                    <a:pt x="16" y="35"/>
                  </a:cubicBezTo>
                  <a:cubicBezTo>
                    <a:pt x="27" y="35"/>
                    <a:pt x="39" y="39"/>
                    <a:pt x="52" y="50"/>
                  </a:cubicBezTo>
                  <a:cubicBezTo>
                    <a:pt x="50" y="49"/>
                    <a:pt x="34" y="35"/>
                    <a:pt x="35" y="13"/>
                  </a:cubicBezTo>
                  <a:cubicBezTo>
                    <a:pt x="22" y="1"/>
                    <a:pt x="5" y="0"/>
                    <a:pt x="1" y="0"/>
                  </a:cubicBezTo>
                </a:path>
              </a:pathLst>
            </a:custGeom>
            <a:solidFill>
              <a:srgbClr val="AED7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19"/>
            <p:cNvSpPr>
              <a:spLocks/>
            </p:cNvSpPr>
            <p:nvPr/>
          </p:nvSpPr>
          <p:spPr bwMode="auto">
            <a:xfrm>
              <a:off x="1831976" y="2166936"/>
              <a:ext cx="142876" cy="57152"/>
            </a:xfrm>
            <a:custGeom>
              <a:avLst/>
              <a:gdLst>
                <a:gd name="T0" fmla="*/ 2 w 38"/>
                <a:gd name="T1" fmla="*/ 0 h 15"/>
                <a:gd name="T2" fmla="*/ 0 w 38"/>
                <a:gd name="T3" fmla="*/ 0 h 15"/>
                <a:gd name="T4" fmla="*/ 36 w 38"/>
                <a:gd name="T5" fmla="*/ 15 h 15"/>
                <a:gd name="T6" fmla="*/ 38 w 38"/>
                <a:gd name="T7" fmla="*/ 15 h 15"/>
                <a:gd name="T8" fmla="*/ 38 w 38"/>
                <a:gd name="T9" fmla="*/ 15 h 15"/>
                <a:gd name="T10" fmla="*/ 38 w 38"/>
                <a:gd name="T11" fmla="*/ 15 h 15"/>
                <a:gd name="T12" fmla="*/ 2 w 38"/>
                <a:gd name="T1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15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2" y="14"/>
                    <a:pt x="30" y="15"/>
                    <a:pt x="36" y="15"/>
                  </a:cubicBezTo>
                  <a:cubicBezTo>
                    <a:pt x="37" y="15"/>
                    <a:pt x="38" y="15"/>
                    <a:pt x="38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25" y="4"/>
                    <a:pt x="13" y="0"/>
                    <a:pt x="2" y="0"/>
                  </a:cubicBezTo>
                </a:path>
              </a:pathLst>
            </a:custGeom>
            <a:solidFill>
              <a:srgbClr val="85C85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20"/>
            <p:cNvSpPr>
              <a:spLocks/>
            </p:cNvSpPr>
            <p:nvPr/>
          </p:nvSpPr>
          <p:spPr bwMode="auto">
            <a:xfrm>
              <a:off x="1911353" y="1952625"/>
              <a:ext cx="115886" cy="271463"/>
            </a:xfrm>
            <a:custGeom>
              <a:avLst/>
              <a:gdLst>
                <a:gd name="T0" fmla="*/ 15 w 31"/>
                <a:gd name="T1" fmla="*/ 0 h 72"/>
                <a:gd name="T2" fmla="*/ 0 w 31"/>
                <a:gd name="T3" fmla="*/ 35 h 72"/>
                <a:gd name="T4" fmla="*/ 17 w 31"/>
                <a:gd name="T5" fmla="*/ 72 h 72"/>
                <a:gd name="T6" fmla="*/ 31 w 31"/>
                <a:gd name="T7" fmla="*/ 34 h 72"/>
                <a:gd name="T8" fmla="*/ 15 w 31"/>
                <a:gd name="T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72">
                  <a:moveTo>
                    <a:pt x="15" y="0"/>
                  </a:moveTo>
                  <a:cubicBezTo>
                    <a:pt x="4" y="13"/>
                    <a:pt x="0" y="25"/>
                    <a:pt x="0" y="35"/>
                  </a:cubicBezTo>
                  <a:cubicBezTo>
                    <a:pt x="8" y="42"/>
                    <a:pt x="15" y="54"/>
                    <a:pt x="17" y="72"/>
                  </a:cubicBezTo>
                  <a:cubicBezTo>
                    <a:pt x="17" y="70"/>
                    <a:pt x="15" y="49"/>
                    <a:pt x="31" y="34"/>
                  </a:cubicBezTo>
                  <a:cubicBezTo>
                    <a:pt x="30" y="14"/>
                    <a:pt x="15" y="0"/>
                    <a:pt x="15" y="0"/>
                  </a:cubicBezTo>
                </a:path>
              </a:pathLst>
            </a:custGeom>
            <a:solidFill>
              <a:srgbClr val="E4E96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21"/>
            <p:cNvSpPr>
              <a:spLocks/>
            </p:cNvSpPr>
            <p:nvPr/>
          </p:nvSpPr>
          <p:spPr bwMode="auto">
            <a:xfrm>
              <a:off x="1906589" y="2084390"/>
              <a:ext cx="68263" cy="139698"/>
            </a:xfrm>
            <a:custGeom>
              <a:avLst/>
              <a:gdLst>
                <a:gd name="T0" fmla="*/ 1 w 18"/>
                <a:gd name="T1" fmla="*/ 0 h 37"/>
                <a:gd name="T2" fmla="*/ 18 w 18"/>
                <a:gd name="T3" fmla="*/ 37 h 37"/>
                <a:gd name="T4" fmla="*/ 18 w 18"/>
                <a:gd name="T5" fmla="*/ 37 h 37"/>
                <a:gd name="T6" fmla="*/ 18 w 18"/>
                <a:gd name="T7" fmla="*/ 37 h 37"/>
                <a:gd name="T8" fmla="*/ 18 w 18"/>
                <a:gd name="T9" fmla="*/ 37 h 37"/>
                <a:gd name="T10" fmla="*/ 18 w 18"/>
                <a:gd name="T11" fmla="*/ 37 h 37"/>
                <a:gd name="T12" fmla="*/ 1 w 1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7">
                  <a:moveTo>
                    <a:pt x="1" y="0"/>
                  </a:moveTo>
                  <a:cubicBezTo>
                    <a:pt x="0" y="22"/>
                    <a:pt x="16" y="36"/>
                    <a:pt x="18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6" y="19"/>
                    <a:pt x="9" y="7"/>
                    <a:pt x="1" y="0"/>
                  </a:cubicBezTo>
                </a:path>
              </a:pathLst>
            </a:custGeom>
            <a:solidFill>
              <a:srgbClr val="CCDD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22"/>
            <p:cNvSpPr>
              <a:spLocks/>
            </p:cNvSpPr>
            <p:nvPr/>
          </p:nvSpPr>
          <p:spPr bwMode="auto">
            <a:xfrm>
              <a:off x="1974853" y="22240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0D9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23"/>
            <p:cNvSpPr>
              <a:spLocks/>
            </p:cNvSpPr>
            <p:nvPr/>
          </p:nvSpPr>
          <p:spPr bwMode="auto">
            <a:xfrm>
              <a:off x="1974853" y="2024062"/>
              <a:ext cx="188913" cy="200026"/>
            </a:xfrm>
            <a:custGeom>
              <a:avLst/>
              <a:gdLst>
                <a:gd name="T0" fmla="*/ 49 w 50"/>
                <a:gd name="T1" fmla="*/ 0 h 53"/>
                <a:gd name="T2" fmla="*/ 14 w 50"/>
                <a:gd name="T3" fmla="*/ 15 h 53"/>
                <a:gd name="T4" fmla="*/ 0 w 50"/>
                <a:gd name="T5" fmla="*/ 53 h 53"/>
                <a:gd name="T6" fmla="*/ 36 w 50"/>
                <a:gd name="T7" fmla="*/ 36 h 53"/>
                <a:gd name="T8" fmla="*/ 37 w 50"/>
                <a:gd name="T9" fmla="*/ 36 h 53"/>
                <a:gd name="T10" fmla="*/ 49 w 50"/>
                <a:gd name="T1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53">
                  <a:moveTo>
                    <a:pt x="49" y="0"/>
                  </a:moveTo>
                  <a:cubicBezTo>
                    <a:pt x="32" y="2"/>
                    <a:pt x="21" y="8"/>
                    <a:pt x="14" y="15"/>
                  </a:cubicBezTo>
                  <a:cubicBezTo>
                    <a:pt x="15" y="26"/>
                    <a:pt x="12" y="39"/>
                    <a:pt x="0" y="53"/>
                  </a:cubicBezTo>
                  <a:cubicBezTo>
                    <a:pt x="1" y="52"/>
                    <a:pt x="15" y="36"/>
                    <a:pt x="36" y="36"/>
                  </a:cubicBezTo>
                  <a:cubicBezTo>
                    <a:pt x="36" y="36"/>
                    <a:pt x="37" y="36"/>
                    <a:pt x="37" y="36"/>
                  </a:cubicBezTo>
                  <a:cubicBezTo>
                    <a:pt x="50" y="21"/>
                    <a:pt x="49" y="0"/>
                    <a:pt x="49" y="0"/>
                  </a:cubicBezTo>
                </a:path>
              </a:pathLst>
            </a:custGeom>
            <a:solidFill>
              <a:srgbClr val="AED77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24"/>
            <p:cNvSpPr>
              <a:spLocks/>
            </p:cNvSpPr>
            <p:nvPr/>
          </p:nvSpPr>
          <p:spPr bwMode="auto">
            <a:xfrm>
              <a:off x="1966912" y="2081215"/>
              <a:ext cx="65086" cy="142874"/>
            </a:xfrm>
            <a:custGeom>
              <a:avLst/>
              <a:gdLst>
                <a:gd name="T0" fmla="*/ 16 w 17"/>
                <a:gd name="T1" fmla="*/ 0 h 38"/>
                <a:gd name="T2" fmla="*/ 2 w 17"/>
                <a:gd name="T3" fmla="*/ 38 h 38"/>
                <a:gd name="T4" fmla="*/ 2 w 17"/>
                <a:gd name="T5" fmla="*/ 38 h 38"/>
                <a:gd name="T6" fmla="*/ 2 w 17"/>
                <a:gd name="T7" fmla="*/ 38 h 38"/>
                <a:gd name="T8" fmla="*/ 2 w 17"/>
                <a:gd name="T9" fmla="*/ 38 h 38"/>
                <a:gd name="T10" fmla="*/ 2 w 17"/>
                <a:gd name="T11" fmla="*/ 38 h 38"/>
                <a:gd name="T12" fmla="*/ 2 w 17"/>
                <a:gd name="T13" fmla="*/ 38 h 38"/>
                <a:gd name="T14" fmla="*/ 2 w 17"/>
                <a:gd name="T15" fmla="*/ 38 h 38"/>
                <a:gd name="T16" fmla="*/ 16 w 17"/>
                <a:gd name="T1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38">
                  <a:moveTo>
                    <a:pt x="16" y="0"/>
                  </a:moveTo>
                  <a:cubicBezTo>
                    <a:pt x="0" y="15"/>
                    <a:pt x="2" y="36"/>
                    <a:pt x="2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14" y="24"/>
                    <a:pt x="17" y="11"/>
                    <a:pt x="16" y="0"/>
                  </a:cubicBezTo>
                </a:path>
              </a:pathLst>
            </a:custGeom>
            <a:solidFill>
              <a:srgbClr val="A7D14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25"/>
            <p:cNvSpPr>
              <a:spLocks/>
            </p:cNvSpPr>
            <p:nvPr/>
          </p:nvSpPr>
          <p:spPr bwMode="auto">
            <a:xfrm>
              <a:off x="1974853" y="22240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9FCD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26"/>
            <p:cNvSpPr>
              <a:spLocks/>
            </p:cNvSpPr>
            <p:nvPr/>
          </p:nvSpPr>
          <p:spPr bwMode="auto">
            <a:xfrm>
              <a:off x="1974853" y="2158998"/>
              <a:ext cx="271463" cy="117475"/>
            </a:xfrm>
            <a:custGeom>
              <a:avLst/>
              <a:gdLst>
                <a:gd name="T0" fmla="*/ 37 w 72"/>
                <a:gd name="T1" fmla="*/ 0 h 31"/>
                <a:gd name="T2" fmla="*/ 0 w 72"/>
                <a:gd name="T3" fmla="*/ 17 h 31"/>
                <a:gd name="T4" fmla="*/ 34 w 72"/>
                <a:gd name="T5" fmla="*/ 31 h 31"/>
                <a:gd name="T6" fmla="*/ 72 w 72"/>
                <a:gd name="T7" fmla="*/ 14 h 31"/>
                <a:gd name="T8" fmla="*/ 37 w 72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31">
                  <a:moveTo>
                    <a:pt x="37" y="0"/>
                  </a:moveTo>
                  <a:cubicBezTo>
                    <a:pt x="30" y="8"/>
                    <a:pt x="18" y="15"/>
                    <a:pt x="0" y="17"/>
                  </a:cubicBezTo>
                  <a:cubicBezTo>
                    <a:pt x="12" y="28"/>
                    <a:pt x="24" y="31"/>
                    <a:pt x="34" y="31"/>
                  </a:cubicBezTo>
                  <a:cubicBezTo>
                    <a:pt x="57" y="31"/>
                    <a:pt x="72" y="14"/>
                    <a:pt x="72" y="14"/>
                  </a:cubicBezTo>
                  <a:cubicBezTo>
                    <a:pt x="59" y="4"/>
                    <a:pt x="47" y="0"/>
                    <a:pt x="37" y="0"/>
                  </a:cubicBezTo>
                </a:path>
              </a:pathLst>
            </a:custGeom>
            <a:solidFill>
              <a:srgbClr val="74CB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27"/>
            <p:cNvSpPr>
              <a:spLocks/>
            </p:cNvSpPr>
            <p:nvPr/>
          </p:nvSpPr>
          <p:spPr bwMode="auto">
            <a:xfrm>
              <a:off x="1974853" y="2158998"/>
              <a:ext cx="139700" cy="65086"/>
            </a:xfrm>
            <a:custGeom>
              <a:avLst/>
              <a:gdLst>
                <a:gd name="T0" fmla="*/ 36 w 37"/>
                <a:gd name="T1" fmla="*/ 0 h 17"/>
                <a:gd name="T2" fmla="*/ 0 w 37"/>
                <a:gd name="T3" fmla="*/ 17 h 17"/>
                <a:gd name="T4" fmla="*/ 0 w 37"/>
                <a:gd name="T5" fmla="*/ 17 h 17"/>
                <a:gd name="T6" fmla="*/ 0 w 37"/>
                <a:gd name="T7" fmla="*/ 17 h 17"/>
                <a:gd name="T8" fmla="*/ 37 w 37"/>
                <a:gd name="T9" fmla="*/ 0 h 17"/>
                <a:gd name="T10" fmla="*/ 36 w 37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7">
                  <a:moveTo>
                    <a:pt x="36" y="0"/>
                  </a:moveTo>
                  <a:cubicBezTo>
                    <a:pt x="15" y="0"/>
                    <a:pt x="1" y="16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8" y="15"/>
                    <a:pt x="30" y="8"/>
                    <a:pt x="37" y="0"/>
                  </a:cubicBezTo>
                  <a:cubicBezTo>
                    <a:pt x="37" y="0"/>
                    <a:pt x="36" y="0"/>
                    <a:pt x="36" y="0"/>
                  </a:cubicBezTo>
                </a:path>
              </a:pathLst>
            </a:custGeom>
            <a:solidFill>
              <a:srgbClr val="5CBF5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28"/>
            <p:cNvSpPr>
              <a:spLocks/>
            </p:cNvSpPr>
            <p:nvPr/>
          </p:nvSpPr>
          <p:spPr bwMode="auto">
            <a:xfrm>
              <a:off x="1974853" y="22240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ABD4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1228727" y="1431923"/>
              <a:ext cx="614362" cy="1127126"/>
            </a:xfrm>
            <a:custGeom>
              <a:avLst/>
              <a:gdLst>
                <a:gd name="T0" fmla="*/ 130 w 163"/>
                <a:gd name="T1" fmla="*/ 299 h 299"/>
                <a:gd name="T2" fmla="*/ 123 w 163"/>
                <a:gd name="T3" fmla="*/ 132 h 299"/>
                <a:gd name="T4" fmla="*/ 161 w 163"/>
                <a:gd name="T5" fmla="*/ 48 h 299"/>
                <a:gd name="T6" fmla="*/ 143 w 163"/>
                <a:gd name="T7" fmla="*/ 51 h 299"/>
                <a:gd name="T8" fmla="*/ 108 w 163"/>
                <a:gd name="T9" fmla="*/ 75 h 299"/>
                <a:gd name="T10" fmla="*/ 80 w 163"/>
                <a:gd name="T11" fmla="*/ 6 h 299"/>
                <a:gd name="T12" fmla="*/ 76 w 163"/>
                <a:gd name="T13" fmla="*/ 52 h 299"/>
                <a:gd name="T14" fmla="*/ 48 w 163"/>
                <a:gd name="T15" fmla="*/ 33 h 299"/>
                <a:gd name="T16" fmla="*/ 26 w 163"/>
                <a:gd name="T17" fmla="*/ 16 h 299"/>
                <a:gd name="T18" fmla="*/ 51 w 163"/>
                <a:gd name="T19" fmla="*/ 75 h 299"/>
                <a:gd name="T20" fmla="*/ 9 w 163"/>
                <a:gd name="T21" fmla="*/ 35 h 299"/>
                <a:gd name="T22" fmla="*/ 8 w 163"/>
                <a:gd name="T23" fmla="*/ 53 h 299"/>
                <a:gd name="T24" fmla="*/ 42 w 163"/>
                <a:gd name="T25" fmla="*/ 93 h 299"/>
                <a:gd name="T26" fmla="*/ 10 w 163"/>
                <a:gd name="T27" fmla="*/ 75 h 299"/>
                <a:gd name="T28" fmla="*/ 19 w 163"/>
                <a:gd name="T29" fmla="*/ 98 h 299"/>
                <a:gd name="T30" fmla="*/ 71 w 163"/>
                <a:gd name="T31" fmla="*/ 161 h 299"/>
                <a:gd name="T32" fmla="*/ 62 w 163"/>
                <a:gd name="T33" fmla="*/ 299 h 299"/>
                <a:gd name="T34" fmla="*/ 130 w 163"/>
                <a:gd name="T3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3" h="299">
                  <a:moveTo>
                    <a:pt x="130" y="299"/>
                  </a:moveTo>
                  <a:cubicBezTo>
                    <a:pt x="130" y="299"/>
                    <a:pt x="107" y="195"/>
                    <a:pt x="123" y="132"/>
                  </a:cubicBezTo>
                  <a:cubicBezTo>
                    <a:pt x="139" y="70"/>
                    <a:pt x="163" y="57"/>
                    <a:pt x="161" y="48"/>
                  </a:cubicBezTo>
                  <a:cubicBezTo>
                    <a:pt x="159" y="38"/>
                    <a:pt x="147" y="42"/>
                    <a:pt x="143" y="51"/>
                  </a:cubicBezTo>
                  <a:cubicBezTo>
                    <a:pt x="139" y="60"/>
                    <a:pt x="122" y="79"/>
                    <a:pt x="108" y="75"/>
                  </a:cubicBezTo>
                  <a:cubicBezTo>
                    <a:pt x="93" y="72"/>
                    <a:pt x="91" y="12"/>
                    <a:pt x="80" y="6"/>
                  </a:cubicBezTo>
                  <a:cubicBezTo>
                    <a:pt x="69" y="0"/>
                    <a:pt x="73" y="28"/>
                    <a:pt x="76" y="52"/>
                  </a:cubicBezTo>
                  <a:cubicBezTo>
                    <a:pt x="80" y="76"/>
                    <a:pt x="60" y="62"/>
                    <a:pt x="48" y="33"/>
                  </a:cubicBezTo>
                  <a:cubicBezTo>
                    <a:pt x="36" y="4"/>
                    <a:pt x="28" y="12"/>
                    <a:pt x="26" y="16"/>
                  </a:cubicBezTo>
                  <a:cubicBezTo>
                    <a:pt x="25" y="21"/>
                    <a:pt x="53" y="72"/>
                    <a:pt x="51" y="75"/>
                  </a:cubicBezTo>
                  <a:cubicBezTo>
                    <a:pt x="49" y="77"/>
                    <a:pt x="13" y="34"/>
                    <a:pt x="9" y="35"/>
                  </a:cubicBezTo>
                  <a:cubicBezTo>
                    <a:pt x="6" y="36"/>
                    <a:pt x="0" y="40"/>
                    <a:pt x="8" y="53"/>
                  </a:cubicBezTo>
                  <a:cubicBezTo>
                    <a:pt x="17" y="67"/>
                    <a:pt x="44" y="89"/>
                    <a:pt x="42" y="93"/>
                  </a:cubicBezTo>
                  <a:cubicBezTo>
                    <a:pt x="40" y="97"/>
                    <a:pt x="18" y="76"/>
                    <a:pt x="10" y="75"/>
                  </a:cubicBezTo>
                  <a:cubicBezTo>
                    <a:pt x="1" y="75"/>
                    <a:pt x="4" y="87"/>
                    <a:pt x="19" y="98"/>
                  </a:cubicBezTo>
                  <a:cubicBezTo>
                    <a:pt x="34" y="108"/>
                    <a:pt x="70" y="121"/>
                    <a:pt x="71" y="161"/>
                  </a:cubicBezTo>
                  <a:cubicBezTo>
                    <a:pt x="71" y="201"/>
                    <a:pt x="62" y="299"/>
                    <a:pt x="62" y="299"/>
                  </a:cubicBezTo>
                  <a:lnTo>
                    <a:pt x="130" y="299"/>
                  </a:lnTo>
                  <a:close/>
                </a:path>
              </a:pathLst>
            </a:custGeom>
            <a:solidFill>
              <a:srgbClr val="A277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30"/>
            <p:cNvSpPr>
              <a:spLocks/>
            </p:cNvSpPr>
            <p:nvPr/>
          </p:nvSpPr>
          <p:spPr bwMode="auto">
            <a:xfrm>
              <a:off x="1846263" y="2122490"/>
              <a:ext cx="257176" cy="466726"/>
            </a:xfrm>
            <a:custGeom>
              <a:avLst/>
              <a:gdLst>
                <a:gd name="T0" fmla="*/ 54 w 68"/>
                <a:gd name="T1" fmla="*/ 124 h 124"/>
                <a:gd name="T2" fmla="*/ 51 w 68"/>
                <a:gd name="T3" fmla="*/ 55 h 124"/>
                <a:gd name="T4" fmla="*/ 67 w 68"/>
                <a:gd name="T5" fmla="*/ 19 h 124"/>
                <a:gd name="T6" fmla="*/ 59 w 68"/>
                <a:gd name="T7" fmla="*/ 21 h 124"/>
                <a:gd name="T8" fmla="*/ 45 w 68"/>
                <a:gd name="T9" fmla="*/ 31 h 124"/>
                <a:gd name="T10" fmla="*/ 33 w 68"/>
                <a:gd name="T11" fmla="*/ 2 h 124"/>
                <a:gd name="T12" fmla="*/ 32 w 68"/>
                <a:gd name="T13" fmla="*/ 21 h 124"/>
                <a:gd name="T14" fmla="*/ 20 w 68"/>
                <a:gd name="T15" fmla="*/ 13 h 124"/>
                <a:gd name="T16" fmla="*/ 11 w 68"/>
                <a:gd name="T17" fmla="*/ 6 h 124"/>
                <a:gd name="T18" fmla="*/ 21 w 68"/>
                <a:gd name="T19" fmla="*/ 31 h 124"/>
                <a:gd name="T20" fmla="*/ 4 w 68"/>
                <a:gd name="T21" fmla="*/ 14 h 124"/>
                <a:gd name="T22" fmla="*/ 3 w 68"/>
                <a:gd name="T23" fmla="*/ 22 h 124"/>
                <a:gd name="T24" fmla="*/ 17 w 68"/>
                <a:gd name="T25" fmla="*/ 38 h 124"/>
                <a:gd name="T26" fmla="*/ 4 w 68"/>
                <a:gd name="T27" fmla="*/ 31 h 124"/>
                <a:gd name="T28" fmla="*/ 8 w 68"/>
                <a:gd name="T29" fmla="*/ 40 h 124"/>
                <a:gd name="T30" fmla="*/ 29 w 68"/>
                <a:gd name="T31" fmla="*/ 67 h 124"/>
                <a:gd name="T32" fmla="*/ 26 w 68"/>
                <a:gd name="T33" fmla="*/ 124 h 124"/>
                <a:gd name="T34" fmla="*/ 54 w 68"/>
                <a:gd name="T3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8" h="124">
                  <a:moveTo>
                    <a:pt x="54" y="124"/>
                  </a:moveTo>
                  <a:cubicBezTo>
                    <a:pt x="54" y="124"/>
                    <a:pt x="44" y="81"/>
                    <a:pt x="51" y="55"/>
                  </a:cubicBezTo>
                  <a:cubicBezTo>
                    <a:pt x="58" y="29"/>
                    <a:pt x="68" y="23"/>
                    <a:pt x="67" y="19"/>
                  </a:cubicBezTo>
                  <a:cubicBezTo>
                    <a:pt x="66" y="15"/>
                    <a:pt x="61" y="17"/>
                    <a:pt x="59" y="21"/>
                  </a:cubicBezTo>
                  <a:cubicBezTo>
                    <a:pt x="58" y="24"/>
                    <a:pt x="51" y="32"/>
                    <a:pt x="45" y="31"/>
                  </a:cubicBezTo>
                  <a:cubicBezTo>
                    <a:pt x="39" y="30"/>
                    <a:pt x="38" y="5"/>
                    <a:pt x="33" y="2"/>
                  </a:cubicBezTo>
                  <a:cubicBezTo>
                    <a:pt x="29" y="0"/>
                    <a:pt x="30" y="11"/>
                    <a:pt x="32" y="21"/>
                  </a:cubicBezTo>
                  <a:cubicBezTo>
                    <a:pt x="33" y="31"/>
                    <a:pt x="25" y="25"/>
                    <a:pt x="20" y="13"/>
                  </a:cubicBezTo>
                  <a:cubicBezTo>
                    <a:pt x="15" y="1"/>
                    <a:pt x="12" y="5"/>
                    <a:pt x="11" y="6"/>
                  </a:cubicBezTo>
                  <a:cubicBezTo>
                    <a:pt x="10" y="8"/>
                    <a:pt x="22" y="30"/>
                    <a:pt x="21" y="31"/>
                  </a:cubicBezTo>
                  <a:cubicBezTo>
                    <a:pt x="20" y="32"/>
                    <a:pt x="5" y="14"/>
                    <a:pt x="4" y="14"/>
                  </a:cubicBezTo>
                  <a:cubicBezTo>
                    <a:pt x="2" y="15"/>
                    <a:pt x="0" y="16"/>
                    <a:pt x="3" y="22"/>
                  </a:cubicBezTo>
                  <a:cubicBezTo>
                    <a:pt x="7" y="27"/>
                    <a:pt x="18" y="37"/>
                    <a:pt x="17" y="38"/>
                  </a:cubicBezTo>
                  <a:cubicBezTo>
                    <a:pt x="17" y="40"/>
                    <a:pt x="7" y="31"/>
                    <a:pt x="4" y="31"/>
                  </a:cubicBezTo>
                  <a:cubicBezTo>
                    <a:pt x="0" y="31"/>
                    <a:pt x="2" y="36"/>
                    <a:pt x="8" y="40"/>
                  </a:cubicBezTo>
                  <a:cubicBezTo>
                    <a:pt x="14" y="45"/>
                    <a:pt x="29" y="50"/>
                    <a:pt x="29" y="67"/>
                  </a:cubicBezTo>
                  <a:cubicBezTo>
                    <a:pt x="30" y="83"/>
                    <a:pt x="26" y="124"/>
                    <a:pt x="26" y="124"/>
                  </a:cubicBezTo>
                  <a:lnTo>
                    <a:pt x="54" y="124"/>
                  </a:lnTo>
                  <a:close/>
                </a:path>
              </a:pathLst>
            </a:custGeom>
            <a:solidFill>
              <a:srgbClr val="A277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31"/>
            <p:cNvSpPr>
              <a:spLocks/>
            </p:cNvSpPr>
            <p:nvPr/>
          </p:nvSpPr>
          <p:spPr bwMode="auto">
            <a:xfrm>
              <a:off x="795338" y="2292350"/>
              <a:ext cx="1771650" cy="422275"/>
            </a:xfrm>
            <a:custGeom>
              <a:avLst/>
              <a:gdLst>
                <a:gd name="T0" fmla="*/ 470 w 470"/>
                <a:gd name="T1" fmla="*/ 98 h 112"/>
                <a:gd name="T2" fmla="*/ 0 w 470"/>
                <a:gd name="T3" fmla="*/ 112 h 112"/>
                <a:gd name="T4" fmla="*/ 470 w 470"/>
                <a:gd name="T5" fmla="*/ 9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0" h="112">
                  <a:moveTo>
                    <a:pt x="470" y="98"/>
                  </a:moveTo>
                  <a:cubicBezTo>
                    <a:pt x="470" y="98"/>
                    <a:pt x="177" y="57"/>
                    <a:pt x="0" y="112"/>
                  </a:cubicBezTo>
                  <a:cubicBezTo>
                    <a:pt x="0" y="112"/>
                    <a:pt x="198" y="0"/>
                    <a:pt x="470" y="98"/>
                  </a:cubicBezTo>
                  <a:close/>
                </a:path>
              </a:pathLst>
            </a:custGeom>
            <a:solidFill>
              <a:srgbClr val="A277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94510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직사각형 2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3200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rgbClr val="80BC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358041" y="272300"/>
            <a:ext cx="5394256" cy="56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286738" y="1352538"/>
            <a:ext cx="10310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후배들에게 해주고 싶은 말</a:t>
            </a:r>
            <a:endParaRPr lang="en-US" altLang="ko-KR" sz="2400" b="1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아까도 얘기 했듯이 일단 조경학과를 왔으면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기술자가 되야 하는데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기술자가 되기 위해선 자격증이 꼭 필요함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3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학년 때부터 시험을 칠 수 있는데 산업기사 자격증을 필히 취득을 하고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개인적으로는 많은 곳을 구경했으면 좋겠다고 하심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여행을 다니든 휴대폰으로 사진을 찍든 많이 좀 보고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나름대로 자기 것을 만들어야 한다고 하심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10</a:t>
            </a:r>
            <a:endParaRPr lang="en-US" altLang="ko-KR" sz="2000" b="1" spc="-200" dirty="0">
              <a:solidFill>
                <a:srgbClr val="84B8DD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781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B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그룹 3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직사각형 4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prstClr val="white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prstClr val="white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1358041" y="272300"/>
            <a:ext cx="539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286738" y="1352538"/>
            <a:ext cx="10310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공무원 시험을 준비 할 때 어떻게 해야 하나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7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급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9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급 조금씩 다르긴 하지만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일단은 공부를 하려고 한다면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둘 다 같이 해야 하고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기본적으로 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7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급을 시험 봐야 하며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공무원이 되려고 한다면 굳이 졸업을 할 필요는 없다고 하심</a:t>
            </a: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11</a:t>
            </a:r>
            <a:endParaRPr lang="en-US" altLang="ko-KR" sz="2000" b="1" spc="-200" dirty="0">
              <a:solidFill>
                <a:schemeClr val="bg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346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직사각형 2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3200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rgbClr val="80BC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358041" y="272300"/>
            <a:ext cx="5394256" cy="56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286738" y="1352538"/>
            <a:ext cx="10310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연 매출액은 얼마 정도인가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그때 그때 상황마다 다르지만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선배님의 경우에는 회사가 두 군데 인데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합치면 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40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억쯤 된다고 하심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12</a:t>
            </a:r>
            <a:endParaRPr lang="en-US" altLang="ko-KR" sz="2000" b="1" spc="-200" dirty="0">
              <a:solidFill>
                <a:srgbClr val="84B8DD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683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B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그룹 3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직사각형 4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prstClr val="white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prstClr val="white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1358041" y="272300"/>
            <a:ext cx="539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286738" y="1352538"/>
            <a:ext cx="10310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조경을 시작하면 길이 여러 가지가 있는데 어떻게 생각하는지</a:t>
            </a: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공무원외 되는 방법도 있고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1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설계직도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있고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자기업에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들어가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공사현장이나 업무 이런 쪽으로도 볼 수 있는데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선배님은 </a:t>
            </a:r>
            <a:r>
              <a:rPr lang="ko-KR" altLang="en-US" sz="2400" b="1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설계직도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좋긴 하지만 개인적으로는 현장에 가서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직접 몸으로 부딪혀봤으면 좋겠다고 하심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13</a:t>
            </a:r>
            <a:endParaRPr lang="en-US" altLang="ko-KR" sz="2000" b="1" spc="-200" dirty="0">
              <a:solidFill>
                <a:schemeClr val="bg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495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직사각형 2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3200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rgbClr val="80BC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358041" y="272300"/>
            <a:ext cx="5394256" cy="56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286738" y="1352538"/>
            <a:ext cx="10310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사업을 시작하신 지는 얼마나 되었는지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2001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년도에 시작했으니까 좀 되었고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회사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에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 있는 기사님도 우리 선배인데 작년에 졸업했다고 하심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14</a:t>
            </a:r>
            <a:endParaRPr lang="en-US" altLang="ko-KR" sz="2000" b="1" spc="-200" dirty="0">
              <a:solidFill>
                <a:srgbClr val="84B8DD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269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B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그룹 3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직사각형 4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prstClr val="white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prstClr val="white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1358041" y="272300"/>
            <a:ext cx="539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286738" y="1352538"/>
            <a:ext cx="10310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개인업체 회사도 차릴 수 있는가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당연하고 능력이 된다면 차리는 것이 낫다고 하심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물론 사람의 성향에 따라서 다 다를 테지만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개인적으로는 </a:t>
            </a:r>
            <a:r>
              <a:rPr lang="ko-KR" altLang="en-US" sz="24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자신의 일을 자기가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하는 것이 </a:t>
            </a:r>
            <a:r>
              <a:rPr lang="ko-KR" altLang="en-US" sz="24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더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나으니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개인업체를 차리는 게 좋다고 하심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15</a:t>
            </a:r>
            <a:endParaRPr lang="en-US" altLang="ko-KR" sz="2000" b="1" spc="-200" dirty="0">
              <a:solidFill>
                <a:schemeClr val="bg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73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직사각형 2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3200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rgbClr val="80BC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358041" y="272300"/>
            <a:ext cx="5394256" cy="56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286738" y="1352538"/>
            <a:ext cx="10310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대구에 있는 큰 회사는 어떤 것이 있는가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서한 이런 곳은 아파트 짓는 회사니 더 클 것이고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이런 회사에도 조경직원이 있고 영세한 곳에도 있음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우리학교 출신들은 취업을 하려고 하면 거의 다 할 수 있음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열심히 하니까 업계에서 상당히 인지도가 좋다고 하심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16</a:t>
            </a:r>
            <a:endParaRPr lang="en-US" altLang="ko-KR" sz="2000" b="1" spc="-200" dirty="0">
              <a:solidFill>
                <a:srgbClr val="84B8DD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998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B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그룹 3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직사각형 4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prstClr val="white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prstClr val="white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1358041" y="272300"/>
            <a:ext cx="539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286738" y="1352538"/>
            <a:ext cx="10310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우리 학교에 있는 나무들 중 선배님이 심은 것은 무엇이 있나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벚꽃 나무를 심었다고 하심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예전에는 학교 일도 했었으나 규모에 따라서 일이 달라지니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예전과는 달리 요즘엔 유지를 위해 큰 규모의 일을 찾다 보니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그때 그때 상황마다 다르다고 하심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17</a:t>
            </a:r>
            <a:endParaRPr lang="en-US" altLang="ko-KR" sz="2000" b="1" spc="-200" dirty="0">
              <a:solidFill>
                <a:schemeClr val="bg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841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직사각형 2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3200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rgbClr val="80BC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358041" y="272300"/>
            <a:ext cx="5394256" cy="56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286738" y="1352538"/>
            <a:ext cx="10310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자격증은 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3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학년부터 가능한데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그전에 딸 수 있는가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학원을 다니면 좀 더 빨리 딸 수 있다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요새 국비로 지원이 많이 되고 있고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 대구에도 두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세 군데가 있다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선배님들 한테 물어보면 더 알 수 있을 거라고 하심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18</a:t>
            </a:r>
            <a:endParaRPr lang="en-US" altLang="ko-KR" sz="2000" b="1" spc="-200" dirty="0">
              <a:solidFill>
                <a:srgbClr val="84B8DD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69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B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6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8" name="직선 연결선 7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직사각형 9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03</a:t>
            </a:r>
            <a:endParaRPr lang="en-US" altLang="ko-KR" sz="32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자유형 17"/>
          <p:cNvSpPr/>
          <p:nvPr/>
        </p:nvSpPr>
        <p:spPr>
          <a:xfrm>
            <a:off x="1482291" y="1608191"/>
            <a:ext cx="9894771" cy="4272845"/>
          </a:xfrm>
          <a:custGeom>
            <a:avLst/>
            <a:gdLst>
              <a:gd name="connsiteX0" fmla="*/ 0 w 3007470"/>
              <a:gd name="connsiteY0" fmla="*/ 0 h 716638"/>
              <a:gd name="connsiteX1" fmla="*/ 3007470 w 3007470"/>
              <a:gd name="connsiteY1" fmla="*/ 0 h 716638"/>
              <a:gd name="connsiteX2" fmla="*/ 3007470 w 3007470"/>
              <a:gd name="connsiteY2" fmla="*/ 567161 h 716638"/>
              <a:gd name="connsiteX3" fmla="*/ 1644715 w 3007470"/>
              <a:gd name="connsiteY3" fmla="*/ 567161 h 716638"/>
              <a:gd name="connsiteX4" fmla="*/ 1503735 w 3007470"/>
              <a:gd name="connsiteY4" fmla="*/ 716638 h 716638"/>
              <a:gd name="connsiteX5" fmla="*/ 1362755 w 3007470"/>
              <a:gd name="connsiteY5" fmla="*/ 567161 h 716638"/>
              <a:gd name="connsiteX6" fmla="*/ 0 w 3007470"/>
              <a:gd name="connsiteY6" fmla="*/ 567161 h 716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7470" h="716638">
                <a:moveTo>
                  <a:pt x="0" y="0"/>
                </a:moveTo>
                <a:lnTo>
                  <a:pt x="3007470" y="0"/>
                </a:lnTo>
                <a:lnTo>
                  <a:pt x="3007470" y="567161"/>
                </a:lnTo>
                <a:lnTo>
                  <a:pt x="1644715" y="567161"/>
                </a:lnTo>
                <a:lnTo>
                  <a:pt x="1503735" y="716638"/>
                </a:lnTo>
                <a:lnTo>
                  <a:pt x="1362755" y="567161"/>
                </a:lnTo>
                <a:lnTo>
                  <a:pt x="0" y="567161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80BC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tlCol="0" anchor="t" anchorCtr="0"/>
          <a:lstStyle/>
          <a:p>
            <a:pPr algn="ctr"/>
            <a:r>
              <a:rPr lang="ko-KR" altLang="en-US" sz="2000" dirty="0" smtClean="0">
                <a:solidFill>
                  <a:srgbClr val="84B8DD"/>
                </a:solidFill>
              </a:rPr>
              <a:t>  </a:t>
            </a:r>
            <a:r>
              <a:rPr lang="ko-KR" altLang="en-US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처음에는 조경에 대해서 실제로 어떤 일을 하고</a:t>
            </a:r>
            <a: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</a:t>
            </a:r>
            <a:b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무엇을 공부해야 하는지 잘 몰랐었는데</a:t>
            </a:r>
            <a: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이번 기회에</a:t>
            </a:r>
            <a: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직접 선배님이 계신 곳을 방문하여 둘러보고</a:t>
            </a:r>
            <a: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선배님과 얘기도 나눠보면서</a:t>
            </a:r>
            <a:r>
              <a:rPr lang="en-US" altLang="ko-KR" sz="2400" dirty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조경관련 일에는 어떤 것이 있는지</a:t>
            </a:r>
            <a: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</a:t>
            </a:r>
            <a:b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조경을 배우는데 있어서 무엇을 공부해야 하는 지와 그 밖에도</a:t>
            </a:r>
            <a: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우리가</a:t>
            </a:r>
            <a: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궁금했던 내용들을 직접 여쭤보고 대답을 듣게 되면서</a:t>
            </a:r>
            <a: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우리가 모르거나 부족했던 부분들에 대해 알게 되어 좋았던 것 같다</a:t>
            </a:r>
            <a:r>
              <a:rPr lang="en-US" altLang="ko-KR" sz="24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  <a:endParaRPr lang="en-US" altLang="ko-KR" sz="2400" dirty="0">
              <a:solidFill>
                <a:srgbClr val="84B8DD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358041" y="272300"/>
            <a:ext cx="539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인터뷰를 하고서 느낀 점</a:t>
            </a:r>
            <a:endParaRPr lang="en-US" altLang="ko-KR" sz="24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19</a:t>
            </a:r>
            <a:endParaRPr lang="en-US" altLang="ko-KR" sz="2000" b="1" spc="-200" dirty="0">
              <a:solidFill>
                <a:schemeClr val="bg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13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2987788"/>
            <a:ext cx="12192000" cy="2544564"/>
          </a:xfrm>
          <a:prstGeom prst="rect">
            <a:avLst/>
          </a:prstGeom>
          <a:solidFill>
            <a:srgbClr val="80BCE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0" y="3360755"/>
            <a:ext cx="12192000" cy="11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타원 14"/>
          <p:cNvSpPr/>
          <p:nvPr/>
        </p:nvSpPr>
        <p:spPr>
          <a:xfrm>
            <a:off x="5916000" y="3236155"/>
            <a:ext cx="360000" cy="360000"/>
          </a:xfrm>
          <a:prstGeom prst="ellipse">
            <a:avLst/>
          </a:pr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2844518" y="3236155"/>
            <a:ext cx="360000" cy="360000"/>
          </a:xfrm>
          <a:prstGeom prst="ellipse">
            <a:avLst/>
          </a:pr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타원 16"/>
          <p:cNvSpPr/>
          <p:nvPr/>
        </p:nvSpPr>
        <p:spPr>
          <a:xfrm>
            <a:off x="9046378" y="3236155"/>
            <a:ext cx="360000" cy="360000"/>
          </a:xfrm>
          <a:prstGeom prst="ellipse">
            <a:avLst/>
          </a:pr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타원 21"/>
          <p:cNvSpPr/>
          <p:nvPr/>
        </p:nvSpPr>
        <p:spPr>
          <a:xfrm>
            <a:off x="2934517" y="3326155"/>
            <a:ext cx="180000" cy="180000"/>
          </a:xfrm>
          <a:prstGeom prst="ellipse">
            <a:avLst/>
          </a:prstGeom>
          <a:gradFill flip="none" rotWithShape="1">
            <a:gsLst>
              <a:gs pos="47500">
                <a:srgbClr val="4566B0"/>
              </a:gs>
              <a:gs pos="0">
                <a:srgbClr val="2889C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3" name="타원 22"/>
          <p:cNvSpPr/>
          <p:nvPr/>
        </p:nvSpPr>
        <p:spPr>
          <a:xfrm>
            <a:off x="6005999" y="3326155"/>
            <a:ext cx="180000" cy="180000"/>
          </a:xfrm>
          <a:prstGeom prst="ellipse">
            <a:avLst/>
          </a:prstGeom>
          <a:gradFill flip="none" rotWithShape="1">
            <a:gsLst>
              <a:gs pos="47500">
                <a:srgbClr val="4566B0"/>
              </a:gs>
              <a:gs pos="0">
                <a:srgbClr val="2889C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타원 23"/>
          <p:cNvSpPr/>
          <p:nvPr/>
        </p:nvSpPr>
        <p:spPr>
          <a:xfrm>
            <a:off x="9136378" y="3326155"/>
            <a:ext cx="180000" cy="180000"/>
          </a:xfrm>
          <a:prstGeom prst="ellipse">
            <a:avLst/>
          </a:prstGeom>
          <a:gradFill flip="none" rotWithShape="1">
            <a:gsLst>
              <a:gs pos="47500">
                <a:srgbClr val="4566B0"/>
              </a:gs>
              <a:gs pos="0">
                <a:srgbClr val="2889C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73298" y="3511774"/>
            <a:ext cx="5052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1</a:t>
            </a:r>
            <a:endParaRPr lang="ko-KR" altLang="en-US" sz="72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44782" y="3511774"/>
            <a:ext cx="6655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2</a:t>
            </a:r>
            <a:endParaRPr lang="ko-KR" altLang="en-US" sz="72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75160" y="3511774"/>
            <a:ext cx="6655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2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3</a:t>
            </a:r>
            <a:endParaRPr lang="ko-KR" altLang="en-US" sz="72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75619" y="219721"/>
            <a:ext cx="64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solidFill>
                  <a:srgbClr val="80BCE1"/>
                </a:solidFill>
                <a:latin typeface="HY강B" panose="02030600000101010101" pitchFamily="18" charset="-127"/>
                <a:ea typeface="HY강B" panose="02030600000101010101" pitchFamily="18" charset="-127"/>
                <a:cs typeface="Arial Unicode MS" pitchFamily="50" charset="-127"/>
              </a:rPr>
              <a:t>목차</a:t>
            </a:r>
            <a:endParaRPr lang="en-US" altLang="ko-KR" sz="4000" dirty="0">
              <a:solidFill>
                <a:srgbClr val="80BCE1"/>
              </a:solidFill>
              <a:latin typeface="HY강B" panose="02030600000101010101" pitchFamily="18" charset="-127"/>
              <a:ea typeface="HY강B" panose="02030600000101010101" pitchFamily="18" charset="-127"/>
              <a:cs typeface="Arial Unicode MS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58737" y="4625831"/>
            <a:ext cx="1778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동문업체 소개</a:t>
            </a:r>
            <a:endParaRPr lang="ko-KR" altLang="en-US" sz="20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97787" y="4625831"/>
            <a:ext cx="2196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질문내용 및 답변</a:t>
            </a:r>
            <a:endParaRPr lang="ko-KR" altLang="en-US" sz="20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76492" y="4625831"/>
            <a:ext cx="2699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인터뷰 하고서 느낀 점</a:t>
            </a:r>
            <a:endParaRPr lang="ko-KR" altLang="en-US" sz="20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2934517" y="3326155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6006002" y="3326155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0" name="타원 29"/>
          <p:cNvSpPr/>
          <p:nvPr/>
        </p:nvSpPr>
        <p:spPr>
          <a:xfrm>
            <a:off x="9136378" y="3326155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>
          <a:xfrm>
            <a:off x="0" y="613041"/>
            <a:ext cx="4635062" cy="45719"/>
          </a:xfrm>
          <a:prstGeom prst="rect">
            <a:avLst/>
          </a:prstGeom>
          <a:solidFill>
            <a:srgbClr val="84B8DD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6" name="직사각형 35"/>
          <p:cNvSpPr/>
          <p:nvPr/>
        </p:nvSpPr>
        <p:spPr>
          <a:xfrm>
            <a:off x="7555378" y="613041"/>
            <a:ext cx="4635062" cy="45719"/>
          </a:xfrm>
          <a:prstGeom prst="rect">
            <a:avLst/>
          </a:prstGeom>
          <a:solidFill>
            <a:srgbClr val="84B8DD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7" name="직사각형 36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2</a:t>
            </a:r>
            <a:endParaRPr lang="en-US" altLang="ko-KR" sz="2000" b="1" spc="-200" dirty="0">
              <a:solidFill>
                <a:srgbClr val="84B8DD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68318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B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_x120648040" descr="EMB000008e836aa"/>
          <p:cNvPicPr>
            <a:picLocks noChangeAspect="1" noChangeArrowheads="1"/>
          </p:cNvPicPr>
          <p:nvPr/>
        </p:nvPicPr>
        <p:blipFill>
          <a:blip r:embed="rId2">
            <a:lum bright="50000" contrast="-5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11" y="457200"/>
            <a:ext cx="11300059" cy="59617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838430" y="2974208"/>
            <a:ext cx="8470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Thank You </a:t>
            </a:r>
            <a:endParaRPr lang="ko-KR" altLang="en-US" sz="5400" b="1" dirty="0">
              <a:solidFill>
                <a:srgbClr val="84B8DD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1" name="웃는 얼굴 30"/>
          <p:cNvSpPr/>
          <p:nvPr/>
        </p:nvSpPr>
        <p:spPr>
          <a:xfrm>
            <a:off x="7887200" y="3157009"/>
            <a:ext cx="583032" cy="557727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 b="1" dirty="0">
              <a:solidFill>
                <a:srgbClr val="84B8DD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11650437" y="6338565"/>
            <a:ext cx="458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20</a:t>
            </a:r>
            <a:endParaRPr lang="en-US" altLang="ko-KR" sz="2000" b="1" spc="-200" dirty="0">
              <a:solidFill>
                <a:schemeClr val="bg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13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그룹 3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직사각형 42"/>
          <p:cNvSpPr/>
          <p:nvPr/>
        </p:nvSpPr>
        <p:spPr>
          <a:xfrm>
            <a:off x="228968" y="126542"/>
            <a:ext cx="5485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01</a:t>
            </a:r>
            <a:endParaRPr lang="en-US" altLang="ko-KR" sz="3200" dirty="0">
              <a:solidFill>
                <a:schemeClr val="bg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직사각형 60"/>
          <p:cNvSpPr/>
          <p:nvPr/>
        </p:nvSpPr>
        <p:spPr>
          <a:xfrm>
            <a:off x="8417881" y="4971234"/>
            <a:ext cx="31792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1200" dirty="0" smtClean="0">
                <a:solidFill>
                  <a:schemeClr val="bg1"/>
                </a:solidFill>
              </a:rPr>
              <a:t>찾아가는 길</a:t>
            </a:r>
            <a:endParaRPr lang="en-US" altLang="ko-KR" sz="1200" dirty="0" smtClean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</a:pPr>
            <a:r>
              <a:rPr lang="ko-KR" altLang="en-US" sz="1200" dirty="0" smtClean="0">
                <a:solidFill>
                  <a:schemeClr val="bg1"/>
                </a:solidFill>
              </a:rPr>
              <a:t>주변 지하철역 </a:t>
            </a:r>
            <a:r>
              <a:rPr lang="en-US" altLang="ko-KR" sz="1200" dirty="0" smtClean="0">
                <a:solidFill>
                  <a:schemeClr val="bg1"/>
                </a:solidFill>
              </a:rPr>
              <a:t>1</a:t>
            </a:r>
            <a:r>
              <a:rPr lang="ko-KR" altLang="en-US" sz="1200" dirty="0" smtClean="0">
                <a:solidFill>
                  <a:schemeClr val="bg1"/>
                </a:solidFill>
              </a:rPr>
              <a:t>호선</a:t>
            </a:r>
            <a:r>
              <a:rPr lang="en-US" altLang="ko-KR" sz="1200" dirty="0" smtClean="0">
                <a:solidFill>
                  <a:schemeClr val="bg1"/>
                </a:solidFill>
              </a:rPr>
              <a:t>(</a:t>
            </a:r>
            <a:r>
              <a:rPr lang="ko-KR" altLang="en-US" sz="1200" dirty="0" smtClean="0">
                <a:solidFill>
                  <a:schemeClr val="bg1"/>
                </a:solidFill>
              </a:rPr>
              <a:t>송현</a:t>
            </a:r>
            <a:r>
              <a:rPr lang="en-US" altLang="ko-KR" sz="1200" dirty="0" smtClean="0">
                <a:solidFill>
                  <a:schemeClr val="bg1"/>
                </a:solidFill>
              </a:rPr>
              <a:t>) 1</a:t>
            </a:r>
            <a:r>
              <a:rPr lang="ko-KR" altLang="en-US" sz="1200" dirty="0" smtClean="0">
                <a:solidFill>
                  <a:schemeClr val="bg1"/>
                </a:solidFill>
              </a:rPr>
              <a:t>호선</a:t>
            </a:r>
            <a:r>
              <a:rPr lang="en-US" altLang="ko-KR" sz="1200" dirty="0" smtClean="0">
                <a:solidFill>
                  <a:schemeClr val="bg1"/>
                </a:solidFill>
              </a:rPr>
              <a:t>(</a:t>
            </a:r>
            <a:r>
              <a:rPr lang="ko-KR" altLang="en-US" sz="1200" dirty="0" err="1" smtClean="0">
                <a:solidFill>
                  <a:schemeClr val="bg1"/>
                </a:solidFill>
              </a:rPr>
              <a:t>성당못</a:t>
            </a:r>
            <a:r>
              <a:rPr lang="en-US" altLang="ko-KR" sz="1200" dirty="0" smtClean="0">
                <a:solidFill>
                  <a:schemeClr val="bg1"/>
                </a:solidFill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ko-KR" altLang="en-US" sz="1200" dirty="0" smtClean="0">
                <a:solidFill>
                  <a:schemeClr val="bg1"/>
                </a:solidFill>
              </a:rPr>
              <a:t>주변 버스정류장 </a:t>
            </a:r>
            <a:r>
              <a:rPr lang="ko-KR" altLang="en-US" sz="1200" dirty="0" err="1" smtClean="0">
                <a:solidFill>
                  <a:schemeClr val="bg1"/>
                </a:solidFill>
              </a:rPr>
              <a:t>송현제림타운건너</a:t>
            </a:r>
            <a:r>
              <a:rPr lang="ko-KR" altLang="en-US" sz="1200" dirty="0" smtClean="0">
                <a:solidFill>
                  <a:schemeClr val="bg1"/>
                </a:solidFill>
              </a:rPr>
              <a:t> </a:t>
            </a:r>
            <a:r>
              <a:rPr lang="en-US" altLang="ko-KR" sz="1200" dirty="0" smtClean="0">
                <a:solidFill>
                  <a:schemeClr val="bg1"/>
                </a:solidFill>
              </a:rPr>
              <a:t>(00-584) </a:t>
            </a:r>
            <a:r>
              <a:rPr lang="ko-KR" altLang="en-US" sz="1200" dirty="0" err="1" smtClean="0">
                <a:solidFill>
                  <a:schemeClr val="bg1"/>
                </a:solidFill>
              </a:rPr>
              <a:t>송현제림타운</a:t>
            </a:r>
            <a:r>
              <a:rPr lang="ko-KR" altLang="en-US" sz="1200" dirty="0" smtClean="0">
                <a:solidFill>
                  <a:schemeClr val="bg1"/>
                </a:solidFill>
              </a:rPr>
              <a:t> 앞 </a:t>
            </a:r>
            <a:r>
              <a:rPr lang="en-US" altLang="ko-KR" sz="1200" dirty="0" smtClean="0">
                <a:solidFill>
                  <a:schemeClr val="bg1"/>
                </a:solidFill>
              </a:rPr>
              <a:t>(05-182)</a:t>
            </a:r>
            <a:endParaRPr lang="en-US" altLang="ko-KR" sz="1200" dirty="0">
              <a:solidFill>
                <a:schemeClr val="bg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1358041" y="272300"/>
            <a:ext cx="539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진로체험 동문업체 소개</a:t>
            </a:r>
            <a:endParaRPr lang="en-US" altLang="ko-KR" sz="24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286738" y="1352538"/>
            <a:ext cx="4962530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000" b="1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정원이엔씨</a:t>
            </a:r>
            <a:r>
              <a:rPr lang="ko-KR" altLang="en-US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1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전문건설업</a:t>
            </a:r>
            <a:endParaRPr lang="en-US" altLang="ko-KR" sz="1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b="1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대표 </a:t>
            </a:r>
            <a:r>
              <a:rPr lang="en-US" altLang="ko-KR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윤정원</a:t>
            </a:r>
            <a:endParaRPr lang="en-US" altLang="ko-KR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주소 </a:t>
            </a:r>
            <a:r>
              <a:rPr lang="en-US" altLang="ko-KR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대구광역시 달서구 </a:t>
            </a:r>
            <a:r>
              <a:rPr lang="ko-KR" altLang="en-US" sz="2000" b="1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학산로</a:t>
            </a:r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228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지번</a:t>
            </a:r>
            <a:r>
              <a:rPr lang="en-US" altLang="ko-KR" sz="20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대구광역시 달서구 송현동 </a:t>
            </a:r>
            <a:r>
              <a:rPr lang="en-US" altLang="ko-KR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160 - 1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전화번호 </a:t>
            </a:r>
            <a:r>
              <a:rPr lang="en-US" altLang="ko-KR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: 053 – 629 - 4413</a:t>
            </a:r>
            <a:br>
              <a:rPr lang="en-US" altLang="ko-KR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en-US" altLang="ko-KR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  011 – 806 - 3433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팩스 </a:t>
            </a:r>
            <a:r>
              <a:rPr lang="en-US" altLang="ko-KR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: 053 – 629 - 5413</a:t>
            </a:r>
            <a:endParaRPr lang="en-US" altLang="ko-KR" sz="20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788" y="1785432"/>
            <a:ext cx="508635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직사각형 34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220048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직사각형 2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3200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rgbClr val="80BC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358041" y="272300"/>
            <a:ext cx="5394256" cy="56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286738" y="1352538"/>
            <a:ext cx="10310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대구 근교 대학교의 취업현황</a:t>
            </a:r>
            <a:endParaRPr lang="en-US" altLang="ko-KR" sz="2400" b="1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대구 근처에서 하려고 한다면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 기본적으로 자격증은 필요함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자격증만 있으면 취업하기는 어렵지 않지만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조경회사가 영세하다 보니까 식구들이 많이 없음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학교 다니면서 자격증 먼저 취득 하는 것이 제일 우선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40312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B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그룹 3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직사각형 4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prstClr val="white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prstClr val="white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1358041" y="272300"/>
            <a:ext cx="539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286738" y="1352538"/>
            <a:ext cx="10310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조경학과의 비전</a:t>
            </a: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정황 상황이 잘 바뀌니까 확실하게 대답을 해줄 순 없다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하지만 대표님께선 긍정적으로 생각한다고 하심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예전에는 공사만 했으나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현재는 유지 및 관리까지 하시고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일을 하면서 여백이었던 부분이 채워지는 것을 보니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시작했을 때 보단 조금 더 좋아진 것 같다고 하심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5</a:t>
            </a:r>
          </a:p>
        </p:txBody>
      </p:sp>
    </p:spTree>
    <p:extLst>
      <p:ext uri="{BB962C8B-B14F-4D97-AF65-F5344CB8AC3E}">
        <p14:creationId xmlns="" xmlns:p14="http://schemas.microsoft.com/office/powerpoint/2010/main" val="211573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직사각형 2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3200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rgbClr val="80BC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358041" y="272300"/>
            <a:ext cx="5394256" cy="56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286738" y="1352538"/>
            <a:ext cx="10310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조경 업계의 현황</a:t>
            </a:r>
            <a:endParaRPr lang="en-US" altLang="ko-KR" sz="2400" b="1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조경이 전문과 일반이 있는데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전문은 </a:t>
            </a:r>
            <a:r>
              <a:rPr lang="ko-KR" altLang="en-US" sz="2400" b="1" dirty="0" err="1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식재와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시설물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일반은 조경공사로 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분류가 됨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대구에만 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조경 업체수가 일반은 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47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개 정도의 업체가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있고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전문은 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160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군데의 업체가 있다고 함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전문은 기본적으로 기사 한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두 명의 소규모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회사이고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일반은 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그 보단 숫자가 많지만 엄청 크지는 않음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경북으로 보면 일반이 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170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군데 전문이 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300</a:t>
            </a:r>
            <a:r>
              <a:rPr lang="ko-KR" altLang="en-US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군데가 넘음</a:t>
            </a:r>
            <a:r>
              <a:rPr lang="en-US" altLang="ko-KR" sz="2400" b="1" dirty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6</a:t>
            </a:r>
            <a:endParaRPr lang="en-US" altLang="ko-KR" sz="2000" b="1" spc="-200" dirty="0">
              <a:solidFill>
                <a:srgbClr val="84B8DD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783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B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그룹 3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직사각형 4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prstClr val="white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prstClr val="white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1358041" y="272300"/>
            <a:ext cx="539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286738" y="1352538"/>
            <a:ext cx="10310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조경관련 일을 할 때 주로 하는 일</a:t>
            </a: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조경이라 하면 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나무만 심는다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라고 생각할 수 있지만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예를 들어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혁신도시 같은 경우에는 사무실이나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관리사무소 같은</a:t>
            </a:r>
            <a:r>
              <a:rPr lang="en-US" altLang="ko-KR" sz="24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건축물도 짓고 체육시설이나 분수 등의 복합적인 것들도 짓기 때문에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수목이라는 것이 조경의 재료 중 한가지이므로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다른 여러 가지 재료들도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알고 공부를 해야 함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7</a:t>
            </a:r>
            <a:endParaRPr lang="en-US" altLang="ko-KR" sz="2000" b="1" spc="-200" dirty="0">
              <a:solidFill>
                <a:schemeClr val="bg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690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rgbClr val="80BC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직사각형 2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3200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rgbClr val="80BC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358041" y="272300"/>
            <a:ext cx="5394256" cy="56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286738" y="1352538"/>
            <a:ext cx="10310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조경을 하면서 힘든 일</a:t>
            </a:r>
            <a:endParaRPr lang="en-US" altLang="ko-KR" sz="2400" b="1" dirty="0" smtClean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공사 자체를 보면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관에서 발주를 해서 돈을 주는 관급공사 일이 있고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아파트나 개인이 맡기는 </a:t>
            </a:r>
            <a:r>
              <a:rPr lang="ko-KR" altLang="en-US" sz="2400" b="1" dirty="0" err="1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사급공사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 일이 있는데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err="1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사급공사를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 하게 되면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부도의 위험성이 많음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그래서 </a:t>
            </a:r>
            <a:r>
              <a:rPr lang="ko-KR" altLang="en-US" sz="2400" b="1" dirty="0" err="1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사급공사는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 자제를 하고 관급공사 일만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위주로 하다 보니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수주하는데 한계가 있음</a:t>
            </a:r>
            <a:r>
              <a:rPr lang="en-US" altLang="ko-KR" sz="2400" b="1" dirty="0" smtClean="0">
                <a:solidFill>
                  <a:srgbClr val="80BCE1"/>
                </a:solidFill>
                <a:latin typeface="HY강B" pitchFamily="18" charset="-127"/>
                <a:ea typeface="HY강B" pitchFamily="18" charset="-127"/>
              </a:rPr>
              <a:t>.</a:t>
            </a:r>
            <a:endParaRPr lang="en-US" altLang="ko-KR" sz="2400" b="1" dirty="0">
              <a:solidFill>
                <a:srgbClr val="80BCE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>
                <a:solidFill>
                  <a:srgbClr val="84B8DD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8</a:t>
            </a:r>
          </a:p>
        </p:txBody>
      </p:sp>
    </p:spTree>
    <p:extLst>
      <p:ext uri="{BB962C8B-B14F-4D97-AF65-F5344CB8AC3E}">
        <p14:creationId xmlns="" xmlns:p14="http://schemas.microsoft.com/office/powerpoint/2010/main" val="69558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B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그룹 39"/>
          <p:cNvGrpSpPr/>
          <p:nvPr/>
        </p:nvGrpSpPr>
        <p:grpSpPr>
          <a:xfrm>
            <a:off x="104191" y="126542"/>
            <a:ext cx="949106" cy="949106"/>
            <a:chOff x="1439504" y="619459"/>
            <a:chExt cx="2465408" cy="2465408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1439504" y="3076324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>
              <a:off x="2652016" y="1852163"/>
              <a:ext cx="24654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직사각형 42"/>
          <p:cNvSpPr/>
          <p:nvPr/>
        </p:nvSpPr>
        <p:spPr>
          <a:xfrm>
            <a:off x="228968" y="126542"/>
            <a:ext cx="620683" cy="7160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prstClr val="white"/>
                </a:solidFill>
                <a:latin typeface="HY강B" pitchFamily="18" charset="-127"/>
                <a:ea typeface="HY강B" pitchFamily="18" charset="-127"/>
              </a:rPr>
              <a:t>02</a:t>
            </a:r>
            <a:endParaRPr lang="en-US" altLang="ko-KR" sz="3200" dirty="0">
              <a:solidFill>
                <a:prstClr val="white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1286738" y="1072359"/>
            <a:ext cx="10310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1358041" y="272300"/>
            <a:ext cx="539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질문 내용 및 답변</a:t>
            </a:r>
            <a:endParaRPr lang="en-US" altLang="ko-KR" sz="24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286738" y="1352538"/>
            <a:ext cx="10310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Q.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선배님께 조경이란 무엇입니까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sz="24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조경이란 밥줄이다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아주 좋은 직업이다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자기가 노력만 하면 얼마든지 남들보다 좀 여유롭게 살 수 있다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  <a:b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시간적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물질적 여유나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회사의 독립 혹은 공무원 등 이런 것들이 다른 업계 쪽 보다는 하기가 좀 쉬울 것 같다</a:t>
            </a:r>
            <a:r>
              <a:rPr lang="en-US" altLang="ko-KR" sz="24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11650438" y="6338565"/>
            <a:ext cx="3795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000" b="1" spc="-200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9</a:t>
            </a:r>
            <a:endParaRPr lang="en-US" altLang="ko-KR" sz="2000" b="1" spc="-200" dirty="0">
              <a:solidFill>
                <a:schemeClr val="bg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830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433</Words>
  <Application>Microsoft Office PowerPoint</Application>
  <PresentationFormat>사용자 지정</PresentationFormat>
  <Paragraphs>126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요청사항</dc:creator>
  <cp:lastModifiedBy>plujnz</cp:lastModifiedBy>
  <cp:revision>133</cp:revision>
  <dcterms:created xsi:type="dcterms:W3CDTF">2017-12-05T06:51:01Z</dcterms:created>
  <dcterms:modified xsi:type="dcterms:W3CDTF">2018-06-21T23:04:22Z</dcterms:modified>
</cp:coreProperties>
</file>