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2808" y="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2020-03-03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44919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1</a:t>
            </a:r>
            <a:r>
              <a:rPr lang="ko-KR" altLang="en-US" sz="1100" b="1"/>
              <a:t>학년</a:t>
            </a:r>
          </a:p>
        </p:txBody>
      </p:sp>
      <p:sp>
        <p:nvSpPr>
          <p:cNvPr id="172" name="직사각형 171"/>
          <p:cNvSpPr/>
          <p:nvPr/>
        </p:nvSpPr>
        <p:spPr>
          <a:xfrm>
            <a:off x="451098" y="504155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1</a:t>
            </a:r>
            <a:r>
              <a:rPr lang="ko-KR" altLang="en-US" sz="1100" dirty="0"/>
              <a:t>학기</a:t>
            </a:r>
          </a:p>
        </p:txBody>
      </p:sp>
      <p:sp>
        <p:nvSpPr>
          <p:cNvPr id="174" name="직사각형 173"/>
          <p:cNvSpPr/>
          <p:nvPr/>
        </p:nvSpPr>
        <p:spPr>
          <a:xfrm>
            <a:off x="144777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76" name="직사각형 175"/>
          <p:cNvSpPr/>
          <p:nvPr/>
        </p:nvSpPr>
        <p:spPr>
          <a:xfrm>
            <a:off x="250465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2</a:t>
            </a:r>
            <a:r>
              <a:rPr lang="ko-KR" altLang="en-US" sz="1100" b="1"/>
              <a:t>학년</a:t>
            </a:r>
          </a:p>
        </p:txBody>
      </p:sp>
      <p:sp>
        <p:nvSpPr>
          <p:cNvPr id="177" name="직사각형 176"/>
          <p:cNvSpPr/>
          <p:nvPr/>
        </p:nvSpPr>
        <p:spPr>
          <a:xfrm>
            <a:off x="2504655" y="504308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79" name="직사각형 178"/>
          <p:cNvSpPr/>
          <p:nvPr/>
        </p:nvSpPr>
        <p:spPr>
          <a:xfrm>
            <a:off x="350324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81" name="직사각형 180"/>
          <p:cNvSpPr/>
          <p:nvPr/>
        </p:nvSpPr>
        <p:spPr>
          <a:xfrm>
            <a:off x="45696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3</a:t>
            </a:r>
            <a:r>
              <a:rPr lang="ko-KR" altLang="en-US" sz="1100" b="1"/>
              <a:t>학년</a:t>
            </a:r>
          </a:p>
        </p:txBody>
      </p:sp>
      <p:sp>
        <p:nvSpPr>
          <p:cNvPr id="182" name="직사각형 181"/>
          <p:cNvSpPr/>
          <p:nvPr/>
        </p:nvSpPr>
        <p:spPr>
          <a:xfrm>
            <a:off x="4571553" y="504308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84" name="직사각형 183"/>
          <p:cNvSpPr/>
          <p:nvPr/>
        </p:nvSpPr>
        <p:spPr>
          <a:xfrm>
            <a:off x="55682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85" name="직사각형 184"/>
          <p:cNvSpPr/>
          <p:nvPr/>
        </p:nvSpPr>
        <p:spPr>
          <a:xfrm>
            <a:off x="663463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/>
              <a:t>4</a:t>
            </a:r>
            <a:r>
              <a:rPr lang="ko-KR" altLang="en-US" sz="1100" b="1"/>
              <a:t>학년 </a:t>
            </a:r>
          </a:p>
        </p:txBody>
      </p:sp>
      <p:sp>
        <p:nvSpPr>
          <p:cNvPr id="187" name="직사각형 186"/>
          <p:cNvSpPr/>
          <p:nvPr/>
        </p:nvSpPr>
        <p:spPr>
          <a:xfrm>
            <a:off x="6634635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1</a:t>
            </a:r>
            <a:r>
              <a:rPr lang="ko-KR" altLang="en-US" sz="1100"/>
              <a:t>학기</a:t>
            </a:r>
          </a:p>
        </p:txBody>
      </p:sp>
      <p:sp>
        <p:nvSpPr>
          <p:cNvPr id="189" name="직사각형 188"/>
          <p:cNvSpPr/>
          <p:nvPr/>
        </p:nvSpPr>
        <p:spPr>
          <a:xfrm>
            <a:off x="763322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/>
              <a:t>2</a:t>
            </a:r>
            <a:r>
              <a:rPr lang="ko-KR" altLang="en-US" sz="1100"/>
              <a:t>학기</a:t>
            </a:r>
          </a:p>
        </p:txBody>
      </p:sp>
      <p:sp>
        <p:nvSpPr>
          <p:cNvPr id="186" name="직사각형 185"/>
          <p:cNvSpPr/>
          <p:nvPr/>
        </p:nvSpPr>
        <p:spPr>
          <a:xfrm>
            <a:off x="4571553" y="881212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국문학사</a:t>
            </a:r>
            <a:endParaRPr lang="en-US" altLang="ko-KR" sz="1100" dirty="0"/>
          </a:p>
        </p:txBody>
      </p:sp>
      <p:sp>
        <p:nvSpPr>
          <p:cNvPr id="188" name="직사각형 187"/>
          <p:cNvSpPr/>
          <p:nvPr/>
        </p:nvSpPr>
        <p:spPr>
          <a:xfrm>
            <a:off x="5568230" y="4176564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국어사</a:t>
            </a:r>
            <a:endParaRPr lang="en-US" altLang="ko-KR" sz="1100" dirty="0"/>
          </a:p>
        </p:txBody>
      </p:sp>
      <p:sp>
        <p:nvSpPr>
          <p:cNvPr id="191" name="직사각형 190"/>
          <p:cNvSpPr/>
          <p:nvPr/>
        </p:nvSpPr>
        <p:spPr>
          <a:xfrm>
            <a:off x="6634635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정서법</a:t>
            </a:r>
            <a:endParaRPr lang="en-US" altLang="ko-KR" sz="1100" dirty="0"/>
          </a:p>
        </p:txBody>
      </p:sp>
      <p:sp>
        <p:nvSpPr>
          <p:cNvPr id="78" name="직사각형 77"/>
          <p:cNvSpPr/>
          <p:nvPr/>
        </p:nvSpPr>
        <p:spPr>
          <a:xfrm>
            <a:off x="4571553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구비문학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80" name="직사각형 79"/>
          <p:cNvSpPr/>
          <p:nvPr/>
        </p:nvSpPr>
        <p:spPr>
          <a:xfrm>
            <a:off x="6634635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고전문학실전연습</a:t>
            </a:r>
            <a:endParaRPr lang="en-US" altLang="ko-KR" sz="1100" dirty="0"/>
          </a:p>
        </p:txBody>
      </p:sp>
      <p:sp>
        <p:nvSpPr>
          <p:cNvPr id="87" name="직사각형 86"/>
          <p:cNvSpPr/>
          <p:nvPr/>
        </p:nvSpPr>
        <p:spPr>
          <a:xfrm>
            <a:off x="5568230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학교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문법론</a:t>
            </a:r>
            <a:endParaRPr lang="en-US" altLang="ko-KR" sz="1100" dirty="0"/>
          </a:p>
        </p:txBody>
      </p:sp>
      <p:sp>
        <p:nvSpPr>
          <p:cNvPr id="89" name="직사각형 88"/>
          <p:cNvSpPr/>
          <p:nvPr/>
        </p:nvSpPr>
        <p:spPr>
          <a:xfrm>
            <a:off x="7633220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</a:t>
            </a:r>
            <a:endParaRPr lang="en-US" altLang="ko-KR" sz="1100" dirty="0"/>
          </a:p>
          <a:p>
            <a:pPr algn="ctr"/>
            <a:r>
              <a:rPr lang="ko-KR" altLang="en-US" sz="1100" dirty="0"/>
              <a:t>문학사</a:t>
            </a:r>
            <a:endParaRPr lang="en-US" altLang="ko-KR" sz="1100" dirty="0"/>
          </a:p>
        </p:txBody>
      </p:sp>
      <p:sp>
        <p:nvSpPr>
          <p:cNvPr id="95" name="직사각형 94"/>
          <p:cNvSpPr/>
          <p:nvPr/>
        </p:nvSpPr>
        <p:spPr>
          <a:xfrm>
            <a:off x="4571553" y="3507284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문법론</a:t>
            </a:r>
            <a:endParaRPr lang="en-US" altLang="ko-KR" sz="1100" dirty="0"/>
          </a:p>
        </p:txBody>
      </p:sp>
      <p:sp>
        <p:nvSpPr>
          <p:cNvPr id="96" name="직사각형 95"/>
          <p:cNvSpPr/>
          <p:nvPr/>
        </p:nvSpPr>
        <p:spPr>
          <a:xfrm>
            <a:off x="5568230" y="28465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현대시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98" name="직사각형 97"/>
          <p:cNvSpPr/>
          <p:nvPr/>
        </p:nvSpPr>
        <p:spPr>
          <a:xfrm>
            <a:off x="6634635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고전산문</a:t>
            </a:r>
            <a:endParaRPr lang="en-US" altLang="ko-KR" sz="1100"/>
          </a:p>
          <a:p>
            <a:pPr algn="ctr"/>
            <a:r>
              <a:rPr lang="ko-KR" altLang="en-US" sz="1100"/>
              <a:t>교육론</a:t>
            </a:r>
            <a:endParaRPr lang="en-US" altLang="ko-KR" sz="1100"/>
          </a:p>
        </p:txBody>
      </p:sp>
      <p:sp>
        <p:nvSpPr>
          <p:cNvPr id="45" name="직사각형 44"/>
          <p:cNvSpPr/>
          <p:nvPr/>
        </p:nvSpPr>
        <p:spPr>
          <a:xfrm>
            <a:off x="2504655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개론</a:t>
            </a:r>
            <a:endParaRPr lang="en-US" altLang="ko-KR" sz="1100" dirty="0"/>
          </a:p>
        </p:txBody>
      </p:sp>
      <p:sp>
        <p:nvSpPr>
          <p:cNvPr id="46" name="직사각형 45"/>
          <p:cNvSpPr/>
          <p:nvPr/>
        </p:nvSpPr>
        <p:spPr>
          <a:xfrm>
            <a:off x="3503240" y="350728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국어음성</a:t>
            </a:r>
            <a:endParaRPr lang="en-US" altLang="ko-KR" sz="1100"/>
          </a:p>
          <a:p>
            <a:pPr algn="ctr"/>
            <a:r>
              <a:rPr lang="ko-KR" altLang="en-US" sz="1100"/>
              <a:t>과 음운</a:t>
            </a:r>
            <a:endParaRPr lang="en-US" altLang="ko-KR" sz="1100"/>
          </a:p>
        </p:txBody>
      </p:sp>
      <p:sp>
        <p:nvSpPr>
          <p:cNvPr id="47" name="직사각형 46"/>
          <p:cNvSpPr/>
          <p:nvPr/>
        </p:nvSpPr>
        <p:spPr>
          <a:xfrm>
            <a:off x="2504655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고전</a:t>
            </a:r>
            <a:endParaRPr lang="en-US" altLang="ko-KR" sz="1100" dirty="0"/>
          </a:p>
          <a:p>
            <a:pPr algn="ctr"/>
            <a:r>
              <a:rPr lang="ko-KR" altLang="en-US" sz="1100" dirty="0"/>
              <a:t>소설론</a:t>
            </a:r>
            <a:endParaRPr lang="en-US" altLang="ko-KR" sz="1100" dirty="0"/>
          </a:p>
        </p:txBody>
      </p:sp>
      <p:sp>
        <p:nvSpPr>
          <p:cNvPr id="48" name="직사각형 47"/>
          <p:cNvSpPr/>
          <p:nvPr/>
        </p:nvSpPr>
        <p:spPr>
          <a:xfrm>
            <a:off x="3503240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고전</a:t>
            </a:r>
            <a:endParaRPr lang="en-US" altLang="ko-KR" sz="1100" dirty="0"/>
          </a:p>
          <a:p>
            <a:pPr algn="ctr"/>
            <a:r>
              <a:rPr lang="ko-KR" altLang="en-US" sz="1100" dirty="0"/>
              <a:t>시가론</a:t>
            </a:r>
            <a:endParaRPr lang="en-US" altLang="ko-KR" sz="1100" dirty="0"/>
          </a:p>
        </p:txBody>
      </p:sp>
      <p:sp>
        <p:nvSpPr>
          <p:cNvPr id="49" name="직사각형 48"/>
          <p:cNvSpPr/>
          <p:nvPr/>
        </p:nvSpPr>
        <p:spPr>
          <a:xfrm>
            <a:off x="2504655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현대문학작가론</a:t>
            </a:r>
            <a:endParaRPr lang="en-US" altLang="ko-KR" sz="1100" dirty="0"/>
          </a:p>
        </p:txBody>
      </p:sp>
      <p:sp>
        <p:nvSpPr>
          <p:cNvPr id="53" name="직사각형 52"/>
          <p:cNvSpPr/>
          <p:nvPr/>
        </p:nvSpPr>
        <p:spPr>
          <a:xfrm>
            <a:off x="451098" y="2197944"/>
            <a:ext cx="792088" cy="576064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문학의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이해</a:t>
            </a:r>
            <a:endParaRPr lang="en-US" altLang="ko-KR" sz="1100" dirty="0"/>
          </a:p>
        </p:txBody>
      </p:sp>
      <p:sp>
        <p:nvSpPr>
          <p:cNvPr id="55" name="직사각형 54"/>
          <p:cNvSpPr/>
          <p:nvPr/>
        </p:nvSpPr>
        <p:spPr>
          <a:xfrm>
            <a:off x="451098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</a:t>
            </a:r>
            <a:r>
              <a:rPr lang="ko-KR" altLang="en-US" sz="1100" dirty="0"/>
              <a:t>실용영어</a:t>
            </a:r>
            <a:r>
              <a:rPr lang="en-US" altLang="ko-KR" sz="1100" dirty="0"/>
              <a:t>(1)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451098" y="6755135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글쓰기</a:t>
            </a:r>
            <a:endParaRPr lang="en-US" altLang="ko-KR" sz="1100" dirty="0"/>
          </a:p>
          <a:p>
            <a:pPr algn="ctr"/>
            <a:r>
              <a:rPr lang="ko-KR" altLang="en-US" sz="1100" dirty="0"/>
              <a:t>기초</a:t>
            </a:r>
            <a:endParaRPr lang="en-US" altLang="ko-KR" sz="1100" dirty="0"/>
          </a:p>
        </p:txBody>
      </p:sp>
      <p:sp>
        <p:nvSpPr>
          <p:cNvPr id="61" name="직사각형 60"/>
          <p:cNvSpPr/>
          <p:nvPr/>
        </p:nvSpPr>
        <p:spPr>
          <a:xfrm>
            <a:off x="2504655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언어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자료론</a:t>
            </a:r>
            <a:endParaRPr lang="en-US" altLang="ko-KR" sz="1100" dirty="0"/>
          </a:p>
        </p:txBody>
      </p:sp>
      <p:sp>
        <p:nvSpPr>
          <p:cNvPr id="65" name="직사각형 64"/>
          <p:cNvSpPr/>
          <p:nvPr/>
        </p:nvSpPr>
        <p:spPr>
          <a:xfrm>
            <a:off x="4571553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국어교육</a:t>
            </a:r>
            <a:endParaRPr lang="en-US" altLang="ko-KR" sz="1100" dirty="0"/>
          </a:p>
          <a:p>
            <a:pPr algn="ctr"/>
            <a:r>
              <a:rPr lang="ko-KR" altLang="en-US" sz="1100" dirty="0"/>
              <a:t>과정 및</a:t>
            </a:r>
            <a:endParaRPr lang="en-US" altLang="ko-KR" sz="1100" dirty="0"/>
          </a:p>
          <a:p>
            <a:pPr algn="ctr"/>
            <a:r>
              <a:rPr lang="ko-KR" altLang="en-US" sz="1100" dirty="0"/>
              <a:t>평가론</a:t>
            </a:r>
            <a:endParaRPr lang="en-US" altLang="ko-KR" sz="1100" dirty="0"/>
          </a:p>
        </p:txBody>
      </p:sp>
      <p:sp>
        <p:nvSpPr>
          <p:cNvPr id="66" name="직사각형 65"/>
          <p:cNvSpPr/>
          <p:nvPr/>
        </p:nvSpPr>
        <p:spPr>
          <a:xfrm>
            <a:off x="5568230" y="15463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고전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산문론</a:t>
            </a:r>
            <a:endParaRPr lang="en-US" altLang="ko-KR" sz="1100" dirty="0"/>
          </a:p>
        </p:txBody>
      </p:sp>
      <p:sp>
        <p:nvSpPr>
          <p:cNvPr id="68" name="직사각형 67"/>
          <p:cNvSpPr/>
          <p:nvPr/>
        </p:nvSpPr>
        <p:spPr>
          <a:xfrm>
            <a:off x="7633220" y="881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고전시가교육론</a:t>
            </a:r>
            <a:endParaRPr lang="en-US" altLang="ko-KR" sz="1100"/>
          </a:p>
        </p:txBody>
      </p:sp>
      <p:sp>
        <p:nvSpPr>
          <p:cNvPr id="69" name="직사각형 68"/>
          <p:cNvSpPr/>
          <p:nvPr/>
        </p:nvSpPr>
        <p:spPr>
          <a:xfrm>
            <a:off x="4571553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현대산문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74" name="직사각형 73"/>
          <p:cNvSpPr/>
          <p:nvPr/>
        </p:nvSpPr>
        <p:spPr>
          <a:xfrm>
            <a:off x="5568230" y="5112668"/>
            <a:ext cx="792088" cy="576064"/>
          </a:xfrm>
          <a:prstGeom prst="rect">
            <a:avLst/>
          </a:prstGeom>
          <a:ln w="38100" cmpd="sng">
            <a:gradFill>
              <a:gsLst>
                <a:gs pos="0">
                  <a:srgbClr val="00B050"/>
                </a:gs>
                <a:gs pos="100000">
                  <a:srgbClr val="FF8200">
                    <a:lumMod val="100000"/>
                  </a:srgbClr>
                </a:gs>
              </a:gsLst>
              <a:lin ang="10800000" scaled="0"/>
            </a:gra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75" name="직사각형 74"/>
          <p:cNvSpPr/>
          <p:nvPr/>
        </p:nvSpPr>
        <p:spPr>
          <a:xfrm>
            <a:off x="6634635" y="5112668"/>
            <a:ext cx="792088" cy="576064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국어교재연구 및 </a:t>
            </a:r>
            <a:r>
              <a:rPr lang="ko-KR" altLang="en-US" sz="1100" dirty="0" err="1"/>
              <a:t>지도법</a:t>
            </a:r>
            <a:endParaRPr lang="en-US" altLang="ko-KR" sz="1100" dirty="0"/>
          </a:p>
        </p:txBody>
      </p:sp>
      <p:sp>
        <p:nvSpPr>
          <p:cNvPr id="90" name="직사각형 89"/>
          <p:cNvSpPr/>
          <p:nvPr/>
        </p:nvSpPr>
        <p:spPr>
          <a:xfrm>
            <a:off x="3503240" y="5112668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문학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91" name="직사각형 90"/>
          <p:cNvSpPr/>
          <p:nvPr/>
        </p:nvSpPr>
        <p:spPr>
          <a:xfrm>
            <a:off x="2504655" y="28465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현대시론</a:t>
            </a:r>
            <a:endParaRPr lang="en-US" altLang="ko-KR" sz="1100"/>
          </a:p>
        </p:txBody>
      </p:sp>
      <p:cxnSp>
        <p:nvCxnSpPr>
          <p:cNvPr id="167" name="직선 연결선 166"/>
          <p:cNvCxnSpPr/>
          <p:nvPr/>
        </p:nvCxnSpPr>
        <p:spPr>
          <a:xfrm>
            <a:off x="0" y="8785076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직사각형 169"/>
          <p:cNvSpPr/>
          <p:nvPr/>
        </p:nvSpPr>
        <p:spPr>
          <a:xfrm>
            <a:off x="1710407" y="8890075"/>
            <a:ext cx="1695425" cy="288032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균형교양</a:t>
            </a:r>
            <a:endParaRPr lang="en-US" altLang="ko-KR" sz="1100" dirty="0"/>
          </a:p>
        </p:txBody>
      </p:sp>
      <p:sp>
        <p:nvSpPr>
          <p:cNvPr id="173" name="직사각형 172"/>
          <p:cNvSpPr/>
          <p:nvPr/>
        </p:nvSpPr>
        <p:spPr>
          <a:xfrm>
            <a:off x="4950767" y="8890075"/>
            <a:ext cx="1982504" cy="28803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교과교육학</a:t>
            </a:r>
            <a:endParaRPr lang="en-US" altLang="ko-KR" sz="1100" dirty="0"/>
          </a:p>
        </p:txBody>
      </p:sp>
      <p:sp>
        <p:nvSpPr>
          <p:cNvPr id="73" name="직사각형 72"/>
          <p:cNvSpPr/>
          <p:nvPr/>
        </p:nvSpPr>
        <p:spPr>
          <a:xfrm>
            <a:off x="7633220" y="3507284"/>
            <a:ext cx="792088" cy="576064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논술연습</a:t>
            </a:r>
            <a:endParaRPr lang="en-US" altLang="ko-KR" sz="1100" dirty="0"/>
          </a:p>
        </p:txBody>
      </p:sp>
      <p:sp>
        <p:nvSpPr>
          <p:cNvPr id="76" name="직사각형 75"/>
          <p:cNvSpPr/>
          <p:nvPr/>
        </p:nvSpPr>
        <p:spPr>
          <a:xfrm>
            <a:off x="7633220" y="5112668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의사소통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교육론</a:t>
            </a:r>
            <a:endParaRPr lang="en-US" altLang="ko-KR" sz="1100" dirty="0"/>
          </a:p>
        </p:txBody>
      </p:sp>
      <p:sp>
        <p:nvSpPr>
          <p:cNvPr id="94" name="직사각형 93"/>
          <p:cNvSpPr/>
          <p:nvPr/>
        </p:nvSpPr>
        <p:spPr>
          <a:xfrm>
            <a:off x="451098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DU-Heart</a:t>
            </a:r>
          </a:p>
          <a:p>
            <a:pPr algn="ctr"/>
            <a:r>
              <a:rPr lang="ko-KR" altLang="en-US" sz="1100" dirty="0"/>
              <a:t>세미나</a:t>
            </a:r>
            <a:r>
              <a:rPr lang="en-US" altLang="ko-KR" sz="1100" dirty="0"/>
              <a:t>(1)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449190" y="8092124"/>
            <a:ext cx="792088" cy="57605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</a:t>
            </a:r>
            <a:r>
              <a:rPr lang="ko-KR" altLang="en-US" sz="1100" dirty="0" err="1"/>
              <a:t>사랑빛자유프로젝트</a:t>
            </a:r>
            <a:endParaRPr lang="en-US" altLang="ko-KR" sz="1100" dirty="0"/>
          </a:p>
        </p:txBody>
      </p:sp>
      <p:sp>
        <p:nvSpPr>
          <p:cNvPr id="102" name="직사각형 101"/>
          <p:cNvSpPr/>
          <p:nvPr/>
        </p:nvSpPr>
        <p:spPr>
          <a:xfrm>
            <a:off x="1447775" y="3507284"/>
            <a:ext cx="792088" cy="576064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언어의</a:t>
            </a:r>
            <a:endParaRPr lang="en-US" altLang="ko-KR" sz="1100" dirty="0"/>
          </a:p>
          <a:p>
            <a:pPr algn="ctr"/>
            <a:r>
              <a:rPr lang="ko-KR" altLang="en-US" sz="1100" dirty="0"/>
              <a:t>이해</a:t>
            </a:r>
            <a:endParaRPr lang="en-US" altLang="ko-KR" sz="1100" dirty="0"/>
          </a:p>
        </p:txBody>
      </p:sp>
      <p:sp>
        <p:nvSpPr>
          <p:cNvPr id="103" name="직사각형 102"/>
          <p:cNvSpPr/>
          <p:nvPr/>
        </p:nvSpPr>
        <p:spPr>
          <a:xfrm>
            <a:off x="2504655" y="6755135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빅컨셉</a:t>
            </a:r>
            <a:r>
              <a:rPr lang="en-US" altLang="ko-KR" sz="1100" dirty="0"/>
              <a:t>+</a:t>
            </a:r>
          </a:p>
        </p:txBody>
      </p:sp>
      <p:sp>
        <p:nvSpPr>
          <p:cNvPr id="59" name="직사각형 58"/>
          <p:cNvSpPr/>
          <p:nvPr/>
        </p:nvSpPr>
        <p:spPr>
          <a:xfrm>
            <a:off x="1447775" y="881212"/>
            <a:ext cx="792088" cy="576064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국문학개론</a:t>
            </a:r>
            <a:endParaRPr lang="en-US" altLang="ko-KR" sz="1100" dirty="0"/>
          </a:p>
        </p:txBody>
      </p:sp>
      <p:sp>
        <p:nvSpPr>
          <p:cNvPr id="63" name="직사각형 62"/>
          <p:cNvSpPr/>
          <p:nvPr/>
        </p:nvSpPr>
        <p:spPr>
          <a:xfrm>
            <a:off x="3503240" y="219794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현대</a:t>
            </a:r>
            <a:endParaRPr lang="en-US" altLang="ko-KR" sz="1100" dirty="0"/>
          </a:p>
          <a:p>
            <a:pPr algn="ctr"/>
            <a:r>
              <a:rPr lang="ko-KR" altLang="en-US" sz="1100" dirty="0"/>
              <a:t>소설론</a:t>
            </a:r>
            <a:endParaRPr lang="en-US" altLang="ko-KR" sz="1100" dirty="0"/>
          </a:p>
        </p:txBody>
      </p:sp>
      <p:sp>
        <p:nvSpPr>
          <p:cNvPr id="67" name="직사각형 66"/>
          <p:cNvSpPr/>
          <p:nvPr/>
        </p:nvSpPr>
        <p:spPr>
          <a:xfrm>
            <a:off x="1447775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</a:t>
            </a:r>
            <a:r>
              <a:rPr lang="ko-KR" altLang="en-US" sz="1100" dirty="0"/>
              <a:t>실용영어</a:t>
            </a:r>
            <a:r>
              <a:rPr lang="en-US" altLang="ko-KR" sz="1100" dirty="0"/>
              <a:t>(2)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3503240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외국어 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中택</a:t>
            </a:r>
            <a:r>
              <a:rPr lang="ko-KR" altLang="en-US" sz="1100" dirty="0"/>
              <a:t> </a:t>
            </a:r>
            <a:r>
              <a:rPr lang="en-US" altLang="ko-KR" sz="1100" dirty="0"/>
              <a:t>1</a:t>
            </a:r>
            <a:r>
              <a:rPr lang="ko-KR" altLang="en-US" sz="1100" dirty="0"/>
              <a:t> </a:t>
            </a:r>
            <a:endParaRPr lang="en-US" altLang="ko-KR" sz="1100" dirty="0"/>
          </a:p>
        </p:txBody>
      </p:sp>
      <p:sp>
        <p:nvSpPr>
          <p:cNvPr id="71" name="직사각형 70"/>
          <p:cNvSpPr/>
          <p:nvPr/>
        </p:nvSpPr>
        <p:spPr>
          <a:xfrm>
            <a:off x="1447775" y="7426747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DU-Heart</a:t>
            </a:r>
          </a:p>
          <a:p>
            <a:pPr algn="ctr"/>
            <a:r>
              <a:rPr lang="ko-KR" altLang="en-US" sz="1100" dirty="0"/>
              <a:t>세미나</a:t>
            </a:r>
            <a:r>
              <a:rPr lang="en-US" altLang="ko-KR" sz="1100" dirty="0"/>
              <a:t>(2)</a:t>
            </a:r>
          </a:p>
        </p:txBody>
      </p:sp>
      <p:sp>
        <p:nvSpPr>
          <p:cNvPr id="84" name="직사각형 83"/>
          <p:cNvSpPr/>
          <p:nvPr/>
        </p:nvSpPr>
        <p:spPr>
          <a:xfrm>
            <a:off x="61156" y="6120780"/>
            <a:ext cx="243644" cy="254739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공통교양</a:t>
            </a:r>
            <a:endParaRPr lang="en-US" altLang="ko-KR" sz="1100" dirty="0"/>
          </a:p>
        </p:txBody>
      </p:sp>
      <p:sp>
        <p:nvSpPr>
          <p:cNvPr id="86" name="직사각형 85"/>
          <p:cNvSpPr/>
          <p:nvPr/>
        </p:nvSpPr>
        <p:spPr>
          <a:xfrm>
            <a:off x="4571553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중세어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문법론</a:t>
            </a:r>
            <a:endParaRPr lang="en-US" altLang="ko-KR" sz="1100" dirty="0"/>
          </a:p>
        </p:txBody>
      </p:sp>
      <p:sp>
        <p:nvSpPr>
          <p:cNvPr id="88" name="직사각형 87"/>
          <p:cNvSpPr/>
          <p:nvPr/>
        </p:nvSpPr>
        <p:spPr>
          <a:xfrm>
            <a:off x="1447775" y="511266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</a:t>
            </a:r>
            <a:endParaRPr lang="en-US" altLang="ko-KR" sz="1100" dirty="0"/>
          </a:p>
          <a:p>
            <a:pPr algn="ctr"/>
            <a:r>
              <a:rPr lang="ko-KR" altLang="en-US" sz="1100" dirty="0"/>
              <a:t>교육학</a:t>
            </a:r>
            <a:endParaRPr lang="en-US" altLang="ko-KR" sz="1100" dirty="0"/>
          </a:p>
          <a:p>
            <a:pPr algn="ctr"/>
            <a:r>
              <a:rPr lang="ko-KR" altLang="en-US" sz="1100" dirty="0"/>
              <a:t>개설</a:t>
            </a:r>
            <a:endParaRPr lang="en-US" altLang="ko-KR" sz="1100" dirty="0"/>
          </a:p>
        </p:txBody>
      </p:sp>
      <p:sp>
        <p:nvSpPr>
          <p:cNvPr id="97" name="직사각형 96"/>
          <p:cNvSpPr/>
          <p:nvPr/>
        </p:nvSpPr>
        <p:spPr>
          <a:xfrm>
            <a:off x="61156" y="4856508"/>
            <a:ext cx="243644" cy="11922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국어교육학</a:t>
            </a:r>
            <a:endParaRPr lang="en-US" altLang="ko-KR" sz="1100" dirty="0"/>
          </a:p>
        </p:txBody>
      </p:sp>
      <p:sp>
        <p:nvSpPr>
          <p:cNvPr id="99" name="직사각형 98"/>
          <p:cNvSpPr/>
          <p:nvPr/>
        </p:nvSpPr>
        <p:spPr>
          <a:xfrm>
            <a:off x="61156" y="3483133"/>
            <a:ext cx="243644" cy="12852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문법</a:t>
            </a:r>
            <a:endParaRPr lang="en-US" altLang="ko-KR" sz="1100" dirty="0"/>
          </a:p>
        </p:txBody>
      </p:sp>
      <p:sp>
        <p:nvSpPr>
          <p:cNvPr id="100" name="직사각형 99"/>
          <p:cNvSpPr/>
          <p:nvPr/>
        </p:nvSpPr>
        <p:spPr>
          <a:xfrm>
            <a:off x="61156" y="900212"/>
            <a:ext cx="243644" cy="25223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/>
              <a:t>문학</a:t>
            </a:r>
            <a:endParaRPr lang="en-US" altLang="ko-KR" sz="1100" dirty="0"/>
          </a:p>
        </p:txBody>
      </p:sp>
      <p:sp>
        <p:nvSpPr>
          <p:cNvPr id="106" name="직사각형 105"/>
          <p:cNvSpPr/>
          <p:nvPr/>
        </p:nvSpPr>
        <p:spPr>
          <a:xfrm>
            <a:off x="7633220" y="417656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국어학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현장론</a:t>
            </a:r>
            <a:endParaRPr lang="en-US" altLang="ko-KR" sz="1100" dirty="0"/>
          </a:p>
        </p:txBody>
      </p:sp>
      <p:cxnSp>
        <p:nvCxnSpPr>
          <p:cNvPr id="5" name="직선 화살표 연결선 4"/>
          <p:cNvCxnSpPr>
            <a:stCxn id="59" idx="3"/>
            <a:endCxn id="48" idx="1"/>
          </p:cNvCxnSpPr>
          <p:nvPr/>
        </p:nvCxnSpPr>
        <p:spPr>
          <a:xfrm>
            <a:off x="2239863" y="1169244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>
            <a:stCxn id="48" idx="3"/>
            <a:endCxn id="186" idx="1"/>
          </p:cNvCxnSpPr>
          <p:nvPr/>
        </p:nvCxnSpPr>
        <p:spPr>
          <a:xfrm>
            <a:off x="4295328" y="1169244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186" idx="3"/>
            <a:endCxn id="80" idx="1"/>
          </p:cNvCxnSpPr>
          <p:nvPr/>
        </p:nvCxnSpPr>
        <p:spPr>
          <a:xfrm>
            <a:off x="5363641" y="1169244"/>
            <a:ext cx="12709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80" idx="3"/>
            <a:endCxn id="68" idx="1"/>
          </p:cNvCxnSpPr>
          <p:nvPr/>
        </p:nvCxnSpPr>
        <p:spPr>
          <a:xfrm>
            <a:off x="7426723" y="1169244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>
            <a:off x="2239865" y="1457276"/>
            <a:ext cx="264790" cy="8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47" idx="3"/>
            <a:endCxn id="78" idx="1"/>
          </p:cNvCxnSpPr>
          <p:nvPr/>
        </p:nvCxnSpPr>
        <p:spPr>
          <a:xfrm>
            <a:off x="3296743" y="1834332"/>
            <a:ext cx="1274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>
            <a:stCxn id="47" idx="3"/>
          </p:cNvCxnSpPr>
          <p:nvPr/>
        </p:nvCxnSpPr>
        <p:spPr>
          <a:xfrm flipV="1">
            <a:off x="3296743" y="1457276"/>
            <a:ext cx="1272902" cy="377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>
            <a:stCxn id="78" idx="3"/>
            <a:endCxn id="66" idx="1"/>
          </p:cNvCxnSpPr>
          <p:nvPr/>
        </p:nvCxnSpPr>
        <p:spPr>
          <a:xfrm>
            <a:off x="5363641" y="1834332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66" idx="3"/>
            <a:endCxn id="98" idx="1"/>
          </p:cNvCxnSpPr>
          <p:nvPr/>
        </p:nvCxnSpPr>
        <p:spPr>
          <a:xfrm>
            <a:off x="6360318" y="1834332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stCxn id="53" idx="3"/>
            <a:endCxn id="49" idx="1"/>
          </p:cNvCxnSpPr>
          <p:nvPr/>
        </p:nvCxnSpPr>
        <p:spPr>
          <a:xfrm>
            <a:off x="1243186" y="2485976"/>
            <a:ext cx="1261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49" idx="3"/>
            <a:endCxn id="63" idx="1"/>
          </p:cNvCxnSpPr>
          <p:nvPr/>
        </p:nvCxnSpPr>
        <p:spPr>
          <a:xfrm>
            <a:off x="3296743" y="248597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63" idx="3"/>
            <a:endCxn id="69" idx="1"/>
          </p:cNvCxnSpPr>
          <p:nvPr/>
        </p:nvCxnSpPr>
        <p:spPr>
          <a:xfrm>
            <a:off x="4295328" y="2485976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>
            <a:stCxn id="69" idx="3"/>
            <a:endCxn id="89" idx="1"/>
          </p:cNvCxnSpPr>
          <p:nvPr/>
        </p:nvCxnSpPr>
        <p:spPr>
          <a:xfrm>
            <a:off x="5363641" y="2485976"/>
            <a:ext cx="22695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>
            <a:stCxn id="53" idx="3"/>
            <a:endCxn id="91" idx="1"/>
          </p:cNvCxnSpPr>
          <p:nvPr/>
        </p:nvCxnSpPr>
        <p:spPr>
          <a:xfrm>
            <a:off x="1243186" y="2485976"/>
            <a:ext cx="1261469" cy="648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>
            <a:stCxn id="91" idx="3"/>
            <a:endCxn id="96" idx="1"/>
          </p:cNvCxnSpPr>
          <p:nvPr/>
        </p:nvCxnSpPr>
        <p:spPr>
          <a:xfrm>
            <a:off x="3296743" y="3134544"/>
            <a:ext cx="22714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96" idx="3"/>
          </p:cNvCxnSpPr>
          <p:nvPr/>
        </p:nvCxnSpPr>
        <p:spPr>
          <a:xfrm flipV="1">
            <a:off x="6360318" y="2810260"/>
            <a:ext cx="1272902" cy="3242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>
          <a:xfrm>
            <a:off x="5363641" y="1457276"/>
            <a:ext cx="204589" cy="89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>
            <a:stCxn id="102" idx="3"/>
            <a:endCxn id="45" idx="1"/>
          </p:cNvCxnSpPr>
          <p:nvPr/>
        </p:nvCxnSpPr>
        <p:spPr>
          <a:xfrm>
            <a:off x="2239863" y="3795316"/>
            <a:ext cx="2647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화살표 연결선 107"/>
          <p:cNvCxnSpPr>
            <a:stCxn id="45" idx="3"/>
            <a:endCxn id="46" idx="1"/>
          </p:cNvCxnSpPr>
          <p:nvPr/>
        </p:nvCxnSpPr>
        <p:spPr>
          <a:xfrm>
            <a:off x="3296743" y="379531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/>
          <p:cNvCxnSpPr>
            <a:stCxn id="46" idx="3"/>
            <a:endCxn id="95" idx="1"/>
          </p:cNvCxnSpPr>
          <p:nvPr/>
        </p:nvCxnSpPr>
        <p:spPr>
          <a:xfrm>
            <a:off x="4295328" y="3795316"/>
            <a:ext cx="2762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직선 화살표 연결선 111"/>
          <p:cNvCxnSpPr>
            <a:stCxn id="95" idx="3"/>
            <a:endCxn id="87" idx="1"/>
          </p:cNvCxnSpPr>
          <p:nvPr/>
        </p:nvCxnSpPr>
        <p:spPr>
          <a:xfrm>
            <a:off x="5363641" y="3795316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직선 화살표 연결선 113"/>
          <p:cNvCxnSpPr>
            <a:stCxn id="87" idx="3"/>
            <a:endCxn id="191" idx="1"/>
          </p:cNvCxnSpPr>
          <p:nvPr/>
        </p:nvCxnSpPr>
        <p:spPr>
          <a:xfrm>
            <a:off x="6360318" y="3795316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191" idx="3"/>
            <a:endCxn id="73" idx="1"/>
          </p:cNvCxnSpPr>
          <p:nvPr/>
        </p:nvCxnSpPr>
        <p:spPr>
          <a:xfrm>
            <a:off x="7426723" y="3795316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46" idx="3"/>
          </p:cNvCxnSpPr>
          <p:nvPr/>
        </p:nvCxnSpPr>
        <p:spPr>
          <a:xfrm>
            <a:off x="4295328" y="3795316"/>
            <a:ext cx="274317" cy="381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61" idx="3"/>
            <a:endCxn id="86" idx="1"/>
          </p:cNvCxnSpPr>
          <p:nvPr/>
        </p:nvCxnSpPr>
        <p:spPr>
          <a:xfrm>
            <a:off x="3296743" y="4464596"/>
            <a:ext cx="1274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86" idx="3"/>
            <a:endCxn id="188" idx="1"/>
          </p:cNvCxnSpPr>
          <p:nvPr/>
        </p:nvCxnSpPr>
        <p:spPr>
          <a:xfrm>
            <a:off x="5363641" y="4464596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88" idx="3"/>
            <a:endCxn id="106" idx="1"/>
          </p:cNvCxnSpPr>
          <p:nvPr/>
        </p:nvCxnSpPr>
        <p:spPr>
          <a:xfrm>
            <a:off x="6360318" y="4464596"/>
            <a:ext cx="12729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88" idx="3"/>
            <a:endCxn id="90" idx="1"/>
          </p:cNvCxnSpPr>
          <p:nvPr/>
        </p:nvCxnSpPr>
        <p:spPr>
          <a:xfrm>
            <a:off x="2239863" y="5400700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화살표 연결선 159"/>
          <p:cNvCxnSpPr>
            <a:stCxn id="90" idx="3"/>
          </p:cNvCxnSpPr>
          <p:nvPr/>
        </p:nvCxnSpPr>
        <p:spPr>
          <a:xfrm>
            <a:off x="4295328" y="5400700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화살표 연결선 161"/>
          <p:cNvCxnSpPr>
            <a:stCxn id="65" idx="3"/>
            <a:endCxn id="74" idx="1"/>
          </p:cNvCxnSpPr>
          <p:nvPr/>
        </p:nvCxnSpPr>
        <p:spPr>
          <a:xfrm>
            <a:off x="5363641" y="5400700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74" idx="3"/>
            <a:endCxn id="75" idx="1"/>
          </p:cNvCxnSpPr>
          <p:nvPr/>
        </p:nvCxnSpPr>
        <p:spPr>
          <a:xfrm>
            <a:off x="6360318" y="5400700"/>
            <a:ext cx="2743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직선 화살표 연결선 165"/>
          <p:cNvCxnSpPr>
            <a:stCxn id="75" idx="3"/>
            <a:endCxn id="76" idx="1"/>
          </p:cNvCxnSpPr>
          <p:nvPr/>
        </p:nvCxnSpPr>
        <p:spPr>
          <a:xfrm>
            <a:off x="7426723" y="5400700"/>
            <a:ext cx="2064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직선 화살표 연결선 177"/>
          <p:cNvCxnSpPr>
            <a:stCxn id="55" idx="3"/>
            <a:endCxn id="67" idx="1"/>
          </p:cNvCxnSpPr>
          <p:nvPr/>
        </p:nvCxnSpPr>
        <p:spPr>
          <a:xfrm>
            <a:off x="1243186" y="6408812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직선 화살표 연결선 182"/>
          <p:cNvCxnSpPr>
            <a:stCxn id="67" idx="3"/>
            <a:endCxn id="70" idx="1"/>
          </p:cNvCxnSpPr>
          <p:nvPr/>
        </p:nvCxnSpPr>
        <p:spPr>
          <a:xfrm>
            <a:off x="2239863" y="6408812"/>
            <a:ext cx="12633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화살표 연결선 191"/>
          <p:cNvCxnSpPr>
            <a:stCxn id="57" idx="3"/>
            <a:endCxn id="103" idx="1"/>
          </p:cNvCxnSpPr>
          <p:nvPr/>
        </p:nvCxnSpPr>
        <p:spPr>
          <a:xfrm>
            <a:off x="1243186" y="7043167"/>
            <a:ext cx="1261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화살표 연결선 193"/>
          <p:cNvCxnSpPr>
            <a:stCxn id="94" idx="3"/>
            <a:endCxn id="71" idx="1"/>
          </p:cNvCxnSpPr>
          <p:nvPr/>
        </p:nvCxnSpPr>
        <p:spPr>
          <a:xfrm>
            <a:off x="1243186" y="7714779"/>
            <a:ext cx="2045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직사각형 196"/>
          <p:cNvSpPr/>
          <p:nvPr/>
        </p:nvSpPr>
        <p:spPr>
          <a:xfrm>
            <a:off x="3474603" y="8890075"/>
            <a:ext cx="1368152" cy="28803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기본이수</a:t>
            </a:r>
            <a:endParaRPr lang="en-US" altLang="ko-K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124</Words>
  <Application>Microsoft Office PowerPoint</Application>
  <PresentationFormat>사용자 지정</PresentationFormat>
  <Paragraphs>91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최현종</cp:lastModifiedBy>
  <cp:revision>87</cp:revision>
  <dcterms:created xsi:type="dcterms:W3CDTF">2011-03-08T06:22:35Z</dcterms:created>
  <dcterms:modified xsi:type="dcterms:W3CDTF">2020-03-03T07:20:27Z</dcterms:modified>
</cp:coreProperties>
</file>