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2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29B7-DA95-4F0F-BD97-9FBE906CE1A5}" type="datetimeFigureOut">
              <a:rPr lang="zh-CN" altLang="en-US" smtClean="0"/>
              <a:t>2009/12/9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9AE5-9753-46E4-B032-62172A3CCD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/>
              <a:t>한국어능력시험</a:t>
            </a:r>
            <a:r>
              <a:rPr lang="en-US" altLang="ko-KR" sz="3200" dirty="0" smtClean="0"/>
              <a:t>5</a:t>
            </a:r>
            <a:r>
              <a:rPr lang="ko-KR" altLang="en-US" sz="3200" dirty="0" smtClean="0"/>
              <a:t>급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제</a:t>
            </a:r>
            <a:r>
              <a:rPr lang="en-US" altLang="ko-KR" sz="3200" dirty="0" smtClean="0"/>
              <a:t>8</a:t>
            </a:r>
            <a:r>
              <a:rPr lang="ko-KR" altLang="en-US" sz="3200" dirty="0" smtClean="0"/>
              <a:t>회 어휘</a:t>
            </a:r>
            <a:r>
              <a:rPr lang="en-US" altLang="ko-KR" sz="3200" dirty="0" smtClean="0"/>
              <a:t>(16</a:t>
            </a:r>
            <a:r>
              <a:rPr lang="ko-KR" altLang="en-US" sz="3200" dirty="0" smtClean="0"/>
              <a:t>번 </a:t>
            </a:r>
            <a:r>
              <a:rPr lang="ko-KR" altLang="en-US" sz="3200" dirty="0"/>
              <a:t>～ </a:t>
            </a:r>
            <a:r>
              <a:rPr lang="en-US" altLang="ko-KR" sz="3200" dirty="0"/>
              <a:t>30</a:t>
            </a:r>
            <a:r>
              <a:rPr lang="ko-KR" altLang="en-US" sz="3200" dirty="0"/>
              <a:t>번</a:t>
            </a:r>
            <a:r>
              <a:rPr lang="en-US" altLang="ko-KR" sz="3200" dirty="0"/>
              <a:t>)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ko-KR" altLang="en-US" sz="2400" dirty="0" smtClean="0">
                <a:solidFill>
                  <a:schemeClr val="tx1"/>
                </a:solidFill>
              </a:rPr>
              <a:t>국어국문학과  </a:t>
            </a:r>
            <a:r>
              <a:rPr lang="en-US" altLang="ko-KR" sz="2400" dirty="0" smtClean="0">
                <a:solidFill>
                  <a:schemeClr val="tx1"/>
                </a:solidFill>
              </a:rPr>
              <a:t>3</a:t>
            </a:r>
            <a:r>
              <a:rPr lang="ko-KR" altLang="en-US" sz="2400" dirty="0" smtClean="0">
                <a:solidFill>
                  <a:schemeClr val="tx1"/>
                </a:solidFill>
              </a:rPr>
              <a:t>학년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ko-KR" altLang="en-US" sz="2400" dirty="0" smtClean="0">
                <a:solidFill>
                  <a:schemeClr val="tx1"/>
                </a:solidFill>
              </a:rPr>
              <a:t>왕교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20780079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23.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㉠에 알맞은 말을 고르십시오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(3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점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주다가는              ②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준다느니</a:t>
            </a:r>
          </a:p>
          <a:p>
            <a:pPr>
              <a:buNone/>
            </a:pPr>
            <a:r>
              <a:rPr lang="ko-KR" altLang="en-US" sz="2000" dirty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③ 준다 할지라도 </a:t>
            </a:r>
            <a:r>
              <a:rPr lang="ko-KR" altLang="en-US" sz="2000" dirty="0" smtClean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④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준다고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하더니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다가는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어떤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동작이나 상태 따위가 중단되고 다른 동작이나 상태로 바뀜을 나타내는 연결 어미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‘-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다가’에 비하여 동작이나 상태의 변환에 초점이 놓인다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공부를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조금 하다가는 잠이 들고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깨우면 또 조금 하다가는 잠이 들고 그런답니다</a:t>
            </a: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ㄴ다느니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이런다고도 하고 저런다고도 함을 나타내는 연결 어미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 lvl="1"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예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우리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가족은 바닷가로 간다느니 산으로 간다느니 휴가 계획을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세우느라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바쁘다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 lvl="1"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1"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할지라도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앞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절의 사실을 인정하면서 그에 구애받지 않는 사실을 이어 말할 때에 쓰는 연결 어미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어떤 미래의 일에 대하여 ‘그렇다고 가정하더라도’의 뜻을 나타낸다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 lvl="1"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그는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힘은 약할지라도 기술이 좋다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</a:p>
          <a:p>
            <a:pPr lvl="1"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1"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더니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주로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혼잣말에 쓰여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과거에 직접 경험하여 알게 된 일을 회상하여 나타내는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종결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더니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현재에 그와 대조되는 어떤 상황이 있음을 암시한다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/>
          </a:p>
          <a:p>
            <a:pPr>
              <a:buNone/>
            </a:pPr>
            <a:r>
              <a:rPr lang="en-US" altLang="ko-KR" sz="2000" dirty="0" smtClean="0"/>
              <a:t>24</a:t>
            </a:r>
            <a:r>
              <a:rPr lang="en-US" altLang="ko-KR" sz="2000" dirty="0"/>
              <a:t>. </a:t>
            </a:r>
            <a:r>
              <a:rPr lang="ko-KR" altLang="en-US" sz="2000" dirty="0"/>
              <a:t>㉡과 바꾸어 쓸 수 있는 말을 본문에서 찾아 쓰십시오</a:t>
            </a:r>
            <a:r>
              <a:rPr lang="en-US" altLang="ko-KR" sz="2000" dirty="0"/>
              <a:t>. (4</a:t>
            </a:r>
            <a:r>
              <a:rPr lang="ko-KR" altLang="en-US" sz="2000" dirty="0"/>
              <a:t>점</a:t>
            </a:r>
            <a:r>
              <a:rPr lang="en-US" altLang="ko-KR" sz="2000" dirty="0"/>
              <a:t>)</a:t>
            </a:r>
          </a:p>
          <a:p>
            <a:pPr>
              <a:buNone/>
            </a:pPr>
            <a:r>
              <a:rPr lang="en-US" altLang="zh-CN" sz="2000" dirty="0" smtClean="0"/>
              <a:t>             (         </a:t>
            </a:r>
            <a:r>
              <a:rPr lang="ko-KR" altLang="en-US" sz="2000" dirty="0" smtClean="0"/>
              <a:t>성취동기           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[25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～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27]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다음 글을 읽고 물음에 답하십시오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(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각 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3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점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>
              <a:buNone/>
            </a:pPr>
            <a:r>
              <a:rPr lang="ko-KR" altLang="en-US" sz="2000" dirty="0"/>
              <a:t>“너도 앞으로 학교에서 친구들하고 사귀다 보면 필요할 때가 있을 테니</a:t>
            </a:r>
          </a:p>
          <a:p>
            <a:pPr>
              <a:buNone/>
            </a:pPr>
            <a:r>
              <a:rPr lang="ko-KR" altLang="en-US" sz="2000" dirty="0"/>
              <a:t>이제부터 용돈을 주겠다</a:t>
            </a:r>
            <a:r>
              <a:rPr lang="en-US" altLang="ko-KR" sz="2000" dirty="0"/>
              <a:t>.” </a:t>
            </a:r>
            <a:r>
              <a:rPr lang="ko-KR" altLang="en-US" sz="2000" dirty="0"/>
              <a:t>초등학교 </a:t>
            </a:r>
            <a:r>
              <a:rPr lang="en-US" altLang="ko-KR" sz="2000" dirty="0"/>
              <a:t>3</a:t>
            </a:r>
            <a:r>
              <a:rPr lang="ko-KR" altLang="en-US" sz="2000" dirty="0"/>
              <a:t>학년 때쯤 어머니로부터 </a:t>
            </a:r>
            <a:r>
              <a:rPr lang="ko-KR" altLang="en-US" sz="2000" dirty="0" smtClean="0"/>
              <a:t>이런 말씀과  함께 </a:t>
            </a:r>
            <a:r>
              <a:rPr lang="ko-KR" altLang="en-US" sz="2000" dirty="0"/>
              <a:t>용돈을 처음 받았을 때 나는 갑자기 키가 한 </a:t>
            </a:r>
            <a:r>
              <a:rPr lang="en-US" altLang="ko-KR" sz="2000" dirty="0"/>
              <a:t>( </a:t>
            </a:r>
            <a:r>
              <a:rPr lang="ko-KR" altLang="en-US" sz="2000" dirty="0"/>
              <a:t>㉠ </a:t>
            </a:r>
            <a:r>
              <a:rPr lang="en-US" altLang="ko-KR" sz="2000" dirty="0"/>
              <a:t>)</a:t>
            </a:r>
            <a:r>
              <a:rPr lang="ko-KR" altLang="en-US" sz="2000" dirty="0"/>
              <a:t>이나 큰 것 </a:t>
            </a:r>
            <a:r>
              <a:rPr lang="ko-KR" altLang="en-US" sz="2000" dirty="0" smtClean="0"/>
              <a:t>같았다</a:t>
            </a:r>
            <a:r>
              <a:rPr lang="en-US" altLang="ko-KR" sz="2000" dirty="0"/>
              <a:t>. </a:t>
            </a:r>
            <a:r>
              <a:rPr lang="ko-KR" altLang="en-US" sz="2000" dirty="0"/>
              <a:t>나는 그 돈의 </a:t>
            </a:r>
            <a:r>
              <a:rPr lang="en-US" altLang="ko-KR" sz="2000" dirty="0"/>
              <a:t>( </a:t>
            </a:r>
            <a:r>
              <a:rPr lang="ko-KR" altLang="en-US" sz="2000" dirty="0"/>
              <a:t>㉡ </a:t>
            </a:r>
            <a:r>
              <a:rPr lang="en-US" altLang="ko-KR" sz="2000" dirty="0"/>
              <a:t>)</a:t>
            </a:r>
            <a:r>
              <a:rPr lang="ko-KR" altLang="en-US" sz="2000" dirty="0"/>
              <a:t>를 잘 알고 있었다</a:t>
            </a:r>
            <a:r>
              <a:rPr lang="en-US" altLang="ko-KR" sz="2000" dirty="0"/>
              <a:t>. </a:t>
            </a:r>
            <a:r>
              <a:rPr lang="ko-KR" altLang="en-US" sz="2000" dirty="0"/>
              <a:t>그 돈은 </a:t>
            </a:r>
            <a:r>
              <a:rPr lang="en-US" altLang="ko-KR" sz="2000" dirty="0"/>
              <a:t>( </a:t>
            </a:r>
            <a:r>
              <a:rPr lang="ko-KR" altLang="en-US" sz="2000" dirty="0"/>
              <a:t>㉢ </a:t>
            </a:r>
            <a:r>
              <a:rPr lang="en-US" altLang="ko-KR" sz="2000" dirty="0"/>
              <a:t>) </a:t>
            </a:r>
            <a:r>
              <a:rPr lang="ko-KR" altLang="en-US" sz="2000" dirty="0"/>
              <a:t>몇 </a:t>
            </a:r>
            <a:r>
              <a:rPr lang="ko-KR" altLang="en-US" sz="2000" dirty="0" smtClean="0"/>
              <a:t>마리  안 </a:t>
            </a:r>
            <a:r>
              <a:rPr lang="ko-KR" altLang="en-US" sz="2000" dirty="0"/>
              <a:t>되는 닭에서 얻은 계란을 모아 두었다가 파신 것임이 틀림없었다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그렇기 </a:t>
            </a:r>
            <a:r>
              <a:rPr lang="ko-KR" altLang="en-US" sz="2000" dirty="0"/>
              <a:t>때문에 나는 그 돈을 함부로 쓸 수가 없었다</a:t>
            </a:r>
            <a:r>
              <a:rPr lang="en-US" altLang="ko-KR" sz="2000" dirty="0"/>
              <a:t>.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25.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㉠에 알맞은 말을 고르십시오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ko-KR" altLang="en-US" sz="2000" dirty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① 뼘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② 단 ③ 아름 ④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움큼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뼘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：엄지손가락과 다른 손가락을 완전히 펴서 벌렸을 때에 두 끝 사이의 거리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단 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：오직 그것뿐임을 나타내는 말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아름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：두 팔을 둥글게 모아서 만든 둘레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움큼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：손으로 한 줌 움켜쥘 만한 분량을 세는 단위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endParaRPr lang="zh-CN" altLang="en-US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26.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㉡에 알맞은 말을 고르십시오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① 용도 </a:t>
            </a:r>
            <a:r>
              <a:rPr lang="ko-KR" altLang="en-US" sz="2000" dirty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② 출처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③ 배후 ④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근거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용도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：쓰이는 길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또는 쓰이는 곳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출처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：사물이나 말 따위가 생기거나 나온 근거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배후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：어떤 대상이나 대오의 뒤쪽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근거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：근본이 되는 거점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endParaRPr lang="ko-KR" altLang="zh-CN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sz="2000" dirty="0"/>
              <a:t>27. </a:t>
            </a:r>
            <a:r>
              <a:rPr lang="ko-KR" altLang="en-US" sz="2000" dirty="0"/>
              <a:t>㉢에 알맞은 말을 고르십시오</a:t>
            </a:r>
            <a:r>
              <a:rPr lang="en-US" altLang="ko-KR" sz="2000" dirty="0"/>
              <a:t>.</a:t>
            </a:r>
          </a:p>
          <a:p>
            <a:pPr>
              <a:buNone/>
            </a:pPr>
            <a:r>
              <a:rPr lang="ko-KR" altLang="en-US" sz="2000" dirty="0" smtClean="0"/>
              <a:t>       ① </a:t>
            </a:r>
            <a:r>
              <a:rPr lang="ko-KR" altLang="en-US" sz="2000" dirty="0"/>
              <a:t>동문서답 </a:t>
            </a:r>
            <a:r>
              <a:rPr lang="ko-KR" altLang="en-US" sz="2000" dirty="0" smtClean="0"/>
              <a:t>             ② </a:t>
            </a:r>
            <a:r>
              <a:rPr lang="ko-KR" altLang="en-US" sz="2000" dirty="0"/>
              <a:t>고진감래</a:t>
            </a:r>
          </a:p>
          <a:p>
            <a:pPr>
              <a:buNone/>
            </a:pPr>
            <a:r>
              <a:rPr lang="ko-KR" altLang="en-US" sz="2000" dirty="0" smtClean="0"/>
              <a:t>       </a:t>
            </a:r>
            <a:r>
              <a:rPr lang="ko-KR" altLang="en-US" sz="2000" dirty="0" smtClean="0">
                <a:solidFill>
                  <a:srgbClr val="2132CF"/>
                </a:solidFill>
              </a:rPr>
              <a:t>③ 십중팔구              </a:t>
            </a:r>
            <a:r>
              <a:rPr lang="ko-KR" altLang="en-US" sz="2000" dirty="0"/>
              <a:t>④ </a:t>
            </a:r>
            <a:r>
              <a:rPr lang="ko-KR" altLang="en-US" sz="2000" dirty="0" smtClean="0"/>
              <a:t>군계일학</a:t>
            </a:r>
            <a:endParaRPr lang="en-US" altLang="ko-KR" sz="2000" dirty="0" smtClean="0"/>
          </a:p>
          <a:p>
            <a:pPr>
              <a:buNone/>
            </a:pPr>
            <a:endParaRPr lang="en-US" altLang="ko-KR" sz="2000" dirty="0">
              <a:cs typeface="맑은 고딕"/>
            </a:endParaRPr>
          </a:p>
          <a:p>
            <a:pPr>
              <a:buNone/>
            </a:pPr>
            <a:r>
              <a:rPr lang="ko-KR" altLang="en-US" sz="2000" dirty="0" smtClean="0">
                <a:cs typeface="맑은 고딕"/>
              </a:rPr>
              <a:t>동문서답</a:t>
            </a:r>
            <a:r>
              <a:rPr lang="en-US" altLang="zh-CN" sz="2000" dirty="0" smtClean="0">
                <a:ea typeface="맑은 고딕"/>
                <a:cs typeface="맑은 고딕"/>
              </a:rPr>
              <a:t>:</a:t>
            </a:r>
            <a:r>
              <a:rPr lang="zh-CN" altLang="en-US" sz="2000" dirty="0" smtClean="0"/>
              <a:t>물음과는 전혀 상관없는 엉뚱한 대답</a:t>
            </a:r>
            <a:r>
              <a:rPr lang="en-US" altLang="zh-CN" sz="2000" dirty="0" smtClean="0"/>
              <a:t>. </a:t>
            </a:r>
          </a:p>
          <a:p>
            <a:pPr>
              <a:buNone/>
            </a:pPr>
            <a:endParaRPr lang="en-US" altLang="ko-KR" sz="2000" dirty="0" smtClean="0">
              <a:cs typeface="맑은 고딕"/>
            </a:endParaRPr>
          </a:p>
          <a:p>
            <a:pPr>
              <a:buNone/>
            </a:pPr>
            <a:r>
              <a:rPr lang="ko-KR" altLang="en-US" sz="2000" dirty="0" smtClean="0">
                <a:cs typeface="맑은 고딕"/>
              </a:rPr>
              <a:t>고진감래</a:t>
            </a:r>
            <a:r>
              <a:rPr lang="en-US" altLang="zh-CN" sz="2000" dirty="0" smtClean="0">
                <a:ea typeface="맑은 고딕"/>
                <a:cs typeface="맑은 고딕"/>
              </a:rPr>
              <a:t>:</a:t>
            </a:r>
            <a:r>
              <a:rPr lang="zh-CN" altLang="en-US" sz="2000" dirty="0" smtClean="0"/>
              <a:t>쓴 것이 다하면 단 것이 온다는 뜻으로</a:t>
            </a:r>
            <a:r>
              <a:rPr lang="en-US" altLang="zh-CN" sz="2000" dirty="0" smtClean="0"/>
              <a:t>, </a:t>
            </a:r>
            <a:r>
              <a:rPr lang="zh-CN" altLang="en-US" sz="2000" dirty="0" smtClean="0"/>
              <a:t>고생 끝에 즐거움이 옴을 이르는 말</a:t>
            </a:r>
            <a:r>
              <a:rPr lang="en-US" altLang="zh-CN" sz="2000" dirty="0" smtClean="0"/>
              <a:t>. </a:t>
            </a:r>
          </a:p>
          <a:p>
            <a:pPr>
              <a:buNone/>
            </a:pPr>
            <a:endParaRPr lang="en-US" altLang="ko-KR" sz="2000" dirty="0" smtClean="0">
              <a:cs typeface="맑은 고딕"/>
            </a:endParaRPr>
          </a:p>
          <a:p>
            <a:pPr>
              <a:buNone/>
            </a:pPr>
            <a:r>
              <a:rPr lang="ko-KR" altLang="en-US" sz="2000" dirty="0" smtClean="0">
                <a:cs typeface="맑은 고딕"/>
              </a:rPr>
              <a:t>십중팔구</a:t>
            </a:r>
            <a:r>
              <a:rPr lang="en-US" altLang="zh-CN" sz="2000" dirty="0" smtClean="0">
                <a:ea typeface="맑은 고딕"/>
                <a:cs typeface="맑은 고딕"/>
              </a:rPr>
              <a:t>:</a:t>
            </a:r>
            <a:r>
              <a:rPr lang="zh-CN" altLang="en-US" sz="2000" dirty="0" smtClean="0"/>
              <a:t>열 가운데 여덟이나 아홉 정도로 거의 대부분이거나 거의 틀림없음</a:t>
            </a:r>
            <a:r>
              <a:rPr lang="en-US" altLang="zh-CN" sz="2000" dirty="0" smtClean="0"/>
              <a:t>. </a:t>
            </a:r>
          </a:p>
          <a:p>
            <a:pPr>
              <a:buNone/>
            </a:pPr>
            <a:endParaRPr lang="en-US" altLang="ko-KR" sz="2000" dirty="0" smtClean="0">
              <a:cs typeface="맑은 고딕"/>
            </a:endParaRPr>
          </a:p>
          <a:p>
            <a:pPr>
              <a:buNone/>
            </a:pPr>
            <a:r>
              <a:rPr lang="ko-KR" altLang="en-US" sz="2000" dirty="0" smtClean="0">
                <a:cs typeface="맑은 고딕"/>
              </a:rPr>
              <a:t>군계일학</a:t>
            </a:r>
            <a:r>
              <a:rPr lang="en-US" altLang="zh-CN" sz="2000" dirty="0" smtClean="0">
                <a:ea typeface="맑은 고딕"/>
                <a:cs typeface="맑은 고딕"/>
              </a:rPr>
              <a:t>:</a:t>
            </a:r>
            <a:r>
              <a:rPr lang="zh-CN" altLang="en-US" sz="2000" dirty="0" smtClean="0"/>
              <a:t>닭의 무리 가운데에서 한 마리의 학이란 뜻으로</a:t>
            </a:r>
            <a:r>
              <a:rPr lang="en-US" altLang="zh-CN" sz="2000" dirty="0" smtClean="0"/>
              <a:t>, </a:t>
            </a:r>
            <a:r>
              <a:rPr lang="zh-CN" altLang="en-US" sz="2000" dirty="0" smtClean="0"/>
              <a:t>많은 사람 가운데서 뛰어난 인물을 이르는 말</a:t>
            </a:r>
            <a:r>
              <a:rPr lang="en-US" altLang="zh-CN" sz="2000" dirty="0" smtClean="0"/>
              <a:t>. </a:t>
            </a:r>
          </a:p>
          <a:p>
            <a:endParaRPr lang="zh-CN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/>
              <a:t>[28</a:t>
            </a:r>
            <a:r>
              <a:rPr lang="ko-KR" altLang="en-US" sz="2000" dirty="0"/>
              <a:t>～</a:t>
            </a:r>
            <a:r>
              <a:rPr lang="en-US" altLang="ko-KR" sz="2000" dirty="0"/>
              <a:t>30] </a:t>
            </a:r>
            <a:r>
              <a:rPr lang="ko-KR" altLang="en-US" sz="2000" dirty="0"/>
              <a:t>다음 글을 읽고 물음에 답하십시오</a:t>
            </a:r>
            <a:r>
              <a:rPr lang="en-US" altLang="ko-KR" sz="2000" dirty="0"/>
              <a:t>.</a:t>
            </a:r>
          </a:p>
          <a:p>
            <a:pPr>
              <a:buNone/>
            </a:pPr>
            <a:r>
              <a:rPr lang="ko-KR" altLang="en-US" sz="2000" dirty="0"/>
              <a:t>텔레비전이 우리에게 미치는 나쁜 영향은 그것이 비단 가족 간의 </a:t>
            </a:r>
            <a:r>
              <a:rPr lang="ko-KR" altLang="en-US" sz="2000" dirty="0" smtClean="0"/>
              <a:t>귀중한 </a:t>
            </a:r>
            <a:r>
              <a:rPr lang="ko-KR" altLang="en-US" sz="2000" dirty="0"/>
              <a:t>시간을 빼앗는다는 점뿐만 아니라 텔레비전을 통해 무의식중에 </a:t>
            </a:r>
            <a:r>
              <a:rPr lang="ko-KR" altLang="en-US" sz="2000" dirty="0" smtClean="0"/>
              <a:t>바람직 하지 않은 대화 방식에 노출된다는 점이다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결코 쌍방의 의견이 ㉠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좁혀지다</a:t>
            </a:r>
            <a:r>
              <a:rPr lang="en-US" altLang="ko-KR" sz="2000" dirty="0"/>
              <a:t>) </a:t>
            </a:r>
            <a:r>
              <a:rPr lang="ko-KR" altLang="en-US" sz="2000" dirty="0"/>
              <a:t>만무한 평행선 식의 질의 응답</a:t>
            </a:r>
            <a:r>
              <a:rPr lang="en-US" altLang="ko-KR" sz="2000" dirty="0"/>
              <a:t>, </a:t>
            </a:r>
            <a:r>
              <a:rPr lang="ko-KR" altLang="en-US" sz="2000" dirty="0"/>
              <a:t>웃기기 위한 말장난</a:t>
            </a:r>
            <a:r>
              <a:rPr lang="en-US" altLang="ko-KR" sz="2000" dirty="0"/>
              <a:t>, </a:t>
            </a:r>
            <a:r>
              <a:rPr lang="ko-KR" altLang="en-US" sz="2000" b="1" u="sng" dirty="0"/>
              <a:t>㉡자신의 </a:t>
            </a:r>
            <a:r>
              <a:rPr lang="ko-KR" altLang="en-US" sz="2000" b="1" u="sng" dirty="0" smtClean="0"/>
              <a:t>잘못은 </a:t>
            </a:r>
            <a:r>
              <a:rPr lang="ko-KR" altLang="en-US" sz="2000" b="1" u="sng" dirty="0"/>
              <a:t>보지 못하고 남의 잘못만 꼬집는 </a:t>
            </a:r>
            <a:r>
              <a:rPr lang="ko-KR" altLang="en-US" sz="2000" dirty="0"/>
              <a:t>설교 등이 우리가 텔레비전에서 </a:t>
            </a:r>
            <a:r>
              <a:rPr lang="ko-KR" altLang="en-US" sz="2000" dirty="0" smtClean="0"/>
              <a:t>주로보게 </a:t>
            </a:r>
            <a:r>
              <a:rPr lang="ko-KR" altLang="en-US" sz="2000" dirty="0"/>
              <a:t>되는 말의 방법이다</a:t>
            </a:r>
            <a:r>
              <a:rPr lang="en-US" altLang="ko-KR" sz="2000" dirty="0"/>
              <a:t>. </a:t>
            </a:r>
            <a:r>
              <a:rPr lang="ko-KR" altLang="en-US" sz="2000" dirty="0"/>
              <a:t>그렇다고 텔레비전만 탓할 수도 없다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왜냐하면거기에 </a:t>
            </a:r>
            <a:r>
              <a:rPr lang="ko-KR" altLang="en-US" sz="2000" dirty="0"/>
              <a:t>나타난 생활상과 말하는 방법은 ㉢</a:t>
            </a:r>
            <a:r>
              <a:rPr lang="en-US" altLang="ko-KR" sz="2000" dirty="0"/>
              <a:t>(</a:t>
            </a:r>
            <a:r>
              <a:rPr lang="ko-KR" altLang="en-US" sz="2000" dirty="0"/>
              <a:t>좋다</a:t>
            </a:r>
            <a:r>
              <a:rPr lang="en-US" altLang="ko-KR" sz="2000" dirty="0"/>
              <a:t>, </a:t>
            </a:r>
            <a:r>
              <a:rPr lang="ko-KR" altLang="en-US" sz="2000" dirty="0"/>
              <a:t>싫다</a:t>
            </a:r>
            <a:r>
              <a:rPr lang="en-US" altLang="ko-KR" sz="2000" dirty="0"/>
              <a:t>) </a:t>
            </a:r>
            <a:r>
              <a:rPr lang="ko-KR" altLang="en-US" sz="2000" dirty="0"/>
              <a:t>간에 우리들의 </a:t>
            </a:r>
            <a:r>
              <a:rPr lang="ko-KR" altLang="en-US" sz="2000" dirty="0" smtClean="0"/>
              <a:t>모습을 </a:t>
            </a:r>
            <a:r>
              <a:rPr lang="ko-KR" altLang="en-US" sz="2000" dirty="0"/>
              <a:t>반영한 것이기 때문이다</a:t>
            </a:r>
            <a:endParaRPr lang="zh-CN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/>
          </a:p>
          <a:p>
            <a:pPr>
              <a:buNone/>
            </a:pPr>
            <a:r>
              <a:rPr lang="en-US" altLang="ko-KR" sz="2000" dirty="0" smtClean="0"/>
              <a:t>28</a:t>
            </a:r>
            <a:r>
              <a:rPr lang="en-US" altLang="ko-KR" sz="2000" dirty="0"/>
              <a:t>. </a:t>
            </a:r>
            <a:r>
              <a:rPr lang="ko-KR" altLang="en-US" sz="2000" dirty="0"/>
              <a:t>㉠을 문맥에 맞게 고쳐 쓴 것으로 </a:t>
            </a:r>
            <a:r>
              <a:rPr lang="ko-KR" altLang="en-US" sz="2000" dirty="0" smtClean="0"/>
              <a:t>알맞은 말을 </a:t>
            </a:r>
            <a:r>
              <a:rPr lang="ko-KR" altLang="en-US" sz="2000" dirty="0"/>
              <a:t>고르십시오</a:t>
            </a:r>
            <a:r>
              <a:rPr lang="en-US" altLang="ko-KR" sz="2000" dirty="0"/>
              <a:t>. (3</a:t>
            </a:r>
            <a:r>
              <a:rPr lang="ko-KR" altLang="en-US" sz="2000" dirty="0"/>
              <a:t>점</a:t>
            </a:r>
            <a:r>
              <a:rPr lang="en-US" altLang="ko-KR" sz="2000" dirty="0"/>
              <a:t>)</a:t>
            </a:r>
          </a:p>
          <a:p>
            <a:pPr>
              <a:buNone/>
            </a:pPr>
            <a:r>
              <a:rPr lang="ko-KR" altLang="en-US" sz="2000" dirty="0" smtClean="0"/>
              <a:t>       ① </a:t>
            </a:r>
            <a:r>
              <a:rPr lang="ko-KR" altLang="en-US" sz="2000" dirty="0"/>
              <a:t>좁히기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</a:t>
            </a:r>
            <a:r>
              <a:rPr lang="ko-KR" altLang="en-US" sz="2000" dirty="0" smtClean="0"/>
              <a:t>② </a:t>
            </a:r>
            <a:r>
              <a:rPr lang="ko-KR" altLang="en-US" sz="2000" dirty="0"/>
              <a:t>좁히느니</a:t>
            </a:r>
          </a:p>
          <a:p>
            <a:pPr>
              <a:buNone/>
            </a:pPr>
            <a:r>
              <a:rPr lang="ko-KR" altLang="en-US" sz="2000" dirty="0" smtClean="0"/>
              <a:t>       ③ </a:t>
            </a:r>
            <a:r>
              <a:rPr lang="ko-KR" altLang="en-US" sz="2000" dirty="0"/>
              <a:t>좁힌 김에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>
                <a:solidFill>
                  <a:srgbClr val="2132CF"/>
                </a:solidFill>
              </a:rPr>
              <a:t> </a:t>
            </a:r>
            <a:r>
              <a:rPr lang="en-US" altLang="ko-KR" sz="2000" smtClean="0">
                <a:solidFill>
                  <a:srgbClr val="2132CF"/>
                </a:solidFill>
              </a:rPr>
              <a:t>      </a:t>
            </a:r>
            <a:r>
              <a:rPr lang="ko-KR" altLang="en-US" sz="2000" smtClean="0">
                <a:solidFill>
                  <a:srgbClr val="2132CF"/>
                </a:solidFill>
              </a:rPr>
              <a:t>④ </a:t>
            </a:r>
            <a:r>
              <a:rPr lang="ko-KR" altLang="en-US" sz="2000" dirty="0">
                <a:solidFill>
                  <a:srgbClr val="2132CF"/>
                </a:solidFill>
              </a:rPr>
              <a:t>좁혀질 리</a:t>
            </a:r>
            <a:endParaRPr lang="zh-CN" altLang="en-US" sz="2000" dirty="0">
              <a:solidFill>
                <a:srgbClr val="2132C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/>
              <a:t>29. </a:t>
            </a:r>
            <a:r>
              <a:rPr lang="ko-KR" altLang="en-US" sz="2000" dirty="0"/>
              <a:t>㉡에 알맞은 속담을 고르십시오</a:t>
            </a:r>
            <a:r>
              <a:rPr lang="en-US" altLang="ko-KR" sz="2000" dirty="0"/>
              <a:t>. (3</a:t>
            </a:r>
            <a:r>
              <a:rPr lang="ko-KR" altLang="en-US" sz="2000" dirty="0"/>
              <a:t>점</a:t>
            </a:r>
            <a:r>
              <a:rPr lang="en-US" altLang="ko-KR" sz="2000" dirty="0"/>
              <a:t>)</a:t>
            </a:r>
          </a:p>
          <a:p>
            <a:pPr>
              <a:buNone/>
            </a:pPr>
            <a:r>
              <a:rPr lang="ko-KR" altLang="en-US" sz="2000" dirty="0"/>
              <a:t>① 남의 떡이 더 커 </a:t>
            </a:r>
            <a:r>
              <a:rPr lang="ko-KR" altLang="en-US" sz="2000" dirty="0" smtClean="0"/>
              <a:t>보인다</a:t>
            </a:r>
            <a:r>
              <a:rPr lang="en-US" altLang="ko-KR" sz="2000" dirty="0" smtClean="0"/>
              <a:t>:</a:t>
            </a:r>
            <a:r>
              <a:rPr lang="ko-KR" altLang="en-US" sz="2000" dirty="0"/>
              <a:t> ‘남의 손의 떡이 더 커 보이고 남이 잡은 일감이 더 헐어 보인다’의 북한 속담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>
              <a:buNone/>
            </a:pPr>
            <a:r>
              <a:rPr lang="ko-KR" altLang="en-US" sz="2000" dirty="0"/>
              <a:t>② 말 한 마디로 천 냥 빚을 </a:t>
            </a:r>
            <a:r>
              <a:rPr lang="ko-KR" altLang="en-US" sz="2000" dirty="0" smtClean="0"/>
              <a:t>갚는다</a:t>
            </a:r>
            <a:endParaRPr lang="ko-KR" altLang="en-US" sz="2000" dirty="0"/>
          </a:p>
          <a:p>
            <a:pPr>
              <a:buNone/>
            </a:pPr>
            <a:r>
              <a:rPr lang="ko-KR" altLang="en-US" sz="2000" dirty="0">
                <a:solidFill>
                  <a:srgbClr val="2132CF"/>
                </a:solidFill>
              </a:rPr>
              <a:t>③ 똥 묻은 개가 겨 묻은 개 </a:t>
            </a:r>
            <a:r>
              <a:rPr lang="ko-KR" altLang="en-US" sz="2000" dirty="0" smtClean="0">
                <a:solidFill>
                  <a:srgbClr val="2132CF"/>
                </a:solidFill>
              </a:rPr>
              <a:t>나무란다</a:t>
            </a:r>
            <a:r>
              <a:rPr lang="en-US" altLang="ko-KR" sz="2000" dirty="0" smtClean="0">
                <a:solidFill>
                  <a:srgbClr val="2132CF"/>
                </a:solidFill>
              </a:rPr>
              <a:t>:</a:t>
            </a:r>
            <a:r>
              <a:rPr lang="ko-KR" altLang="en-US" sz="2000" dirty="0">
                <a:solidFill>
                  <a:srgbClr val="2132CF"/>
                </a:solidFill>
              </a:rPr>
              <a:t>자기는 더 큰 흉이 있으면서 도리어 남의 작은 흉을 본다는 말</a:t>
            </a:r>
          </a:p>
          <a:p>
            <a:pPr>
              <a:buNone/>
            </a:pPr>
            <a:r>
              <a:rPr lang="ko-KR" altLang="en-US" sz="2000" dirty="0"/>
              <a:t>④ 서당 개 삼 년이면 풍월을 </a:t>
            </a:r>
            <a:r>
              <a:rPr lang="ko-KR" altLang="en-US" sz="2000" dirty="0" smtClean="0"/>
              <a:t>읊는다</a:t>
            </a:r>
            <a:r>
              <a:rPr lang="en-US" altLang="ko-KR" sz="2000" dirty="0" smtClean="0"/>
              <a:t>:</a:t>
            </a:r>
            <a:r>
              <a:rPr lang="ko-KR" altLang="en-US" sz="2000" dirty="0"/>
              <a:t>서당에서 삼 년 동안 살면서 매일 글 읽는 소리를 듣다 보면 개조차도 글 읽는 소리를 내게 된다는 뜻으로</a:t>
            </a:r>
            <a:r>
              <a:rPr lang="en-US" altLang="ko-KR" sz="2000" dirty="0"/>
              <a:t>, </a:t>
            </a:r>
            <a:r>
              <a:rPr lang="ko-KR" altLang="en-US" sz="2000" dirty="0"/>
              <a:t>어떤 분야에 대하여 지식과 경험이 전혀 없는 사람이라도 그 부문에 오래 있으면 얼마간의 지식과 경험을 갖게 된다는 것을 비유적으로 이르는 말</a:t>
            </a:r>
            <a:r>
              <a:rPr lang="en-US" altLang="ko-KR" sz="2000" dirty="0"/>
              <a:t>. ≒</a:t>
            </a:r>
            <a:r>
              <a:rPr lang="ko-KR" altLang="en-US" sz="2000" dirty="0"/>
              <a:t>당구 삼 년에 폐풍월</a:t>
            </a:r>
            <a:r>
              <a:rPr lang="en-US" altLang="ko-KR" sz="2000" dirty="0"/>
              <a:t>(</a:t>
            </a:r>
            <a:r>
              <a:rPr lang="ko-KR" altLang="en-US" sz="2000" dirty="0"/>
              <a:t>吠風月</a:t>
            </a:r>
            <a:r>
              <a:rPr lang="en-US" altLang="ko-KR" sz="2000" dirty="0"/>
              <a:t>). </a:t>
            </a:r>
          </a:p>
          <a:p>
            <a:pPr>
              <a:buNone/>
            </a:pPr>
            <a:endParaRPr lang="zh-CN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/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30</a:t>
            </a:r>
            <a:r>
              <a:rPr lang="en-US" altLang="ko-KR" sz="2000" dirty="0"/>
              <a:t>. </a:t>
            </a:r>
            <a:r>
              <a:rPr lang="ko-KR" altLang="en-US" sz="2000" dirty="0"/>
              <a:t>㉢을 문맥에 맞게 네 글자로 고쳐 쓰십시오</a:t>
            </a:r>
            <a:r>
              <a:rPr lang="en-US" altLang="ko-KR" sz="2000" dirty="0"/>
              <a:t>. (4</a:t>
            </a:r>
            <a:r>
              <a:rPr lang="ko-KR" altLang="en-US" sz="2000" dirty="0"/>
              <a:t>점</a:t>
            </a:r>
            <a:r>
              <a:rPr lang="en-US" altLang="ko-KR" sz="2000" dirty="0"/>
              <a:t>)</a:t>
            </a:r>
          </a:p>
          <a:p>
            <a:pPr>
              <a:buNone/>
            </a:pPr>
            <a:r>
              <a:rPr lang="en-US" altLang="zh-CN" sz="2000" dirty="0" smtClean="0"/>
              <a:t>       </a:t>
            </a:r>
          </a:p>
          <a:p>
            <a:pPr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( </a:t>
            </a:r>
            <a:r>
              <a:rPr lang="ko-KR" altLang="en-US" sz="2000" dirty="0" smtClean="0"/>
              <a:t>좋건  싫건 </a:t>
            </a:r>
            <a:r>
              <a:rPr lang="en-US" altLang="ko-KR" sz="2000" dirty="0" smtClean="0"/>
              <a:t>/ </a:t>
            </a:r>
            <a:r>
              <a:rPr lang="ko-KR" altLang="en-US" sz="2000" dirty="0" smtClean="0"/>
              <a:t>좋든  싫든 </a:t>
            </a:r>
            <a:r>
              <a:rPr lang="en-US" altLang="ko-KR" sz="2000" dirty="0" smtClean="0"/>
              <a:t>/ </a:t>
            </a:r>
            <a:r>
              <a:rPr lang="ko-KR" altLang="en-US" sz="2000" dirty="0" smtClean="0"/>
              <a:t>좋고  싫고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000" dirty="0"/>
              <a:t>다음 밑줄 친 부분과 의미가 </a:t>
            </a:r>
            <a:r>
              <a:rPr lang="ko-KR" altLang="en-US" sz="2000" u="sng" dirty="0"/>
              <a:t>비슷한</a:t>
            </a:r>
            <a:r>
              <a:rPr lang="ko-KR" altLang="en-US" sz="2000" dirty="0"/>
              <a:t> 것을 고르십시오</a:t>
            </a:r>
            <a:endParaRPr lang="en-US" altLang="ko-KR" sz="2000" dirty="0" smtClean="0">
              <a:latin typeface="DFKai-SB" pitchFamily="65" charset="-120"/>
              <a:ea typeface="DFKai-SB" pitchFamily="65" charset="-120"/>
              <a:cs typeface="Arial Unicode MS" pitchFamily="34" charset="-122"/>
            </a:endParaRPr>
          </a:p>
          <a:p>
            <a:pPr>
              <a:buNone/>
            </a:pPr>
            <a:r>
              <a:rPr lang="en-US" altLang="ko-KR" sz="2000" dirty="0" smtClean="0">
                <a:latin typeface="DFKai-SB" pitchFamily="65" charset="-120"/>
                <a:ea typeface="DFKai-SB" pitchFamily="65" charset="-120"/>
                <a:cs typeface="Arial Unicode MS" pitchFamily="34" charset="-122"/>
              </a:rPr>
              <a:t>16.</a:t>
            </a: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친지들이 모두 여기저기에 흩어져 살고 있으니</a:t>
            </a:r>
            <a:r>
              <a:rPr lang="en-US" altLang="ko-KR" sz="2000" dirty="0" smtClean="0">
                <a:latin typeface="DFKai-SB" pitchFamily="65" charset="-120"/>
                <a:ea typeface="DFKai-SB" pitchFamily="65" charset="-120"/>
                <a:cs typeface="Arial Unicode MS" pitchFamily="34" charset="-122"/>
              </a:rPr>
              <a:t>, </a:t>
            </a: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명절 때라도 찾아가서 얼굴을 익혀 두지 않으면</a:t>
            </a:r>
            <a:r>
              <a:rPr lang="en-US" altLang="ko-KR" sz="2000" dirty="0" smtClean="0">
                <a:latin typeface="DFKai-SB" pitchFamily="65" charset="-120"/>
                <a:ea typeface="DFKai-SB" pitchFamily="65" charset="-120"/>
                <a:cs typeface="Arial Unicode MS" pitchFamily="34" charset="-122"/>
              </a:rPr>
              <a:t>, </a:t>
            </a: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친척은 </a:t>
            </a:r>
            <a:r>
              <a:rPr lang="ko-KR" altLang="en-US" sz="2000" b="1" i="1" u="sng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고사하고</a:t>
            </a: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 남남이 되어 버릴 수도 있다</a:t>
            </a:r>
            <a:r>
              <a:rPr lang="en-US" altLang="ko-KR" sz="2000" dirty="0" smtClean="0">
                <a:latin typeface="DFKai-SB" pitchFamily="65" charset="-120"/>
                <a:ea typeface="DFKai-SB" pitchFamily="65" charset="-120"/>
                <a:cs typeface="Arial Unicode MS" pitchFamily="34" charset="-122"/>
              </a:rPr>
              <a:t>.</a:t>
            </a:r>
            <a:br>
              <a:rPr lang="en-US" altLang="ko-KR" sz="2000" dirty="0" smtClean="0">
                <a:latin typeface="DFKai-SB" pitchFamily="65" charset="-120"/>
                <a:ea typeface="DFKai-SB" pitchFamily="65" charset="-120"/>
                <a:cs typeface="Arial Unicode MS" pitchFamily="34" charset="-122"/>
              </a:rPr>
            </a:br>
            <a:r>
              <a:rPr lang="ko-KR" altLang="en-US" sz="2000" dirty="0" smtClean="0">
                <a:solidFill>
                  <a:srgbClr val="2132CF"/>
                </a:solidFill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① 친척은커녕 </a:t>
            </a: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              ② 친척인 이상</a:t>
            </a:r>
            <a:b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</a:b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③ 친척이라면 몰라도        ④ 친척임에도 불구하고</a:t>
            </a:r>
            <a:endParaRPr lang="en-US" altLang="ko-KR" sz="2000" dirty="0" smtClean="0">
              <a:latin typeface="DFKai-SB" pitchFamily="65" charset="-120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 </a:t>
            </a:r>
            <a:endParaRPr lang="en-US" altLang="ko-KR" sz="2000" dirty="0" smtClean="0">
              <a:latin typeface="DFKai-SB" pitchFamily="65" charset="-120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고사하고</a:t>
            </a:r>
            <a:r>
              <a:rPr lang="en-US" altLang="ko-KR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/>
              <a:t> </a:t>
            </a:r>
            <a:r>
              <a:rPr lang="en-US" altLang="ko-KR" sz="2000" dirty="0"/>
              <a:t>[</a:t>
            </a:r>
            <a:r>
              <a:rPr lang="ko-KR" altLang="en-US" sz="2000" dirty="0"/>
              <a:t>부사</a:t>
            </a:r>
            <a:r>
              <a:rPr lang="en-US" altLang="ko-KR" sz="2000" dirty="0"/>
              <a:t>]</a:t>
            </a:r>
            <a:r>
              <a:rPr lang="ko-KR" altLang="en-US" sz="2000" dirty="0"/>
              <a:t>｛ 주로 ‘</a:t>
            </a:r>
            <a:r>
              <a:rPr lang="en-US" altLang="ko-KR" sz="2000" dirty="0"/>
              <a:t>…</a:t>
            </a:r>
            <a:r>
              <a:rPr lang="ko-KR" altLang="en-US" sz="2000" dirty="0"/>
              <a:t>은’</a:t>
            </a:r>
            <a:r>
              <a:rPr lang="en-US" altLang="ko-KR" sz="2000" dirty="0"/>
              <a:t>, ‘-</a:t>
            </a:r>
            <a:r>
              <a:rPr lang="ko-KR" altLang="en-US" sz="2000" dirty="0"/>
              <a:t>기는’ 뒤에 쓰여｝ 더 말할 나위도 </a:t>
            </a:r>
            <a:r>
              <a:rPr lang="ko-KR" altLang="en-US" sz="2000" dirty="0" smtClean="0"/>
              <a:t>없이</a:t>
            </a:r>
            <a:r>
              <a:rPr lang="en-US" altLang="ko-KR" sz="2000" dirty="0" smtClean="0"/>
              <a:t>. </a:t>
            </a:r>
          </a:p>
          <a:p>
            <a:pPr lvl="1">
              <a:buNone/>
            </a:pPr>
            <a:r>
              <a:rPr lang="ko-KR" altLang="en-US" sz="2000" dirty="0" smtClean="0"/>
              <a:t>        예</a:t>
            </a:r>
            <a:r>
              <a:rPr lang="en-US" altLang="ko-KR" sz="2000" dirty="0" smtClean="0"/>
              <a:t>:1</a:t>
            </a:r>
            <a:r>
              <a:rPr lang="ko-KR" altLang="en-US" sz="2000" dirty="0" smtClean="0"/>
              <a:t>등은 고사하고 중간도 못 가는 성적이다</a:t>
            </a:r>
            <a:r>
              <a:rPr lang="en-US" altLang="ko-KR" sz="2000" dirty="0" smtClean="0"/>
              <a:t>. </a:t>
            </a:r>
          </a:p>
          <a:p>
            <a:pPr lvl="1">
              <a:buNone/>
            </a:pPr>
            <a:r>
              <a:rPr lang="ko-KR" altLang="en-US" sz="2000" dirty="0" smtClean="0"/>
              <a:t>               배불리 </a:t>
            </a:r>
            <a:r>
              <a:rPr lang="ko-KR" altLang="en-US" sz="2000" dirty="0"/>
              <a:t>먹기는 고사하고 굶어 죽을 </a:t>
            </a:r>
            <a:r>
              <a:rPr lang="ko-KR" altLang="en-US" sz="2000" dirty="0" smtClean="0"/>
              <a:t>판이다</a:t>
            </a:r>
            <a:r>
              <a:rPr lang="en-US" altLang="ko-KR" sz="2000" dirty="0"/>
              <a:t>  </a:t>
            </a:r>
            <a:r>
              <a:rPr lang="en-US" altLang="ko-KR" sz="2000" dirty="0" smtClean="0"/>
              <a:t>                      </a:t>
            </a:r>
          </a:p>
          <a:p>
            <a:pPr>
              <a:buNone/>
            </a:pP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 </a:t>
            </a:r>
            <a:endParaRPr lang="en-US" altLang="ko-KR" sz="2000" dirty="0" smtClean="0">
              <a:latin typeface="DFKai-SB" pitchFamily="65" charset="-120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커녕</a:t>
            </a:r>
            <a:r>
              <a:rPr lang="en-US" altLang="ko-KR" sz="2000" dirty="0" smtClean="0">
                <a:latin typeface="DFKai-SB" pitchFamily="65" charset="-120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어떤 </a:t>
            </a:r>
            <a:r>
              <a:rPr lang="ko-KR" altLang="en-US" sz="2000" dirty="0"/>
              <a:t>사실을 부정하는 것은 물론 그보다 덜하거나 못한 </a:t>
            </a:r>
            <a:r>
              <a:rPr lang="ko-KR" altLang="en-US" sz="2000" dirty="0" smtClean="0"/>
              <a:t>것까지                                                                                                                        부정하는 </a:t>
            </a:r>
            <a:r>
              <a:rPr lang="ko-KR" altLang="en-US" sz="2000" dirty="0"/>
              <a:t>뜻을 나타내는 보조사</a:t>
            </a:r>
            <a:r>
              <a:rPr lang="en-US" altLang="ko-KR" sz="2000" dirty="0"/>
              <a:t>. </a:t>
            </a:r>
          </a:p>
          <a:p>
            <a:pPr lvl="1">
              <a:buNone/>
            </a:pPr>
            <a:r>
              <a:rPr lang="ko-KR" altLang="en-US" sz="2000" dirty="0" smtClean="0"/>
              <a:t>예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밥커녕 </a:t>
            </a:r>
            <a:r>
              <a:rPr lang="ko-KR" altLang="en-US" sz="2000" dirty="0"/>
              <a:t>죽도 못 먹는다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비커녕 </a:t>
            </a:r>
            <a:r>
              <a:rPr lang="ko-KR" altLang="en-US" sz="2000" dirty="0"/>
              <a:t>구름조차 끼지 않는다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이상</a:t>
            </a:r>
            <a:r>
              <a:rPr lang="en-US" altLang="ko-KR" sz="2000" dirty="0" smtClean="0"/>
              <a:t>:[</a:t>
            </a:r>
            <a:r>
              <a:rPr lang="ko-KR" altLang="en-US" sz="2000" dirty="0"/>
              <a:t>부사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예상 </a:t>
            </a:r>
            <a:r>
              <a:rPr lang="ko-KR" altLang="en-US" sz="2000" dirty="0"/>
              <a:t>밖으로</a:t>
            </a:r>
            <a:r>
              <a:rPr lang="en-US" altLang="ko-KR" sz="2000" dirty="0"/>
              <a:t>(</a:t>
            </a:r>
            <a:r>
              <a:rPr lang="ko-KR" altLang="en-US" sz="2000" dirty="0" smtClean="0"/>
              <a:t>전남방언</a:t>
            </a:r>
            <a:r>
              <a:rPr lang="en-US" altLang="ko-KR" sz="2000" dirty="0" smtClean="0"/>
              <a:t>). </a:t>
            </a:r>
          </a:p>
          <a:p>
            <a:pPr>
              <a:buNone/>
            </a:pPr>
            <a:r>
              <a:rPr lang="ko-KR" altLang="en-US" sz="2000" dirty="0" smtClean="0"/>
              <a:t>에도 불구하고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그렇다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비록 </a:t>
            </a:r>
            <a:r>
              <a:rPr lang="ko-KR" altLang="en-US" sz="2000" dirty="0"/>
              <a:t>사실은 그러하지만 그것과는 상관없이</a:t>
            </a:r>
            <a:endParaRPr lang="en-US" altLang="ko-KR" sz="2000" dirty="0"/>
          </a:p>
          <a:p>
            <a:pPr>
              <a:buNone/>
            </a:pPr>
            <a:endParaRPr lang="en-US" altLang="ko-KR" sz="2000" dirty="0" smtClean="0">
              <a:latin typeface="DFKai-SB" pitchFamily="65" charset="-120"/>
              <a:ea typeface="DFKai-SB" pitchFamily="65" charset="-120"/>
              <a:cs typeface="Arial Unicode MS" pitchFamily="34" charset="-122"/>
            </a:endParaRPr>
          </a:p>
          <a:p>
            <a:pPr>
              <a:buNone/>
            </a:pPr>
            <a:endParaRPr lang="en-US" altLang="ko-KR" sz="2000" dirty="0" smtClean="0">
              <a:latin typeface="DFKai-SB" pitchFamily="65" charset="-120"/>
              <a:ea typeface="DFKai-SB" pitchFamily="65" charset="-120"/>
              <a:cs typeface="Arial Unicode MS" pitchFamily="34" charset="-122"/>
            </a:endParaRPr>
          </a:p>
          <a:p>
            <a:pPr>
              <a:buNone/>
            </a:pPr>
            <a:endParaRPr lang="zh-CN" altLang="en-US" sz="2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229600" cy="11430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874821"/>
            <a:ext cx="8229600" cy="498317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altLang="ko-KR" sz="66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>
              <a:buNone/>
            </a:pPr>
            <a:r>
              <a:rPr lang="ko-KR" altLang="en-US" sz="6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감사합니다</a:t>
            </a:r>
            <a:r>
              <a:rPr lang="en-US" altLang="ko-KR" sz="6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!</a:t>
            </a:r>
            <a:endParaRPr lang="zh-CN" altLang="en-US" sz="66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17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어제는 일찍 잠자리에 들었는데도 피곤하다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아침에 일찍 출발해야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하기때문에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행여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늦을세라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자다 깨다 하면서 잠을 설친 탓인가 보다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ko-KR" altLang="en-US" sz="2000" dirty="0" smtClean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① </a:t>
            </a:r>
            <a:r>
              <a:rPr lang="ko-KR" altLang="en-US" sz="2000" dirty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늦을까 봐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② 늦는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바람에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③ 늦은 셈 치고 ④ 늦는 날에는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을세라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어미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｛‘ㄹ’을 제외한 받침 있는 용언의 어간이나 어미 ‘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었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-’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뒤에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붙어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｝ 뒤 절 일의 이유나 근거로서 혹시 그러할까 염려하는 뜻을 나타내는 연결 어미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 lvl="1"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그들은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아기가 들을세라 목소리를 낮추었다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을까 봐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뭘에 대한 추측한것이다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.__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모양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는 바람에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좋지  않은 이유로 무슨 결과  나오다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은 셈 치고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｛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주로 ‘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은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는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을 셈 치다’ 구성으로 쓰여｝ 미루어 가정함을 나타내는 말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 lvl="1"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속은 셈 치다</a:t>
            </a:r>
            <a:endParaRPr lang="ko-KR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1"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순보와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상의할 것이 없네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순보는 들은 셈 치고 자네 말만 하게</a:t>
            </a:r>
          </a:p>
          <a:p>
            <a:pPr>
              <a:buNone/>
            </a:pP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18.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벼는 익을수록 고개를 숙인다는 말은 인간에게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겸손한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자세가 필요함을 일 깨워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주는 말이다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①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방만한 </a:t>
            </a:r>
            <a:r>
              <a:rPr lang="ko-KR" altLang="en-US" sz="2000" dirty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② 교만한</a:t>
            </a: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③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거창한 ④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거대한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방만한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：맺고 끊는 데가 없이 제멋대로 풀어져 있다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교만한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：잘난 체하며 뽐내고 건방지다 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거창한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：일의 규모나 형태가 매우 크고 넓다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거대한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：거대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‘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커다랗다’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‘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크다’로 순화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겸순하다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남을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존중하고 자기를 내세우지 않는 태도가 있음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≒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손순</a:t>
            </a:r>
            <a:endParaRPr lang="ko-KR" altLang="zh-CN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19.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현재 서비스 산업은 경쟁력이 많이 떨어져 있으므로 이 분야의 문호를 </a:t>
            </a:r>
            <a:r>
              <a:rPr lang="ko-KR" altLang="en-US" sz="2000" b="1" u="sng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개방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할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때에는 좀 더 신중을 기해야 한다고 봅니다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①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개척 </a:t>
            </a:r>
            <a:r>
              <a:rPr lang="ko-KR" altLang="en-US" sz="2000" dirty="0">
                <a:solidFill>
                  <a:srgbClr val="2132C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② 폐쇄</a:t>
            </a: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③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폐지 ④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개조</a:t>
            </a:r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개척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：거친 땅을 일구어 논이나 밭과 같이 쓸모 있는 땅으로 만듦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폐쇄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：문 따위를 닫아걸거나 막아 버림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폐지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：실시하여 오던 제도나 법규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일 따위를 그만두거나 없앰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buFont typeface="Arial" charset="0"/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개조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：조직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</a:t>
            </a:r>
            <a:r>
              <a:rPr lang="zh-CN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구조 따위를 목적에 맞도록 고쳐 다시 만듦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endParaRPr lang="ko-KR" altLang="zh-CN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개방  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경계하던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것을 풀고 자유롭게 드나들거나 교류하게 함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‘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열어 놓음’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‘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열어 둠’으로 순화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/>
          </a:p>
          <a:p>
            <a:pPr>
              <a:buNone/>
            </a:pPr>
            <a:r>
              <a:rPr lang="ko-KR" altLang="en-US" sz="2000" dirty="0" smtClean="0"/>
              <a:t>다음 </a:t>
            </a:r>
            <a:r>
              <a:rPr lang="ko-KR" altLang="en-US" sz="2000" dirty="0"/>
              <a:t>밑줄 친 부분 중 틀린 것을 하나 골라 바르게 고쳐 쓰십시오</a:t>
            </a:r>
            <a:endParaRPr lang="en-US" altLang="zh-CN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20.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흙장난에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몰두한 아이를 바라보는 것은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즐거운 일이다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아이는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집안에서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장난감이나 그림책을 가지고 </a:t>
            </a:r>
            <a:r>
              <a:rPr lang="ko-KR" altLang="en-US" sz="2000" b="1" u="sng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놀 때와는 달리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생기가 있다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아이가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신발을 여기 저기 벗어 던지고 맨발로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놀더라도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나는 구태여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신발을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신기지 않는다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땅 위에 서 있는 아이의 토실토실한 두 다리가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마치 어린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나무처럼 보기 좋아서이다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아이는 흙장난을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얼마나 </a:t>
            </a:r>
            <a:r>
              <a:rPr lang="ko-KR" altLang="en-US" sz="2000" b="1" u="sng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좋아하는지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장난감이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없이도 심심한 줄을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모를 뿐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배가 고픈 것도 모른다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(      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모를 뿐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→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모를뿐더러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/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모를 뿐만 아니라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21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다리가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불편한 나는 혼자 외출할 수 없기 때문에 주말에 남편과 쇼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핑하는 것이 중요한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일과이자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생활의 기쁨이다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휠체어를 타고 가면</a:t>
            </a:r>
          </a:p>
          <a:p>
            <a:pPr>
              <a:buNone/>
            </a:pP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좋으련만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자동차에 싣고 내리기가 쉽지 않기 때문에 주로 지팡이를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짚고 간다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남편은 물건을 장바구니에 담으랴 내가 넘어지지 않도록</a:t>
            </a:r>
          </a:p>
          <a:p>
            <a:pPr>
              <a:buNone/>
            </a:pP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돌봐야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정신이 없다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어떤 때는 다른 사람과 부딪혀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넘어질 뻔한 적도</a:t>
            </a:r>
          </a:p>
          <a:p>
            <a:pPr>
              <a:buNone/>
            </a:pP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있다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이럴 때마다 매장에 노약자나 장애인을 위한 휠체어가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비치되어 있다면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얼마나 좋을까 하고 생각한다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돌봐야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→  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돌보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랴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>
              <a:buNone/>
            </a:pP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22.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세종대왕이 비록 뛰어난 슬기를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지녔음에도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한글과 같은 훌륭한 글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자를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창제함에는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반드시 많은 고심을 하였을 것이다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그러나 그 귀중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한 고심에 대하여 자세히 적어 놓은 기록이 없음은 크나큰 유감이 아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닐 수 없다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그러므로 우리는 먼저 이루어 낸 결과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곧 한글의 됨됨이</a:t>
            </a:r>
          </a:p>
          <a:p>
            <a:pPr>
              <a:buNone/>
            </a:pP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를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살핌으로써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세종대왕의 고심을 비록 </a:t>
            </a:r>
            <a:r>
              <a:rPr lang="ko-KR" altLang="en-US" sz="2000" b="1" u="sng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대강이니까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엿보는 수밖에 없다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pPr>
              <a:buNone/>
            </a:pP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        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대강이니까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→ 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대강이나마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대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강이라도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대강일지라도</a:t>
            </a:r>
            <a:r>
              <a:rPr lang="en-US" altLang="ko-KR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</a:t>
            </a:r>
            <a:r>
              <a:rPr lang="ko-KR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대강이지만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[23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～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24] </a:t>
            </a:r>
            <a:r>
              <a:rPr lang="ko-KR" alt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다음 글을 읽고 물음에 답하십시오</a:t>
            </a:r>
            <a:r>
              <a:rPr lang="en-US" altLang="ko-KR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  <a:p>
            <a:endParaRPr lang="en-US" altLang="ko-KR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buNone/>
            </a:pPr>
            <a:r>
              <a:rPr lang="ko-KR" altLang="en-US" sz="2000" dirty="0"/>
              <a:t>사람은 충족이 안 된 욕구가 있어야 움직이게 마련이다</a:t>
            </a:r>
            <a:r>
              <a:rPr lang="en-US" altLang="ko-KR" sz="2000" dirty="0"/>
              <a:t>. </a:t>
            </a:r>
            <a:r>
              <a:rPr lang="ko-KR" altLang="en-US" sz="2000" dirty="0"/>
              <a:t>배가 </a:t>
            </a:r>
            <a:r>
              <a:rPr lang="ko-KR" altLang="en-US" sz="2000" dirty="0" smtClean="0"/>
              <a:t>고파야</a:t>
            </a:r>
          </a:p>
          <a:p>
            <a:pPr>
              <a:buNone/>
            </a:pPr>
            <a:r>
              <a:rPr lang="ko-KR" altLang="en-US" sz="2000" dirty="0" smtClean="0"/>
              <a:t>어느 음식이든 반갑고 고맙다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이미 배가 부른 사람에게는 산해진미를</a:t>
            </a:r>
          </a:p>
          <a:p>
            <a:pPr>
              <a:buNone/>
            </a:pPr>
            <a:r>
              <a:rPr lang="en-US" altLang="ko-KR" sz="2000" dirty="0" smtClean="0"/>
              <a:t>( </a:t>
            </a:r>
            <a:r>
              <a:rPr lang="ko-KR" altLang="en-US" sz="2000" dirty="0"/>
              <a:t>㉠ </a:t>
            </a:r>
            <a:r>
              <a:rPr lang="en-US" altLang="ko-KR" sz="2000" dirty="0"/>
              <a:t>) </a:t>
            </a:r>
            <a:r>
              <a:rPr lang="ko-KR" altLang="en-US" sz="2000" dirty="0"/>
              <a:t>좋아할 리가 없다</a:t>
            </a:r>
            <a:r>
              <a:rPr lang="en-US" altLang="ko-KR" sz="2000" dirty="0"/>
              <a:t>. </a:t>
            </a:r>
            <a:r>
              <a:rPr lang="ko-KR" altLang="en-US" sz="2000" dirty="0"/>
              <a:t>성장 과정에서 부족함을 경험해야 성취 동기</a:t>
            </a:r>
          </a:p>
          <a:p>
            <a:pPr>
              <a:buNone/>
            </a:pPr>
            <a:r>
              <a:rPr lang="ko-KR" altLang="en-US" sz="2000" dirty="0"/>
              <a:t>가 강하게 형성되고 성인이 되었을 때 왕성하게 발동하는 것이다</a:t>
            </a:r>
            <a:r>
              <a:rPr lang="en-US" altLang="ko-KR" sz="2000" dirty="0"/>
              <a:t>. </a:t>
            </a:r>
            <a:r>
              <a:rPr lang="ko-KR" altLang="en-US" sz="2000" dirty="0"/>
              <a:t>어릴</a:t>
            </a:r>
          </a:p>
          <a:p>
            <a:pPr>
              <a:buNone/>
            </a:pPr>
            <a:r>
              <a:rPr lang="ko-KR" altLang="en-US" sz="2000" dirty="0"/>
              <a:t>때 해 달라는 대로 다 해 준다면 무력한 사람이 되기 쉽고</a:t>
            </a:r>
            <a:r>
              <a:rPr lang="en-US" altLang="ko-KR" sz="2000" dirty="0"/>
              <a:t>, </a:t>
            </a:r>
            <a:r>
              <a:rPr lang="ko-KR" altLang="en-US" sz="2000" dirty="0"/>
              <a:t>그런 사람에</a:t>
            </a:r>
          </a:p>
          <a:p>
            <a:pPr>
              <a:buNone/>
            </a:pPr>
            <a:r>
              <a:rPr lang="ko-KR" altLang="en-US" sz="2000" dirty="0"/>
              <a:t>게는 </a:t>
            </a:r>
            <a:r>
              <a:rPr lang="ko-KR" altLang="en-US" sz="2000" b="1" u="sng" dirty="0"/>
              <a:t>㉡어떤 일을 이루고자 하는 욕구가 형성될 수 없다</a:t>
            </a:r>
            <a:r>
              <a:rPr lang="en-US" altLang="ko-KR" sz="2000" dirty="0"/>
              <a:t>.</a:t>
            </a:r>
            <a:endParaRPr lang="zh-CN" altLang="en-US" sz="2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1381</Words>
  <Application>Microsoft Office PowerPoint</Application>
  <PresentationFormat>全屏显示(4:3)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한국어능력시험5급 제8회 어휘(16번 ～ 30번)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한국어능력시험</dc:title>
  <dc:creator>hp</dc:creator>
  <cp:lastModifiedBy>hp</cp:lastModifiedBy>
  <cp:revision>61</cp:revision>
  <dcterms:created xsi:type="dcterms:W3CDTF">2009-12-09T07:10:16Z</dcterms:created>
  <dcterms:modified xsi:type="dcterms:W3CDTF">2009-12-09T16:56:02Z</dcterms:modified>
</cp:coreProperties>
</file>