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708" r:id="rId2"/>
    <p:sldId id="1013" r:id="rId3"/>
  </p:sldIdLst>
  <p:sldSz cx="6858000" cy="9144000" type="screen4x3"/>
  <p:notesSz cx="6669088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D"/>
    <a:srgbClr val="3333CC"/>
    <a:srgbClr val="0000FF"/>
    <a:srgbClr val="FF33CC"/>
    <a:srgbClr val="E7FFF2"/>
    <a:srgbClr val="00A84C"/>
    <a:srgbClr val="B6DF89"/>
    <a:srgbClr val="DDF0C8"/>
    <a:srgbClr val="EBE6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90" autoAdjust="0"/>
    <p:restoredTop sz="96391" autoAdjust="0"/>
  </p:normalViewPr>
  <p:slideViewPr>
    <p:cSldViewPr>
      <p:cViewPr>
        <p:scale>
          <a:sx n="90" d="100"/>
          <a:sy n="90" d="100"/>
        </p:scale>
        <p:origin x="-3036" y="-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3288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+mn-cs"/>
              </a:defRPr>
            </a:pPr>
            <a:r>
              <a:rPr lang="ko-KR" altLang="en-US" sz="1400" b="1" dirty="0" smtClean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개강 </a:t>
            </a:r>
            <a:r>
              <a:rPr lang="en-US" altLang="ko-KR" sz="1400" b="1" dirty="0" smtClean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vs </a:t>
            </a:r>
            <a:r>
              <a:rPr lang="ko-KR" altLang="en-US" sz="1400" b="1" dirty="0" smtClean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종강 성적 향상도</a:t>
            </a:r>
            <a:endParaRPr lang="ko-KR" altLang="en-US" sz="1400" b="1" dirty="0">
              <a:solidFill>
                <a:schemeClr val="tx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c:rich>
      </c:tx>
      <c:layout>
        <c:manualLayout>
          <c:xMode val="edge"/>
          <c:yMode val="edge"/>
          <c:x val="0.1741010089795012"/>
          <c:y val="4.5808737339120165E-2"/>
        </c:manualLayout>
      </c:layout>
      <c:overlay val="0"/>
      <c:spPr>
        <a:solidFill>
          <a:schemeClr val="bg1">
            <a:lumMod val="95000"/>
          </a:schemeClr>
        </a:solidFill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4590940817502297E-2"/>
          <c:y val="0.21451785273407467"/>
          <c:w val="0.97434725628555174"/>
          <c:h val="0.612899943912143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토익점수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개강모토</c:v>
                </c:pt>
                <c:pt idx="1">
                  <c:v>종강모토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421</c:v>
                </c:pt>
                <c:pt idx="1">
                  <c:v>617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B90-48AA-A9C7-87693D0726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332736"/>
        <c:axId val="47346816"/>
      </c:barChart>
      <c:catAx>
        <c:axId val="47332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+mn-cs"/>
              </a:defRPr>
            </a:pPr>
            <a:endParaRPr lang="ko-KR"/>
          </a:p>
        </c:txPr>
        <c:crossAx val="47346816"/>
        <c:crosses val="autoZero"/>
        <c:auto val="1"/>
        <c:lblAlgn val="ctr"/>
        <c:lblOffset val="100"/>
        <c:noMultiLvlLbl val="0"/>
      </c:catAx>
      <c:valAx>
        <c:axId val="47346816"/>
        <c:scaling>
          <c:orientation val="minMax"/>
          <c:min val="300"/>
        </c:scaling>
        <c:delete val="1"/>
        <c:axPos val="l"/>
        <c:numFmt formatCode="General" sourceLinked="1"/>
        <c:majorTickMark val="none"/>
        <c:minorTickMark val="none"/>
        <c:tickLblPos val="nextTo"/>
        <c:crossAx val="47332736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>
          <a:lumMod val="50000"/>
          <a:lumOff val="50000"/>
        </a:schemeClr>
      </a:solidFill>
    </a:ln>
    <a:effectLst/>
  </c:spPr>
  <c:txPr>
    <a:bodyPr/>
    <a:lstStyle/>
    <a:p>
      <a:pPr>
        <a:defRPr/>
      </a:pPr>
      <a:endParaRPr lang="ko-KR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0.28042</cdr:x>
      <cdr:y>0.57316</cdr:y>
    </cdr:from>
    <cdr:to>
      <cdr:x>0.79617</cdr:x>
      <cdr:y>0.6521</cdr:y>
    </cdr:to>
    <cdr:sp macro="" textlink="">
      <cdr:nvSpPr>
        <cdr:cNvPr id="2" name="오른쪽 화살표 1"/>
        <cdr:cNvSpPr/>
      </cdr:nvSpPr>
      <cdr:spPr>
        <a:xfrm xmlns:a="http://schemas.openxmlformats.org/drawingml/2006/main" rot="19956133">
          <a:off x="848611" y="1307017"/>
          <a:ext cx="1560791" cy="180000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ko-KR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B42FB-BE97-44C8-B2BD-DADB33827D03}" type="datetimeFigureOut">
              <a:rPr lang="ko-KR" altLang="en-US" smtClean="0"/>
              <a:pPr/>
              <a:t>2017-06-13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877A2-4581-4625-B39B-3D23B8986A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4831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790C0-D73E-421D-9CF2-757D40B80ECA}" type="datetimeFigureOut">
              <a:rPr lang="ko-KR" altLang="en-US" smtClean="0"/>
              <a:pPr/>
              <a:t>2017-06-13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939925" y="744538"/>
            <a:ext cx="27892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5E7CD9-ACC8-41CA-A90C-33A5D1C624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7566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939925" y="744538"/>
            <a:ext cx="2789238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73A44-ABCD-4F29-BA99-0A4A4A49621A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175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직사각형 21"/>
          <p:cNvSpPr/>
          <p:nvPr userDrawn="1"/>
        </p:nvSpPr>
        <p:spPr>
          <a:xfrm>
            <a:off x="-876" y="386206"/>
            <a:ext cx="2295000" cy="87577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2618910" y="8881191"/>
            <a:ext cx="1600200" cy="261508"/>
          </a:xfrm>
          <a:prstGeom prst="rect">
            <a:avLst/>
          </a:prstGeom>
        </p:spPr>
        <p:txBody>
          <a:bodyPr/>
          <a:lstStyle>
            <a:lvl1pPr algn="ctr">
              <a:defRPr sz="75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defRPr>
            </a:lvl1pPr>
          </a:lstStyle>
          <a:p>
            <a:fld id="{26D627A3-2BCD-49CD-A5B8-B514C683102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9" name="그룹 8"/>
          <p:cNvGrpSpPr/>
          <p:nvPr userDrawn="1"/>
        </p:nvGrpSpPr>
        <p:grpSpPr>
          <a:xfrm>
            <a:off x="0" y="-54426"/>
            <a:ext cx="6904567" cy="440633"/>
            <a:chOff x="0" y="3723825"/>
            <a:chExt cx="9206089" cy="330475"/>
          </a:xfrm>
        </p:grpSpPr>
        <p:sp>
          <p:nvSpPr>
            <p:cNvPr id="10" name="직사각형 9"/>
            <p:cNvSpPr/>
            <p:nvPr/>
          </p:nvSpPr>
          <p:spPr>
            <a:xfrm>
              <a:off x="0" y="3762682"/>
              <a:ext cx="3060000" cy="291618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3059832" y="3762682"/>
              <a:ext cx="3060000" cy="29161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6092794" y="3762682"/>
              <a:ext cx="3060000" cy="29161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654173" y="3723825"/>
              <a:ext cx="408659" cy="2250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350" dirty="0" smtClean="0">
                  <a:solidFill>
                    <a:schemeClr val="bg1"/>
                  </a:solidFill>
                </a:rPr>
                <a:t>+</a:t>
              </a:r>
              <a:endParaRPr lang="ko-KR" altLang="en-US" sz="1350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746224" y="3723825"/>
              <a:ext cx="408659" cy="2250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350" dirty="0" smtClean="0">
                  <a:solidFill>
                    <a:schemeClr val="bg1"/>
                  </a:solidFill>
                </a:rPr>
                <a:t>+</a:t>
              </a:r>
              <a:endParaRPr lang="ko-KR" altLang="en-US" sz="1350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797430" y="3723825"/>
              <a:ext cx="408659" cy="2250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350" dirty="0" smtClean="0">
                  <a:solidFill>
                    <a:schemeClr val="bg1"/>
                  </a:solidFill>
                </a:rPr>
                <a:t>+</a:t>
              </a:r>
              <a:endParaRPr lang="ko-KR" altLang="en-US" sz="1350" dirty="0">
                <a:solidFill>
                  <a:schemeClr val="bg1"/>
                </a:solidFill>
              </a:endParaRPr>
            </a:p>
          </p:txBody>
        </p:sp>
      </p:grpSp>
      <p:sp>
        <p:nvSpPr>
          <p:cNvPr id="17" name="직사각형 16"/>
          <p:cNvSpPr/>
          <p:nvPr userDrawn="1"/>
        </p:nvSpPr>
        <p:spPr>
          <a:xfrm>
            <a:off x="2120593" y="2459766"/>
            <a:ext cx="4737407" cy="10561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8" name="이등변 삼각형 17"/>
          <p:cNvSpPr/>
          <p:nvPr userDrawn="1"/>
        </p:nvSpPr>
        <p:spPr>
          <a:xfrm flipV="1">
            <a:off x="2120593" y="3515879"/>
            <a:ext cx="174407" cy="152535"/>
          </a:xfrm>
          <a:prstGeom prst="triangle">
            <a:avLst>
              <a:gd name="adj" fmla="val 10000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9" name="제목 1"/>
          <p:cNvSpPr>
            <a:spLocks noGrp="1"/>
          </p:cNvSpPr>
          <p:nvPr>
            <p:ph type="title"/>
          </p:nvPr>
        </p:nvSpPr>
        <p:spPr>
          <a:xfrm>
            <a:off x="2240869" y="2600539"/>
            <a:ext cx="4572866" cy="774568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100"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20" name="텍스트 개체 틀 2"/>
          <p:cNvSpPr>
            <a:spLocks noGrp="1"/>
          </p:cNvSpPr>
          <p:nvPr>
            <p:ph type="body" idx="1"/>
          </p:nvPr>
        </p:nvSpPr>
        <p:spPr>
          <a:xfrm>
            <a:off x="2456892" y="3818184"/>
            <a:ext cx="4271144" cy="2962061"/>
          </a:xfrm>
          <a:prstGeom prst="rect">
            <a:avLst/>
          </a:prstGeom>
        </p:spPr>
        <p:txBody>
          <a:bodyPr anchor="t"/>
          <a:lstStyle>
            <a:lvl1pPr marL="342900" indent="-342900">
              <a:buFont typeface="+mj-lt"/>
              <a:buAutoNum type="arabicPeriod"/>
              <a:defRPr sz="1350" b="1">
                <a:solidFill>
                  <a:schemeClr val="tx1">
                    <a:lumMod val="65000"/>
                    <a:lumOff val="35000"/>
                  </a:schemeClr>
                </a:solidFill>
                <a:latin typeface="나눔고딕 ExtraBold" pitchFamily="50" charset="-127"/>
                <a:ea typeface="나눔고딕 ExtraBold" pitchFamily="50" charset="-127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pic>
        <p:nvPicPr>
          <p:cNvPr id="27" name="그림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96810"/>
            <a:ext cx="2311085" cy="1787692"/>
          </a:xfrm>
          <a:prstGeom prst="rect">
            <a:avLst/>
          </a:prstGeom>
        </p:spPr>
      </p:pic>
      <p:pic>
        <p:nvPicPr>
          <p:cNvPr id="21" name="Picture 5" descr="C:\Documents and Settings\Administrator\바탕 화면\기타문서양식\english_로고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0067" y="8379539"/>
            <a:ext cx="1018654" cy="519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7552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6D627A3-2BCD-49CD-A5B8-B514C68310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1162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6D627A3-2BCD-49CD-A5B8-B514C68310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8562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6172200" cy="1185333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1508D-3FB6-4A99-B3B9-F72C5B4A43F2}" type="datetimeFigureOut">
              <a:rPr lang="ko-KR" altLang="en-US"/>
              <a:pPr>
                <a:defRPr/>
              </a:pPr>
              <a:t>2017-06-13</a:t>
            </a:fld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42A34-2B71-49C4-B36C-60BC39434F02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7016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2618910" y="8881191"/>
            <a:ext cx="1600200" cy="261508"/>
          </a:xfrm>
          <a:prstGeom prst="rect">
            <a:avLst/>
          </a:prstGeom>
        </p:spPr>
        <p:txBody>
          <a:bodyPr/>
          <a:lstStyle>
            <a:lvl1pPr algn="ctr">
              <a:defRPr sz="75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defRPr>
            </a:lvl1pPr>
          </a:lstStyle>
          <a:p>
            <a:fld id="{26D627A3-2BCD-49CD-A5B8-B514C683102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5" name="그룹 14"/>
          <p:cNvGrpSpPr/>
          <p:nvPr userDrawn="1"/>
        </p:nvGrpSpPr>
        <p:grpSpPr>
          <a:xfrm>
            <a:off x="0" y="8720566"/>
            <a:ext cx="6904567" cy="440633"/>
            <a:chOff x="0" y="3723825"/>
            <a:chExt cx="9206089" cy="330475"/>
          </a:xfrm>
        </p:grpSpPr>
        <p:sp>
          <p:nvSpPr>
            <p:cNvPr id="16" name="직사각형 15"/>
            <p:cNvSpPr/>
            <p:nvPr/>
          </p:nvSpPr>
          <p:spPr>
            <a:xfrm>
              <a:off x="0" y="3762682"/>
              <a:ext cx="3060000" cy="291618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3059832" y="3762682"/>
              <a:ext cx="3060000" cy="29161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/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6092794" y="3762682"/>
              <a:ext cx="3060000" cy="29161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654173" y="3723825"/>
              <a:ext cx="408659" cy="2250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350" dirty="0" smtClean="0">
                  <a:solidFill>
                    <a:schemeClr val="bg1"/>
                  </a:solidFill>
                </a:rPr>
                <a:t>+</a:t>
              </a:r>
              <a:endParaRPr lang="ko-KR" altLang="en-US" sz="1350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746224" y="3723825"/>
              <a:ext cx="408659" cy="2250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350" dirty="0" smtClean="0">
                  <a:solidFill>
                    <a:schemeClr val="bg1"/>
                  </a:solidFill>
                </a:rPr>
                <a:t>+</a:t>
              </a:r>
              <a:endParaRPr lang="ko-KR" altLang="en-US" sz="1350" dirty="0">
                <a:solidFill>
                  <a:schemeClr val="bg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797430" y="3723825"/>
              <a:ext cx="408659" cy="2250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350" dirty="0" smtClean="0">
                  <a:solidFill>
                    <a:schemeClr val="bg1"/>
                  </a:solidFill>
                </a:rPr>
                <a:t>+</a:t>
              </a:r>
              <a:endParaRPr lang="ko-KR" altLang="en-US" sz="135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8918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양쪽 모서리가 둥근 사각형 25"/>
          <p:cNvSpPr/>
          <p:nvPr userDrawn="1"/>
        </p:nvSpPr>
        <p:spPr>
          <a:xfrm flipV="1">
            <a:off x="-2121" y="8819765"/>
            <a:ext cx="6858000" cy="241883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23" name="양쪽 모서리가 둥근 사각형 22"/>
          <p:cNvSpPr/>
          <p:nvPr userDrawn="1"/>
        </p:nvSpPr>
        <p:spPr>
          <a:xfrm flipV="1">
            <a:off x="-2121" y="8905683"/>
            <a:ext cx="6858000" cy="241883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4" name="직사각형 13"/>
          <p:cNvSpPr/>
          <p:nvPr userDrawn="1"/>
        </p:nvSpPr>
        <p:spPr>
          <a:xfrm>
            <a:off x="0" y="977181"/>
            <a:ext cx="6858000" cy="1072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2618910" y="8925115"/>
            <a:ext cx="1600200" cy="178284"/>
          </a:xfrm>
          <a:prstGeom prst="rect">
            <a:avLst/>
          </a:prstGeom>
        </p:spPr>
        <p:txBody>
          <a:bodyPr anchor="ctr"/>
          <a:lstStyle>
            <a:lvl1pPr algn="ctr">
              <a:defRPr sz="750">
                <a:solidFill>
                  <a:schemeClr val="bg1"/>
                </a:solidFill>
                <a:latin typeface="+mn-ea"/>
                <a:ea typeface="+mn-ea"/>
              </a:defRPr>
            </a:lvl1pPr>
          </a:lstStyle>
          <a:p>
            <a:fld id="{26D627A3-2BCD-49CD-A5B8-B514C683102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0" y="0"/>
            <a:ext cx="6858000" cy="98213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2" name="제목 1"/>
          <p:cNvSpPr>
            <a:spLocks noGrp="1"/>
          </p:cNvSpPr>
          <p:nvPr>
            <p:ph type="title"/>
          </p:nvPr>
        </p:nvSpPr>
        <p:spPr>
          <a:xfrm>
            <a:off x="26622" y="59498"/>
            <a:ext cx="5678388" cy="889263"/>
          </a:xfrm>
          <a:prstGeom prst="rect">
            <a:avLst/>
          </a:prstGeom>
        </p:spPr>
        <p:txBody>
          <a:bodyPr anchor="ctr"/>
          <a:lstStyle>
            <a:lvl1pPr marL="0" indent="0" algn="l">
              <a:buFontTx/>
              <a:buNone/>
              <a:defRPr sz="210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pic>
        <p:nvPicPr>
          <p:cNvPr id="22" name="그림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162" y="-4770"/>
            <a:ext cx="1350151" cy="953531"/>
          </a:xfrm>
          <a:prstGeom prst="rect">
            <a:avLst/>
          </a:prstGeom>
        </p:spPr>
      </p:pic>
      <p:sp>
        <p:nvSpPr>
          <p:cNvPr id="24" name="TextBox 23"/>
          <p:cNvSpPr txBox="1"/>
          <p:nvPr userDrawn="1"/>
        </p:nvSpPr>
        <p:spPr>
          <a:xfrm>
            <a:off x="53802" y="8872736"/>
            <a:ext cx="1930337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75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17</a:t>
            </a:r>
            <a:r>
              <a:rPr lang="ko-KR" altLang="en-US" sz="675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년 하계 대구대학교 </a:t>
            </a:r>
            <a:r>
              <a:rPr lang="ko-KR" altLang="en-US" sz="675" baseline="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 </a:t>
            </a:r>
            <a:r>
              <a:rPr lang="ko-KR" altLang="en-US" sz="675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영어 </a:t>
            </a:r>
            <a:r>
              <a:rPr lang="ko-KR" altLang="en-US" sz="675" dirty="0" err="1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기숙형</a:t>
            </a:r>
            <a:r>
              <a:rPr lang="ko-KR" altLang="en-US" sz="675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 캠프 제안서</a:t>
            </a:r>
            <a:endParaRPr lang="ko-KR" altLang="en-US" sz="675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cxnSp>
        <p:nvCxnSpPr>
          <p:cNvPr id="3" name="직선 연결선 2"/>
          <p:cNvCxnSpPr/>
          <p:nvPr userDrawn="1"/>
        </p:nvCxnSpPr>
        <p:spPr>
          <a:xfrm flipH="1">
            <a:off x="0" y="948761"/>
            <a:ext cx="6831378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 userDrawn="1"/>
        </p:nvSpPr>
        <p:spPr>
          <a:xfrm>
            <a:off x="6200050" y="8872736"/>
            <a:ext cx="623889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75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ENGLISH &amp;</a:t>
            </a:r>
            <a:endParaRPr lang="ko-KR" altLang="en-US" sz="675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81884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6D627A3-2BCD-49CD-A5B8-B514C68310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8357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6D627A3-2BCD-49CD-A5B8-B514C68310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3169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6D627A3-2BCD-49CD-A5B8-B514C68310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424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6D627A3-2BCD-49CD-A5B8-B514C68310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1540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6D627A3-2BCD-49CD-A5B8-B514C68310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8527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6D627A3-2BCD-49CD-A5B8-B514C68310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9950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838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0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1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1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602686" y="7145493"/>
            <a:ext cx="5634626" cy="125989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1336576"/>
            <a:ext cx="6858000" cy="160043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54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Magic </a:t>
            </a:r>
            <a:r>
              <a:rPr lang="ko-KR" altLang="en-US" sz="54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토익 집중 캠프</a:t>
            </a:r>
            <a:endParaRPr lang="en-US" altLang="ko-KR" sz="54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ctr"/>
            <a:r>
              <a:rPr lang="ko-KR" altLang="en-US" sz="44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수강생 모집</a:t>
            </a:r>
            <a:endParaRPr lang="en-US" altLang="ko-KR" sz="44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2852" y="2991826"/>
            <a:ext cx="6526508" cy="720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368660" y="8460432"/>
            <a:ext cx="6120680" cy="618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029722" y="6644413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: </a:t>
            </a:r>
            <a:r>
              <a:rPr lang="ko-KR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반별 선착순 </a:t>
            </a:r>
            <a:r>
              <a:rPr lang="en-US" altLang="ko-K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30</a:t>
            </a:r>
            <a:r>
              <a:rPr lang="ko-KR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명 한정 등록</a:t>
            </a:r>
            <a:endParaRPr lang="ko-KR" alt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9012" y="6644413"/>
            <a:ext cx="1188132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 smtClean="0">
                <a:solidFill>
                  <a:schemeClr val="bg1">
                    <a:lumMod val="9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신청 기간</a:t>
            </a:r>
            <a:endParaRPr lang="ko-KR" altLang="en-US" sz="1400" b="1" dirty="0">
              <a:solidFill>
                <a:schemeClr val="bg1">
                  <a:lumMod val="95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5145" y="7020161"/>
            <a:ext cx="1227009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 smtClean="0">
                <a:solidFill>
                  <a:schemeClr val="bg1">
                    <a:lumMod val="9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신청 및</a:t>
            </a:r>
            <a:r>
              <a:rPr lang="en-US" altLang="ko-KR" sz="1400" b="1" dirty="0" smtClean="0">
                <a:solidFill>
                  <a:schemeClr val="bg1">
                    <a:lumMod val="9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1400" b="1" dirty="0" smtClean="0">
                <a:solidFill>
                  <a:schemeClr val="bg1">
                    <a:lumMod val="9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문의</a:t>
            </a:r>
            <a:endParaRPr lang="ko-KR" altLang="en-US" sz="1400" b="1" dirty="0">
              <a:solidFill>
                <a:schemeClr val="bg1">
                  <a:lumMod val="95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032154" y="7272643"/>
            <a:ext cx="4064327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 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인터넷 접수 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: 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홈페이지 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-&gt; 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국제교류어학교육</a:t>
            </a:r>
            <a:endParaRPr lang="en-US" altLang="ko-KR" sz="105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  <a:sym typeface="Wingdings" panose="05000000000000000000" pitchFamily="2" charset="2"/>
            </a:endParaRPr>
          </a:p>
          <a:p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 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방문 접수 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: </a:t>
            </a:r>
            <a:r>
              <a:rPr lang="ko-KR" altLang="en-US" sz="105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조예대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 </a:t>
            </a:r>
            <a:r>
              <a:rPr lang="en-US" altLang="ko-KR" sz="105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5</a:t>
            </a:r>
            <a:r>
              <a:rPr lang="ko-KR" altLang="en-US" sz="105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호관 </a:t>
            </a:r>
            <a:r>
              <a:rPr lang="en-US" altLang="ko-KR" sz="105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1103D</a:t>
            </a:r>
            <a:r>
              <a:rPr lang="ko-KR" altLang="en-US" sz="105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호 </a:t>
            </a:r>
            <a:r>
              <a:rPr lang="ko-KR" altLang="en-US" sz="105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어학상담실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방문</a:t>
            </a:r>
            <a:endParaRPr lang="en-US" altLang="ko-KR" sz="105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 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전화 접수 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: </a:t>
            </a:r>
            <a:r>
              <a:rPr lang="ko-KR" altLang="en-US" sz="1050" b="1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☎ 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053-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850-5674</a:t>
            </a:r>
          </a:p>
          <a:p>
            <a:endParaRPr lang="en-US" altLang="ko-KR" sz="105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"/>
            </a:pP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신용카드 결제 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: 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전화 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or 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방문 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or 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인터넷</a:t>
            </a:r>
            <a:endParaRPr lang="en-US" altLang="ko-KR" sz="105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  <a:sym typeface="Wingdings" panose="05000000000000000000" pitchFamily="2" charset="2"/>
            </a:endParaRPr>
          </a:p>
          <a:p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 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무통장 입금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 : 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대구은행 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207-12-002136 (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예금주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:</a:t>
            </a:r>
            <a:r>
              <a:rPr lang="ko-KR" altLang="en-US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대구대학교</a:t>
            </a:r>
            <a:r>
              <a:rPr lang="en-US" altLang="ko-K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-860" y="685077"/>
            <a:ext cx="6858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err="1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기숙형</a:t>
            </a:r>
            <a:r>
              <a:rPr lang="ko-KR" altLang="en-US" sz="3200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3200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&amp; </a:t>
            </a:r>
            <a:r>
              <a:rPr lang="ko-KR" altLang="en-US" sz="3200" dirty="0" err="1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통학형</a:t>
            </a:r>
            <a:r>
              <a:rPr lang="ko-KR" altLang="en-US" sz="3200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영어 프로그램</a:t>
            </a:r>
            <a:endParaRPr lang="en-US" altLang="ko-KR" sz="3200" dirty="0" smtClean="0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9" name="AutoShape 4" descr="카카오톡에 대한 이미지 검색결과"/>
          <p:cNvSpPr>
            <a:spLocks noChangeAspect="1" noChangeArrowheads="1"/>
          </p:cNvSpPr>
          <p:nvPr/>
        </p:nvSpPr>
        <p:spPr bwMode="auto">
          <a:xfrm>
            <a:off x="-1763" y="244019"/>
            <a:ext cx="6322100" cy="36754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ko-KR" sz="2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2017</a:t>
            </a:r>
            <a:r>
              <a:rPr lang="ko-KR" altLang="en-US" sz="2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년 여름방학 외국어교육센터 </a:t>
            </a:r>
            <a:r>
              <a:rPr lang="ko-KR" altLang="en-US" sz="2000" dirty="0" err="1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어학상담실</a:t>
            </a:r>
            <a:endParaRPr lang="ko-KR" altLang="en-US" sz="20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cxnSp>
        <p:nvCxnSpPr>
          <p:cNvPr id="33" name="직선 연결선 32"/>
          <p:cNvCxnSpPr/>
          <p:nvPr/>
        </p:nvCxnSpPr>
        <p:spPr>
          <a:xfrm>
            <a:off x="227234" y="3834033"/>
            <a:ext cx="63000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53566" y="3074851"/>
            <a:ext cx="6346487" cy="7591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400"/>
              </a:spcBef>
            </a:pPr>
            <a:r>
              <a:rPr lang="ko-KR" altLang="en-US" sz="2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딱 </a:t>
            </a:r>
            <a:r>
              <a:rPr lang="en-US" altLang="ko-KR" sz="2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</a:t>
            </a:r>
            <a:r>
              <a:rPr lang="ko-KR" altLang="en-US" sz="2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주만으로</a:t>
            </a:r>
            <a:r>
              <a:rPr lang="en-US" altLang="ko-KR" sz="2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2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마법을 경험할 수 있는 기회</a:t>
            </a:r>
            <a:r>
              <a:rPr lang="en-US" altLang="ko-KR" sz="2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!</a:t>
            </a:r>
          </a:p>
          <a:p>
            <a:pPr algn="ctr">
              <a:spcBef>
                <a:spcPts val="400"/>
              </a:spcBef>
            </a:pPr>
            <a:r>
              <a:rPr lang="en-US" altLang="ko-KR" sz="2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200</a:t>
            </a:r>
            <a:r>
              <a:rPr lang="ko-KR" altLang="en-US" sz="2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점이 향상된 토익 성적표를 만들 수 있어요</a:t>
            </a:r>
            <a:r>
              <a:rPr lang="en-US" altLang="ko-KR" sz="2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^^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70794" y="3855208"/>
            <a:ext cx="3465370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 smtClean="0">
                <a:solidFill>
                  <a:srgbClr val="FF0000"/>
                </a:solidFill>
                <a:latin typeface="Broadway" panose="04040905080B02020502" pitchFamily="82" charset="0"/>
                <a:ea typeface="나눔고딕 ExtraBold" panose="020D0904000000000000" pitchFamily="50" charset="-127"/>
              </a:rPr>
              <a:t>★ Plus </a:t>
            </a:r>
            <a:r>
              <a:rPr lang="ko-KR" altLang="en-US" sz="2400" dirty="0" smtClean="0">
                <a:solidFill>
                  <a:srgbClr val="FF0000"/>
                </a:solidFill>
                <a:latin typeface="Broadway" panose="04040905080B02020502" pitchFamily="82" charset="0"/>
                <a:ea typeface="나눔고딕 ExtraBold" panose="020D0904000000000000" pitchFamily="50" charset="-127"/>
              </a:rPr>
              <a:t>혜택</a:t>
            </a:r>
            <a:r>
              <a:rPr lang="en-US" altLang="ko-KR" sz="2400" dirty="0">
                <a:solidFill>
                  <a:srgbClr val="FF0000"/>
                </a:solidFill>
                <a:latin typeface="Broadway" panose="04040905080B02020502" pitchFamily="82" charset="0"/>
                <a:ea typeface="나눔고딕 ExtraBold" panose="020D0904000000000000" pitchFamily="50" charset="-127"/>
              </a:rPr>
              <a:t> </a:t>
            </a:r>
            <a:r>
              <a:rPr lang="en-US" altLang="ko-KR" sz="2400" dirty="0" smtClean="0">
                <a:solidFill>
                  <a:srgbClr val="FF0000"/>
                </a:solidFill>
                <a:latin typeface="Broadway" panose="04040905080B02020502" pitchFamily="82" charset="0"/>
                <a:ea typeface="나눔고딕 ExtraBold" panose="020D0904000000000000" pitchFamily="50" charset="-127"/>
              </a:rPr>
              <a:t>★</a:t>
            </a:r>
          </a:p>
          <a:p>
            <a:pPr algn="ctr"/>
            <a:endParaRPr lang="en-US" altLang="ko-KR" sz="900" dirty="0" smtClean="0">
              <a:latin typeface="Broadway" panose="04040905080B02020502" pitchFamily="82" charset="0"/>
              <a:ea typeface="나눔고딕 ExtraBold" panose="020D0904000000000000" pitchFamily="50" charset="-127"/>
            </a:endParaRPr>
          </a:p>
          <a:p>
            <a:pPr marL="342900" indent="-342900">
              <a:spcBef>
                <a:spcPts val="400"/>
              </a:spcBef>
              <a:buAutoNum type="arabicPeriod"/>
            </a:pP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시설 </a:t>
            </a:r>
            <a:r>
              <a:rPr lang="en-US" altLang="ko-KR" sz="1600" dirty="0">
                <a:latin typeface="Broadway" panose="04040905080B02020502" pitchFamily="82" charset="0"/>
                <a:ea typeface="나눔고딕 ExtraBold" panose="020D0904000000000000" pitchFamily="50" charset="-127"/>
              </a:rPr>
              <a:t>good~! </a:t>
            </a:r>
            <a:r>
              <a:rPr lang="ko-KR" altLang="en-US" sz="1600" dirty="0" err="1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향토관</a:t>
            </a: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 숙박</a:t>
            </a: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(77,000</a:t>
            </a: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원</a:t>
            </a: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)</a:t>
            </a:r>
          </a:p>
          <a:p>
            <a:pPr>
              <a:spcBef>
                <a:spcPts val="400"/>
              </a:spcBef>
            </a:pP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2. </a:t>
            </a: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종합 복지관 이용</a:t>
            </a:r>
            <a:endParaRPr lang="en-US" altLang="ko-KR" sz="1600" dirty="0" smtClean="0">
              <a:latin typeface="Broadway" panose="04040905080B02020502" pitchFamily="82" charset="0"/>
              <a:ea typeface="나눔고딕 ExtraBold" panose="020D0904000000000000" pitchFamily="50" charset="-127"/>
            </a:endParaRPr>
          </a:p>
          <a:p>
            <a:pPr>
              <a:spcBef>
                <a:spcPts val="400"/>
              </a:spcBef>
            </a:pPr>
            <a:r>
              <a:rPr lang="en-US" altLang="ko-KR" sz="1600" dirty="0">
                <a:latin typeface="Broadway" panose="04040905080B02020502" pitchFamily="82" charset="0"/>
                <a:ea typeface="나눔고딕 ExtraBold" panose="020D0904000000000000" pitchFamily="50" charset="-127"/>
              </a:rPr>
              <a:t> </a:t>
            </a: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    - </a:t>
            </a:r>
            <a:r>
              <a:rPr lang="ko-KR" altLang="en-US" sz="1600" dirty="0" err="1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휘트니스</a:t>
            </a: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 </a:t>
            </a: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15</a:t>
            </a: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일</a:t>
            </a: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(18,000</a:t>
            </a: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원</a:t>
            </a: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)</a:t>
            </a:r>
          </a:p>
          <a:p>
            <a:pPr>
              <a:spcBef>
                <a:spcPts val="400"/>
              </a:spcBef>
            </a:pP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     </a:t>
            </a: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- </a:t>
            </a: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수영 새벽</a:t>
            </a: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&amp;</a:t>
            </a: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오후반</a:t>
            </a: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(</a:t>
            </a: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 </a:t>
            </a: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24,000</a:t>
            </a:r>
            <a:r>
              <a:rPr lang="ko-KR" altLang="en-US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원</a:t>
            </a: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)</a:t>
            </a:r>
          </a:p>
          <a:p>
            <a:pPr>
              <a:spcBef>
                <a:spcPts val="400"/>
              </a:spcBef>
            </a:pPr>
            <a:r>
              <a:rPr lang="en-US" altLang="ko-KR" sz="16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3. </a:t>
            </a:r>
            <a:r>
              <a:rPr lang="ko-KR" altLang="en-US" sz="1600" dirty="0" smtClean="0">
                <a:solidFill>
                  <a:srgbClr val="FF0000"/>
                </a:solidFill>
                <a:latin typeface="Broadway" panose="04040905080B02020502" pitchFamily="82" charset="0"/>
                <a:ea typeface="나눔고딕 ExtraBold" panose="020D0904000000000000" pitchFamily="50" charset="-127"/>
              </a:rPr>
              <a:t>수강료 최대 </a:t>
            </a:r>
            <a:r>
              <a:rPr lang="en-US" altLang="ko-KR" sz="1600" dirty="0" smtClean="0">
                <a:solidFill>
                  <a:srgbClr val="FF0000"/>
                </a:solidFill>
                <a:latin typeface="Broadway" panose="04040905080B02020502" pitchFamily="82" charset="0"/>
                <a:ea typeface="나눔고딕 ExtraBold" panose="020D0904000000000000" pitchFamily="50" charset="-127"/>
              </a:rPr>
              <a:t>50% </a:t>
            </a:r>
            <a:r>
              <a:rPr lang="ko-KR" altLang="en-US" sz="1600" dirty="0" smtClean="0">
                <a:solidFill>
                  <a:srgbClr val="FF0000"/>
                </a:solidFill>
                <a:latin typeface="Broadway" panose="04040905080B02020502" pitchFamily="82" charset="0"/>
                <a:ea typeface="나눔고딕 ExtraBold" panose="020D0904000000000000" pitchFamily="50" charset="-127"/>
              </a:rPr>
              <a:t>환급</a:t>
            </a:r>
            <a:endParaRPr lang="en-US" altLang="ko-KR" sz="1600" dirty="0" smtClean="0">
              <a:solidFill>
                <a:srgbClr val="FF0000"/>
              </a:solidFill>
              <a:latin typeface="Broadway" panose="04040905080B02020502" pitchFamily="82" charset="0"/>
              <a:ea typeface="나눔고딕 ExtraBold" panose="020D0904000000000000" pitchFamily="50" charset="-127"/>
            </a:endParaRPr>
          </a:p>
          <a:p>
            <a:pPr>
              <a:spcBef>
                <a:spcPts val="400"/>
              </a:spcBef>
            </a:pPr>
            <a:r>
              <a:rPr lang="en-US" altLang="ko-KR" sz="14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     </a:t>
            </a:r>
            <a:r>
              <a:rPr lang="en-US" altLang="ko-KR" sz="11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(</a:t>
            </a:r>
            <a:r>
              <a:rPr lang="ko-KR" altLang="en-US" sz="11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반별 상위 </a:t>
            </a:r>
            <a:r>
              <a:rPr lang="en-US" altLang="ko-KR" sz="11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30%/</a:t>
            </a:r>
            <a:r>
              <a:rPr lang="ko-KR" altLang="en-US" sz="11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출석 </a:t>
            </a:r>
            <a:r>
              <a:rPr lang="en-US" altLang="ko-KR" sz="11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100%/ </a:t>
            </a:r>
            <a:r>
              <a:rPr lang="ko-KR" altLang="en-US" sz="11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성적 </a:t>
            </a:r>
            <a:r>
              <a:rPr lang="en-US" altLang="ko-KR" sz="11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150</a:t>
            </a:r>
            <a:r>
              <a:rPr lang="ko-KR" altLang="en-US" sz="11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점 향상</a:t>
            </a:r>
            <a:r>
              <a:rPr lang="en-US" altLang="ko-KR" sz="1100" dirty="0" smtClean="0">
                <a:latin typeface="Broadway" panose="04040905080B02020502" pitchFamily="82" charset="0"/>
                <a:ea typeface="나눔고딕 ExtraBold" panose="020D0904000000000000" pitchFamily="50" charset="-127"/>
              </a:rPr>
              <a:t>) </a:t>
            </a:r>
            <a:endParaRPr lang="ko-KR" altLang="en-US" sz="1100" dirty="0">
              <a:latin typeface="Broadway" panose="04040905080B02020502" pitchFamily="82" charset="0"/>
              <a:ea typeface="나눔고딕 ExtraBold" panose="020D0904000000000000" pitchFamily="50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9898" y="8608870"/>
            <a:ext cx="3612936" cy="420969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899160" y="7355102"/>
            <a:ext cx="12449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v"/>
            </a:pPr>
            <a:r>
              <a:rPr lang="ko-KR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접수 및 문의</a:t>
            </a:r>
            <a:endParaRPr lang="en-US" altLang="ko-KR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en-US" altLang="ko-KR" sz="120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  <a:sym typeface="Wingdings" panose="05000000000000000000" pitchFamily="2" charset="2"/>
            </a:endParaRPr>
          </a:p>
          <a:p>
            <a:endParaRPr lang="en-US" altLang="ko-KR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ko-KR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typeface="Wingdings" panose="05000000000000000000" pitchFamily="2" charset="2"/>
              </a:rPr>
              <a:t>결제 방법</a:t>
            </a:r>
            <a:endParaRPr lang="en-US" altLang="ko-KR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  <a:sym typeface="Wingdings" panose="05000000000000000000" pitchFamily="2" charset="2"/>
            </a:endParaRPr>
          </a:p>
        </p:txBody>
      </p:sp>
      <p:graphicFrame>
        <p:nvGraphicFramePr>
          <p:cNvPr id="11" name="차트 10"/>
          <p:cNvGraphicFramePr/>
          <p:nvPr>
            <p:extLst>
              <p:ext uri="{D42A27DB-BD31-4B8C-83A1-F6EECF244321}">
                <p14:modId xmlns:p14="http://schemas.microsoft.com/office/powerpoint/2010/main" val="303472358"/>
              </p:ext>
            </p:extLst>
          </p:nvPr>
        </p:nvGraphicFramePr>
        <p:xfrm>
          <a:off x="3573827" y="4008738"/>
          <a:ext cx="3026226" cy="2280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포인트가 16개인 별 13"/>
          <p:cNvSpPr/>
          <p:nvPr/>
        </p:nvSpPr>
        <p:spPr>
          <a:xfrm>
            <a:off x="4716636" y="5121554"/>
            <a:ext cx="832970" cy="639035"/>
          </a:xfrm>
          <a:prstGeom prst="star16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622010" y="520580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196</a:t>
            </a:r>
            <a:r>
              <a:rPr lang="ko-KR" altLang="en-US" sz="1200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점</a:t>
            </a:r>
            <a:endParaRPr lang="en-US" altLang="ko-KR" sz="1200" dirty="0" smtClean="0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sz="1200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향상</a:t>
            </a:r>
            <a:endParaRPr lang="ko-KR" altLang="en-US" sz="1200" dirty="0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734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480991"/>
              </p:ext>
            </p:extLst>
          </p:nvPr>
        </p:nvGraphicFramePr>
        <p:xfrm>
          <a:off x="227540" y="1380377"/>
          <a:ext cx="6319838" cy="2882724"/>
        </p:xfrm>
        <a:graphic>
          <a:graphicData uri="http://schemas.openxmlformats.org/drawingml/2006/table">
            <a:tbl>
              <a:tblPr/>
              <a:tblGrid>
                <a:gridCol w="6691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01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31382503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509964722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1271273030"/>
                    </a:ext>
                  </a:extLst>
                </a:gridCol>
                <a:gridCol w="1318178">
                  <a:extLst>
                    <a:ext uri="{9D8B030D-6E8A-4147-A177-3AD203B41FA5}">
                      <a16:colId xmlns="" xmlns:a16="http://schemas.microsoft.com/office/drawing/2014/main" val="4244992091"/>
                    </a:ext>
                  </a:extLst>
                </a:gridCol>
              </a:tblGrid>
              <a:tr h="38331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쉬운 기초 문법</a:t>
                      </a:r>
                      <a:r>
                        <a:rPr kumimoji="0" lang="en-US" altLang="ko-KR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, </a:t>
                      </a: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어휘부터</a:t>
                      </a:r>
                      <a:r>
                        <a:rPr kumimoji="0" lang="en-US" altLang="ko-KR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~ </a:t>
                      </a: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토익과 </a:t>
                      </a:r>
                      <a:endParaRPr kumimoji="0" lang="en-US" altLang="ko-KR" sz="1100" b="1" dirty="0" smtClean="0"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기본 회화까지 완성</a:t>
                      </a:r>
                      <a:endParaRPr kumimoji="0" lang="en-US" altLang="ko-KR" sz="1100" b="1" dirty="0" smtClean="0"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  <a:cs typeface="굴림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매일 </a:t>
                      </a:r>
                      <a:r>
                        <a:rPr kumimoji="0" lang="en-US" altLang="ko-KR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100</a:t>
                      </a: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문제 </a:t>
                      </a:r>
                      <a:endParaRPr kumimoji="0" lang="en-US" altLang="ko-KR" sz="1100" b="1" dirty="0" smtClean="0"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실전 연습 후 </a:t>
                      </a:r>
                      <a:r>
                        <a:rPr kumimoji="0" lang="en-US" altLang="ko-KR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Review </a:t>
                      </a: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강의</a:t>
                      </a:r>
                      <a:endParaRPr kumimoji="0" lang="en-US" altLang="ko-KR" sz="1100" b="1" dirty="0" smtClean="0"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천기 누설 정기 토익 기출 문제 방출</a:t>
                      </a:r>
                      <a:endParaRPr kumimoji="0" lang="en-US" altLang="ko-KR" sz="1100" b="1" dirty="0" smtClean="0"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5</a:t>
                      </a: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인 </a:t>
                      </a:r>
                      <a:r>
                        <a:rPr kumimoji="0" lang="en-US" altLang="ko-KR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</a:t>
                      </a: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조의 그룹 스터디 </a:t>
                      </a:r>
                      <a:r>
                        <a:rPr kumimoji="0" lang="en-US" altLang="ko-KR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&amp; Self </a:t>
                      </a: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스터디 </a:t>
                      </a:r>
                      <a:endParaRPr kumimoji="0" lang="en-US" altLang="ko-KR" sz="1100" b="1" dirty="0" smtClean="0"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진행</a:t>
                      </a:r>
                      <a:endParaRPr kumimoji="0" lang="en-US" altLang="ko-KR" sz="1100" b="1" dirty="0" smtClean="0"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캠프 종강 후 책임 </a:t>
                      </a:r>
                      <a:r>
                        <a:rPr kumimoji="0" lang="ko-KR" altLang="en-US" sz="1100" b="1" dirty="0" err="1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점수제</a:t>
                      </a: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 실시</a:t>
                      </a:r>
                      <a:r>
                        <a:rPr kumimoji="0" lang="en-US" altLang="ko-KR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(150</a:t>
                      </a: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점 미 향상 시 </a:t>
                      </a:r>
                      <a:r>
                        <a:rPr kumimoji="0" lang="en-US" altLang="ko-KR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3</a:t>
                      </a: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개월 </a:t>
                      </a:r>
                      <a:endParaRPr kumimoji="0" lang="en-US" altLang="ko-KR" sz="1100" b="1" dirty="0" smtClean="0"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무료</a:t>
                      </a:r>
                      <a:r>
                        <a:rPr kumimoji="0" lang="en-US" altLang="ko-KR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)</a:t>
                      </a:r>
                      <a:r>
                        <a:rPr kumimoji="0" lang="ko-KR" altLang="en-US" sz="1100" b="1" dirty="0" smtClean="0"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 </a:t>
                      </a: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3135282"/>
                  </a:ext>
                </a:extLst>
              </a:tr>
              <a:tr h="383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과정명</a:t>
                      </a:r>
                      <a:endParaRPr kumimoji="0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  <a:cs typeface="굴림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700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점 만들기</a:t>
                      </a: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800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점 만들기</a:t>
                      </a: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7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대상</a:t>
                      </a: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토익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 500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점 </a:t>
                      </a: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미만자</a:t>
                      </a:r>
                      <a:endParaRPr kumimoji="0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  <a:cs typeface="굴림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토익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500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점 </a:t>
                      </a: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이상자</a:t>
                      </a:r>
                      <a:endParaRPr kumimoji="0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  <a:cs typeface="굴림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7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기간</a:t>
                      </a: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7/17(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월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) ~ 7/28(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금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)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▶ 총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10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일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(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토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,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일 제외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)</a:t>
                      </a:r>
                      <a:endParaRPr kumimoji="0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  <a:cs typeface="굴림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7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시간</a:t>
                      </a: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9:00~21:00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▶ 총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100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시간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  <a:cs typeface="굴림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9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Test</a:t>
                      </a:r>
                      <a:endParaRPr kumimoji="0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  <a:cs typeface="굴림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반 배정 테스트 및 매주 모의 토익 시험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(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총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3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회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)</a:t>
                      </a:r>
                      <a:endParaRPr kumimoji="0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  <a:cs typeface="굴림" pitchFamily="50" charset="-127"/>
                      </a:endParaRP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59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수강료</a:t>
                      </a: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반별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330,000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원 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[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종료 후 수강료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50%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환급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  <a:cs typeface="굴림" pitchFamily="50" charset="-127"/>
                        </a:rPr>
                        <a:t>]</a:t>
                      </a:r>
                    </a:p>
                  </a:txBody>
                  <a:tcPr marL="68580" marR="68580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-11877" y="251520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주안에 </a:t>
            </a:r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200</a:t>
            </a:r>
            <a:r>
              <a:rPr lang="ko-KR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점 향상되는 </a:t>
            </a:r>
            <a:endParaRPr lang="en-US" altLang="ko-KR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en-US" altLang="ko-KR" sz="2800" dirty="0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Magic</a:t>
            </a:r>
            <a:r>
              <a:rPr lang="ko-KR" altLang="en-US" sz="2800" dirty="0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토익 집중 캠프 커리큘럼 </a:t>
            </a:r>
            <a:endParaRPr lang="en-US" altLang="ko-KR" sz="2800" dirty="0" smtClean="0">
              <a:solidFill>
                <a:srgbClr val="0070C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164886" y="1197404"/>
            <a:ext cx="6526508" cy="720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8" name="Picture 6" descr="C:\Users\user1\Desktop\symbol_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848" y="8554651"/>
            <a:ext cx="1469388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2966646" y="8594803"/>
            <a:ext cx="2997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smtClean="0">
                <a:solidFill>
                  <a:schemeClr val="tx1">
                    <a:lumMod val="95000"/>
                    <a:lumOff val="5000"/>
                  </a:schemeClr>
                </a:solidFill>
                <a:latin typeface="HY견고딕" pitchFamily="18" charset="-127"/>
                <a:ea typeface="HY견고딕" pitchFamily="18" charset="-127"/>
              </a:rPr>
              <a:t>외국어교육센터</a:t>
            </a:r>
            <a:r>
              <a:rPr lang="en-US" altLang="ko-KR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HY견고딕" pitchFamily="18" charset="-127"/>
                <a:ea typeface="HY견고딕" pitchFamily="18" charset="-127"/>
              </a:rPr>
              <a:t>어학상담실</a:t>
            </a:r>
            <a:endParaRPr lang="ko-KR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HY견고딕" pitchFamily="18" charset="-127"/>
              <a:ea typeface="HY견고딕" pitchFamily="18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687426"/>
              </p:ext>
            </p:extLst>
          </p:nvPr>
        </p:nvGraphicFramePr>
        <p:xfrm>
          <a:off x="572807" y="4415569"/>
          <a:ext cx="5688631" cy="30754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364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0875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1815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67698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1025194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1025194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2702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요일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상세 커리큘럼</a:t>
                      </a:r>
                      <a:endParaRPr lang="ko-KR" altLang="en-US" sz="1050" b="1" i="0" u="none" strike="noStrike" baseline="0" dirty="0"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0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u="none" strike="noStrike" baseline="0" dirty="0"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월</a:t>
                      </a:r>
                      <a:endParaRPr lang="ko-KR" altLang="en-US" sz="1050" b="1" i="0" u="none" strike="noStrike" baseline="0" dirty="0"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u="none" strike="noStrike" baseline="0" dirty="0"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화</a:t>
                      </a:r>
                      <a:endParaRPr lang="ko-KR" altLang="en-US" sz="1050" b="1" i="0" u="none" strike="noStrike" baseline="0" dirty="0"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u="none" strike="noStrike" baseline="0" dirty="0"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수</a:t>
                      </a:r>
                      <a:endParaRPr lang="ko-KR" altLang="en-US" sz="1050" b="1" i="0" u="none" strike="noStrike" baseline="0" dirty="0"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u="none" strike="noStrike" baseline="0" dirty="0"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목</a:t>
                      </a:r>
                      <a:endParaRPr lang="ko-KR" altLang="en-US" sz="1050" b="1" i="0" u="none" strike="noStrike" baseline="0" dirty="0"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u="none" strike="noStrike" baseline="0" dirty="0">
                          <a:solidFill>
                            <a:schemeClr val="tx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금</a:t>
                      </a:r>
                      <a:endParaRPr lang="ko-KR" altLang="en-US" sz="1050" b="1" i="0" u="none" strike="noStrike" baseline="0" dirty="0">
                        <a:solidFill>
                          <a:schemeClr val="tx1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09:00~09:10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반별 출석 체크 및 각종 공지 전달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09:10~10:00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err="1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voca</a:t>
                      </a:r>
                      <a:r>
                        <a:rPr lang="en-US" altLang="ko-KR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 test </a:t>
                      </a:r>
                      <a: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및 조별 과제 검사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10:20~11:20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R/C 5,6</a:t>
                      </a:r>
                      <a:endParaRPr lang="ko-KR" altLang="en-US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R/C 5,6</a:t>
                      </a: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R/C 5,6   </a:t>
                      </a: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R/C 7</a:t>
                      </a: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err="1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모의토익</a:t>
                      </a:r>
                      <a: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/>
                      </a:r>
                      <a:b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</a:br>
                      <a: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테스트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11:30~12:30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L/C 1,2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L/C </a:t>
                      </a:r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1,2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L/C </a:t>
                      </a:r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2,3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L/C </a:t>
                      </a:r>
                      <a:r>
                        <a:rPr 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4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12:30~13:30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점심 식사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13:30~14:20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R/C </a:t>
                      </a:r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5,6</a:t>
                      </a: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R/C </a:t>
                      </a:r>
                      <a:r>
                        <a:rPr 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5,6</a:t>
                      </a:r>
                      <a:endParaRPr lang="en-US" altLang="ko-KR" sz="1000" u="none" strike="noStrike" dirty="0" smtClean="0"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R/C </a:t>
                      </a:r>
                      <a:r>
                        <a:rPr 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5,6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R/C </a:t>
                      </a:r>
                      <a:r>
                        <a:rPr 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7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실전 풀이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14:30~15:20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원어민 </a:t>
                      </a:r>
                      <a:r>
                        <a:rPr lang="ko-KR" alt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회화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15:30~16:00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L/C 1,2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L/C </a:t>
                      </a:r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1,2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L/C </a:t>
                      </a:r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2,3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L/C </a:t>
                      </a:r>
                      <a:r>
                        <a:rPr 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4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err="1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모의토익</a:t>
                      </a:r>
                      <a: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/>
                      </a:r>
                      <a:b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</a:br>
                      <a: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풀이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16:10~17:00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err="1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셀프</a:t>
                      </a:r>
                      <a: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 </a:t>
                      </a:r>
                      <a:r>
                        <a:rPr lang="ko-KR" altLang="en-US" sz="1000" u="none" strike="noStrike" dirty="0" err="1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스터디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17:10~18:00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R/C </a:t>
                      </a:r>
                      <a:r>
                        <a:rPr lang="ko-KR" altLang="en-US" sz="1000" u="none" strike="noStrike" dirty="0" err="1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실전풀이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L/C </a:t>
                      </a:r>
                      <a:r>
                        <a:rPr lang="ko-KR" altLang="en-US" sz="1000" u="none" strike="noStrike" dirty="0" err="1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실전풀이</a:t>
                      </a:r>
                      <a:endParaRPr lang="en-US" sz="1000" u="none" strike="noStrike" dirty="0" smtClean="0"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R/C </a:t>
                      </a:r>
                      <a:r>
                        <a:rPr lang="ko-KR" altLang="en-US" sz="1000" u="none" strike="noStrike" dirty="0" err="1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실전풀이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L/C </a:t>
                      </a:r>
                      <a:r>
                        <a:rPr lang="ko-KR" altLang="en-US" sz="1000" u="none" strike="noStrike" dirty="0" err="1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실전풀이</a:t>
                      </a:r>
                      <a:endParaRPr lang="en-US" sz="1000" u="none" strike="noStrike" dirty="0" smtClean="0"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18:00~19:00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저녁 식사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11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19:00~21:00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err="1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셀프</a:t>
                      </a:r>
                      <a:r>
                        <a:rPr lang="ko-KR" alt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 </a:t>
                      </a:r>
                      <a:r>
                        <a:rPr lang="ko-KR" altLang="en-US" sz="1000" u="none" strike="noStrike" dirty="0" err="1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스터디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그룹 </a:t>
                      </a:r>
                      <a:r>
                        <a:rPr lang="ko-KR" altLang="en-US" sz="1000" u="none" strike="noStrike" dirty="0" err="1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스터디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err="1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셀프</a:t>
                      </a:r>
                      <a:r>
                        <a:rPr lang="ko-KR" alt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 </a:t>
                      </a:r>
                      <a:r>
                        <a:rPr lang="ko-KR" altLang="en-US" sz="1000" u="none" strike="noStrike" dirty="0" err="1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스터디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그룹 </a:t>
                      </a:r>
                      <a:r>
                        <a:rPr lang="ko-KR" altLang="en-US" sz="1000" u="none" strike="noStrike" dirty="0" err="1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스터디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err="1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셀프</a:t>
                      </a:r>
                      <a:r>
                        <a:rPr lang="ko-KR" altLang="en-US" sz="1000" u="none" strike="noStrike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 </a:t>
                      </a:r>
                      <a:r>
                        <a:rPr lang="ko-KR" altLang="en-US" sz="1000" u="none" strike="noStrike" dirty="0" err="1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스터디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marL="7276" marR="7276" marT="72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659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15800</TotalTime>
  <Words>387</Words>
  <Application>Microsoft Office PowerPoint</Application>
  <PresentationFormat>화면 슬라이드 쇼(4:3)</PresentationFormat>
  <Paragraphs>110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Breakbeats</dc:creator>
  <cp:lastModifiedBy>user</cp:lastModifiedBy>
  <cp:revision>1290</cp:revision>
  <cp:lastPrinted>2017-06-02T05:12:39Z</cp:lastPrinted>
  <dcterms:created xsi:type="dcterms:W3CDTF">2015-05-31T08:16:03Z</dcterms:created>
  <dcterms:modified xsi:type="dcterms:W3CDTF">2017-06-13T00:12:03Z</dcterms:modified>
</cp:coreProperties>
</file>