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9" r:id="rId24"/>
    <p:sldId id="277" r:id="rId25"/>
    <p:sldId id="278" r:id="rId26"/>
    <p:sldId id="279" r:id="rId27"/>
    <p:sldId id="280" r:id="rId28"/>
    <p:sldId id="281" r:id="rId29"/>
    <p:sldId id="290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생성된 이미지">
            <a:extLst>
              <a:ext uri="{FF2B5EF4-FFF2-40B4-BE49-F238E27FC236}">
                <a16:creationId xmlns:a16="http://schemas.microsoft.com/office/drawing/2014/main" id="{EF6706C1-E927-4EC2-8CC1-1E2F473F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/>
              <a:t>독도</a:t>
            </a:r>
            <a:r>
              <a:rPr dirty="0"/>
              <a:t>, </a:t>
            </a:r>
            <a:r>
              <a:rPr dirty="0" err="1"/>
              <a:t>우리</a:t>
            </a:r>
            <a:r>
              <a:rPr dirty="0"/>
              <a:t> </a:t>
            </a:r>
            <a:r>
              <a:rPr dirty="0" err="1"/>
              <a:t>땅의</a:t>
            </a:r>
            <a:r>
              <a:rPr dirty="0"/>
              <a:t> </a:t>
            </a:r>
            <a:r>
              <a:rPr dirty="0" err="1"/>
              <a:t>상징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r>
              <a:rPr lang="en-US" dirty="0">
                <a:solidFill>
                  <a:schemeClr val="tx1"/>
                </a:solidFill>
              </a:rPr>
              <a:t>22572243 </a:t>
            </a:r>
            <a:r>
              <a:rPr lang="ko-KR" altLang="en-US" dirty="0">
                <a:solidFill>
                  <a:schemeClr val="tx1"/>
                </a:solidFill>
              </a:rPr>
              <a:t>미디어커뮤니케이션학부 임동현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독도 해역 어업권 배타적으로 행사.</a:t>
            </a:r>
          </a:p>
          <a:p>
            <a:pPr algn="l">
              <a:defRPr sz="2100">
                <a:latin typeface="맑은 고딕"/>
              </a:defRPr>
            </a:pPr>
            <a:r>
              <a:t>한국 어민 생계 유지 장소.</a:t>
            </a:r>
          </a:p>
          <a:p>
            <a:pPr algn="l">
              <a:defRPr sz="2100">
                <a:latin typeface="맑은 고딕"/>
              </a:defRPr>
            </a:pPr>
            <a:r>
              <a:t>경제 활동이 이뤄짐.</a:t>
            </a:r>
          </a:p>
          <a:p>
            <a:pPr algn="l">
              <a:defRPr sz="2100">
                <a:latin typeface="맑은 고딕"/>
              </a:defRPr>
            </a:pPr>
            <a:r>
              <a:t>EEZ 설정 기초됨.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한국 헌법에 따른 영토에 포함됨.</a:t>
            </a:r>
          </a:p>
          <a:p>
            <a:pPr algn="l">
              <a:defRPr sz="2100">
                <a:latin typeface="맑은 고딕"/>
              </a:defRPr>
            </a:pPr>
            <a:r>
              <a:t>헌법이 인정하는 국가 영토.</a:t>
            </a:r>
          </a:p>
          <a:p>
            <a:pPr algn="l">
              <a:defRPr sz="2100">
                <a:latin typeface="맑은 고딕"/>
              </a:defRPr>
            </a:pPr>
            <a:r>
              <a:t>법률적 명확성 존재.</a:t>
            </a:r>
          </a:p>
          <a:p>
            <a:pPr algn="l">
              <a:defRPr sz="2100">
                <a:latin typeface="맑은 고딕"/>
              </a:defRPr>
            </a:pPr>
            <a:r>
              <a:t>국가 법적 근거 확실함.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생성된 이미지">
            <a:extLst>
              <a:ext uri="{FF2B5EF4-FFF2-40B4-BE49-F238E27FC236}">
                <a16:creationId xmlns:a16="http://schemas.microsoft.com/office/drawing/2014/main" id="{B8A8FE90-BEB8-40D6-A1E9-66686BBEFF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B68BFCF-ADF1-4EDF-8810-5DE3EFE3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2684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일본이 독도가 일본 땅이라고 주장하는 이유 </a:t>
            </a:r>
          </a:p>
        </p:txBody>
      </p:sp>
    </p:spTree>
    <p:extLst>
      <p:ext uri="{BB962C8B-B14F-4D97-AF65-F5344CB8AC3E}">
        <p14:creationId xmlns:p14="http://schemas.microsoft.com/office/powerpoint/2010/main" val="383255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1905년 독도를 무주지로 보고 시마네현에 편입함.</a:t>
            </a:r>
          </a:p>
          <a:p>
            <a:pPr algn="l">
              <a:defRPr sz="2100">
                <a:latin typeface="맑은 고딕"/>
              </a:defRPr>
            </a:pPr>
            <a:r>
              <a:t>한국의 항의 없이 점령했다는 주장.</a:t>
            </a:r>
          </a:p>
          <a:p>
            <a:pPr algn="l">
              <a:defRPr sz="2100">
                <a:latin typeface="맑은 고딕"/>
              </a:defRPr>
            </a:pPr>
            <a:r>
              <a:t>하지만 당시 일제 강점기 직전 상황.</a:t>
            </a:r>
          </a:p>
          <a:p>
            <a:pPr algn="l">
              <a:defRPr sz="2100">
                <a:latin typeface="맑은 고딕"/>
              </a:defRPr>
            </a:pPr>
            <a:r>
              <a:t>국제법적 정당성 결여됨.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메이지 정부 문서에 독도가 일본 수역이라 기재됨.</a:t>
            </a:r>
          </a:p>
          <a:p>
            <a:pPr algn="l">
              <a:defRPr sz="2100">
                <a:latin typeface="맑은 고딕"/>
              </a:defRPr>
            </a:pPr>
            <a:r>
              <a:t>근대 문서 기반 주장.</a:t>
            </a:r>
          </a:p>
          <a:p>
            <a:pPr algn="l">
              <a:defRPr sz="2100">
                <a:latin typeface="맑은 고딕"/>
              </a:defRPr>
            </a:pPr>
            <a:r>
              <a:t>그러나 내용의 정확성 문제 있음.</a:t>
            </a:r>
          </a:p>
          <a:p>
            <a:pPr algn="l">
              <a:defRPr sz="2100">
                <a:latin typeface="맑은 고딕"/>
              </a:defRPr>
            </a:pPr>
            <a:r>
              <a:t>일본 내부 해석일 뿐임.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시마네현 고시로 독도를 행정구역으로 포함시킴.</a:t>
            </a:r>
          </a:p>
          <a:p>
            <a:pPr algn="l">
              <a:defRPr sz="2100">
                <a:latin typeface="맑은 고딕"/>
              </a:defRPr>
            </a:pPr>
            <a:r>
              <a:t>일본 측 국내법 근거 제시.</a:t>
            </a:r>
          </a:p>
          <a:p>
            <a:pPr algn="l">
              <a:defRPr sz="2100">
                <a:latin typeface="맑은 고딕"/>
              </a:defRPr>
            </a:pPr>
            <a:r>
              <a:t>타국 인정 없는 일방적 조치.</a:t>
            </a:r>
          </a:p>
          <a:p>
            <a:pPr algn="l">
              <a:defRPr sz="2100">
                <a:latin typeface="맑은 고딕"/>
              </a:defRPr>
            </a:pPr>
            <a:r>
              <a:t>국제법적 효력 미비함.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샌프란시스코 조약에서 독도 제외되었다고 해석.</a:t>
            </a:r>
          </a:p>
          <a:p>
            <a:pPr algn="l">
              <a:defRPr sz="2100">
                <a:latin typeface="맑은 고딕"/>
              </a:defRPr>
            </a:pPr>
            <a:r>
              <a:t>일본 영토로 남았다는 주장.</a:t>
            </a:r>
          </a:p>
          <a:p>
            <a:pPr algn="l">
              <a:defRPr sz="2100">
                <a:latin typeface="맑은 고딕"/>
              </a:defRPr>
            </a:pPr>
            <a:r>
              <a:t>하지만 미국은 독도를 한국 땅으로 간주함.</a:t>
            </a:r>
          </a:p>
          <a:p>
            <a:pPr algn="l">
              <a:defRPr sz="2100">
                <a:latin typeface="맑은 고딕"/>
              </a:defRPr>
            </a:pPr>
            <a:r>
              <a:t>명시되지 않았다고 일본 땅은 아님.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러일전쟁 중 독도를 군사 목적으로 점령함.</a:t>
            </a:r>
          </a:p>
          <a:p>
            <a:pPr algn="l">
              <a:defRPr sz="2100">
                <a:latin typeface="맑은 고딕"/>
              </a:defRPr>
            </a:pPr>
            <a:r>
              <a:t>전시 중 편입은 국제법 위반 소지.</a:t>
            </a:r>
          </a:p>
          <a:p>
            <a:pPr algn="l">
              <a:defRPr sz="2100">
                <a:latin typeface="맑은 고딕"/>
              </a:defRPr>
            </a:pPr>
            <a:r>
              <a:t>무력으로 얻은 영토는 인정 안 됨.</a:t>
            </a:r>
          </a:p>
          <a:p>
            <a:pPr algn="l">
              <a:defRPr sz="2100">
                <a:latin typeface="맑은 고딕"/>
              </a:defRPr>
            </a:pPr>
            <a:r>
              <a:t>전쟁 상황 악용한 사례임.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독도가 일본 어민의 생활 터전이었다고 주장.</a:t>
            </a:r>
          </a:p>
          <a:p>
            <a:pPr algn="l">
              <a:defRPr sz="2100">
                <a:latin typeface="맑은 고딕"/>
              </a:defRPr>
            </a:pPr>
            <a:r>
              <a:t>일부 어민의 이용 사실 존재.</a:t>
            </a:r>
          </a:p>
          <a:p>
            <a:pPr algn="l">
              <a:defRPr sz="2100">
                <a:latin typeface="맑은 고딕"/>
              </a:defRPr>
            </a:pPr>
            <a:r>
              <a:t>그러나 이는 소유권과 무관함.</a:t>
            </a:r>
          </a:p>
          <a:p>
            <a:pPr algn="l">
              <a:defRPr sz="2100">
                <a:latin typeface="맑은 고딕"/>
              </a:defRPr>
            </a:pPr>
            <a:r>
              <a:t>한국 어민도 함께 이용해옴.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고지도에서 일본 땅처럼 그려진 사례 언급.</a:t>
            </a:r>
          </a:p>
          <a:p>
            <a:pPr algn="l">
              <a:defRPr sz="2100">
                <a:latin typeface="맑은 고딕"/>
              </a:defRPr>
            </a:pPr>
            <a:r>
              <a:t>지도는 시대적 배경 따라 달라짐.</a:t>
            </a:r>
          </a:p>
          <a:p>
            <a:pPr algn="l">
              <a:defRPr sz="2100">
                <a:latin typeface="맑은 고딕"/>
              </a:defRPr>
            </a:pPr>
            <a:r>
              <a:t>정확성 떨어지는 사례 많음.</a:t>
            </a:r>
          </a:p>
          <a:p>
            <a:pPr algn="l">
              <a:defRPr sz="2100">
                <a:latin typeface="맑은 고딕"/>
              </a:defRPr>
            </a:pPr>
            <a:r>
              <a:t>결정적 증거가 될 수 없음.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삼국사기에 따르면 신라 지증왕이 우산국을 복속시킴.</a:t>
            </a:r>
          </a:p>
          <a:p>
            <a:pPr algn="l">
              <a:defRPr sz="2100">
                <a:latin typeface="맑은 고딕"/>
              </a:defRPr>
            </a:pPr>
            <a:r>
              <a:t>울릉도와 독도가 한국 땅으로 기록됨.</a:t>
            </a:r>
          </a:p>
          <a:p>
            <a:pPr algn="l">
              <a:defRPr sz="2100">
                <a:latin typeface="맑은 고딕"/>
              </a:defRPr>
            </a:pPr>
            <a:r>
              <a:t>역사서에 명확히 나타남.</a:t>
            </a:r>
          </a:p>
          <a:p>
            <a:pPr algn="l">
              <a:defRPr sz="2100">
                <a:latin typeface="맑은 고딕"/>
              </a:defRPr>
            </a:pPr>
            <a:r>
              <a:t>고대부터 인식된 영토임.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일본 정부 공식 웹사이트에서 자국 영토로 주장.</a:t>
            </a:r>
          </a:p>
          <a:p>
            <a:pPr algn="l">
              <a:defRPr sz="2100">
                <a:latin typeface="맑은 고딕"/>
              </a:defRPr>
            </a:pPr>
            <a:r>
              <a:t>지속적 홍보로 국제 여론 유도.</a:t>
            </a:r>
          </a:p>
          <a:p>
            <a:pPr algn="l">
              <a:defRPr sz="2100">
                <a:latin typeface="맑은 고딕"/>
              </a:defRPr>
            </a:pPr>
            <a:r>
              <a:t>하지만 이는 자국 입장일 뿐.</a:t>
            </a:r>
          </a:p>
          <a:p>
            <a:pPr algn="l">
              <a:defRPr sz="2100">
                <a:latin typeface="맑은 고딕"/>
              </a:defRPr>
            </a:pPr>
            <a:r>
              <a:t>객관적 근거 부족함.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일본 외무성은 한국의 실효 지배를 부정함.</a:t>
            </a:r>
          </a:p>
          <a:p>
            <a:pPr algn="l">
              <a:defRPr sz="2100">
                <a:latin typeface="맑은 고딕"/>
              </a:defRPr>
            </a:pPr>
            <a:r>
              <a:t>경비대, 주민 거주도 인정 안 함.</a:t>
            </a:r>
          </a:p>
          <a:p>
            <a:pPr algn="l">
              <a:defRPr sz="2100">
                <a:latin typeface="맑은 고딕"/>
              </a:defRPr>
            </a:pPr>
            <a:r>
              <a:t>국제 사회는 한국 영토로 봄.</a:t>
            </a:r>
          </a:p>
          <a:p>
            <a:pPr algn="l">
              <a:defRPr sz="2100">
                <a:latin typeface="맑은 고딕"/>
              </a:defRPr>
            </a:pPr>
            <a:r>
              <a:t>실효 지배는 명백함.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일본의 주장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국제 사법 재판소에 회부하자고 주장함.</a:t>
            </a:r>
          </a:p>
          <a:p>
            <a:pPr algn="l">
              <a:defRPr sz="2100">
                <a:latin typeface="맑은 고딕"/>
              </a:defRPr>
            </a:pPr>
            <a:r>
              <a:t>분쟁지역으로 만들려는 의도.</a:t>
            </a:r>
          </a:p>
          <a:p>
            <a:pPr algn="l">
              <a:defRPr sz="2100">
                <a:latin typeface="맑은 고딕"/>
              </a:defRPr>
            </a:pPr>
            <a:r>
              <a:t>한국은 영토 분쟁 자체를 부정.</a:t>
            </a:r>
          </a:p>
          <a:p>
            <a:pPr algn="l">
              <a:defRPr sz="2100">
                <a:latin typeface="맑은 고딕"/>
              </a:defRPr>
            </a:pPr>
            <a:r>
              <a:t>국제재판 필요 없는 사안임.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3850560-9FD1-499B-A6EF-9C9FDBF16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879691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EFD8220-377A-42E2-AEA6-BBC90D4A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049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/>
              <a:t>일본의 말이 앞뒤가 맞지 않는 이유</a:t>
            </a:r>
          </a:p>
        </p:txBody>
      </p:sp>
    </p:spTree>
    <p:extLst>
      <p:ext uri="{BB962C8B-B14F-4D97-AF65-F5344CB8AC3E}">
        <p14:creationId xmlns:p14="http://schemas.microsoft.com/office/powerpoint/2010/main" val="100449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 주장에 대한 반박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일본 고지도는 다양한 오류와 정치적 목적 포함.</a:t>
            </a:r>
          </a:p>
          <a:p>
            <a:pPr algn="l">
              <a:defRPr sz="2100">
                <a:latin typeface="맑은 고딕"/>
              </a:defRPr>
            </a:pPr>
            <a:r>
              <a:t>지도만으로 영토 입증은 불가.</a:t>
            </a:r>
          </a:p>
          <a:p>
            <a:pPr algn="l">
              <a:defRPr sz="2100">
                <a:latin typeface="맑은 고딕"/>
              </a:defRPr>
            </a:pPr>
            <a:r>
              <a:t>근거로서 매우 제한적임.</a:t>
            </a:r>
          </a:p>
          <a:p>
            <a:pPr algn="l">
              <a:defRPr sz="2100">
                <a:latin typeface="맑은 고딕"/>
              </a:defRPr>
            </a:pPr>
            <a:r>
              <a:t>해석에 따라 의미 달라짐.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 주장에 대한 반박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샌프란시스코 조약에 독도 명시 없지만 미국은 독도를 한국 땅으로 간주.</a:t>
            </a:r>
          </a:p>
          <a:p>
            <a:pPr algn="l">
              <a:defRPr sz="2100">
                <a:latin typeface="맑은 고딕"/>
              </a:defRPr>
            </a:pPr>
            <a:r>
              <a:t>미군 문서에 명확히 기록됨.</a:t>
            </a:r>
          </a:p>
          <a:p>
            <a:pPr algn="l">
              <a:defRPr sz="2100">
                <a:latin typeface="맑은 고딕"/>
              </a:defRPr>
            </a:pPr>
            <a:r>
              <a:t>명시 부재가 일본 영유권 의미 아님.</a:t>
            </a:r>
          </a:p>
          <a:p>
            <a:pPr algn="l">
              <a:defRPr sz="2100">
                <a:latin typeface="맑은 고딕"/>
              </a:defRPr>
            </a:pPr>
            <a:r>
              <a:t>국제 여론도 한국 편임.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 주장에 대한 반박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1905년 일본의 편입은 러일전쟁 중 이뤄짐.</a:t>
            </a:r>
          </a:p>
          <a:p>
            <a:pPr algn="l">
              <a:defRPr sz="2100">
                <a:latin typeface="맑은 고딕"/>
              </a:defRPr>
            </a:pPr>
            <a:r>
              <a:t>무력 점령은 국제법상 불인정.</a:t>
            </a:r>
          </a:p>
          <a:p>
            <a:pPr algn="l">
              <a:defRPr sz="2100">
                <a:latin typeface="맑은 고딕"/>
              </a:defRPr>
            </a:pPr>
            <a:r>
              <a:t>침략 행위의 연장선임.</a:t>
            </a:r>
          </a:p>
          <a:p>
            <a:pPr algn="l">
              <a:defRPr sz="2100">
                <a:latin typeface="맑은 고딕"/>
              </a:defRPr>
            </a:pPr>
            <a:r>
              <a:t>정당한 행정 조치 아님.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 주장에 대한 반박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한국은 독도에 지속적으로 경찰, 등대, 주민 거주 유지.</a:t>
            </a:r>
          </a:p>
          <a:p>
            <a:pPr algn="l">
              <a:defRPr sz="2100">
                <a:latin typeface="맑은 고딕"/>
              </a:defRPr>
            </a:pPr>
            <a:r>
              <a:t>실효적 지배는 수십 년 이상 지속됨.</a:t>
            </a:r>
          </a:p>
          <a:p>
            <a:pPr algn="l">
              <a:defRPr sz="2100">
                <a:latin typeface="맑은 고딕"/>
              </a:defRPr>
            </a:pPr>
            <a:r>
              <a:t>일본은 실질 지배 전혀 없음.</a:t>
            </a:r>
          </a:p>
          <a:p>
            <a:pPr algn="l">
              <a:defRPr sz="2100">
                <a:latin typeface="맑은 고딕"/>
              </a:defRPr>
            </a:pPr>
            <a:r>
              <a:t>사실상 한국 주권 행사 중임.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일본 주장에 대한 반박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세종실록, 대한제국 칙령 등 한국 고문서 명확히 독도 영토로 명시.</a:t>
            </a:r>
          </a:p>
          <a:p>
            <a:pPr algn="l">
              <a:defRPr sz="2100">
                <a:latin typeface="맑은 고딕"/>
              </a:defRPr>
            </a:pPr>
            <a:r>
              <a:t>역사적, 법적 근거 모두 충족.</a:t>
            </a:r>
          </a:p>
          <a:p>
            <a:pPr algn="l">
              <a:defRPr sz="2100">
                <a:latin typeface="맑은 고딕"/>
              </a:defRPr>
            </a:pPr>
            <a:r>
              <a:t>국제 기준에도 부합함.</a:t>
            </a:r>
          </a:p>
          <a:p>
            <a:pPr algn="l">
              <a:defRPr sz="2100">
                <a:latin typeface="맑은 고딕"/>
              </a:defRPr>
            </a:pPr>
            <a:r>
              <a:t>일본 주장은 근거 부족함.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생성된 이미지">
            <a:extLst>
              <a:ext uri="{FF2B5EF4-FFF2-40B4-BE49-F238E27FC236}">
                <a16:creationId xmlns:a16="http://schemas.microsoft.com/office/drawing/2014/main" id="{B24CFB12-772C-4A58-AFC2-CE1E604B8F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7CF959E-6891-48C1-AC91-6C2449A7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ko-KR" altLang="en-US" dirty="0"/>
              <a:t>독도를 지켜야 하는 이유</a:t>
            </a:r>
          </a:p>
        </p:txBody>
      </p:sp>
    </p:spTree>
    <p:extLst>
      <p:ext uri="{BB962C8B-B14F-4D97-AF65-F5344CB8AC3E}">
        <p14:creationId xmlns:p14="http://schemas.microsoft.com/office/powerpoint/2010/main" val="217939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세종실록지리지에 독도와 울릉도 기록 존재.</a:t>
            </a:r>
          </a:p>
          <a:p>
            <a:pPr algn="l">
              <a:defRPr sz="2100">
                <a:latin typeface="맑은 고딕"/>
              </a:defRPr>
            </a:pPr>
            <a:r>
              <a:t>국가 공식 문헌에서 영토로 명시.</a:t>
            </a:r>
          </a:p>
          <a:p>
            <a:pPr algn="l">
              <a:defRPr sz="2100">
                <a:latin typeface="맑은 고딕"/>
              </a:defRPr>
            </a:pPr>
            <a:r>
              <a:t>한국 행정 구역 내 존재.</a:t>
            </a:r>
          </a:p>
          <a:p>
            <a:pPr algn="l">
              <a:defRPr sz="2100">
                <a:latin typeface="맑은 고딕"/>
              </a:defRPr>
            </a:pPr>
            <a:r>
              <a:t>오래된 역사 문서 근거.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우리가 독도를 지켜야 하는 이유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독도 해역은 풍부한 어족 자원을 품고 있음.</a:t>
            </a:r>
          </a:p>
          <a:p>
            <a:pPr algn="l">
              <a:defRPr sz="2100">
                <a:latin typeface="맑은 고딕"/>
              </a:defRPr>
            </a:pPr>
            <a:r>
              <a:t>경제적 가치가 매우 큼.</a:t>
            </a:r>
          </a:p>
          <a:p>
            <a:pPr algn="l">
              <a:defRPr sz="2100">
                <a:latin typeface="맑은 고딕"/>
              </a:defRPr>
            </a:pPr>
            <a:r>
              <a:t>어민 생계와도 밀접한 연관.</a:t>
            </a:r>
          </a:p>
          <a:p>
            <a:pPr algn="l">
              <a:defRPr sz="2100">
                <a:latin typeface="맑은 고딕"/>
              </a:defRPr>
            </a:pPr>
            <a:r>
              <a:t>국익 수호 차원에서 중요.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우리가 독도를 지켜야 하는 이유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독도는 민족적 자긍심의 상징임.</a:t>
            </a:r>
          </a:p>
          <a:p>
            <a:pPr algn="l">
              <a:defRPr sz="2100">
                <a:latin typeface="맑은 고딕"/>
              </a:defRPr>
            </a:pPr>
            <a:r>
              <a:t>역사와 함께한 자주성의 표식.</a:t>
            </a:r>
          </a:p>
          <a:p>
            <a:pPr algn="l">
              <a:defRPr sz="2100">
                <a:latin typeface="맑은 고딕"/>
              </a:defRPr>
            </a:pPr>
            <a:r>
              <a:t>영토 이상으로 의미 있는 공간.</a:t>
            </a:r>
          </a:p>
          <a:p>
            <a:pPr algn="l">
              <a:defRPr sz="2100">
                <a:latin typeface="맑은 고딕"/>
              </a:defRPr>
            </a:pPr>
            <a:r>
              <a:t>국민 통합의 상징적 장소임.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우리가 독도를 지켜야 하는 이유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독도는 대한민국의 동쪽 끝 국경선.</a:t>
            </a:r>
          </a:p>
          <a:p>
            <a:pPr algn="l">
              <a:defRPr sz="2100">
                <a:latin typeface="맑은 고딕"/>
              </a:defRPr>
            </a:pPr>
            <a:r>
              <a:t>영토의 경계이자 주권의 상징.</a:t>
            </a:r>
          </a:p>
          <a:p>
            <a:pPr algn="l">
              <a:defRPr sz="2100">
                <a:latin typeface="맑은 고딕"/>
              </a:defRPr>
            </a:pPr>
            <a:r>
              <a:t>지리적으로도 중요한 위치.</a:t>
            </a:r>
          </a:p>
          <a:p>
            <a:pPr algn="l">
              <a:defRPr sz="2100">
                <a:latin typeface="맑은 고딕"/>
              </a:defRPr>
            </a:pPr>
            <a:r>
              <a:t>주변 해양권 수호의 핵심임.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우리가 독도를 지켜야 하는 이유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독도는 지속적인 연구와 보호가 필요한 생태계임.</a:t>
            </a:r>
          </a:p>
          <a:p>
            <a:pPr algn="l">
              <a:defRPr sz="2100">
                <a:latin typeface="맑은 고딕"/>
              </a:defRPr>
            </a:pPr>
            <a:r>
              <a:t>국립기관에서 조사 및 보호 진행 중.</a:t>
            </a:r>
          </a:p>
          <a:p>
            <a:pPr algn="l">
              <a:defRPr sz="2100">
                <a:latin typeface="맑은 고딕"/>
              </a:defRPr>
            </a:pPr>
            <a:r>
              <a:t>환경적 가치도 뛰어남.</a:t>
            </a:r>
          </a:p>
          <a:p>
            <a:pPr algn="l">
              <a:defRPr sz="2100">
                <a:latin typeface="맑은 고딕"/>
              </a:defRPr>
            </a:pPr>
            <a:r>
              <a:t>자연유산으로서의 의미도 큼.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우리가 독도를 지켜야 하는 이유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역사적 갈등이 반복되는 지역이기에 더욱 관리 필요.</a:t>
            </a:r>
          </a:p>
          <a:p>
            <a:pPr algn="l">
              <a:defRPr sz="2100">
                <a:latin typeface="맑은 고딕"/>
              </a:defRPr>
            </a:pPr>
            <a:r>
              <a:t>교육과 인식 제고 필요함.</a:t>
            </a:r>
          </a:p>
          <a:p>
            <a:pPr algn="l">
              <a:defRPr sz="2100">
                <a:latin typeface="맑은 고딕"/>
              </a:defRPr>
            </a:pPr>
            <a:r>
              <a:t>국내외 홍보 강화가 중요.</a:t>
            </a:r>
          </a:p>
          <a:p>
            <a:pPr algn="l">
              <a:defRPr sz="2100">
                <a:latin typeface="맑은 고딕"/>
              </a:defRPr>
            </a:pPr>
            <a:r>
              <a:t>미래 세대에 계승할 의무 있음.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감사합니다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r>
              <a:t>독도는 역사와 법으로 증명된 대한민국의 영토입니다.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안용복이 일본에 건너가 조선 영토임을 강력히 주장.</a:t>
            </a:r>
          </a:p>
          <a:p>
            <a:pPr algn="l">
              <a:defRPr sz="2100">
                <a:latin typeface="맑은 고딕"/>
              </a:defRPr>
            </a:pPr>
            <a:r>
              <a:t>당시 일본도 조선 영토로 인정.</a:t>
            </a:r>
          </a:p>
          <a:p>
            <a:pPr algn="l">
              <a:defRPr sz="2100">
                <a:latin typeface="맑은 고딕"/>
              </a:defRPr>
            </a:pPr>
            <a:r>
              <a:t>민간인의 영토 의식 표출 사례.</a:t>
            </a:r>
          </a:p>
          <a:p>
            <a:pPr algn="l">
              <a:defRPr sz="2100">
                <a:latin typeface="맑은 고딕"/>
              </a:defRPr>
            </a:pPr>
            <a:r>
              <a:t>실질적 지배의 증거임.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대한제국 칙령 제41호에서 독도를 울릉도 관할로 명시.</a:t>
            </a:r>
          </a:p>
          <a:p>
            <a:pPr algn="l">
              <a:defRPr sz="2100">
                <a:latin typeface="맑은 고딕"/>
              </a:defRPr>
            </a:pPr>
            <a:r>
              <a:t>법적으로 한국 영토임을 공포.</a:t>
            </a:r>
          </a:p>
          <a:p>
            <a:pPr algn="l">
              <a:defRPr sz="2100">
                <a:latin typeface="맑은 고딕"/>
              </a:defRPr>
            </a:pPr>
            <a:r>
              <a:t>근대 문서로도 확인 가능.</a:t>
            </a:r>
          </a:p>
          <a:p>
            <a:pPr algn="l">
              <a:defRPr sz="2100">
                <a:latin typeface="맑은 고딕"/>
              </a:defRPr>
            </a:pPr>
            <a:r>
              <a:t>현대 행정구역에도 속함.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조선 후기부터 일본 어민 접근 제재 기록 존재.</a:t>
            </a:r>
          </a:p>
          <a:p>
            <a:pPr algn="l">
              <a:defRPr sz="2100">
                <a:latin typeface="맑은 고딕"/>
              </a:defRPr>
            </a:pPr>
            <a:r>
              <a:t>영토 통제 및 관리의 증거.</a:t>
            </a:r>
          </a:p>
          <a:p>
            <a:pPr algn="l">
              <a:defRPr sz="2100">
                <a:latin typeface="맑은 고딕"/>
              </a:defRPr>
            </a:pPr>
            <a:r>
              <a:t>지속적인 영토 주권 행사.</a:t>
            </a:r>
          </a:p>
          <a:p>
            <a:pPr algn="l">
              <a:defRPr sz="2100">
                <a:latin typeface="맑은 고딕"/>
              </a:defRPr>
            </a:pPr>
            <a:r>
              <a:t>일본의 무단 침입 견제.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광복 이후 독도에 경찰 상주 및 시설 설치.</a:t>
            </a:r>
          </a:p>
          <a:p>
            <a:pPr algn="l">
              <a:defRPr sz="2100">
                <a:latin typeface="맑은 고딕"/>
              </a:defRPr>
            </a:pPr>
            <a:r>
              <a:t>행정력 지속적으로 미침.</a:t>
            </a:r>
          </a:p>
          <a:p>
            <a:pPr algn="l">
              <a:defRPr sz="2100">
                <a:latin typeface="맑은 고딕"/>
              </a:defRPr>
            </a:pPr>
            <a:r>
              <a:t>실질적 지배 입증.</a:t>
            </a:r>
          </a:p>
          <a:p>
            <a:pPr algn="l">
              <a:defRPr sz="2100">
                <a:latin typeface="맑은 고딕"/>
              </a:defRPr>
            </a:pPr>
            <a:r>
              <a:t>영토 분쟁 아님을 나타냄.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독도에 주소 등록, 주민 거주 및 우편 서비스 운영.</a:t>
            </a:r>
          </a:p>
          <a:p>
            <a:pPr algn="l">
              <a:defRPr sz="2100">
                <a:latin typeface="맑은 고딕"/>
              </a:defRPr>
            </a:pPr>
            <a:r>
              <a:t>지속적인 민간 활동 존재.</a:t>
            </a:r>
          </a:p>
          <a:p>
            <a:pPr algn="l">
              <a:defRPr sz="2100">
                <a:latin typeface="맑은 고딕"/>
              </a:defRPr>
            </a:pPr>
            <a:r>
              <a:t>한국 정부의 행정 적용.</a:t>
            </a:r>
          </a:p>
          <a:p>
            <a:pPr algn="l">
              <a:defRPr sz="2100">
                <a:latin typeface="맑은 고딕"/>
              </a:defRPr>
            </a:pPr>
            <a:r>
              <a:t>국가기능이 미치는 지역.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독도가 한국 땅인 이유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100">
                <a:latin typeface="맑은 고딕"/>
              </a:defRPr>
            </a:pPr>
            <a:endParaRPr/>
          </a:p>
          <a:p>
            <a:pPr algn="l">
              <a:defRPr sz="2100">
                <a:latin typeface="맑은 고딕"/>
              </a:defRPr>
            </a:pPr>
            <a:r>
              <a:t>한국 국립기관에서 환경 및 해양 조사 지속 수행.</a:t>
            </a:r>
          </a:p>
          <a:p>
            <a:pPr algn="l">
              <a:defRPr sz="2100">
                <a:latin typeface="맑은 고딕"/>
              </a:defRPr>
            </a:pPr>
            <a:r>
              <a:t>자연 보호 및 관리 대상.</a:t>
            </a:r>
          </a:p>
          <a:p>
            <a:pPr algn="l">
              <a:defRPr sz="2100">
                <a:latin typeface="맑은 고딕"/>
              </a:defRPr>
            </a:pPr>
            <a:r>
              <a:t>국가 차원의 관심 지속됨.</a:t>
            </a:r>
          </a:p>
          <a:p>
            <a:pPr algn="l">
              <a:defRPr sz="2100">
                <a:latin typeface="맑은 고딕"/>
              </a:defRPr>
            </a:pPr>
            <a:r>
              <a:t>주권 행사로 해석됨.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873</Words>
  <Application>Microsoft Office PowerPoint</Application>
  <PresentationFormat>화면 슬라이드 쇼(4:3)</PresentationFormat>
  <Paragraphs>187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9" baseType="lpstr">
      <vt:lpstr>맑은 고딕</vt:lpstr>
      <vt:lpstr>Arial</vt:lpstr>
      <vt:lpstr>Calibri</vt:lpstr>
      <vt:lpstr>Office Theme</vt:lpstr>
      <vt:lpstr>독도, 우리 땅의 상징</vt:lpstr>
      <vt:lpstr>독도가 한국 땅인 이유 1</vt:lpstr>
      <vt:lpstr>독도가 한국 땅인 이유 2</vt:lpstr>
      <vt:lpstr>독도가 한국 땅인 이유 3</vt:lpstr>
      <vt:lpstr>독도가 한국 땅인 이유 4</vt:lpstr>
      <vt:lpstr>독도가 한국 땅인 이유 5</vt:lpstr>
      <vt:lpstr>독도가 한국 땅인 이유 6</vt:lpstr>
      <vt:lpstr>독도가 한국 땅인 이유 7</vt:lpstr>
      <vt:lpstr>독도가 한국 땅인 이유 8</vt:lpstr>
      <vt:lpstr>독도가 한국 땅인 이유 9</vt:lpstr>
      <vt:lpstr>독도가 한국 땅인 이유 10</vt:lpstr>
      <vt:lpstr>일본이 독도가 일본 땅이라고 주장하는 이유 </vt:lpstr>
      <vt:lpstr>일본의 주장 1</vt:lpstr>
      <vt:lpstr>일본의 주장 2</vt:lpstr>
      <vt:lpstr>일본의 주장 3</vt:lpstr>
      <vt:lpstr>일본의 주장 4</vt:lpstr>
      <vt:lpstr>일본의 주장 5</vt:lpstr>
      <vt:lpstr>일본의 주장 6</vt:lpstr>
      <vt:lpstr>일본의 주장 7</vt:lpstr>
      <vt:lpstr>일본의 주장 8</vt:lpstr>
      <vt:lpstr>일본의 주장 9</vt:lpstr>
      <vt:lpstr>일본의 주장 10</vt:lpstr>
      <vt:lpstr>일본의 말이 앞뒤가 맞지 않는 이유</vt:lpstr>
      <vt:lpstr>일본 주장에 대한 반박 1</vt:lpstr>
      <vt:lpstr>일본 주장에 대한 반박 2</vt:lpstr>
      <vt:lpstr>일본 주장에 대한 반박 3</vt:lpstr>
      <vt:lpstr>일본 주장에 대한 반박 4</vt:lpstr>
      <vt:lpstr>일본 주장에 대한 반박 5</vt:lpstr>
      <vt:lpstr>독도를 지켜야 하는 이유</vt:lpstr>
      <vt:lpstr>우리가 독도를 지켜야 하는 이유 1</vt:lpstr>
      <vt:lpstr>우리가 독도를 지켜야 하는 이유 2</vt:lpstr>
      <vt:lpstr>우리가 독도를 지켜야 하는 이유 3</vt:lpstr>
      <vt:lpstr>우리가 독도를 지켜야 하는 이유 4</vt:lpstr>
      <vt:lpstr>우리가 독도를 지켜야 하는 이유 5</vt:lpstr>
      <vt:lpstr>감사합니다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독도, 우리 땅의 상징</dc:title>
  <dc:subject/>
  <dc:creator>AD-161-003</dc:creator>
  <cp:keywords/>
  <dc:description>generated using python-pptx</dc:description>
  <cp:lastModifiedBy>AD-161-003</cp:lastModifiedBy>
  <cp:revision>3</cp:revision>
  <dcterms:created xsi:type="dcterms:W3CDTF">2013-01-27T09:14:16Z</dcterms:created>
  <dcterms:modified xsi:type="dcterms:W3CDTF">2025-04-30T08:00:10Z</dcterms:modified>
  <cp:category/>
</cp:coreProperties>
</file>