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90" r:id="rId16"/>
    <p:sldId id="26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1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8C3D0F-F040-0CFD-7C3C-E8A653F1E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F940E8-1FC0-D6FF-A8D8-34E177569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DEF9A5-B10D-15DF-B305-77777809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03AF0-DFFF-FDF8-BFC0-EFBAEC13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693C4E-8604-65AF-A458-67DFEE69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5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03873-0BEE-28C3-728A-2BFFB23B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34F230-AAD3-7DA9-3133-7C6FB11DD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4DDDA2-AE90-07D5-9FC5-5ADCA09E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D2402D-01F3-9EC0-2972-75E7082C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15349-0B0F-F0B9-D4E7-0FC6F3CA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0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4498081-A33F-F7F3-E1BC-9DC508C4C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026A9A-60F8-00D8-5827-D92DB72A5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14C3FF-7241-96D9-CEFF-0109B42B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FB86F-FE2E-6CD0-6DA7-0D204393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FE4ED6-DAE5-9E65-F4E2-11FD4910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57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4922-22BE-9710-7896-44E5B87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ED8A3-92A8-D858-70B8-3BBC2D19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B012A8-D59B-9BFA-93F9-FE425746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DB020-F239-A5ED-32CB-2A9899E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7CD246-F981-E8F9-2D22-0E800D0E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4F579-1BE5-AC1D-EBD5-1FAE0844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37CC0D-2856-C1E9-B3D5-2015F9C5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69ECE6-D312-723E-89E9-CDF47002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2F0B2B-96B5-2AF2-A077-C8C3C743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C59C17-6700-3ED0-F8E6-99474C50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85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397C26-6A5D-2708-F8A2-8E7F7FA1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48D7D1-CE8B-13E9-9955-510903E4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AF7DD4-3BB4-BDE7-6358-92AC27C18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0B52E4-04B5-9885-F332-A3639B93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CF25F3-0D6D-6FD6-A0F1-E5061B27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F34C4B-1FE2-DB75-C3CF-BB47857B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80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906FB7-B13D-29CD-C80C-B3E39CB5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247DA0-18B2-C8A1-BDD8-2DF95A836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E63778-FA2A-79A8-3C03-1D8CC0441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909E06-BAE6-C113-E736-07B72E485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4A0B20-EA8C-5630-9262-5D9858481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6357BB-BCDA-110B-BB5E-F04F1FF7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A20F05-097C-8CD4-29F6-F7DBBBCE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2F0B368-D6B3-CC4B-5651-9A09444A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2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760D8-0149-5969-597C-052C50E2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E146FE-2C46-7893-6E65-755F04B0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A4BDE18-0F52-5265-08BA-58EDCA72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AA860F-946B-E701-9247-DB623933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75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6737E1E-E1F2-AF4E-4C16-F54EA0CA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DDB38AD-37ED-6AA2-83EC-A7D540CB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80500A-2431-46F7-3CCA-C5D8342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2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A5B065-42B9-7AAF-4E46-00E4FB35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51C728-1388-3A3B-9FD0-12EF5B8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434B35-A48A-4EDD-E0B7-3D532416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896778-7A3F-FD22-C03E-6FC8D900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FCCCA0-3CAC-4C3F-39E3-4EB592AB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C63D54-E3DC-9ABB-551D-42AE2BEC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6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E6CE9-CF3C-E20C-1C67-18ECF2F8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FA213F-7C59-7B8A-4FC3-DA8661104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7C7566-078B-252F-51B2-54E62E2D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1EF396-EE16-49B1-1D81-62A4AC8D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5326E0-7907-5013-C706-266A5E70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AE2891-3241-6956-4545-9432A007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20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596099-59CA-0858-C3D0-56616991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62B89B-C4D8-6482-326B-C60A701B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DE4D4-857C-0C88-7BA9-5C7CAD775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7A02F-8324-444C-BC49-17883E20ADB2}" type="datetimeFigureOut">
              <a:rPr lang="en-US" altLang="ko-KR"/>
              <a:t>4/29/2025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EEB46-4901-55F1-A6FC-355D0334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036221-C9F4-7947-60DA-2B20205D0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EB875-D591-D445-8428-85E4856C3539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8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B0%94%EB%8B%A4-%EC%97%B0%EC%95%88-%EC%97%AC%ED%96%89-%EC%84%AC-%EB%8F%85%EB%8F%84-%EB%8C%80%ED%95%9C%EB%AF%BC%EA%B5%AD-%EB%8F%99%ED%95%B4%EB%B0%94%EB%8B%A4-%ED%95%9C%EA%B5%AD-%EB%8F%99%ED%95%B4-3085239/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1D199-09FE-EA6C-AE40-09D1BC28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5243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8" name="Freeform: Shape 103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62C288-4080-49EF-9F80-E42781EAA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204483" cy="3204134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4400" b="1" dirty="0"/>
              <a:t>독도</a:t>
            </a:r>
            <a:r>
              <a:rPr lang="ko-KR" altLang="en-US" sz="4400" dirty="0"/>
              <a:t>의</a:t>
            </a:r>
            <a:r>
              <a:rPr lang="en-US" altLang="ko-KR" sz="4400" dirty="0"/>
              <a:t> </a:t>
            </a:r>
            <a:r>
              <a:rPr lang="ko-KR" altLang="en-US" sz="4400" dirty="0"/>
              <a:t>모든</a:t>
            </a:r>
            <a:r>
              <a:rPr lang="en-US" altLang="ko-KR" sz="4400" dirty="0"/>
              <a:t> </a:t>
            </a:r>
            <a:r>
              <a:rPr lang="ko-KR" altLang="en-US" sz="4400" dirty="0"/>
              <a:t>것</a:t>
            </a:r>
            <a:r>
              <a:rPr lang="en-US" altLang="ko-KR" sz="4400" dirty="0"/>
              <a:t> </a:t>
            </a:r>
            <a:br>
              <a:rPr lang="en-US" altLang="ko-KR" sz="4400" dirty="0"/>
            </a:br>
            <a:r>
              <a:rPr lang="en-US" altLang="ko-KR" sz="4400" dirty="0"/>
              <a:t>: </a:t>
            </a:r>
            <a:r>
              <a:rPr lang="ko-KR" altLang="en-US" sz="4400" dirty="0"/>
              <a:t>역사</a:t>
            </a:r>
            <a:r>
              <a:rPr lang="en-US" altLang="ko-KR" sz="4400" dirty="0"/>
              <a:t>, </a:t>
            </a:r>
            <a:r>
              <a:rPr lang="ko-KR" altLang="en-US" sz="4400" dirty="0"/>
              <a:t>자연</a:t>
            </a:r>
            <a:r>
              <a:rPr lang="en-US" altLang="ko-KR" sz="4400" dirty="0"/>
              <a:t>, </a:t>
            </a:r>
            <a:r>
              <a:rPr lang="ko-KR" altLang="en-US" sz="4400" dirty="0"/>
              <a:t>분쟁</a:t>
            </a:r>
            <a:r>
              <a:rPr lang="en-US" altLang="ko-KR" sz="4400" dirty="0"/>
              <a:t> </a:t>
            </a:r>
            <a:r>
              <a:rPr lang="ko-KR" altLang="en-US" sz="4400" dirty="0"/>
              <a:t>그리고</a:t>
            </a:r>
            <a:r>
              <a:rPr lang="en-US" altLang="ko-KR" sz="4400" dirty="0"/>
              <a:t> </a:t>
            </a:r>
            <a:r>
              <a:rPr lang="ko-KR" altLang="en-US" sz="4400" dirty="0"/>
              <a:t>우리의</a:t>
            </a:r>
            <a:r>
              <a:rPr lang="en-US" altLang="ko-KR" sz="4400" dirty="0"/>
              <a:t> </a:t>
            </a:r>
            <a:r>
              <a:rPr lang="ko-KR" altLang="en-US" sz="4400" dirty="0"/>
              <a:t>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2FF236-D107-4524-9DF5-9A641323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/>
              <a:t>22568749</a:t>
            </a:r>
          </a:p>
          <a:p>
            <a:pPr algn="l"/>
            <a:r>
              <a:rPr lang="ko-KR" altLang="en-US" sz="2000" dirty="0"/>
              <a:t>미디어커뮤니케이션학부</a:t>
            </a:r>
            <a:r>
              <a:rPr lang="en-US" altLang="ko-KR" sz="2000" dirty="0"/>
              <a:t> </a:t>
            </a:r>
            <a:r>
              <a:rPr lang="ko-KR" altLang="en-US" sz="2000" dirty="0"/>
              <a:t>정유성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5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물결 9">
            <a:extLst>
              <a:ext uri="{FF2B5EF4-FFF2-40B4-BE49-F238E27FC236}">
                <a16:creationId xmlns:a16="http://schemas.microsoft.com/office/drawing/2014/main" id="{FFAB5608-2098-64B3-7248-E9205407F4B5}"/>
              </a:ext>
            </a:extLst>
          </p:cNvPr>
          <p:cNvSpPr/>
          <p:nvPr/>
        </p:nvSpPr>
        <p:spPr>
          <a:xfrm>
            <a:off x="7629333" y="1494432"/>
            <a:ext cx="2724789" cy="914400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BAE009-4B02-AA74-60DC-98EA44A9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광복 이후 독도 수복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1267C5-4397-2051-49E6-F39B5618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812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1945</a:t>
            </a:r>
            <a:r>
              <a:rPr lang="ko-KR" altLang="en-US" dirty="0"/>
              <a:t>년 광복과 함께 독도는 다시 대한민국의 품으로 돌아왔습니다</a:t>
            </a:r>
            <a:r>
              <a:rPr lang="en-US" altLang="ko-KR" dirty="0"/>
              <a:t>. 1952</a:t>
            </a:r>
            <a:r>
              <a:rPr lang="ko-KR" altLang="en-US" dirty="0"/>
              <a:t>년 이승만 대통령은 ‘</a:t>
            </a:r>
            <a:r>
              <a:rPr lang="ko-KR" altLang="en-US" dirty="0" err="1"/>
              <a:t>평화선’을</a:t>
            </a:r>
            <a:r>
              <a:rPr lang="ko-KR" altLang="en-US" dirty="0"/>
              <a:t> 선포해 독도를 포함한 해양 영토를 확고히 지켰습니다</a:t>
            </a:r>
            <a:r>
              <a:rPr lang="en-US" altLang="ko-KR" dirty="0"/>
              <a:t>. </a:t>
            </a:r>
            <a:r>
              <a:rPr lang="ko-KR" altLang="en-US" dirty="0"/>
              <a:t>이후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ko-KR" altLang="en-US" b="1" dirty="0">
                <a:highlight>
                  <a:srgbClr val="00FFFF"/>
                </a:highlight>
              </a:rPr>
              <a:t>독도경비대</a:t>
            </a:r>
            <a:r>
              <a:rPr lang="ko-KR" altLang="en-US" dirty="0"/>
              <a:t>가 창설되어 현재까지 독도를 실효적으로 지키고 있으며</a:t>
            </a:r>
            <a:r>
              <a:rPr lang="en-US" altLang="ko-KR" dirty="0"/>
              <a:t>, </a:t>
            </a:r>
            <a:r>
              <a:rPr lang="ko-KR" altLang="en-US" dirty="0"/>
              <a:t>대한민국 주권의 상징이 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170" name="Picture 2" descr="독도의용수비대 진실은?] ③활동기간 논란 3. `1954년 vs 1956년` 해산시점 진실은 - 매일신문">
            <a:extLst>
              <a:ext uri="{FF2B5EF4-FFF2-40B4-BE49-F238E27FC236}">
                <a16:creationId xmlns:a16="http://schemas.microsoft.com/office/drawing/2014/main" id="{8CBC3359-38D0-1618-F9DD-A1528F1F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0511"/>
            <a:ext cx="5715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 descr="군인 여성 윤곽선">
            <a:extLst>
              <a:ext uri="{FF2B5EF4-FFF2-40B4-BE49-F238E27FC236}">
                <a16:creationId xmlns:a16="http://schemas.microsoft.com/office/drawing/2014/main" id="{DFFD1A81-D95A-E9A8-1EE9-4ABB0F249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0022" y="1535624"/>
            <a:ext cx="914400" cy="914400"/>
          </a:xfrm>
          <a:prstGeom prst="rect">
            <a:avLst/>
          </a:prstGeom>
        </p:spPr>
      </p:pic>
      <p:pic>
        <p:nvPicPr>
          <p:cNvPr id="7" name="그래픽 6" descr="군인 여성 단색으로 채워진">
            <a:extLst>
              <a:ext uri="{FF2B5EF4-FFF2-40B4-BE49-F238E27FC236}">
                <a16:creationId xmlns:a16="http://schemas.microsoft.com/office/drawing/2014/main" id="{B2471A3B-B91A-5C4E-E6FF-D690B316F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9034" y="153562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22F7D0-7D54-24C1-1289-D9DF7D0A9F01}"/>
              </a:ext>
            </a:extLst>
          </p:cNvPr>
          <p:cNvSpPr txBox="1"/>
          <p:nvPr/>
        </p:nvSpPr>
        <p:spPr>
          <a:xfrm>
            <a:off x="7845658" y="1757621"/>
            <a:ext cx="247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highlight>
                  <a:srgbClr val="00FFFF"/>
                </a:highlight>
              </a:rPr>
              <a:t>최초 독도경비대</a:t>
            </a:r>
          </a:p>
        </p:txBody>
      </p:sp>
    </p:spTree>
    <p:extLst>
      <p:ext uri="{BB962C8B-B14F-4D97-AF65-F5344CB8AC3E}">
        <p14:creationId xmlns:p14="http://schemas.microsoft.com/office/powerpoint/2010/main" val="71442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C24A9-6B1F-8103-D8D8-D5C48870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956"/>
            <a:ext cx="10515600" cy="1325563"/>
          </a:xfrm>
        </p:spPr>
        <p:txBody>
          <a:bodyPr/>
          <a:lstStyle/>
          <a:p>
            <a:r>
              <a:rPr lang="ko-KR" altLang="en-US" b="1"/>
              <a:t>독도의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BE6ABA-D81F-006E-3ED3-36F78C9E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독도는 해양성 기후를 특징으로</a:t>
            </a:r>
            <a:r>
              <a:rPr lang="en-US" altLang="ko-KR"/>
              <a:t>, </a:t>
            </a:r>
            <a:r>
              <a:rPr lang="ko-KR" altLang="en-US"/>
              <a:t>연평균 기온은 약 </a:t>
            </a:r>
            <a:r>
              <a:rPr lang="en-US" altLang="ko-KR"/>
              <a:t>12℃</a:t>
            </a:r>
            <a:r>
              <a:rPr lang="ko-KR" altLang="en-US"/>
              <a:t>이고</a:t>
            </a:r>
            <a:r>
              <a:rPr lang="en-US" altLang="ko-KR"/>
              <a:t>, </a:t>
            </a:r>
            <a:r>
              <a:rPr lang="ko-KR" altLang="en-US"/>
              <a:t>여름과 겨울의 기온 차이가 적습니다</a:t>
            </a:r>
            <a:r>
              <a:rPr lang="en-US" altLang="ko-KR"/>
              <a:t>. </a:t>
            </a:r>
            <a:r>
              <a:rPr lang="ko-KR" altLang="en-US"/>
              <a:t>연간 강수량은 약 </a:t>
            </a:r>
            <a:r>
              <a:rPr lang="en-US" altLang="ko-KR"/>
              <a:t>1,300mm</a:t>
            </a:r>
            <a:r>
              <a:rPr lang="ko-KR" altLang="en-US"/>
              <a:t>로</a:t>
            </a:r>
            <a:r>
              <a:rPr lang="en-US" altLang="ko-KR"/>
              <a:t>, </a:t>
            </a:r>
            <a:r>
              <a:rPr lang="ko-KR" altLang="en-US"/>
              <a:t>강수일수가 많고 잦은 해무와 강풍이 독도를 덮습니다</a:t>
            </a:r>
            <a:r>
              <a:rPr lang="en-US" altLang="ko-KR"/>
              <a:t>. </a:t>
            </a:r>
            <a:r>
              <a:rPr lang="ko-KR" altLang="en-US"/>
              <a:t>이런 기후적 특성은 독도의 자연환경에 큰 영향을 미치며</a:t>
            </a:r>
            <a:r>
              <a:rPr lang="en-US" altLang="ko-KR"/>
              <a:t>, </a:t>
            </a:r>
            <a:r>
              <a:rPr lang="ko-KR" altLang="en-US"/>
              <a:t>독특한 생태계를 만들어내는 데 기여합니다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DFDDC-9675-2FE8-6D23-30F26BAD0789}"/>
              </a:ext>
            </a:extLst>
          </p:cNvPr>
          <p:cNvSpPr txBox="1"/>
          <p:nvPr/>
        </p:nvSpPr>
        <p:spPr>
          <a:xfrm>
            <a:off x="838200" y="973521"/>
            <a:ext cx="980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7200" b="1"/>
              <a:t>III. </a:t>
            </a:r>
            <a:r>
              <a:rPr lang="ko-KR" altLang="en-US" sz="7200" b="1"/>
              <a:t>독도의 자연과 생태</a:t>
            </a:r>
          </a:p>
        </p:txBody>
      </p:sp>
      <p:pic>
        <p:nvPicPr>
          <p:cNvPr id="6" name="그래픽 5" descr="눈송이 단색으로 채워진">
            <a:extLst>
              <a:ext uri="{FF2B5EF4-FFF2-40B4-BE49-F238E27FC236}">
                <a16:creationId xmlns:a16="http://schemas.microsoft.com/office/drawing/2014/main" id="{FB294AC5-8E29-DC82-78C1-CE4AA6983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96339" y="2455537"/>
            <a:ext cx="914400" cy="914400"/>
          </a:xfrm>
          <a:prstGeom prst="rect">
            <a:avLst/>
          </a:prstGeom>
        </p:spPr>
      </p:pic>
      <p:pic>
        <p:nvPicPr>
          <p:cNvPr id="8" name="그래픽 7" descr="일 윤곽선">
            <a:extLst>
              <a:ext uri="{FF2B5EF4-FFF2-40B4-BE49-F238E27FC236}">
                <a16:creationId xmlns:a16="http://schemas.microsoft.com/office/drawing/2014/main" id="{2A250563-5772-9BD3-82C4-8CEEA4A2D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1939" y="2455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4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AC7C7B-EFC4-2A02-FE31-1B0DAF8F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독도의 식물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60CF1C-5A3D-910D-4669-91A4BF767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독도에는 약 </a:t>
            </a:r>
            <a:r>
              <a:rPr lang="en-US" altLang="ko-KR" dirty="0"/>
              <a:t>80</a:t>
            </a:r>
            <a:r>
              <a:rPr lang="ko-KR" altLang="en-US" dirty="0"/>
              <a:t>여 종의 식물이 자생하고 있습니다</a:t>
            </a:r>
            <a:r>
              <a:rPr lang="en-US" altLang="ko-KR" dirty="0"/>
              <a:t>. </a:t>
            </a:r>
            <a:r>
              <a:rPr lang="ko-KR" altLang="en-US" dirty="0"/>
              <a:t>대표적인 식물로는 </a:t>
            </a:r>
            <a:r>
              <a:rPr lang="ko-KR" altLang="en-US" b="1" u="sng" dirty="0" err="1">
                <a:highlight>
                  <a:srgbClr val="00FFFF"/>
                </a:highlight>
              </a:rPr>
              <a:t>섬기린초</a:t>
            </a:r>
            <a:r>
              <a:rPr lang="en-US" altLang="ko-KR" b="1" u="sng" dirty="0">
                <a:highlight>
                  <a:srgbClr val="00FFFF"/>
                </a:highlight>
              </a:rPr>
              <a:t>, </a:t>
            </a:r>
            <a:r>
              <a:rPr lang="ko-KR" altLang="en-US" b="1" u="sng" dirty="0" err="1">
                <a:highlight>
                  <a:srgbClr val="00FFFF"/>
                </a:highlight>
              </a:rPr>
              <a:t>갯장구채</a:t>
            </a:r>
            <a:r>
              <a:rPr lang="en-US" altLang="ko-KR" b="1" u="sng" dirty="0">
                <a:highlight>
                  <a:srgbClr val="00FFFF"/>
                </a:highlight>
              </a:rPr>
              <a:t>, </a:t>
            </a:r>
            <a:r>
              <a:rPr lang="ko-KR" altLang="en-US" b="1" u="sng" dirty="0" err="1">
                <a:highlight>
                  <a:srgbClr val="00FFFF"/>
                </a:highlight>
              </a:rPr>
              <a:t>술패랭이꽃</a:t>
            </a:r>
            <a:r>
              <a:rPr lang="ko-KR" altLang="en-US" b="1" u="sng" dirty="0">
                <a:highlight>
                  <a:srgbClr val="00FFFF"/>
                </a:highlight>
              </a:rPr>
              <a:t> </a:t>
            </a:r>
            <a:r>
              <a:rPr lang="ko-KR" altLang="en-US" dirty="0"/>
              <a:t>등이 있으며</a:t>
            </a:r>
            <a:r>
              <a:rPr lang="en-US" altLang="ko-KR" dirty="0"/>
              <a:t>, </a:t>
            </a:r>
            <a:r>
              <a:rPr lang="ko-KR" altLang="en-US" dirty="0"/>
              <a:t>독도의 척박한 환경에서도 강한 생명력을 발휘하고 있습니다</a:t>
            </a:r>
            <a:r>
              <a:rPr lang="en-US" altLang="ko-KR" dirty="0"/>
              <a:t>. </a:t>
            </a:r>
            <a:r>
              <a:rPr lang="ko-KR" altLang="en-US" dirty="0"/>
              <a:t>독도 식물들은 </a:t>
            </a:r>
            <a:r>
              <a:rPr lang="ko-KR" altLang="en-US" dirty="0" err="1"/>
              <a:t>생태적</a:t>
            </a:r>
            <a:r>
              <a:rPr lang="ko-KR" altLang="en-US" dirty="0"/>
              <a:t> 가치가 높아</a:t>
            </a:r>
            <a:r>
              <a:rPr lang="en-US" altLang="ko-KR" dirty="0"/>
              <a:t>, </a:t>
            </a:r>
            <a:r>
              <a:rPr lang="ko-KR" altLang="en-US" dirty="0"/>
              <a:t>환경 보호와 보전이 중요한 곳으로 평가받고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래픽 4" descr="뿌리가 있는 식물 윤곽선">
            <a:extLst>
              <a:ext uri="{FF2B5EF4-FFF2-40B4-BE49-F238E27FC236}">
                <a16:creationId xmlns:a16="http://schemas.microsoft.com/office/drawing/2014/main" id="{4B1078BF-2096-BE77-5692-3DB427D1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6054" y="3840583"/>
            <a:ext cx="2514326" cy="25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8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생각 풍선: 구름 모양 9">
            <a:extLst>
              <a:ext uri="{FF2B5EF4-FFF2-40B4-BE49-F238E27FC236}">
                <a16:creationId xmlns:a16="http://schemas.microsoft.com/office/drawing/2014/main" id="{C4D165EB-459F-7BA0-EEF7-A477902D4FB9}"/>
              </a:ext>
            </a:extLst>
          </p:cNvPr>
          <p:cNvSpPr/>
          <p:nvPr/>
        </p:nvSpPr>
        <p:spPr>
          <a:xfrm>
            <a:off x="5978606" y="4162874"/>
            <a:ext cx="1951538" cy="1116574"/>
          </a:xfrm>
          <a:prstGeom prst="cloudCallout">
            <a:avLst>
              <a:gd name="adj1" fmla="val -51651"/>
              <a:gd name="adj2" fmla="val 674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생각 풍선: 구름 모양 7">
            <a:extLst>
              <a:ext uri="{FF2B5EF4-FFF2-40B4-BE49-F238E27FC236}">
                <a16:creationId xmlns:a16="http://schemas.microsoft.com/office/drawing/2014/main" id="{0E0FB81B-73C1-4C4A-924C-C0A585A253B8}"/>
              </a:ext>
            </a:extLst>
          </p:cNvPr>
          <p:cNvSpPr/>
          <p:nvPr/>
        </p:nvSpPr>
        <p:spPr>
          <a:xfrm>
            <a:off x="9472473" y="4317891"/>
            <a:ext cx="1798115" cy="1262906"/>
          </a:xfrm>
          <a:prstGeom prst="cloudCallout">
            <a:avLst>
              <a:gd name="adj1" fmla="val -53597"/>
              <a:gd name="adj2" fmla="val -638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생각 풍선: 구름 모양 6">
            <a:extLst>
              <a:ext uri="{FF2B5EF4-FFF2-40B4-BE49-F238E27FC236}">
                <a16:creationId xmlns:a16="http://schemas.microsoft.com/office/drawing/2014/main" id="{594EB908-ED76-E503-BE50-83721D691718}"/>
              </a:ext>
            </a:extLst>
          </p:cNvPr>
          <p:cNvSpPr/>
          <p:nvPr/>
        </p:nvSpPr>
        <p:spPr>
          <a:xfrm>
            <a:off x="5363662" y="497434"/>
            <a:ext cx="1951538" cy="1116574"/>
          </a:xfrm>
          <a:prstGeom prst="cloudCallout">
            <a:avLst>
              <a:gd name="adj1" fmla="val -48506"/>
              <a:gd name="adj2" fmla="val 657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국립생물자원관 한반도의 생물다양성">
            <a:extLst>
              <a:ext uri="{FF2B5EF4-FFF2-40B4-BE49-F238E27FC236}">
                <a16:creationId xmlns:a16="http://schemas.microsoft.com/office/drawing/2014/main" id="{3FB84EA1-5542-D9CC-C802-B403D7BD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0" y="347558"/>
            <a:ext cx="4330700" cy="324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갯장구채 - 제주도 야생화 - 오름나들이">
            <a:extLst>
              <a:ext uri="{FF2B5EF4-FFF2-40B4-BE49-F238E27FC236}">
                <a16:creationId xmlns:a16="http://schemas.microsoft.com/office/drawing/2014/main" id="{DBB7DFF2-A523-AB27-F84F-50538388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37" y="1336077"/>
            <a:ext cx="3833164" cy="255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55C8F-D809-F033-0EF3-1606C78254C6}"/>
              </a:ext>
            </a:extLst>
          </p:cNvPr>
          <p:cNvSpPr txBox="1"/>
          <p:nvPr/>
        </p:nvSpPr>
        <p:spPr>
          <a:xfrm>
            <a:off x="5779990" y="849133"/>
            <a:ext cx="11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섬기린초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C8DBB-D46A-F3D7-4DA6-49E9E05D0C9F}"/>
              </a:ext>
            </a:extLst>
          </p:cNvPr>
          <p:cNvSpPr txBox="1"/>
          <p:nvPr/>
        </p:nvSpPr>
        <p:spPr>
          <a:xfrm>
            <a:off x="9799519" y="4721161"/>
            <a:ext cx="11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갯장구채</a:t>
            </a:r>
            <a:endParaRPr lang="ko-KR" altLang="en-US" dirty="0"/>
          </a:p>
        </p:txBody>
      </p:sp>
      <p:pic>
        <p:nvPicPr>
          <p:cNvPr id="9220" name="Picture 4" descr="식물]술패랭이꽃 | 식물 &gt; 생물종 | BRIC">
            <a:extLst>
              <a:ext uri="{FF2B5EF4-FFF2-40B4-BE49-F238E27FC236}">
                <a16:creationId xmlns:a16="http://schemas.microsoft.com/office/drawing/2014/main" id="{A0EA5F23-F714-F2CA-4245-F3E8244F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79" y="3429000"/>
            <a:ext cx="4693411" cy="3122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7AC3F-F0CD-2C96-5D8F-3700FF19B860}"/>
              </a:ext>
            </a:extLst>
          </p:cNvPr>
          <p:cNvSpPr txBox="1"/>
          <p:nvPr/>
        </p:nvSpPr>
        <p:spPr>
          <a:xfrm>
            <a:off x="6233288" y="4536495"/>
            <a:ext cx="144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술패랭이꽃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35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5B975-D36C-8A06-42D3-3D3D7E4E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독도의 동물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53C5D2-545F-B81B-93CC-D3F2522E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독도는 </a:t>
            </a:r>
            <a:r>
              <a:rPr lang="en-US" altLang="ko-KR" dirty="0"/>
              <a:t>22</a:t>
            </a:r>
            <a:r>
              <a:rPr lang="ko-KR" altLang="en-US" dirty="0"/>
              <a:t>종 이상의 조류가 서식하는 중요한 번식지입니다</a:t>
            </a:r>
            <a:r>
              <a:rPr lang="en-US" altLang="ko-KR" dirty="0"/>
              <a:t>. </a:t>
            </a:r>
            <a:r>
              <a:rPr lang="ko-KR" altLang="en-US" dirty="0">
                <a:highlight>
                  <a:srgbClr val="00FF00"/>
                </a:highlight>
              </a:rPr>
              <a:t>괭이갈매기</a:t>
            </a:r>
            <a:r>
              <a:rPr lang="en-US" altLang="ko-KR" dirty="0">
                <a:highlight>
                  <a:srgbClr val="00FF00"/>
                </a:highlight>
              </a:rPr>
              <a:t>, </a:t>
            </a:r>
            <a:r>
              <a:rPr lang="ko-KR" altLang="en-US" dirty="0">
                <a:highlight>
                  <a:srgbClr val="00FF00"/>
                </a:highlight>
              </a:rPr>
              <a:t>바다제비</a:t>
            </a:r>
            <a:r>
              <a:rPr lang="en-US" altLang="ko-KR" dirty="0">
                <a:highlight>
                  <a:srgbClr val="00FF00"/>
                </a:highlight>
              </a:rPr>
              <a:t>, </a:t>
            </a:r>
            <a:r>
              <a:rPr lang="ko-KR" altLang="en-US" dirty="0" err="1">
                <a:highlight>
                  <a:srgbClr val="00FF00"/>
                </a:highlight>
              </a:rPr>
              <a:t>슴새</a:t>
            </a:r>
            <a:r>
              <a:rPr lang="ko-KR" altLang="en-US" dirty="0">
                <a:highlight>
                  <a:srgbClr val="00FF00"/>
                </a:highlight>
              </a:rPr>
              <a:t> </a:t>
            </a:r>
            <a:r>
              <a:rPr lang="ko-KR" altLang="en-US" dirty="0"/>
              <a:t>등 다양한 조류가 독도에서 번식하며</a:t>
            </a:r>
            <a:r>
              <a:rPr lang="en-US" altLang="ko-KR" dirty="0"/>
              <a:t>, </a:t>
            </a:r>
            <a:r>
              <a:rPr lang="ko-KR" altLang="en-US" dirty="0"/>
              <a:t>그 외에도 물범과 해양 생물들이 독도 주변 바다에서 자주 발견됩니다</a:t>
            </a:r>
            <a:r>
              <a:rPr lang="en-US" altLang="ko-KR" dirty="0"/>
              <a:t>. </a:t>
            </a:r>
            <a:r>
              <a:rPr lang="ko-KR" altLang="en-US" dirty="0"/>
              <a:t>독도의 동물들은 그 섬의 </a:t>
            </a:r>
            <a:r>
              <a:rPr lang="ko-KR" altLang="en-US" dirty="0" err="1"/>
              <a:t>생태적</a:t>
            </a:r>
            <a:r>
              <a:rPr lang="ko-KR" altLang="en-US" dirty="0"/>
              <a:t> 가치와 밀접하게 연관되어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래픽 4" descr="콘도르 윤곽선">
            <a:extLst>
              <a:ext uri="{FF2B5EF4-FFF2-40B4-BE49-F238E27FC236}">
                <a16:creationId xmlns:a16="http://schemas.microsoft.com/office/drawing/2014/main" id="{21DB1FF8-C645-D1C8-2CA7-83F18ACF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692" y="4153420"/>
            <a:ext cx="1910486" cy="1910486"/>
          </a:xfrm>
          <a:prstGeom prst="rect">
            <a:avLst/>
          </a:prstGeom>
        </p:spPr>
      </p:pic>
      <p:pic>
        <p:nvPicPr>
          <p:cNvPr id="7" name="그래픽 6" descr="독수리 윤곽선">
            <a:extLst>
              <a:ext uri="{FF2B5EF4-FFF2-40B4-BE49-F238E27FC236}">
                <a16:creationId xmlns:a16="http://schemas.microsoft.com/office/drawing/2014/main" id="{42D10C6B-94D6-6FBA-27A4-EDB7FFCCA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6778" y="4065715"/>
            <a:ext cx="1998191" cy="1998191"/>
          </a:xfrm>
          <a:prstGeom prst="rect">
            <a:avLst/>
          </a:prstGeom>
        </p:spPr>
      </p:pic>
      <p:pic>
        <p:nvPicPr>
          <p:cNvPr id="9" name="그래픽 8" descr="벌새 윤곽선">
            <a:extLst>
              <a:ext uri="{FF2B5EF4-FFF2-40B4-BE49-F238E27FC236}">
                <a16:creationId xmlns:a16="http://schemas.microsoft.com/office/drawing/2014/main" id="{59243975-C096-4E55-C139-4EB58D42C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9882" y="4109567"/>
            <a:ext cx="1998192" cy="1998192"/>
          </a:xfrm>
          <a:prstGeom prst="rect">
            <a:avLst/>
          </a:prstGeom>
        </p:spPr>
      </p:pic>
      <p:pic>
        <p:nvPicPr>
          <p:cNvPr id="11" name="그래픽 10" descr="말미잘과 흰동가리 윤곽선">
            <a:extLst>
              <a:ext uri="{FF2B5EF4-FFF2-40B4-BE49-F238E27FC236}">
                <a16:creationId xmlns:a16="http://schemas.microsoft.com/office/drawing/2014/main" id="{75B515C7-7DF9-E3C5-A56E-654177286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0713" y="4203350"/>
            <a:ext cx="1831259" cy="18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587EE81E-4E9A-4DF0-2313-A1D94FB4D32A}"/>
              </a:ext>
            </a:extLst>
          </p:cNvPr>
          <p:cNvSpPr/>
          <p:nvPr/>
        </p:nvSpPr>
        <p:spPr>
          <a:xfrm>
            <a:off x="5348217" y="2801863"/>
            <a:ext cx="1632419" cy="890969"/>
          </a:xfrm>
          <a:prstGeom prst="wedgeEllipseCallout">
            <a:avLst>
              <a:gd name="adj1" fmla="val 62626"/>
              <a:gd name="adj2" fmla="val 4459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BE7A738C-5B4F-685B-970D-CE9A0CDB837E}"/>
              </a:ext>
            </a:extLst>
          </p:cNvPr>
          <p:cNvSpPr>
            <a:spLocks/>
          </p:cNvSpPr>
          <p:nvPr/>
        </p:nvSpPr>
        <p:spPr>
          <a:xfrm>
            <a:off x="5569247" y="4818594"/>
            <a:ext cx="1632419" cy="890969"/>
          </a:xfrm>
          <a:prstGeom prst="wedgeEllipseCallout">
            <a:avLst>
              <a:gd name="adj1" fmla="val -58803"/>
              <a:gd name="adj2" fmla="val 5423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924F70A9-F576-B78F-DA65-921EDEA99657}"/>
              </a:ext>
            </a:extLst>
          </p:cNvPr>
          <p:cNvSpPr/>
          <p:nvPr/>
        </p:nvSpPr>
        <p:spPr>
          <a:xfrm>
            <a:off x="5197965" y="515501"/>
            <a:ext cx="1632419" cy="890969"/>
          </a:xfrm>
          <a:prstGeom prst="wedgeEllipseCallout">
            <a:avLst>
              <a:gd name="adj1" fmla="val -43013"/>
              <a:gd name="adj2" fmla="val 583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국립생물자원관 한반도의 생물다양성">
            <a:extLst>
              <a:ext uri="{FF2B5EF4-FFF2-40B4-BE49-F238E27FC236}">
                <a16:creationId xmlns:a16="http://schemas.microsoft.com/office/drawing/2014/main" id="{00F4A1B6-BF59-130E-D07A-19BF9FDE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7" y="309069"/>
            <a:ext cx="4679896" cy="3119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보기 힘든 바다제비.. 어떤 사연으로 구조되었을까요?">
            <a:extLst>
              <a:ext uri="{FF2B5EF4-FFF2-40B4-BE49-F238E27FC236}">
                <a16:creationId xmlns:a16="http://schemas.microsoft.com/office/drawing/2014/main" id="{1A3E63F9-14C5-A29A-62C0-DF7AA554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87" y="2016521"/>
            <a:ext cx="4520859" cy="2542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슴새 - 위키백과, 우리 모두의 백과사전">
            <a:extLst>
              <a:ext uri="{FF2B5EF4-FFF2-40B4-BE49-F238E27FC236}">
                <a16:creationId xmlns:a16="http://schemas.microsoft.com/office/drawing/2014/main" id="{B1428FA4-094C-B630-C00C-BDD52244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7" y="3616826"/>
            <a:ext cx="4328063" cy="3007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7FC9CD-830A-A410-9155-080C0E176A2E}"/>
              </a:ext>
            </a:extLst>
          </p:cNvPr>
          <p:cNvSpPr txBox="1"/>
          <p:nvPr/>
        </p:nvSpPr>
        <p:spPr>
          <a:xfrm>
            <a:off x="5368750" y="767114"/>
            <a:ext cx="20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괭이갈매기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CB91D-8E4C-4CF2-2AAA-E6B2F4B3B3D0}"/>
              </a:ext>
            </a:extLst>
          </p:cNvPr>
          <p:cNvSpPr txBox="1"/>
          <p:nvPr/>
        </p:nvSpPr>
        <p:spPr>
          <a:xfrm>
            <a:off x="5595841" y="3062878"/>
            <a:ext cx="18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바다제비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A8517-AE31-EDB6-F376-42CCF0401E7E}"/>
              </a:ext>
            </a:extLst>
          </p:cNvPr>
          <p:cNvSpPr txBox="1"/>
          <p:nvPr/>
        </p:nvSpPr>
        <p:spPr>
          <a:xfrm>
            <a:off x="6014174" y="5057711"/>
            <a:ext cx="14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슴새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52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DB8B28-60BC-FD3A-55FA-09D9CA32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독도 주변 해양 생태계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DC1895-C070-4611-730D-30645A1F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057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독도 주변 해역은 한류와 난류가 교차하는 지역으로</a:t>
            </a:r>
            <a:r>
              <a:rPr lang="en-US" altLang="ko-KR" dirty="0"/>
              <a:t>, </a:t>
            </a:r>
            <a:r>
              <a:rPr lang="ko-KR" altLang="en-US" dirty="0"/>
              <a:t>어족자원의 보고입니다</a:t>
            </a:r>
            <a:r>
              <a:rPr lang="en-US" altLang="ko-KR" dirty="0"/>
              <a:t>. </a:t>
            </a:r>
            <a:r>
              <a:rPr lang="ko-KR" altLang="en-US" dirty="0">
                <a:highlight>
                  <a:srgbClr val="FFFF00"/>
                </a:highlight>
              </a:rPr>
              <a:t>명태</a:t>
            </a:r>
            <a:r>
              <a:rPr lang="en-US" altLang="ko-KR" dirty="0">
                <a:highlight>
                  <a:srgbClr val="FFFF00"/>
                </a:highlight>
              </a:rPr>
              <a:t>, </a:t>
            </a:r>
            <a:r>
              <a:rPr lang="ko-KR" altLang="en-US" dirty="0">
                <a:highlight>
                  <a:srgbClr val="FFFF00"/>
                </a:highlight>
              </a:rPr>
              <a:t>대구</a:t>
            </a:r>
            <a:r>
              <a:rPr lang="en-US" altLang="ko-KR" dirty="0">
                <a:highlight>
                  <a:srgbClr val="FFFF00"/>
                </a:highlight>
              </a:rPr>
              <a:t>, </a:t>
            </a:r>
            <a:r>
              <a:rPr lang="ko-KR" altLang="en-US" dirty="0">
                <a:highlight>
                  <a:srgbClr val="FFFF00"/>
                </a:highlight>
              </a:rPr>
              <a:t>오징어 </a:t>
            </a:r>
            <a:r>
              <a:rPr lang="ko-KR" altLang="en-US" dirty="0"/>
              <a:t>등이 풍부하게 서식하고 있으며</a:t>
            </a:r>
            <a:r>
              <a:rPr lang="en-US" altLang="ko-KR" dirty="0"/>
              <a:t>, </a:t>
            </a:r>
            <a:r>
              <a:rPr lang="ko-KR" altLang="en-US" dirty="0"/>
              <a:t>해조류도 자생하여 풍부한 해양 생태계를 형성하고 있습니다</a:t>
            </a:r>
            <a:r>
              <a:rPr lang="en-US" altLang="ko-KR" dirty="0"/>
              <a:t>. </a:t>
            </a:r>
            <a:r>
              <a:rPr lang="ko-KR" altLang="en-US" dirty="0"/>
              <a:t>이는 독도가 환경적으로 중요한 해양 생물들의 서식지로 자리잡게 한 요소입니다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래픽 4" descr="문어 윤곽선">
            <a:extLst>
              <a:ext uri="{FF2B5EF4-FFF2-40B4-BE49-F238E27FC236}">
                <a16:creationId xmlns:a16="http://schemas.microsoft.com/office/drawing/2014/main" id="{53B379FA-88C3-4E28-DCA9-E6A5283D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55" y="4281335"/>
            <a:ext cx="1616622" cy="1616622"/>
          </a:xfrm>
          <a:prstGeom prst="rect">
            <a:avLst/>
          </a:prstGeom>
        </p:spPr>
      </p:pic>
      <p:pic>
        <p:nvPicPr>
          <p:cNvPr id="7" name="그래픽 6" descr="어류 윤곽선">
            <a:extLst>
              <a:ext uri="{FF2B5EF4-FFF2-40B4-BE49-F238E27FC236}">
                <a16:creationId xmlns:a16="http://schemas.microsoft.com/office/drawing/2014/main" id="{47276F9E-988A-2E4F-335C-63D185C14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3826" y="4380604"/>
            <a:ext cx="1616621" cy="1616621"/>
          </a:xfrm>
          <a:prstGeom prst="rect">
            <a:avLst/>
          </a:prstGeom>
        </p:spPr>
      </p:pic>
      <p:pic>
        <p:nvPicPr>
          <p:cNvPr id="9" name="그래픽 8" descr="물결 윤곽선">
            <a:extLst>
              <a:ext uri="{FF2B5EF4-FFF2-40B4-BE49-F238E27FC236}">
                <a16:creationId xmlns:a16="http://schemas.microsoft.com/office/drawing/2014/main" id="{B91B755C-9D40-6F22-226A-78982000B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913" y="4036200"/>
            <a:ext cx="2305430" cy="2305430"/>
          </a:xfrm>
          <a:prstGeom prst="rect">
            <a:avLst/>
          </a:prstGeom>
        </p:spPr>
      </p:pic>
      <p:pic>
        <p:nvPicPr>
          <p:cNvPr id="10" name="그래픽 9" descr="물결 윤곽선">
            <a:extLst>
              <a:ext uri="{FF2B5EF4-FFF2-40B4-BE49-F238E27FC236}">
                <a16:creationId xmlns:a16="http://schemas.microsoft.com/office/drawing/2014/main" id="{E5E1D5B1-C94E-9A9C-9BF2-24C4FD155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6857" y="3936931"/>
            <a:ext cx="2305430" cy="23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B2E59D-3277-8FFB-84EC-D8DA5DE5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독도의 천연보호구역 지정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3A6E05-EDE3-71B4-F76C-09C38685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독도는 </a:t>
            </a:r>
            <a:r>
              <a:rPr lang="en-US" altLang="ko-KR" dirty="0"/>
              <a:t>1982</a:t>
            </a:r>
            <a:r>
              <a:rPr lang="ko-KR" altLang="en-US" dirty="0"/>
              <a:t>년 대한민국 정부에 의해 </a:t>
            </a:r>
            <a:r>
              <a:rPr lang="ko-KR" altLang="en-US" b="1" dirty="0">
                <a:highlight>
                  <a:srgbClr val="00FFFF"/>
                </a:highlight>
              </a:rPr>
              <a:t>천연기념물 제</a:t>
            </a:r>
            <a:r>
              <a:rPr lang="en-US" altLang="ko-KR" b="1" dirty="0">
                <a:highlight>
                  <a:srgbClr val="00FFFF"/>
                </a:highlight>
              </a:rPr>
              <a:t>336</a:t>
            </a:r>
            <a:r>
              <a:rPr lang="ko-KR" altLang="en-US" dirty="0">
                <a:highlight>
                  <a:srgbClr val="00FFFF"/>
                </a:highlight>
              </a:rPr>
              <a:t>호</a:t>
            </a:r>
            <a:r>
              <a:rPr lang="ko-KR" altLang="en-US" dirty="0"/>
              <a:t>로</a:t>
            </a:r>
            <a:r>
              <a:rPr lang="ko-KR" altLang="en-US" b="1" dirty="0"/>
              <a:t> </a:t>
            </a:r>
            <a:r>
              <a:rPr lang="ko-KR" altLang="en-US" dirty="0"/>
              <a:t>지정되었으며</a:t>
            </a:r>
            <a:r>
              <a:rPr lang="en-US" altLang="ko-KR" dirty="0"/>
              <a:t>, </a:t>
            </a:r>
            <a:r>
              <a:rPr lang="ko-KR" altLang="en-US" dirty="0"/>
              <a:t>독도 천연보호구역으로 설정되었습니다</a:t>
            </a:r>
            <a:r>
              <a:rPr lang="en-US" altLang="ko-KR" dirty="0"/>
              <a:t>. </a:t>
            </a:r>
            <a:r>
              <a:rPr lang="ko-KR" altLang="en-US" dirty="0"/>
              <a:t>이로 인해 독도의 자연환경과 생태계는 법적으로 보호받고 있으며</a:t>
            </a:r>
            <a:r>
              <a:rPr lang="en-US" altLang="ko-KR" dirty="0"/>
              <a:t>, </a:t>
            </a:r>
            <a:r>
              <a:rPr lang="ko-KR" altLang="en-US" dirty="0"/>
              <a:t>인간의 개발 행위가 제한되고 있습니다</a:t>
            </a:r>
            <a:r>
              <a:rPr lang="en-US" altLang="ko-KR" dirty="0"/>
              <a:t>. </a:t>
            </a:r>
            <a:r>
              <a:rPr lang="ko-KR" altLang="en-US" dirty="0"/>
              <a:t>지속 가능한 관리와 보호가 이루어지고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래픽 8" descr="스토리텔링 단색으로 채워진">
            <a:extLst>
              <a:ext uri="{FF2B5EF4-FFF2-40B4-BE49-F238E27FC236}">
                <a16:creationId xmlns:a16="http://schemas.microsoft.com/office/drawing/2014/main" id="{0B329F21-9032-8702-1F33-A4DE0842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799" y="4260284"/>
            <a:ext cx="1734845" cy="17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2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71EED-F891-C9E0-032C-D43408C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35" y="2422222"/>
            <a:ext cx="10515600" cy="1325563"/>
          </a:xfrm>
        </p:spPr>
        <p:txBody>
          <a:bodyPr/>
          <a:lstStyle/>
          <a:p>
            <a:r>
              <a:rPr lang="ko-KR" altLang="en-US" b="1"/>
              <a:t>일본의 영유권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EA1371-6D2D-AC46-FDE2-4C1CFEEC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35" y="37442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일본은 독도를 ‘다케시마’라고 부르며</a:t>
            </a:r>
            <a:r>
              <a:rPr lang="en-US" altLang="ko-KR"/>
              <a:t>, 17</a:t>
            </a:r>
            <a:r>
              <a:rPr lang="ko-KR" altLang="en-US"/>
              <a:t>세기부터 자국 영토라고 주장해왔습니다</a:t>
            </a:r>
            <a:r>
              <a:rPr lang="en-US" altLang="ko-KR"/>
              <a:t>. </a:t>
            </a:r>
            <a:r>
              <a:rPr lang="ko-KR" altLang="en-US"/>
              <a:t>일본의 주장에 따르면</a:t>
            </a:r>
            <a:r>
              <a:rPr lang="en-US" altLang="ko-KR"/>
              <a:t>, </a:t>
            </a:r>
            <a:r>
              <a:rPr lang="ko-KR" altLang="en-US"/>
              <a:t>독도는 에도시대부터 일본의 관리 하에 있었고</a:t>
            </a:r>
            <a:r>
              <a:rPr lang="en-US" altLang="ko-KR"/>
              <a:t>, 1905</a:t>
            </a:r>
            <a:r>
              <a:rPr lang="ko-KR" altLang="en-US"/>
              <a:t>년 시마네현에 편입되었다고 주장합니다</a:t>
            </a:r>
            <a:r>
              <a:rPr lang="en-US" altLang="ko-KR"/>
              <a:t>. </a:t>
            </a:r>
            <a:r>
              <a:rPr lang="ko-KR" altLang="en-US"/>
              <a:t>그러나 이는 역사적 근거가 부족하고 국제법적으로도 인정받지 못한 주장입니다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3952B-2BB0-1256-0692-547205413FF4}"/>
              </a:ext>
            </a:extLst>
          </p:cNvPr>
          <p:cNvSpPr txBox="1"/>
          <p:nvPr/>
        </p:nvSpPr>
        <p:spPr>
          <a:xfrm>
            <a:off x="778435" y="1221893"/>
            <a:ext cx="897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7200" b="1"/>
              <a:t>IV. </a:t>
            </a:r>
            <a:r>
              <a:rPr lang="ko-KR" altLang="en-US" sz="7200" b="1"/>
              <a:t>독도 영유권 분쟁</a:t>
            </a:r>
          </a:p>
        </p:txBody>
      </p:sp>
    </p:spTree>
    <p:extLst>
      <p:ext uri="{BB962C8B-B14F-4D97-AF65-F5344CB8AC3E}">
        <p14:creationId xmlns:p14="http://schemas.microsoft.com/office/powerpoint/2010/main" val="245405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6" name="Rectangle 112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C1CB34F-6334-68F7-D2D1-62ED3CC1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03" y="938561"/>
            <a:ext cx="5213197" cy="798993"/>
          </a:xfrm>
        </p:spPr>
        <p:txBody>
          <a:bodyPr anchor="b">
            <a:normAutofit/>
          </a:bodyPr>
          <a:lstStyle/>
          <a:p>
            <a:r>
              <a:rPr lang="ko-KR" altLang="en-US" sz="4000" b="1"/>
              <a:t>일본의 시마네현 고시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23548D-D041-31A3-DAB2-5E164B36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803" y="2045334"/>
            <a:ext cx="5320589" cy="35225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ko-KR" dirty="0"/>
              <a:t>1905</a:t>
            </a:r>
            <a:r>
              <a:rPr lang="ko-KR" altLang="en-US" dirty="0"/>
              <a:t>년 일본은 독도를 </a:t>
            </a:r>
            <a:r>
              <a:rPr lang="ko-KR" altLang="en-US" b="1" dirty="0" err="1">
                <a:highlight>
                  <a:srgbClr val="00FF00"/>
                </a:highlight>
              </a:rPr>
              <a:t>시마네현</a:t>
            </a:r>
            <a:r>
              <a:rPr lang="ko-KR" altLang="en-US" dirty="0"/>
              <a:t> 소속으로 편입시키기 위한 고시를 발표했습니다</a:t>
            </a:r>
            <a:r>
              <a:rPr lang="en-US" altLang="ko-KR" dirty="0"/>
              <a:t>. </a:t>
            </a:r>
            <a:r>
              <a:rPr lang="ko-KR" altLang="en-US" dirty="0"/>
              <a:t>이는 러일전쟁 중 군사적 목적을 위한 불법적인 영토 변경이었으며</a:t>
            </a:r>
            <a:r>
              <a:rPr lang="en-US" altLang="ko-KR" dirty="0"/>
              <a:t>, </a:t>
            </a:r>
            <a:r>
              <a:rPr lang="ko-KR" altLang="en-US" dirty="0"/>
              <a:t>당시 한국 정부는 이를 강력히 항의했으나 일본은 이를 강행했습니다</a:t>
            </a:r>
            <a:r>
              <a:rPr lang="en-US" altLang="ko-KR" dirty="0"/>
              <a:t>. </a:t>
            </a:r>
            <a:r>
              <a:rPr lang="ko-KR" altLang="en-US" dirty="0"/>
              <a:t>이 사건은 일본의 독도 침탈의 시작을 알린 사건입니다</a:t>
            </a:r>
            <a:r>
              <a:rPr lang="en-US" altLang="ko-KR" dirty="0"/>
              <a:t>.</a:t>
            </a:r>
          </a:p>
        </p:txBody>
      </p:sp>
      <p:pic>
        <p:nvPicPr>
          <p:cNvPr id="11266" name="Picture 2" descr="독도는 일본 땅' 근거 문서 '시마네현 고시 40호' 효력 없다” &lt; 문화 &lt; 기사본문 - 동양일보">
            <a:extLst>
              <a:ext uri="{FF2B5EF4-FFF2-40B4-BE49-F238E27FC236}">
                <a16:creationId xmlns:a16="http://schemas.microsoft.com/office/drawing/2014/main" id="{454F5CED-6365-D1F0-B73E-84B51D6F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687" y="489118"/>
            <a:ext cx="4828532" cy="54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CEC9895-1CE1-AEFA-9FF5-8ADE3FB2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ko-KR" altLang="en-US" b="1" dirty="0"/>
              <a:t>목차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599DC0-A186-1577-B7BF-76F6C0FB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독도의</a:t>
            </a:r>
            <a:r>
              <a:rPr lang="en-US" altLang="ko-KR" dirty="0"/>
              <a:t> </a:t>
            </a:r>
            <a:r>
              <a:rPr lang="ko-KR" altLang="en-US" dirty="0"/>
              <a:t>기본</a:t>
            </a:r>
            <a:r>
              <a:rPr lang="en-US" altLang="ko-KR" dirty="0"/>
              <a:t> </a:t>
            </a:r>
            <a:r>
              <a:rPr lang="ko-KR" altLang="en-US" dirty="0"/>
              <a:t>정보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독도의</a:t>
            </a:r>
            <a:r>
              <a:rPr lang="en-US" altLang="ko-KR" dirty="0"/>
              <a:t> </a:t>
            </a:r>
            <a:r>
              <a:rPr lang="ko-KR" altLang="en-US" dirty="0"/>
              <a:t>역사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독도의</a:t>
            </a:r>
            <a:r>
              <a:rPr lang="en-US" altLang="ko-KR" dirty="0"/>
              <a:t> </a:t>
            </a:r>
            <a:r>
              <a:rPr lang="ko-KR" altLang="en-US" dirty="0"/>
              <a:t>자연과</a:t>
            </a:r>
            <a:r>
              <a:rPr lang="en-US" altLang="ko-KR" dirty="0"/>
              <a:t> </a:t>
            </a:r>
            <a:r>
              <a:rPr lang="ko-KR" altLang="en-US" dirty="0"/>
              <a:t>생태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독도</a:t>
            </a:r>
            <a:r>
              <a:rPr lang="en-US" altLang="ko-KR" dirty="0"/>
              <a:t> </a:t>
            </a:r>
            <a:r>
              <a:rPr lang="ko-KR" altLang="en-US" dirty="0"/>
              <a:t>분쟁과</a:t>
            </a:r>
            <a:r>
              <a:rPr lang="en-US" altLang="ko-KR" dirty="0"/>
              <a:t> </a:t>
            </a:r>
            <a:r>
              <a:rPr lang="ko-KR" altLang="en-US" dirty="0"/>
              <a:t>국제</a:t>
            </a:r>
            <a:r>
              <a:rPr lang="en-US" altLang="ko-KR" dirty="0"/>
              <a:t> </a:t>
            </a:r>
            <a:r>
              <a:rPr lang="ko-KR" altLang="en-US" dirty="0"/>
              <a:t>관계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우리의</a:t>
            </a:r>
            <a:r>
              <a:rPr lang="en-US" altLang="ko-KR" dirty="0"/>
              <a:t> </a:t>
            </a:r>
            <a:r>
              <a:rPr lang="ko-KR" altLang="en-US" dirty="0"/>
              <a:t>독도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 </a:t>
            </a:r>
            <a:r>
              <a:rPr lang="ko-KR" altLang="en-US" dirty="0"/>
              <a:t>결론</a:t>
            </a:r>
            <a:r>
              <a:rPr lang="en-US" altLang="ko-KR" dirty="0"/>
              <a:t> </a:t>
            </a:r>
            <a:r>
              <a:rPr lang="ko-KR" altLang="en-US" dirty="0"/>
              <a:t>및</a:t>
            </a:r>
            <a:r>
              <a:rPr lang="en-US" altLang="ko-KR" dirty="0"/>
              <a:t> </a:t>
            </a:r>
            <a:r>
              <a:rPr lang="ko-KR" altLang="en-US" dirty="0"/>
              <a:t>정리</a:t>
            </a:r>
          </a:p>
        </p:txBody>
      </p:sp>
    </p:spTree>
    <p:extLst>
      <p:ext uri="{BB962C8B-B14F-4D97-AF65-F5344CB8AC3E}">
        <p14:creationId xmlns:p14="http://schemas.microsoft.com/office/powerpoint/2010/main" val="410140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910B4-7D88-331A-653D-733E79A2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국제법적 관점에서 독도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498D88-F45C-2350-D430-8C143E8B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국제법상 영토 문제는 </a:t>
            </a:r>
            <a:r>
              <a:rPr lang="ko-KR" altLang="en-US" b="1" u="sng" dirty="0">
                <a:solidFill>
                  <a:srgbClr val="FF0000"/>
                </a:solidFill>
              </a:rPr>
              <a:t>실효 지배</a:t>
            </a:r>
            <a:r>
              <a:rPr lang="ko-KR" altLang="en-US" dirty="0"/>
              <a:t>를 기준으로 판단됩니다</a:t>
            </a:r>
            <a:r>
              <a:rPr lang="en-US" altLang="ko-KR" dirty="0"/>
              <a:t>. </a:t>
            </a:r>
            <a:r>
              <a:rPr lang="ko-KR" altLang="en-US" dirty="0"/>
              <a:t>대한민국은 </a:t>
            </a:r>
            <a:r>
              <a:rPr lang="en-US" altLang="ko-KR" dirty="0"/>
              <a:t>1945</a:t>
            </a:r>
            <a:r>
              <a:rPr lang="ko-KR" altLang="en-US" dirty="0"/>
              <a:t>년 광복 이후 독도를 실효적으로 지배하고 있으며</a:t>
            </a:r>
            <a:r>
              <a:rPr lang="en-US" altLang="ko-KR" dirty="0"/>
              <a:t>, </a:t>
            </a:r>
            <a:r>
              <a:rPr lang="ko-KR" altLang="en-US" dirty="0"/>
              <a:t>일본은 독도의 영유권을 주장할 법적 근거가 부족합니다</a:t>
            </a:r>
            <a:r>
              <a:rPr lang="en-US" altLang="ko-KR" dirty="0"/>
              <a:t>. </a:t>
            </a:r>
            <a:r>
              <a:rPr lang="ko-KR" altLang="en-US" dirty="0"/>
              <a:t>독도는 한국의 실질적인 관리 하에 있으며</a:t>
            </a:r>
            <a:r>
              <a:rPr lang="en-US" altLang="ko-KR" dirty="0"/>
              <a:t>, </a:t>
            </a:r>
            <a:r>
              <a:rPr lang="ko-KR" altLang="en-US" dirty="0"/>
              <a:t>국제 사회에서 대부분 대한민국의 영토로 인정받고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59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C62D7E-6F8E-455A-1DAA-FB51475B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대한민국의 독도 수호 노력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A10941-E4B1-60DF-E34F-DC001A69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33" y="1920722"/>
            <a:ext cx="473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대한민국은 독도의 영유권을 지키기 위해 다양한 노력을 기울여왔습니다</a:t>
            </a:r>
            <a:r>
              <a:rPr lang="en-US" altLang="ko-KR" dirty="0"/>
              <a:t>. 1952</a:t>
            </a:r>
            <a:r>
              <a:rPr lang="ko-KR" altLang="en-US" dirty="0"/>
              <a:t>년 이승만 대통령은 독도를 포함한 해양영토를 지키기 위해 ‘</a:t>
            </a:r>
            <a:r>
              <a:rPr lang="ko-KR" altLang="en-US" dirty="0" err="1"/>
              <a:t>평화선’을</a:t>
            </a:r>
            <a:r>
              <a:rPr lang="ko-KR" altLang="en-US" dirty="0"/>
              <a:t> 선언하고</a:t>
            </a:r>
            <a:r>
              <a:rPr lang="en-US" altLang="ko-KR" dirty="0"/>
              <a:t>, 1954</a:t>
            </a:r>
            <a:r>
              <a:rPr lang="ko-KR" altLang="en-US" dirty="0"/>
              <a:t>년에는 </a:t>
            </a:r>
            <a:r>
              <a:rPr lang="ko-KR" altLang="en-US" b="1" dirty="0">
                <a:highlight>
                  <a:srgbClr val="FFFF00"/>
                </a:highlight>
              </a:rPr>
              <a:t>독도경비대</a:t>
            </a:r>
            <a:r>
              <a:rPr lang="ko-KR" altLang="en-US" dirty="0"/>
              <a:t>를 창설하여 실효 지배를 확고히 했습니다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국제사회에 독도의 한국 영토임을 지속적으로 알리고 있습니다</a:t>
            </a:r>
            <a:r>
              <a:rPr lang="en-US" altLang="ko-KR" dirty="0"/>
              <a:t>.</a:t>
            </a:r>
          </a:p>
        </p:txBody>
      </p:sp>
      <p:pic>
        <p:nvPicPr>
          <p:cNvPr id="12290" name="Picture 2" descr="독도경비대 괴롭히던 깔따구, 알고 보니 독도에만 있는 신종 모기 | 한국일보">
            <a:extLst>
              <a:ext uri="{FF2B5EF4-FFF2-40B4-BE49-F238E27FC236}">
                <a16:creationId xmlns:a16="http://schemas.microsoft.com/office/drawing/2014/main" id="{B7CA91EA-9C3F-A990-AC5D-4679B123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06" y="2777221"/>
            <a:ext cx="6096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 descr="군인 여성 단색으로 채워진">
            <a:extLst>
              <a:ext uri="{FF2B5EF4-FFF2-40B4-BE49-F238E27FC236}">
                <a16:creationId xmlns:a16="http://schemas.microsoft.com/office/drawing/2014/main" id="{14080B31-0ECC-6FD4-4F09-BB09D73A9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776754"/>
            <a:ext cx="914400" cy="914400"/>
          </a:xfrm>
          <a:prstGeom prst="rect">
            <a:avLst/>
          </a:prstGeom>
        </p:spPr>
      </p:pic>
      <p:pic>
        <p:nvPicPr>
          <p:cNvPr id="7" name="그래픽 6" descr="군인 여성 윤곽선">
            <a:extLst>
              <a:ext uri="{FF2B5EF4-FFF2-40B4-BE49-F238E27FC236}">
                <a16:creationId xmlns:a16="http://schemas.microsoft.com/office/drawing/2014/main" id="{C258A56D-E4EE-71E2-DAA8-459DC5AB2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8982" y="1776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EB0F8A-C268-268F-4BD7-BC446088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국제사회 반응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EFDF08-066C-3693-6A64-0900161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국제사회 대부분은 독도가 대한민국의 영토로 인정하고 있습니다</a:t>
            </a:r>
            <a:r>
              <a:rPr lang="en-US" altLang="ko-KR" dirty="0"/>
              <a:t>. </a:t>
            </a:r>
            <a:r>
              <a:rPr lang="ko-KR" altLang="en-US" dirty="0"/>
              <a:t>미국은 독도에 대해 ‘한국의 행정 관할권 하에 있다’고 언급한 바 있으며</a:t>
            </a:r>
            <a:r>
              <a:rPr lang="en-US" altLang="ko-KR" dirty="0"/>
              <a:t>, </a:t>
            </a:r>
            <a:r>
              <a:rPr lang="ko-KR" altLang="en-US" dirty="0"/>
              <a:t>다른 많은 국가들도 중립적 입장을 취하거나 대한민국의 영유권을 지지하고 있습니다</a:t>
            </a:r>
            <a:r>
              <a:rPr lang="en-US" altLang="ko-KR" dirty="0"/>
              <a:t>. </a:t>
            </a:r>
            <a:r>
              <a:rPr lang="ko-KR" altLang="en-US" dirty="0"/>
              <a:t>일본의 주장은 국제적으로 인정받지 못하고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래픽 4" descr="이사회실 단색으로 채워진">
            <a:extLst>
              <a:ext uri="{FF2B5EF4-FFF2-40B4-BE49-F238E27FC236}">
                <a16:creationId xmlns:a16="http://schemas.microsoft.com/office/drawing/2014/main" id="{27ABFDEA-12DC-5ED8-58CA-70F536347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0064" y="3701601"/>
            <a:ext cx="2889464" cy="2889464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AAC5E5C0-E99A-31F8-29D2-A5F4AA0C50DB}"/>
              </a:ext>
            </a:extLst>
          </p:cNvPr>
          <p:cNvSpPr/>
          <p:nvPr/>
        </p:nvSpPr>
        <p:spPr>
          <a:xfrm>
            <a:off x="5382072" y="4001294"/>
            <a:ext cx="2374986" cy="1442148"/>
          </a:xfrm>
          <a:prstGeom prst="cloudCallout">
            <a:avLst>
              <a:gd name="adj1" fmla="val 85886"/>
              <a:gd name="adj2" fmla="val -98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22643-7371-97CA-25B4-8BE8C9AED049}"/>
              </a:ext>
            </a:extLst>
          </p:cNvPr>
          <p:cNvSpPr txBox="1"/>
          <p:nvPr/>
        </p:nvSpPr>
        <p:spPr>
          <a:xfrm>
            <a:off x="5584591" y="4467673"/>
            <a:ext cx="21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독도 한국땅 인정</a:t>
            </a:r>
            <a:r>
              <a:rPr lang="en-US" altLang="ko-KR" dirty="0">
                <a:latin typeface="HY궁서B" panose="02030600000101010101" pitchFamily="18" charset="-127"/>
                <a:ea typeface="HY궁서B" panose="02030600000101010101" pitchFamily="18" charset="-127"/>
              </a:rPr>
              <a:t>!!</a:t>
            </a:r>
            <a:endParaRPr lang="ko-KR" altLang="en-US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59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018978-612F-2C39-1292-4993FD22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867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ko-KR" sz="7200" b="1"/>
              <a:t>V. </a:t>
            </a:r>
            <a:r>
              <a:rPr lang="ko-KR" altLang="en-US" sz="7200" b="1"/>
              <a:t>우리의 독도</a:t>
            </a:r>
            <a:br>
              <a:rPr lang="en-US" altLang="ko-KR" sz="7200" b="1"/>
            </a:br>
            <a:r>
              <a:rPr lang="en-US" altLang="ko-KR" sz="7200" b="1"/>
              <a:t>: </a:t>
            </a:r>
            <a:r>
              <a:rPr lang="ko-KR" altLang="en-US" sz="7200" b="1"/>
              <a:t>독도의 의미와 노력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AE423-5178-EB00-348C-8C853013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80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독도는 대한민국의 중요한 문화유산입니다</a:t>
            </a:r>
            <a:r>
              <a:rPr lang="en-US" altLang="ko-KR"/>
              <a:t>. </a:t>
            </a:r>
            <a:r>
              <a:rPr lang="ko-KR" altLang="en-US"/>
              <a:t>역사적으로 독도는 수많은 문헌에 기록되어 있으며</a:t>
            </a:r>
            <a:r>
              <a:rPr lang="en-US" altLang="ko-KR"/>
              <a:t>, </a:t>
            </a:r>
            <a:r>
              <a:rPr lang="ko-KR" altLang="en-US"/>
              <a:t>민간에서 독도에 대한 사랑과 존경의 마음을 담은 노래와 시가 전해지고 있습니다</a:t>
            </a:r>
            <a:r>
              <a:rPr lang="en-US" altLang="ko-KR"/>
              <a:t>. </a:t>
            </a:r>
            <a:r>
              <a:rPr lang="ko-KR" altLang="en-US"/>
              <a:t>특히</a:t>
            </a:r>
            <a:r>
              <a:rPr lang="en-US" altLang="ko-KR"/>
              <a:t>, </a:t>
            </a:r>
            <a:r>
              <a:rPr lang="ko-KR" altLang="en-US"/>
              <a:t>독도는 한국의 자주성과 민족적 정체성을 상징하는 중요한 상징물로 여겨집니다</a:t>
            </a:r>
            <a:r>
              <a:rPr lang="en-US" altLang="ko-KR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184E2-5807-9DAE-25CA-688F443B5C73}"/>
              </a:ext>
            </a:extLst>
          </p:cNvPr>
          <p:cNvSpPr txBox="1"/>
          <p:nvPr/>
        </p:nvSpPr>
        <p:spPr>
          <a:xfrm>
            <a:off x="838200" y="2807790"/>
            <a:ext cx="609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/>
              <a:t>독도의 문화적 가치</a:t>
            </a:r>
          </a:p>
        </p:txBody>
      </p:sp>
    </p:spTree>
    <p:extLst>
      <p:ext uri="{BB962C8B-B14F-4D97-AF65-F5344CB8AC3E}">
        <p14:creationId xmlns:p14="http://schemas.microsoft.com/office/powerpoint/2010/main" val="343646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CD6C1-B02F-5B83-0B69-3A11DC7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독도와 관련된 전통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D2AF6-D2E2-A020-0D72-C82A9007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독도는 한국의 전통적인 문화와 깊은 연관을 맺고 있습니다</a:t>
            </a:r>
            <a:r>
              <a:rPr lang="en-US" altLang="ko-KR"/>
              <a:t>. </a:t>
            </a:r>
            <a:r>
              <a:rPr lang="ko-KR" altLang="en-US"/>
              <a:t>독도를 소재로 한 많은 고전 문학 작품이 존재하며</a:t>
            </a:r>
            <a:r>
              <a:rPr lang="en-US" altLang="ko-KR"/>
              <a:t>, </a:t>
            </a:r>
            <a:r>
              <a:rPr lang="ko-KR" altLang="en-US"/>
              <a:t>독도와 관련된 전설이나 이야기들은 한국인의 민족 정체성을 형성하는 데 중요한 역할을 했습니다</a:t>
            </a:r>
            <a:r>
              <a:rPr lang="en-US" altLang="ko-KR"/>
              <a:t>. </a:t>
            </a:r>
            <a:r>
              <a:rPr lang="ko-KR" altLang="en-US"/>
              <a:t>또한</a:t>
            </a:r>
            <a:r>
              <a:rPr lang="en-US" altLang="ko-KR"/>
              <a:t>, </a:t>
            </a:r>
            <a:r>
              <a:rPr lang="ko-KR" altLang="en-US"/>
              <a:t>독도는 한국의 해양 문화를 대표하는 중요한 위치에 있습니다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87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Rectangle 143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F6A320A-6DA3-523C-CC0C-7ACC611E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ko-KR" altLang="en-US" sz="5000" b="1"/>
              <a:t>독도를 소재로 한 예술 작품</a:t>
            </a:r>
          </a:p>
        </p:txBody>
      </p:sp>
      <p:sp>
        <p:nvSpPr>
          <p:cNvPr id="1435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8EB860-8B8F-ACCE-8D12-6B7EFC60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996635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ko-KR" altLang="en-US" dirty="0"/>
              <a:t>독도는 한국의 예술가들에게도 중요한 영감을 주었습니다</a:t>
            </a:r>
            <a:r>
              <a:rPr lang="en-US" altLang="ko-KR" dirty="0"/>
              <a:t>. </a:t>
            </a:r>
            <a:r>
              <a:rPr lang="ko-KR" altLang="en-US" dirty="0"/>
              <a:t>많은 화가들과 작가들이 독도를 그린 작품을 발표했으며</a:t>
            </a:r>
            <a:r>
              <a:rPr lang="en-US" altLang="ko-KR" dirty="0"/>
              <a:t>, </a:t>
            </a:r>
            <a:r>
              <a:rPr lang="ko-KR" altLang="en-US" dirty="0"/>
              <a:t>독도에 대한 애국적 열정을 표현한 시와 노래들이 대중에게 널리 알려졌습니다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독도를 주제로 한 영화나 음악 작품들이 한국 문화의 일부로 자리잡고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4338" name="Picture 2" descr="울림">
            <a:extLst>
              <a:ext uri="{FF2B5EF4-FFF2-40B4-BE49-F238E27FC236}">
                <a16:creationId xmlns:a16="http://schemas.microsoft.com/office/drawing/2014/main" id="{688E4CB8-430B-4125-C774-4A42FF0C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438" y="763456"/>
            <a:ext cx="5458968" cy="5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 descr="악보 표기법 단색으로 채워진">
            <a:extLst>
              <a:ext uri="{FF2B5EF4-FFF2-40B4-BE49-F238E27FC236}">
                <a16:creationId xmlns:a16="http://schemas.microsoft.com/office/drawing/2014/main" id="{A0CD0838-DA8E-AE2A-BF48-756D90000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783" y="464997"/>
            <a:ext cx="1258186" cy="12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C718F1-E5D3-0F2E-4135-C579F230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독도와 교육적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6A244C-F42E-7A77-248C-74E726AA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8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독도는 대한민국의 교육에서도 중요한 역할을 합니다</a:t>
            </a:r>
            <a:r>
              <a:rPr lang="en-US" altLang="ko-KR" dirty="0"/>
              <a:t>. </a:t>
            </a:r>
            <a:r>
              <a:rPr lang="ko-KR" altLang="en-US" dirty="0"/>
              <a:t>학교 교육과 </a:t>
            </a:r>
            <a:r>
              <a:rPr lang="ko-KR" altLang="en-US" b="1" dirty="0">
                <a:highlight>
                  <a:srgbClr val="00FF00"/>
                </a:highlight>
              </a:rPr>
              <a:t>교과서</a:t>
            </a:r>
            <a:r>
              <a:rPr lang="ko-KR" altLang="en-US" dirty="0"/>
              <a:t>에서는 독도의 역사와 영유권을 정확히 가르치며</a:t>
            </a:r>
            <a:r>
              <a:rPr lang="en-US" altLang="ko-KR" dirty="0"/>
              <a:t>, </a:t>
            </a:r>
            <a:r>
              <a:rPr lang="ko-KR" altLang="en-US" dirty="0"/>
              <a:t>학생들에게 독도의 중요성을 인식시키기 위한 다양한 프로그램과 캠페인이 진행됩니다</a:t>
            </a:r>
            <a:r>
              <a:rPr lang="en-US" altLang="ko-KR" dirty="0"/>
              <a:t>. </a:t>
            </a:r>
            <a:r>
              <a:rPr lang="ko-KR" altLang="en-US" dirty="0"/>
              <a:t>이를 통해 독도에 대한 올바른 이해와 자긍심을 함양하려는 노력이 지속되고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래픽 4" descr="펼쳐진 책 윤곽선">
            <a:extLst>
              <a:ext uri="{FF2B5EF4-FFF2-40B4-BE49-F238E27FC236}">
                <a16:creationId xmlns:a16="http://schemas.microsoft.com/office/drawing/2014/main" id="{B23284C5-0B38-0B3F-FA32-E7169F08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8630" y="3429000"/>
            <a:ext cx="3769087" cy="3769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79345-28DC-0721-985C-5B7FE9E32D86}"/>
              </a:ext>
            </a:extLst>
          </p:cNvPr>
          <p:cNvSpPr txBox="1"/>
          <p:nvPr/>
        </p:nvSpPr>
        <p:spPr>
          <a:xfrm>
            <a:off x="4553589" y="4369482"/>
            <a:ext cx="95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ighlight>
                  <a:srgbClr val="00FF00"/>
                </a:highlight>
              </a:rPr>
              <a:t>독도는</a:t>
            </a:r>
            <a:endParaRPr lang="en-US" altLang="ko-KR" dirty="0">
              <a:highlight>
                <a:srgbClr val="00FF00"/>
              </a:highlight>
            </a:endParaRPr>
          </a:p>
          <a:p>
            <a:r>
              <a:rPr lang="ko-KR" altLang="en-US" dirty="0">
                <a:highlight>
                  <a:srgbClr val="00FF00"/>
                </a:highlight>
              </a:rPr>
              <a:t>우리땅</a:t>
            </a:r>
          </a:p>
        </p:txBody>
      </p:sp>
    </p:spTree>
    <p:extLst>
      <p:ext uri="{BB962C8B-B14F-4D97-AF65-F5344CB8AC3E}">
        <p14:creationId xmlns:p14="http://schemas.microsoft.com/office/powerpoint/2010/main" val="410251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6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5C52AB9-B0F4-110C-1C2D-E7296C0D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ko-KR" altLang="en-US" sz="5400" b="1"/>
              <a:t>독도의 미래와 우리의 역할</a:t>
            </a:r>
          </a:p>
        </p:txBody>
      </p:sp>
      <p:sp>
        <p:nvSpPr>
          <p:cNvPr id="1537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BAAB30-CEFA-DEF1-A343-C04EDB0E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독도의 미래는 한국인의 지속적인 관심과 보호에 달려 있습니다</a:t>
            </a:r>
            <a:r>
              <a:rPr lang="en-US" altLang="ko-KR" dirty="0"/>
              <a:t>. </a:t>
            </a:r>
            <a:r>
              <a:rPr lang="ko-KR" altLang="en-US" dirty="0"/>
              <a:t>우리는 독도의 자연을 보존하고</a:t>
            </a:r>
            <a:r>
              <a:rPr lang="en-US" altLang="ko-KR" dirty="0"/>
              <a:t>, </a:t>
            </a:r>
            <a:r>
              <a:rPr lang="ko-KR" altLang="en-US" dirty="0"/>
              <a:t>영유권을 지키며</a:t>
            </a:r>
            <a:r>
              <a:rPr lang="en-US" altLang="ko-KR" dirty="0"/>
              <a:t>, </a:t>
            </a:r>
            <a:r>
              <a:rPr lang="ko-KR" altLang="en-US" dirty="0"/>
              <a:t>독도에 대한 교육과 문화적 가치를 계승해야 할 책임이 있습니다</a:t>
            </a:r>
            <a:r>
              <a:rPr lang="en-US" altLang="ko-KR" dirty="0"/>
              <a:t>. </a:t>
            </a:r>
            <a:r>
              <a:rPr lang="ko-KR" altLang="en-US" dirty="0"/>
              <a:t>독도는 단순한 영토가 아니라</a:t>
            </a:r>
            <a:r>
              <a:rPr lang="en-US" altLang="ko-KR" dirty="0"/>
              <a:t>, </a:t>
            </a:r>
            <a:r>
              <a:rPr lang="ko-KR" altLang="en-US" dirty="0"/>
              <a:t>대한민국의 정체성과 자부심을 상징하는 소중한 땅입니다</a:t>
            </a:r>
            <a:r>
              <a:rPr lang="en-US" altLang="ko-KR" dirty="0"/>
              <a:t>.</a:t>
            </a:r>
          </a:p>
        </p:txBody>
      </p:sp>
      <p:pic>
        <p:nvPicPr>
          <p:cNvPr id="15362" name="Picture 2" descr="포토] '독도에 펼쳐진' 대형 태극기 | 서울신문">
            <a:extLst>
              <a:ext uri="{FF2B5EF4-FFF2-40B4-BE49-F238E27FC236}">
                <a16:creationId xmlns:a16="http://schemas.microsoft.com/office/drawing/2014/main" id="{D8D7B4A7-7AF7-83CE-3B83-E2405F73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r="14928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3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98EAE4-C109-E083-9B0E-44E27F70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독도 수호를 위한 정부 활동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CF230C-FCC0-8A0E-ABA3-647FA4D5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대한민국 정부는 독도 영유권 강화를 위해 독도에 시설을 확충하고</a:t>
            </a:r>
            <a:r>
              <a:rPr lang="en-US" altLang="ko-KR" dirty="0"/>
              <a:t>, </a:t>
            </a:r>
            <a:r>
              <a:rPr lang="ko-KR" altLang="en-US" dirty="0"/>
              <a:t>국제 사회를 대상으로 한 홍보와 법적 대응을 꾸준히 이어가고 있습니다</a:t>
            </a:r>
            <a:r>
              <a:rPr lang="en-US" altLang="ko-KR" dirty="0"/>
              <a:t>. </a:t>
            </a:r>
            <a:r>
              <a:rPr lang="ko-KR" altLang="en-US" dirty="0"/>
              <a:t>독도경비대 주둔</a:t>
            </a:r>
            <a:r>
              <a:rPr lang="en-US" altLang="ko-KR" dirty="0"/>
              <a:t>, </a:t>
            </a:r>
            <a:r>
              <a:rPr lang="ko-KR" altLang="en-US" dirty="0"/>
              <a:t>독도 </a:t>
            </a:r>
            <a:r>
              <a:rPr lang="ko-KR" altLang="en-US" dirty="0">
                <a:solidFill>
                  <a:srgbClr val="FF0000"/>
                </a:solidFill>
              </a:rPr>
              <a:t>종합해양과학기지</a:t>
            </a:r>
            <a:r>
              <a:rPr lang="ko-KR" altLang="en-US" dirty="0"/>
              <a:t> 운영</a:t>
            </a:r>
            <a:r>
              <a:rPr lang="en-US" altLang="ko-KR" dirty="0"/>
              <a:t>, </a:t>
            </a:r>
            <a:r>
              <a:rPr lang="ko-KR" altLang="en-US" dirty="0"/>
              <a:t>외교부의 독도 사이트 운영 등 다양한 방식으로 독도를 지키고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16386" name="Picture 2" descr="울릉도·독도 해양연구기지 준공 &lt; 지방자치 &lt; 사회 &lt; 기사본문 - 대구신문">
            <a:extLst>
              <a:ext uri="{FF2B5EF4-FFF2-40B4-BE49-F238E27FC236}">
                <a16:creationId xmlns:a16="http://schemas.microsoft.com/office/drawing/2014/main" id="{BE2E3526-240C-04C4-DED6-F0D78328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54" y="3595179"/>
            <a:ext cx="4925262" cy="28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DC947-5763-9DB6-456E-F4ED6255CBF2}"/>
              </a:ext>
            </a:extLst>
          </p:cNvPr>
          <p:cNvSpPr txBox="1"/>
          <p:nvPr/>
        </p:nvSpPr>
        <p:spPr>
          <a:xfrm>
            <a:off x="2174350" y="5037330"/>
            <a:ext cx="301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dirty="0">
                <a:solidFill>
                  <a:schemeClr val="accent4"/>
                </a:solidFill>
                <a:highlight>
                  <a:srgbClr val="FFFF00"/>
                </a:highlight>
              </a:rPr>
              <a:t>독도 종합해양과학기지</a:t>
            </a:r>
          </a:p>
        </p:txBody>
      </p:sp>
      <p:sp>
        <p:nvSpPr>
          <p:cNvPr id="6" name="폭발: 14pt 5">
            <a:extLst>
              <a:ext uri="{FF2B5EF4-FFF2-40B4-BE49-F238E27FC236}">
                <a16:creationId xmlns:a16="http://schemas.microsoft.com/office/drawing/2014/main" id="{9625AE73-9C00-C478-0A40-732755B9F66E}"/>
              </a:ext>
            </a:extLst>
          </p:cNvPr>
          <p:cNvSpPr/>
          <p:nvPr/>
        </p:nvSpPr>
        <p:spPr>
          <a:xfrm>
            <a:off x="1548384" y="4209922"/>
            <a:ext cx="3969149" cy="2049729"/>
          </a:xfrm>
          <a:prstGeom prst="irregularSeal2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8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25789-2768-B81E-AB69-10A918A3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독도 관련 민간 활동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09EFE7-776A-52B7-600B-EDAD56D5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0578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시민 단체와 일반 국민들도 독도를 지키기 위한 다양한 활동에 참여하고 있습니다</a:t>
            </a:r>
            <a:r>
              <a:rPr lang="en-US" altLang="ko-KR" dirty="0"/>
              <a:t>. </a:t>
            </a:r>
            <a:r>
              <a:rPr lang="ko-KR" altLang="en-US" b="1" dirty="0">
                <a:highlight>
                  <a:srgbClr val="FFFF00"/>
                </a:highlight>
              </a:rPr>
              <a:t>독도사랑 캠페인</a:t>
            </a:r>
            <a:r>
              <a:rPr lang="en-US" altLang="ko-KR" b="1" dirty="0">
                <a:highlight>
                  <a:srgbClr val="FFFF00"/>
                </a:highlight>
              </a:rPr>
              <a:t>, </a:t>
            </a:r>
            <a:r>
              <a:rPr lang="ko-KR" altLang="en-US" b="1" dirty="0">
                <a:highlight>
                  <a:srgbClr val="FFFF00"/>
                </a:highlight>
              </a:rPr>
              <a:t>걷기 대회</a:t>
            </a:r>
            <a:r>
              <a:rPr lang="en-US" altLang="ko-KR" b="1" dirty="0">
                <a:highlight>
                  <a:srgbClr val="FFFF00"/>
                </a:highlight>
              </a:rPr>
              <a:t>, </a:t>
            </a:r>
            <a:r>
              <a:rPr lang="ko-KR" altLang="en-US" b="1" dirty="0" err="1">
                <a:highlight>
                  <a:srgbClr val="FFFF00"/>
                </a:highlight>
              </a:rPr>
              <a:t>플래시몹</a:t>
            </a:r>
            <a:r>
              <a:rPr lang="en-US" altLang="ko-KR" b="1" dirty="0">
                <a:highlight>
                  <a:srgbClr val="FFFF00"/>
                </a:highlight>
              </a:rPr>
              <a:t>, </a:t>
            </a:r>
            <a:r>
              <a:rPr lang="ko-KR" altLang="en-US" b="1" dirty="0">
                <a:highlight>
                  <a:srgbClr val="FFFF00"/>
                </a:highlight>
              </a:rPr>
              <a:t>예술 전시 </a:t>
            </a:r>
            <a:r>
              <a:rPr lang="ko-KR" altLang="en-US" dirty="0"/>
              <a:t>등 문화적 접근을 통해 독도의 가치를 알리고 있으며</a:t>
            </a:r>
            <a:r>
              <a:rPr lang="en-US" altLang="ko-KR" dirty="0"/>
              <a:t>, </a:t>
            </a:r>
            <a:r>
              <a:rPr lang="ko-KR" altLang="en-US" dirty="0"/>
              <a:t>자발적인 후원과 봉사 활동도 활발하게 이루어지고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1C5EB3-1FAF-2F06-F191-398B5CDA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36" y="3342849"/>
            <a:ext cx="3150026" cy="315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477402-5855-7D43-C613-C93B9622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59" y="278974"/>
            <a:ext cx="2893554" cy="289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78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5B4FAE-AA6E-9D9B-307F-9E50A399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88" y="1768469"/>
            <a:ext cx="10515600" cy="1325563"/>
          </a:xfrm>
        </p:spPr>
        <p:txBody>
          <a:bodyPr/>
          <a:lstStyle/>
          <a:p>
            <a:r>
              <a:rPr lang="ko-KR" altLang="en-US" b="1" dirty="0"/>
              <a:t>독도의</a:t>
            </a:r>
            <a:r>
              <a:rPr lang="en-US" altLang="ko-KR" b="1" dirty="0"/>
              <a:t> </a:t>
            </a:r>
            <a:r>
              <a:rPr lang="ko-KR" altLang="en-US" b="1" dirty="0"/>
              <a:t>위치</a:t>
            </a:r>
            <a:r>
              <a:rPr lang="en-US" altLang="ko-KR" b="1" dirty="0"/>
              <a:t> 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A6C5C-0D39-0861-06D7-EF8BAEDA5FD5}"/>
              </a:ext>
            </a:extLst>
          </p:cNvPr>
          <p:cNvSpPr txBox="1"/>
          <p:nvPr/>
        </p:nvSpPr>
        <p:spPr>
          <a:xfrm>
            <a:off x="790388" y="568140"/>
            <a:ext cx="809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7200" b="1" dirty="0"/>
              <a:t>I. </a:t>
            </a:r>
            <a:r>
              <a:rPr lang="ko-KR" altLang="en-US" sz="7200" b="1" dirty="0"/>
              <a:t>독도의 기본 정보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7ADCB938-B780-7A43-9E86-972302F9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88" y="2908404"/>
            <a:ext cx="6349247" cy="364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독도는 대한민국 경상북도 울릉군 </a:t>
            </a:r>
            <a:r>
              <a:rPr lang="ko-KR" altLang="en-US" dirty="0" err="1"/>
              <a:t>울릉읍</a:t>
            </a:r>
            <a:r>
              <a:rPr lang="ko-KR" altLang="en-US" dirty="0"/>
              <a:t> 독도리에 속하며</a:t>
            </a:r>
            <a:r>
              <a:rPr lang="en-US" altLang="ko-KR" dirty="0"/>
              <a:t>, </a:t>
            </a:r>
            <a:r>
              <a:rPr lang="ko-KR" altLang="en-US" dirty="0"/>
              <a:t>울릉도에서 동남쪽으로 약 </a:t>
            </a:r>
            <a:r>
              <a:rPr lang="en-US" altLang="ko-KR" dirty="0"/>
              <a:t>87.4km, </a:t>
            </a:r>
            <a:r>
              <a:rPr lang="ko-KR" altLang="en-US" dirty="0"/>
              <a:t>일본 </a:t>
            </a:r>
            <a:r>
              <a:rPr lang="ko-KR" altLang="en-US" dirty="0" err="1"/>
              <a:t>오키섬에서는</a:t>
            </a:r>
            <a:r>
              <a:rPr lang="ko-KR" altLang="en-US" dirty="0"/>
              <a:t> 약 </a:t>
            </a:r>
            <a:r>
              <a:rPr lang="en-US" altLang="ko-KR" dirty="0"/>
              <a:t>157km </a:t>
            </a:r>
            <a:r>
              <a:rPr lang="ko-KR" altLang="en-US" dirty="0"/>
              <a:t>거리에 있습니다</a:t>
            </a:r>
            <a:r>
              <a:rPr lang="en-US" altLang="ko-KR" dirty="0"/>
              <a:t>. </a:t>
            </a:r>
            <a:r>
              <a:rPr lang="ko-KR" altLang="en-US" dirty="0"/>
              <a:t>동해 한가운데 떠 있는 이 섬은 동경 </a:t>
            </a:r>
            <a:r>
              <a:rPr lang="en-US" altLang="ko-KR" dirty="0"/>
              <a:t>131</a:t>
            </a:r>
            <a:r>
              <a:rPr lang="ko-KR" altLang="en-US" dirty="0"/>
              <a:t>도 </a:t>
            </a:r>
            <a:r>
              <a:rPr lang="en-US" altLang="ko-KR" dirty="0"/>
              <a:t>52</a:t>
            </a:r>
            <a:r>
              <a:rPr lang="ko-KR" altLang="en-US" dirty="0"/>
              <a:t>분</a:t>
            </a:r>
            <a:r>
              <a:rPr lang="en-US" altLang="ko-KR" dirty="0"/>
              <a:t>, </a:t>
            </a:r>
            <a:r>
              <a:rPr lang="ko-KR" altLang="en-US" dirty="0"/>
              <a:t>북위 </a:t>
            </a:r>
            <a:r>
              <a:rPr lang="en-US" altLang="ko-KR" dirty="0"/>
              <a:t>37</a:t>
            </a:r>
            <a:r>
              <a:rPr lang="ko-KR" altLang="en-US" dirty="0"/>
              <a:t>도 </a:t>
            </a:r>
            <a:r>
              <a:rPr lang="en-US" altLang="ko-KR" dirty="0"/>
              <a:t>14</a:t>
            </a:r>
            <a:r>
              <a:rPr lang="ko-KR" altLang="en-US" dirty="0"/>
              <a:t>분에 위치해 대한민국의 </a:t>
            </a:r>
            <a:r>
              <a:rPr lang="ko-KR" altLang="en-US" dirty="0" err="1"/>
              <a:t>최동단을</a:t>
            </a:r>
            <a:r>
              <a:rPr lang="ko-KR" altLang="en-US" dirty="0"/>
              <a:t> 이룹니다</a:t>
            </a:r>
            <a:r>
              <a:rPr lang="en-US" altLang="ko-KR" dirty="0"/>
              <a:t>. </a:t>
            </a:r>
            <a:r>
              <a:rPr lang="ko-KR" altLang="en-US" dirty="0"/>
              <a:t>매일 아침 한반도에서 가장 먼저 해가 떠오르는 곳으로도 유명합니다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DEB2FA-07F0-84ED-0145-F80C649C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2325427"/>
            <a:ext cx="4125773" cy="42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CDE92-678F-4169-3D0B-BA72DD79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우리가 참여할 수 있는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FD312E-EBD0-581C-5F53-3B3FD2A4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일상 속에서 독도를 지키는 방법은 다양합니다</a:t>
            </a:r>
            <a:r>
              <a:rPr lang="en-US" altLang="ko-KR" dirty="0"/>
              <a:t>. </a:t>
            </a:r>
            <a:r>
              <a:rPr lang="ko-KR" altLang="en-US" dirty="0"/>
              <a:t>독도 관련 콘텐츠를 </a:t>
            </a:r>
            <a:r>
              <a:rPr lang="en-US" altLang="ko-KR" dirty="0"/>
              <a:t>SNS</a:t>
            </a:r>
            <a:r>
              <a:rPr lang="ko-KR" altLang="en-US" dirty="0"/>
              <a:t>에 공유하고</a:t>
            </a:r>
            <a:r>
              <a:rPr lang="en-US" altLang="ko-KR" dirty="0"/>
              <a:t>, </a:t>
            </a:r>
            <a:r>
              <a:rPr lang="ko-KR" altLang="en-US" dirty="0"/>
              <a:t>독도 교육에 적극 참여하며</a:t>
            </a:r>
            <a:r>
              <a:rPr lang="en-US" altLang="ko-KR" dirty="0"/>
              <a:t>, </a:t>
            </a:r>
            <a:r>
              <a:rPr lang="ko-KR" altLang="en-US" dirty="0"/>
              <a:t>왜곡된 정보를 바로잡는 것도 큰 역할입니다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독도 관련 행사에 참여하거나 기념품을 구매해 독도 수호 활동에 기여할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래픽 6" descr="사물 인터넷 윤곽선">
            <a:extLst>
              <a:ext uri="{FF2B5EF4-FFF2-40B4-BE49-F238E27FC236}">
                <a16:creationId xmlns:a16="http://schemas.microsoft.com/office/drawing/2014/main" id="{87764B87-628A-9B4F-6C20-6FAF637E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7666" y="3958335"/>
            <a:ext cx="2136668" cy="2136668"/>
          </a:xfrm>
          <a:prstGeom prst="rect">
            <a:avLst/>
          </a:prstGeom>
        </p:spPr>
      </p:pic>
      <p:pic>
        <p:nvPicPr>
          <p:cNvPr id="9" name="그래픽 8" descr="빙산 윤곽선">
            <a:extLst>
              <a:ext uri="{FF2B5EF4-FFF2-40B4-BE49-F238E27FC236}">
                <a16:creationId xmlns:a16="http://schemas.microsoft.com/office/drawing/2014/main" id="{5B11AA58-8CFC-C51A-C739-7576C1626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8236" y="3823398"/>
            <a:ext cx="914400" cy="914400"/>
          </a:xfrm>
          <a:prstGeom prst="rect">
            <a:avLst/>
          </a:prstGeom>
        </p:spPr>
      </p:pic>
      <p:pic>
        <p:nvPicPr>
          <p:cNvPr id="10" name="그래픽 9" descr="빙산 윤곽선">
            <a:extLst>
              <a:ext uri="{FF2B5EF4-FFF2-40B4-BE49-F238E27FC236}">
                <a16:creationId xmlns:a16="http://schemas.microsoft.com/office/drawing/2014/main" id="{DDDD4FF6-CA9F-E198-F342-6FB28352B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3266" y="4656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8DBCFB-93B3-008E-382D-9AF3D70B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우리의 독도</a:t>
            </a:r>
            <a:r>
              <a:rPr lang="en-US" altLang="ko-KR" b="1" dirty="0"/>
              <a:t>, </a:t>
            </a:r>
            <a:r>
              <a:rPr lang="ko-KR" altLang="en-US" b="1" dirty="0"/>
              <a:t>함께 </a:t>
            </a:r>
            <a:r>
              <a:rPr lang="ko-KR" altLang="en-US" b="1" dirty="0" err="1"/>
              <a:t>지켜요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D263B-132E-C12B-EC43-772C120C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독도는 단지 바위섬이 아니라</a:t>
            </a:r>
            <a:r>
              <a:rPr lang="en-US" altLang="ko-KR" dirty="0"/>
              <a:t>, </a:t>
            </a:r>
            <a:r>
              <a:rPr lang="ko-KR" altLang="en-US" dirty="0"/>
              <a:t>대한민국의 역사</a:t>
            </a:r>
            <a:r>
              <a:rPr lang="en-US" altLang="ko-KR" dirty="0"/>
              <a:t>, </a:t>
            </a:r>
            <a:r>
              <a:rPr lang="ko-KR" altLang="en-US" dirty="0"/>
              <a:t>자연</a:t>
            </a:r>
            <a:r>
              <a:rPr lang="en-US" altLang="ko-KR" dirty="0"/>
              <a:t>, </a:t>
            </a:r>
            <a:r>
              <a:rPr lang="ko-KR" altLang="en-US" dirty="0"/>
              <a:t>주권</a:t>
            </a:r>
            <a:r>
              <a:rPr lang="en-US" altLang="ko-KR" dirty="0"/>
              <a:t>, </a:t>
            </a:r>
            <a:r>
              <a:rPr lang="ko-KR" altLang="en-US" dirty="0"/>
              <a:t>문화가 집약된 상징적인 공간입니다</a:t>
            </a:r>
            <a:r>
              <a:rPr lang="en-US" altLang="ko-KR" dirty="0"/>
              <a:t>. </a:t>
            </a:r>
            <a:r>
              <a:rPr lang="ko-KR" altLang="en-US" dirty="0"/>
              <a:t>지금 이 순간에도 누군가는 독도를 지키고 있고</a:t>
            </a:r>
            <a:r>
              <a:rPr lang="en-US" altLang="ko-KR" dirty="0"/>
              <a:t>, </a:t>
            </a:r>
            <a:r>
              <a:rPr lang="ko-KR" altLang="en-US" dirty="0"/>
              <a:t>우리는 기억하고 행동함으로써 함께 독도를 지킬 수 있습니다</a:t>
            </a:r>
            <a:r>
              <a:rPr lang="en-US" altLang="ko-KR" dirty="0"/>
              <a:t>. </a:t>
            </a:r>
            <a:r>
              <a:rPr lang="ko-KR" altLang="en-US" dirty="0"/>
              <a:t>우리의 관심과 사랑이 독도의 미래를 만듭니다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하트 3">
            <a:extLst>
              <a:ext uri="{FF2B5EF4-FFF2-40B4-BE49-F238E27FC236}">
                <a16:creationId xmlns:a16="http://schemas.microsoft.com/office/drawing/2014/main" id="{04BC1F84-B813-4301-93EF-41B8A612623E}"/>
              </a:ext>
            </a:extLst>
          </p:cNvPr>
          <p:cNvSpPr/>
          <p:nvPr/>
        </p:nvSpPr>
        <p:spPr>
          <a:xfrm>
            <a:off x="3301658" y="3676010"/>
            <a:ext cx="4363345" cy="2816865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840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외교부 독도 | 대한민국 외교부 독도">
            <a:extLst>
              <a:ext uri="{FF2B5EF4-FFF2-40B4-BE49-F238E27FC236}">
                <a16:creationId xmlns:a16="http://schemas.microsoft.com/office/drawing/2014/main" id="{1667F0FB-0BF2-6788-8DA0-114C17D5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8F4B4-0DE3-C1C1-C5FE-E14142EC3125}"/>
              </a:ext>
            </a:extLst>
          </p:cNvPr>
          <p:cNvSpPr txBox="1"/>
          <p:nvPr/>
        </p:nvSpPr>
        <p:spPr>
          <a:xfrm>
            <a:off x="1265500" y="5548873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감사합니다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80193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5CACE8-CF63-7F67-2467-E617BD1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ko-KR" altLang="en-US" sz="5400" b="1"/>
              <a:t>독도의</a:t>
            </a:r>
            <a:r>
              <a:rPr lang="en-US" altLang="ko-KR" sz="5400" b="1"/>
              <a:t> </a:t>
            </a:r>
            <a:r>
              <a:rPr lang="ko-KR" altLang="en-US" sz="5400" b="1"/>
              <a:t>지형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E9802A-1446-6B05-20A2-E12981EC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400500"/>
            <a:ext cx="6713552" cy="23616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ko-KR" altLang="en-US" dirty="0"/>
              <a:t>독도는 동도</a:t>
            </a:r>
            <a:r>
              <a:rPr lang="en-US" altLang="ko-KR" dirty="0"/>
              <a:t>(</a:t>
            </a:r>
            <a:r>
              <a:rPr lang="ko-KR" altLang="en-US" dirty="0" err="1"/>
              <a:t>남섬</a:t>
            </a:r>
            <a:r>
              <a:rPr lang="en-US" altLang="ko-KR" dirty="0"/>
              <a:t>)</a:t>
            </a:r>
            <a:r>
              <a:rPr lang="ko-KR" altLang="en-US" dirty="0"/>
              <a:t>와 서도</a:t>
            </a:r>
            <a:r>
              <a:rPr lang="en-US" altLang="ko-KR" dirty="0"/>
              <a:t>(</a:t>
            </a:r>
            <a:r>
              <a:rPr lang="ko-KR" altLang="en-US" dirty="0" err="1"/>
              <a:t>북섬</a:t>
            </a:r>
            <a:r>
              <a:rPr lang="en-US" altLang="ko-KR" dirty="0"/>
              <a:t>), </a:t>
            </a:r>
            <a:r>
              <a:rPr lang="ko-KR" altLang="en-US" dirty="0"/>
              <a:t>그리고 </a:t>
            </a:r>
            <a:r>
              <a:rPr lang="en-US" altLang="ko-KR" dirty="0"/>
              <a:t>89</a:t>
            </a:r>
            <a:r>
              <a:rPr lang="ko-KR" altLang="en-US" dirty="0"/>
              <a:t>개의 부속 암초로 구성되어 있습니다</a:t>
            </a:r>
            <a:r>
              <a:rPr lang="en-US" altLang="ko-KR" dirty="0"/>
              <a:t>. </a:t>
            </a:r>
            <a:r>
              <a:rPr lang="ko-KR" altLang="en-US" dirty="0"/>
              <a:t>전체 면적은 약 </a:t>
            </a:r>
            <a:r>
              <a:rPr lang="en-US" altLang="ko-KR" dirty="0"/>
              <a:t>187,554㎡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약 </a:t>
            </a:r>
            <a:r>
              <a:rPr lang="en-US" altLang="ko-KR" dirty="0"/>
              <a:t>23</a:t>
            </a:r>
            <a:r>
              <a:rPr lang="ko-KR" altLang="en-US" dirty="0"/>
              <a:t>개 축구장 크기에 해당합니다</a:t>
            </a:r>
            <a:r>
              <a:rPr lang="en-US" altLang="ko-KR" dirty="0"/>
              <a:t>. </a:t>
            </a:r>
            <a:r>
              <a:rPr lang="ko-KR" altLang="en-US" dirty="0"/>
              <a:t>지질학적으로는 약 </a:t>
            </a:r>
            <a:r>
              <a:rPr lang="en-US" altLang="ko-KR" dirty="0"/>
              <a:t>460</a:t>
            </a:r>
            <a:r>
              <a:rPr lang="ko-KR" altLang="en-US" dirty="0"/>
              <a:t>만 년 전 화산 활동으로 생성된 화산암 지형이며</a:t>
            </a:r>
            <a:r>
              <a:rPr lang="en-US" altLang="ko-KR" dirty="0"/>
              <a:t>, </a:t>
            </a:r>
            <a:r>
              <a:rPr lang="ko-KR" altLang="en-US" dirty="0"/>
              <a:t>가파른 절벽과 해식 동굴이 발달해 있습니다</a:t>
            </a:r>
            <a:r>
              <a:rPr lang="en-US" altLang="ko-KR" dirty="0"/>
              <a:t>. </a:t>
            </a:r>
            <a:r>
              <a:rPr lang="ko-KR" altLang="en-US" dirty="0"/>
              <a:t>동도에는 거주지와 시설이 있으며</a:t>
            </a:r>
            <a:r>
              <a:rPr lang="en-US" altLang="ko-KR" dirty="0"/>
              <a:t>, </a:t>
            </a:r>
            <a:r>
              <a:rPr lang="ko-KR" altLang="en-US" dirty="0"/>
              <a:t>서도는 경사가 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4E2B24-7FFA-FD61-879E-4F01A3BC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812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2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BE287-1B6E-36E5-8A71-E58324EE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808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b="1"/>
              <a:t>독도의</a:t>
            </a:r>
            <a:r>
              <a:rPr lang="en-US" altLang="ko-KR" b="1"/>
              <a:t> </a:t>
            </a:r>
            <a:r>
              <a:rPr lang="ko-KR" altLang="en-US" b="1"/>
              <a:t>자연환경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71FE49-43BC-6432-A1F0-4D060C28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83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독도는 해양성 기후의 특성을 지니며 연평균 기온 약 </a:t>
            </a:r>
            <a:r>
              <a:rPr lang="en-US" altLang="ko-KR"/>
              <a:t>12℃, </a:t>
            </a:r>
            <a:r>
              <a:rPr lang="ko-KR" altLang="en-US"/>
              <a:t>연 강수량은 약 </a:t>
            </a:r>
            <a:r>
              <a:rPr lang="en-US" altLang="ko-KR"/>
              <a:t>1,300mm</a:t>
            </a:r>
            <a:r>
              <a:rPr lang="ko-KR" altLang="en-US"/>
              <a:t>입니다</a:t>
            </a:r>
            <a:r>
              <a:rPr lang="en-US" altLang="ko-KR"/>
              <a:t>. </a:t>
            </a:r>
            <a:r>
              <a:rPr lang="ko-KR" altLang="en-US"/>
              <a:t>잦은 해무와 강풍으로 맑은 날이 드뭅니다</a:t>
            </a:r>
            <a:r>
              <a:rPr lang="en-US" altLang="ko-KR"/>
              <a:t>. </a:t>
            </a:r>
            <a:r>
              <a:rPr lang="ko-KR" altLang="en-US"/>
              <a:t>섬기린초</a:t>
            </a:r>
            <a:r>
              <a:rPr lang="en-US" altLang="ko-KR"/>
              <a:t>, </a:t>
            </a:r>
            <a:r>
              <a:rPr lang="ko-KR" altLang="en-US"/>
              <a:t>갯장구채 등 </a:t>
            </a:r>
            <a:r>
              <a:rPr lang="en-US" altLang="ko-KR"/>
              <a:t>80</a:t>
            </a:r>
            <a:r>
              <a:rPr lang="ko-KR" altLang="en-US"/>
              <a:t>여 종의 식물이 자생하고</a:t>
            </a:r>
            <a:r>
              <a:rPr lang="en-US" altLang="ko-KR"/>
              <a:t>, </a:t>
            </a:r>
            <a:r>
              <a:rPr lang="ko-KR" altLang="en-US"/>
              <a:t>괭이갈매기</a:t>
            </a:r>
            <a:r>
              <a:rPr lang="en-US" altLang="ko-KR"/>
              <a:t>, </a:t>
            </a:r>
            <a:r>
              <a:rPr lang="ko-KR" altLang="en-US"/>
              <a:t>바다제비 같은 조류가 번식합니다</a:t>
            </a:r>
            <a:r>
              <a:rPr lang="en-US" altLang="ko-KR"/>
              <a:t>. </a:t>
            </a:r>
            <a:r>
              <a:rPr lang="ko-KR" altLang="en-US"/>
              <a:t>독특한 생태계를 보호하기 위해 천연기념물 제</a:t>
            </a:r>
            <a:r>
              <a:rPr lang="en-US" altLang="ko-KR"/>
              <a:t>336</a:t>
            </a:r>
            <a:r>
              <a:rPr lang="ko-KR" altLang="en-US"/>
              <a:t>호로 지정되었습니다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래픽 4" descr="일출 윤곽선">
            <a:extLst>
              <a:ext uri="{FF2B5EF4-FFF2-40B4-BE49-F238E27FC236}">
                <a16:creationId xmlns:a16="http://schemas.microsoft.com/office/drawing/2014/main" id="{628F2451-B031-513F-1F73-D9C877CB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667" y="1207808"/>
            <a:ext cx="1130216" cy="1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FF5B54-517E-883D-B459-C9BFED78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66" y="8253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7200" b="1"/>
              <a:t>II. </a:t>
            </a:r>
            <a:r>
              <a:rPr lang="ko-KR" altLang="en-US" sz="7200" b="1"/>
              <a:t>독도의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011B68-5515-DD49-08B8-94750DD8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66" y="3695944"/>
            <a:ext cx="10515600" cy="26352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독도는 </a:t>
            </a:r>
            <a:r>
              <a:rPr lang="ko-KR" altLang="en-US" dirty="0">
                <a:highlight>
                  <a:srgbClr val="FFFF00"/>
                </a:highlight>
              </a:rPr>
              <a:t>삼국사기</a:t>
            </a:r>
            <a:r>
              <a:rPr lang="en-US" altLang="ko-KR" dirty="0"/>
              <a:t>(1145)</a:t>
            </a:r>
            <a:r>
              <a:rPr lang="ko-KR" altLang="en-US" dirty="0"/>
              <a:t>와 세종실록지리지</a:t>
            </a:r>
            <a:r>
              <a:rPr lang="en-US" altLang="ko-KR" dirty="0"/>
              <a:t>(1454) </a:t>
            </a:r>
            <a:r>
              <a:rPr lang="ko-KR" altLang="en-US" dirty="0"/>
              <a:t>등 고대 문헌에 우산국의 일부로 기록되어 있습니다</a:t>
            </a:r>
            <a:r>
              <a:rPr lang="en-US" altLang="ko-KR" dirty="0"/>
              <a:t>. </a:t>
            </a:r>
            <a:r>
              <a:rPr lang="ko-KR" altLang="en-US" dirty="0"/>
              <a:t>울릉도와 독도는 ‘</a:t>
            </a:r>
            <a:r>
              <a:rPr lang="ko-KR" altLang="en-US" dirty="0" err="1"/>
              <a:t>우산도’와</a:t>
            </a:r>
            <a:r>
              <a:rPr lang="ko-KR" altLang="en-US" dirty="0"/>
              <a:t> ‘</a:t>
            </a:r>
            <a:r>
              <a:rPr lang="ko-KR" altLang="en-US" dirty="0" err="1"/>
              <a:t>무릉도’로</a:t>
            </a:r>
            <a:r>
              <a:rPr lang="ko-KR" altLang="en-US" dirty="0"/>
              <a:t> 언급되며</a:t>
            </a:r>
            <a:r>
              <a:rPr lang="en-US" altLang="ko-KR" dirty="0"/>
              <a:t>, </a:t>
            </a:r>
            <a:r>
              <a:rPr lang="ko-KR" altLang="en-US" dirty="0"/>
              <a:t>우리 조상들이 오래전부터 독도를 인식하고 생활권에 </a:t>
            </a:r>
            <a:r>
              <a:rPr lang="ko-KR" altLang="en-US" dirty="0" err="1"/>
              <a:t>포함시켜왔음을</a:t>
            </a:r>
            <a:r>
              <a:rPr lang="ko-KR" altLang="en-US" dirty="0"/>
              <a:t> 보여줍니다</a:t>
            </a:r>
            <a:r>
              <a:rPr lang="en-US" altLang="ko-KR" dirty="0"/>
              <a:t>. </a:t>
            </a:r>
            <a:r>
              <a:rPr lang="ko-KR" altLang="en-US" dirty="0"/>
              <a:t>이는 독도의 한국 영토 주장을 뒷받침하는 중요한 역사적 근거입니다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2EAA9-87D3-FA61-D3FB-EAE17234CC0C}"/>
              </a:ext>
            </a:extLst>
          </p:cNvPr>
          <p:cNvSpPr txBox="1"/>
          <p:nvPr/>
        </p:nvSpPr>
        <p:spPr>
          <a:xfrm>
            <a:off x="562266" y="2505851"/>
            <a:ext cx="584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 dirty="0"/>
              <a:t>고대</a:t>
            </a:r>
            <a:r>
              <a:rPr lang="en-US" altLang="ko-KR" sz="4400" b="1" dirty="0"/>
              <a:t> </a:t>
            </a:r>
            <a:r>
              <a:rPr lang="ko-KR" altLang="en-US" sz="4400" b="1" dirty="0"/>
              <a:t>기록</a:t>
            </a:r>
            <a:r>
              <a:rPr lang="en-US" altLang="ko-KR" sz="4400" b="1" dirty="0"/>
              <a:t> </a:t>
            </a:r>
            <a:r>
              <a:rPr lang="ko-KR" altLang="en-US" sz="4400" b="1" dirty="0"/>
              <a:t>속의</a:t>
            </a:r>
            <a:r>
              <a:rPr lang="en-US" altLang="ko-KR" sz="4400" b="1" dirty="0"/>
              <a:t> </a:t>
            </a:r>
            <a:r>
              <a:rPr lang="ko-KR" altLang="en-US" sz="4400" b="1" dirty="0"/>
              <a:t>독도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D1AAEE-C253-EAC9-421E-4BB3F11D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79" y="869720"/>
            <a:ext cx="4905376" cy="24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3A4C6-3184-117D-D318-B4E460642AC9}"/>
              </a:ext>
            </a:extLst>
          </p:cNvPr>
          <p:cNvSpPr txBox="1"/>
          <p:nvPr/>
        </p:nvSpPr>
        <p:spPr>
          <a:xfrm>
            <a:off x="8659184" y="249167"/>
            <a:ext cx="11230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삼국사기</a:t>
            </a:r>
          </a:p>
        </p:txBody>
      </p:sp>
    </p:spTree>
    <p:extLst>
      <p:ext uri="{BB962C8B-B14F-4D97-AF65-F5344CB8AC3E}">
        <p14:creationId xmlns:p14="http://schemas.microsoft.com/office/powerpoint/2010/main" val="3825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A022AC0-E34E-D6E1-A40D-E9A46FAB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05" y="658061"/>
            <a:ext cx="6449260" cy="1495425"/>
          </a:xfrm>
        </p:spPr>
        <p:txBody>
          <a:bodyPr>
            <a:normAutofit/>
          </a:bodyPr>
          <a:lstStyle/>
          <a:p>
            <a:r>
              <a:rPr lang="ko-KR" altLang="en-US" sz="4000" b="1" dirty="0"/>
              <a:t>조선시대의 독도 관리 강화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331A7C-F971-6FE7-75FF-808014F4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6" y="2153486"/>
            <a:ext cx="6282835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조선시대에는 울릉도와 독도에 대한 관리가 더욱 체계화되었습니다</a:t>
            </a:r>
            <a:r>
              <a:rPr lang="en-US" altLang="ko-KR" dirty="0"/>
              <a:t>. 1696</a:t>
            </a:r>
            <a:r>
              <a:rPr lang="ko-KR" altLang="en-US" dirty="0"/>
              <a:t>년 어민 </a:t>
            </a:r>
            <a:r>
              <a:rPr lang="ko-KR" altLang="en-US" b="1" dirty="0">
                <a:highlight>
                  <a:srgbClr val="FFFF00"/>
                </a:highlight>
              </a:rPr>
              <a:t>안용복</a:t>
            </a:r>
            <a:r>
              <a:rPr lang="ko-KR" altLang="en-US" dirty="0"/>
              <a:t>은 일본에 건너가 독도가 조선 영토임을 주장하고 귀국했습니다</a:t>
            </a:r>
            <a:r>
              <a:rPr lang="en-US" altLang="ko-KR" dirty="0"/>
              <a:t>. </a:t>
            </a:r>
            <a:r>
              <a:rPr lang="ko-KR" altLang="en-US" dirty="0"/>
              <a:t>이를 계기로 조선 정부는 ‘</a:t>
            </a:r>
            <a:r>
              <a:rPr lang="ko-KR" altLang="en-US" dirty="0" err="1"/>
              <a:t>공도정책’을</a:t>
            </a:r>
            <a:r>
              <a:rPr lang="ko-KR" altLang="en-US" dirty="0"/>
              <a:t> 강화하고</a:t>
            </a:r>
            <a:r>
              <a:rPr lang="en-US" altLang="ko-KR" dirty="0"/>
              <a:t>, </a:t>
            </a:r>
            <a:r>
              <a:rPr lang="ko-KR" altLang="en-US" dirty="0"/>
              <a:t>울릉도</a:t>
            </a:r>
            <a:r>
              <a:rPr lang="en-US" altLang="ko-KR" dirty="0"/>
              <a:t>·</a:t>
            </a:r>
            <a:r>
              <a:rPr lang="ko-KR" altLang="en-US" dirty="0"/>
              <a:t>독도에 대한 공식적인 관리와 어업 활동을 통해 영토권을 지속적으로 확인했습니다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D7070A7-F172-FC5F-E5DE-362666A2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리본: 위로 기울어짐 5">
            <a:extLst>
              <a:ext uri="{FF2B5EF4-FFF2-40B4-BE49-F238E27FC236}">
                <a16:creationId xmlns:a16="http://schemas.microsoft.com/office/drawing/2014/main" id="{B611B9CE-67FB-9659-364C-3EB78D9B72CB}"/>
              </a:ext>
            </a:extLst>
          </p:cNvPr>
          <p:cNvSpPr/>
          <p:nvPr/>
        </p:nvSpPr>
        <p:spPr>
          <a:xfrm>
            <a:off x="8440751" y="658061"/>
            <a:ext cx="2952993" cy="889852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9949F-C9D8-9339-DD25-95D5D406C5A0}"/>
              </a:ext>
            </a:extLst>
          </p:cNvPr>
          <p:cNvSpPr txBox="1"/>
          <p:nvPr/>
        </p:nvSpPr>
        <p:spPr>
          <a:xfrm>
            <a:off x="9210532" y="840757"/>
            <a:ext cx="144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안용복 동상</a:t>
            </a:r>
          </a:p>
        </p:txBody>
      </p:sp>
    </p:spTree>
    <p:extLst>
      <p:ext uri="{BB962C8B-B14F-4D97-AF65-F5344CB8AC3E}">
        <p14:creationId xmlns:p14="http://schemas.microsoft.com/office/powerpoint/2010/main" val="27574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D8A01E4-4EB5-32CA-F353-6C9816F2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ko-KR" altLang="en-US" sz="4000" b="1" dirty="0"/>
              <a:t>대한제국 시기 독도의 공식 편입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0DF3C1-26BA-2DBD-9821-925C2DA5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대한제국은 </a:t>
            </a:r>
            <a:r>
              <a:rPr lang="en-US" altLang="ko-KR" dirty="0"/>
              <a:t>1900</a:t>
            </a:r>
            <a:r>
              <a:rPr lang="ko-KR" altLang="en-US" dirty="0"/>
              <a:t>년 </a:t>
            </a:r>
            <a:r>
              <a:rPr lang="ko-KR" altLang="en-US" b="1" dirty="0">
                <a:highlight>
                  <a:srgbClr val="FFFF00"/>
                </a:highlight>
              </a:rPr>
              <a:t>칙령 제</a:t>
            </a:r>
            <a:r>
              <a:rPr lang="en-US" altLang="ko-KR" b="1" dirty="0">
                <a:highlight>
                  <a:srgbClr val="FFFF00"/>
                </a:highlight>
              </a:rPr>
              <a:t>41</a:t>
            </a:r>
            <a:r>
              <a:rPr lang="ko-KR" altLang="en-US" b="1" dirty="0">
                <a:highlight>
                  <a:srgbClr val="FFFF00"/>
                </a:highlight>
              </a:rPr>
              <a:t>호</a:t>
            </a:r>
            <a:r>
              <a:rPr lang="ko-KR" altLang="en-US" dirty="0"/>
              <a:t>를</a:t>
            </a:r>
            <a:r>
              <a:rPr lang="ko-KR" altLang="en-US" b="1" dirty="0"/>
              <a:t> </a:t>
            </a:r>
            <a:r>
              <a:rPr lang="ko-KR" altLang="en-US" dirty="0"/>
              <a:t>통해 독도를 울릉군 소속으로 공식 편입했습니다</a:t>
            </a:r>
            <a:r>
              <a:rPr lang="en-US" altLang="ko-KR" dirty="0"/>
              <a:t>. </a:t>
            </a:r>
            <a:r>
              <a:rPr lang="ko-KR" altLang="en-US" dirty="0"/>
              <a:t>이를 통해 독도가 대한민국의 법적</a:t>
            </a:r>
            <a:r>
              <a:rPr lang="en-US" altLang="ko-KR" dirty="0"/>
              <a:t>, </a:t>
            </a:r>
            <a:r>
              <a:rPr lang="ko-KR" altLang="en-US" dirty="0"/>
              <a:t>행정적 관할 아래 있음이 명확히 선언되었습니다</a:t>
            </a:r>
            <a:r>
              <a:rPr lang="en-US" altLang="ko-KR" dirty="0"/>
              <a:t>. </a:t>
            </a:r>
            <a:r>
              <a:rPr lang="ko-KR" altLang="en-US" dirty="0"/>
              <a:t>이 조치는 국제사회에 한국의 독도 지배를 공식화하는 역할을 했으며</a:t>
            </a:r>
            <a:r>
              <a:rPr lang="en-US" altLang="ko-KR" dirty="0"/>
              <a:t>, </a:t>
            </a:r>
            <a:r>
              <a:rPr lang="ko-KR" altLang="en-US" dirty="0"/>
              <a:t>오늘날 독도 영유권 주장에 중요한 근거가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146" name="Picture 2" descr="대한제국칙령 제 41호, 평화선 지도 등 독도관련 국내외 문헌자료는?">
            <a:extLst>
              <a:ext uri="{FF2B5EF4-FFF2-40B4-BE49-F238E27FC236}">
                <a16:creationId xmlns:a16="http://schemas.microsoft.com/office/drawing/2014/main" id="{F95B2AC2-CE7D-9086-2E46-800BDF62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171244"/>
            <a:ext cx="3995623" cy="31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대한제국칙령 제 41호, 평화선 지도 등 독도관련 국내외 문헌자료는?">
            <a:extLst>
              <a:ext uri="{FF2B5EF4-FFF2-40B4-BE49-F238E27FC236}">
                <a16:creationId xmlns:a16="http://schemas.microsoft.com/office/drawing/2014/main" id="{C3628ED7-34F9-C9AE-F2E7-9E053584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651967"/>
            <a:ext cx="3995623" cy="25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66DE2A-19F0-D291-3F84-9AF816E7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5" y="899036"/>
            <a:ext cx="10515600" cy="1325563"/>
          </a:xfrm>
        </p:spPr>
        <p:txBody>
          <a:bodyPr/>
          <a:lstStyle/>
          <a:p>
            <a:r>
              <a:rPr lang="ko-KR" altLang="en-US" b="1" dirty="0"/>
              <a:t>일제강점기와 독도의 침탈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91461D-AFD3-B530-49E2-18D5362E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05" y="2543644"/>
            <a:ext cx="10515600" cy="256840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1905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러일전쟁 중 일본은 독도를 </a:t>
            </a:r>
            <a:r>
              <a:rPr lang="ko-KR" altLang="en-US" dirty="0" err="1"/>
              <a:t>시마네현에</a:t>
            </a:r>
            <a:r>
              <a:rPr lang="ko-KR" altLang="en-US" dirty="0"/>
              <a:t> 편입시키고 ‘</a:t>
            </a:r>
            <a:r>
              <a:rPr lang="ko-KR" altLang="en-US" dirty="0" err="1"/>
              <a:t>다케시마’라</a:t>
            </a:r>
            <a:r>
              <a:rPr lang="ko-KR" altLang="en-US" dirty="0"/>
              <a:t> 이름 붙였습니다</a:t>
            </a:r>
            <a:r>
              <a:rPr lang="en-US" altLang="ko-KR" dirty="0"/>
              <a:t>. </a:t>
            </a:r>
            <a:r>
              <a:rPr lang="ko-KR" altLang="en-US" dirty="0"/>
              <a:t>이는 무력 점령이자 국제법상 불법 행위였습니다</a:t>
            </a:r>
            <a:r>
              <a:rPr lang="en-US" altLang="ko-KR" dirty="0"/>
              <a:t>. </a:t>
            </a:r>
            <a:r>
              <a:rPr lang="ko-KR" altLang="en-US" dirty="0"/>
              <a:t>이후 일제강점기 동안 독도는 군사적 용도로 활용되었고</a:t>
            </a:r>
            <a:r>
              <a:rPr lang="en-US" altLang="ko-KR" dirty="0"/>
              <a:t>, </a:t>
            </a:r>
            <a:r>
              <a:rPr lang="ko-KR" altLang="en-US" dirty="0"/>
              <a:t>한국인의 독도 접근이 통제되었습니다</a:t>
            </a:r>
            <a:r>
              <a:rPr lang="en-US" altLang="ko-KR" dirty="0"/>
              <a:t>. </a:t>
            </a:r>
            <a:r>
              <a:rPr lang="ko-KR" altLang="en-US" dirty="0"/>
              <a:t>이 시기 독도는 식민지 지배의 아픔을 함께 겪었습니다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29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1343</Words>
  <Application>Microsoft Office PowerPoint</Application>
  <PresentationFormat>와이드스크린</PresentationFormat>
  <Paragraphs>83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HY궁서B</vt:lpstr>
      <vt:lpstr>맑은 고딕</vt:lpstr>
      <vt:lpstr>Arial</vt:lpstr>
      <vt:lpstr>Calibri</vt:lpstr>
      <vt:lpstr>Office 테마</vt:lpstr>
      <vt:lpstr>독도의 모든 것  : 역사, 자연, 분쟁 그리고 우리의 독도</vt:lpstr>
      <vt:lpstr>목차</vt:lpstr>
      <vt:lpstr>독도의 위치 </vt:lpstr>
      <vt:lpstr>독도의 지형</vt:lpstr>
      <vt:lpstr>독도의 자연환경</vt:lpstr>
      <vt:lpstr>II. 독도의 역사</vt:lpstr>
      <vt:lpstr>조선시대의 독도 관리 강화</vt:lpstr>
      <vt:lpstr>대한제국 시기 독도의 공식 편입</vt:lpstr>
      <vt:lpstr>일제강점기와 독도의 침탈</vt:lpstr>
      <vt:lpstr>광복 이후 독도 수복</vt:lpstr>
      <vt:lpstr>독도의 기후</vt:lpstr>
      <vt:lpstr>독도의 식물</vt:lpstr>
      <vt:lpstr>PowerPoint 프레젠테이션</vt:lpstr>
      <vt:lpstr>독도의 동물</vt:lpstr>
      <vt:lpstr>PowerPoint 프레젠테이션</vt:lpstr>
      <vt:lpstr>독도 주변 해양 생태계</vt:lpstr>
      <vt:lpstr>독도의 천연보호구역 지정</vt:lpstr>
      <vt:lpstr>일본의 영유권 주장</vt:lpstr>
      <vt:lpstr>일본의 시마네현 고시</vt:lpstr>
      <vt:lpstr>국제법적 관점에서 독도</vt:lpstr>
      <vt:lpstr>대한민국의 독도 수호 노력</vt:lpstr>
      <vt:lpstr>국제사회 반응</vt:lpstr>
      <vt:lpstr>V. 우리의 독도 : 독도의 의미와 노력</vt:lpstr>
      <vt:lpstr>독도와 관련된 전통 문화</vt:lpstr>
      <vt:lpstr>독도를 소재로 한 예술 작품</vt:lpstr>
      <vt:lpstr>독도와 교육적 의미</vt:lpstr>
      <vt:lpstr>독도의 미래와 우리의 역할</vt:lpstr>
      <vt:lpstr>독도 수호를 위한 정부 활동</vt:lpstr>
      <vt:lpstr>독도 관련 민간 활동</vt:lpstr>
      <vt:lpstr>우리가 참여할 수 있는 방법</vt:lpstr>
      <vt:lpstr>우리의 독도, 함께 지켜요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독도의 모든 것  : 역사, 자연, 분쟁 그리고 우리의 독도</dc:title>
  <dc:creator>정유성</dc:creator>
  <cp:lastModifiedBy>정유성</cp:lastModifiedBy>
  <cp:revision>4</cp:revision>
  <dcterms:created xsi:type="dcterms:W3CDTF">2025-04-29T03:06:13Z</dcterms:created>
  <dcterms:modified xsi:type="dcterms:W3CDTF">2025-04-29T16:25:45Z</dcterms:modified>
</cp:coreProperties>
</file>