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-1092" y="-90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slide" Target="slides/slide32.xml"  /><Relationship Id="rId35" Type="http://schemas.openxmlformats.org/officeDocument/2006/relationships/presProps" Target="presProps.xml"  /><Relationship Id="rId36" Type="http://schemas.openxmlformats.org/officeDocument/2006/relationships/viewProps" Target="viewProps.xml"  /><Relationship Id="rId37" Type="http://schemas.openxmlformats.org/officeDocument/2006/relationships/theme" Target="theme/theme1.xml"  /><Relationship Id="rId38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2025-04-29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3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25.png"  /><Relationship Id="rId5" Type="http://schemas.openxmlformats.org/officeDocument/2006/relationships/image" Target="../media/image26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27.png"  /><Relationship Id="rId5" Type="http://schemas.openxmlformats.org/officeDocument/2006/relationships/image" Target="../media/image28.png"  /><Relationship Id="rId6" Type="http://schemas.openxmlformats.org/officeDocument/2006/relationships/image" Target="../media/image29.png"  /><Relationship Id="rId7" Type="http://schemas.openxmlformats.org/officeDocument/2006/relationships/image" Target="../media/image30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31.png"  /><Relationship Id="rId4" Type="http://schemas.openxmlformats.org/officeDocument/2006/relationships/image" Target="../media/image4.png"  /><Relationship Id="rId5" Type="http://schemas.openxmlformats.org/officeDocument/2006/relationships/image" Target="../media/image32.png"  /><Relationship Id="rId6" Type="http://schemas.openxmlformats.org/officeDocument/2006/relationships/image" Target="../media/image33.png"  /><Relationship Id="rId7" Type="http://schemas.openxmlformats.org/officeDocument/2006/relationships/image" Target="../media/image34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12.png"  /><Relationship Id="rId5" Type="http://schemas.openxmlformats.org/officeDocument/2006/relationships/image" Target="../media/image35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14.png"  /><Relationship Id="rId5" Type="http://schemas.openxmlformats.org/officeDocument/2006/relationships/image" Target="../media/image36.png"  /><Relationship Id="rId6" Type="http://schemas.openxmlformats.org/officeDocument/2006/relationships/image" Target="../media/image37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38.png"  /><Relationship Id="rId4" Type="http://schemas.openxmlformats.org/officeDocument/2006/relationships/image" Target="../media/image4.png"  /><Relationship Id="rId5" Type="http://schemas.openxmlformats.org/officeDocument/2006/relationships/image" Target="../media/image22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23.png"  /><Relationship Id="rId5" Type="http://schemas.openxmlformats.org/officeDocument/2006/relationships/image" Target="../media/image24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25.png"  /><Relationship Id="rId5" Type="http://schemas.openxmlformats.org/officeDocument/2006/relationships/image" Target="../media/image26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27.png"  /><Relationship Id="rId5" Type="http://schemas.openxmlformats.org/officeDocument/2006/relationships/image" Target="../media/image28.png"  /><Relationship Id="rId6" Type="http://schemas.openxmlformats.org/officeDocument/2006/relationships/image" Target="../media/image29.png"  /><Relationship Id="rId7" Type="http://schemas.openxmlformats.org/officeDocument/2006/relationships/image" Target="../media/image30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39.png"  /><Relationship Id="rId4" Type="http://schemas.openxmlformats.org/officeDocument/2006/relationships/image" Target="../media/image4.png"  /><Relationship Id="rId5" Type="http://schemas.openxmlformats.org/officeDocument/2006/relationships/image" Target="../media/image11.png"  /><Relationship Id="rId6" Type="http://schemas.openxmlformats.org/officeDocument/2006/relationships/image" Target="../media/image40.png"  /><Relationship Id="rId7" Type="http://schemas.openxmlformats.org/officeDocument/2006/relationships/image" Target="../media/image4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12.png"  /><Relationship Id="rId5" Type="http://schemas.openxmlformats.org/officeDocument/2006/relationships/image" Target="../media/image42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14.png"  /><Relationship Id="rId5" Type="http://schemas.openxmlformats.org/officeDocument/2006/relationships/image" Target="../media/image43.png"  /><Relationship Id="rId6" Type="http://schemas.openxmlformats.org/officeDocument/2006/relationships/image" Target="../media/image44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45.png"  /><Relationship Id="rId4" Type="http://schemas.openxmlformats.org/officeDocument/2006/relationships/image" Target="../media/image4.png"  /><Relationship Id="rId5" Type="http://schemas.openxmlformats.org/officeDocument/2006/relationships/image" Target="../media/image22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23.png"  /><Relationship Id="rId5" Type="http://schemas.openxmlformats.org/officeDocument/2006/relationships/image" Target="../media/image24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25.png"  /><Relationship Id="rId5" Type="http://schemas.openxmlformats.org/officeDocument/2006/relationships/image" Target="../media/image26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27.png"  /><Relationship Id="rId5" Type="http://schemas.openxmlformats.org/officeDocument/2006/relationships/image" Target="../media/image28.png"  /><Relationship Id="rId6" Type="http://schemas.openxmlformats.org/officeDocument/2006/relationships/image" Target="../media/image29.png"  /><Relationship Id="rId7" Type="http://schemas.openxmlformats.org/officeDocument/2006/relationships/image" Target="../media/image30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46.png"  /><Relationship Id="rId4" Type="http://schemas.openxmlformats.org/officeDocument/2006/relationships/image" Target="../media/image4.png"  /><Relationship Id="rId5" Type="http://schemas.openxmlformats.org/officeDocument/2006/relationships/image" Target="../media/image47.png"  /><Relationship Id="rId6" Type="http://schemas.openxmlformats.org/officeDocument/2006/relationships/image" Target="../media/image48.png"  /><Relationship Id="rId7" Type="http://schemas.openxmlformats.org/officeDocument/2006/relationships/image" Target="../media/image49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12.png"  /><Relationship Id="rId5" Type="http://schemas.openxmlformats.org/officeDocument/2006/relationships/image" Target="../media/image50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14.png"  /><Relationship Id="rId5" Type="http://schemas.openxmlformats.org/officeDocument/2006/relationships/image" Target="../media/image51.png"  /><Relationship Id="rId6" Type="http://schemas.openxmlformats.org/officeDocument/2006/relationships/image" Target="../media/image52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53.png"  /><Relationship Id="rId4" Type="http://schemas.openxmlformats.org/officeDocument/2006/relationships/image" Target="../media/image4.png"  /><Relationship Id="rId5" Type="http://schemas.openxmlformats.org/officeDocument/2006/relationships/image" Target="../media/image2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Relationship Id="rId5" Type="http://schemas.openxmlformats.org/officeDocument/2006/relationships/image" Target="../media/image5.png"  /><Relationship Id="rId6" Type="http://schemas.openxmlformats.org/officeDocument/2006/relationships/image" Target="../media/image6.png"  /><Relationship Id="rId7" Type="http://schemas.openxmlformats.org/officeDocument/2006/relationships/image" Target="../media/image7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54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54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7.xml"  /><Relationship Id="rId3" Type="http://schemas.openxmlformats.org/officeDocument/2006/relationships/image" Target="../media/image55.png"  /><Relationship Id="rId4" Type="http://schemas.openxmlformats.org/officeDocument/2006/relationships/image" Target="../media/image5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8.png"  /><Relationship Id="rId4" Type="http://schemas.openxmlformats.org/officeDocument/2006/relationships/image" Target="../media/image4.png"  /><Relationship Id="rId5" Type="http://schemas.openxmlformats.org/officeDocument/2006/relationships/image" Target="../media/image9.png"  /><Relationship Id="rId6" Type="http://schemas.openxmlformats.org/officeDocument/2006/relationships/image" Target="../media/image10.png"  /><Relationship Id="rId7" Type="http://schemas.openxmlformats.org/officeDocument/2006/relationships/image" Target="../media/image1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Relationship Id="rId6" Type="http://schemas.openxmlformats.org/officeDocument/2006/relationships/image" Target="../media/image16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17.png"  /><Relationship Id="rId5" Type="http://schemas.openxmlformats.org/officeDocument/2006/relationships/image" Target="../media/image18.png"  /><Relationship Id="rId6" Type="http://schemas.openxmlformats.org/officeDocument/2006/relationships/image" Target="../media/image19.png"  /><Relationship Id="rId7" Type="http://schemas.openxmlformats.org/officeDocument/2006/relationships/image" Target="../media/image20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1.png"  /><Relationship Id="rId4" Type="http://schemas.openxmlformats.org/officeDocument/2006/relationships/image" Target="../media/image4.png"  /><Relationship Id="rId5" Type="http://schemas.openxmlformats.org/officeDocument/2006/relationships/image" Target="../media/image22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23.png"  /><Relationship Id="rId5" Type="http://schemas.openxmlformats.org/officeDocument/2006/relationships/image" Target="../media/image24.png" 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612900" y="3937000"/>
            <a:ext cx="15062200" cy="1600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9000" b="false" i="false" u="none" strike="noStrike" spc="-700">
                <a:solidFill>
                  <a:srgbClr val="000000"/>
                </a:solidFill>
                <a:ea typeface="S-Core Dream 8 Heavy"/>
              </a:rPr>
              <a:t>독도와</a:t>
            </a:r>
            <a:r>
              <a:rPr lang="en-US" sz="9000" b="false" i="false" u="none" strike="noStrike" spc="-700">
                <a:solidFill>
                  <a:srgbClr val="000000"/>
                </a:solidFill>
                <a:latin typeface="S-Core Dream 8 Heavy"/>
              </a:rPr>
              <a:t> </a:t>
            </a:r>
            <a:r>
              <a:rPr lang="ko-KR" sz="9000" b="false" i="false" u="none" strike="noStrike" spc="-700">
                <a:solidFill>
                  <a:srgbClr val="000000"/>
                </a:solidFill>
                <a:ea typeface="S-Core Dream 8 Heavy"/>
              </a:rPr>
              <a:t>영유권</a:t>
            </a:r>
            <a:r>
              <a:rPr lang="en-US" sz="9000" b="false" i="false" u="none" strike="noStrike" spc="-700">
                <a:solidFill>
                  <a:srgbClr val="000000"/>
                </a:solidFill>
                <a:latin typeface="S-Core Dream 8 Heavy"/>
              </a:rPr>
              <a:t> </a:t>
            </a:r>
            <a:r>
              <a:rPr lang="ko-KR" sz="9000" b="false" i="false" u="none" strike="noStrike" spc="-700">
                <a:solidFill>
                  <a:srgbClr val="000000"/>
                </a:solidFill>
                <a:ea typeface="S-Core Dream 8 Heavy"/>
              </a:rPr>
              <a:t>문제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191000" y="5448300"/>
            <a:ext cx="9283700" cy="342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1900" b="false" i="false" u="none" strike="noStrike" spc="-200">
                <a:solidFill>
                  <a:srgbClr val="456E2A"/>
                </a:solidFill>
                <a:ea typeface="S-Core Dream 4 Regular"/>
              </a:rPr>
              <a:t>미디어커뮤니케이션학부</a:t>
            </a:r>
            <a:r>
              <a:rPr lang="en-US" sz="1900" b="false" i="false" u="none" strike="noStrike" spc="-200">
                <a:solidFill>
                  <a:srgbClr val="456E2A"/>
                </a:solidFill>
                <a:latin typeface="S-Core Dream 4 Regular"/>
              </a:rPr>
              <a:t> 25</a:t>
            </a:r>
            <a:r>
              <a:rPr lang="ko-KR" sz="1900" b="false" i="false" u="none" strike="noStrike" spc="-200">
                <a:solidFill>
                  <a:srgbClr val="456E2A"/>
                </a:solidFill>
                <a:ea typeface="S-Core Dream 4 Regular"/>
              </a:rPr>
              <a:t>학번</a:t>
            </a:r>
            <a:r>
              <a:rPr lang="en-US" sz="1900" b="false" i="false" u="none" strike="noStrike" spc="-200">
                <a:solidFill>
                  <a:srgbClr val="456E2A"/>
                </a:solidFill>
                <a:latin typeface="S-Core Dream 4 Regular"/>
              </a:rPr>
              <a:t> </a:t>
            </a:r>
            <a:r>
              <a:rPr lang="ko-KR" sz="1900" b="false" i="false" u="none" strike="noStrike" spc="-200">
                <a:solidFill>
                  <a:srgbClr val="456E2A"/>
                </a:solidFill>
                <a:ea typeface="S-Core Dream 4 Regular"/>
              </a:rPr>
              <a:t>이나정</a:t>
            </a:r>
            <a:r>
              <a:rPr lang="en-US" sz="1900" b="false" i="false" u="none" strike="noStrike" spc="-200">
                <a:solidFill>
                  <a:srgbClr val="456E2A"/>
                </a:solidFill>
                <a:latin typeface="S-Core Dream 4 Regular"/>
              </a:rPr>
              <a:t> 22512931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89000" y="4051300"/>
            <a:ext cx="16560800" cy="38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3022600" y="3924300"/>
            <a:ext cx="304800" cy="304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6997700" y="3924300"/>
            <a:ext cx="304800" cy="304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10985500" y="3924300"/>
            <a:ext cx="304800" cy="304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14960600" y="3924300"/>
            <a:ext cx="304800" cy="304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460500" y="1231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관련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교육과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홍보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85900" y="4953000"/>
            <a:ext cx="33655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한국의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교육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85900" y="5638800"/>
            <a:ext cx="33655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교과과정에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포함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체험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학습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실시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개발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연수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강화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행사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개최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온라인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교육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콘텐츠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제작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473700" y="4953000"/>
            <a:ext cx="33655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일본의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교과서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서술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473700" y="5638800"/>
            <a:ext cx="33655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'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다케시마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'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명칭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사용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영유권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주장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기술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근거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제시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한국의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불법점거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주장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외교적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강조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객관성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결여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비판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448800" y="4953000"/>
            <a:ext cx="33655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국제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홍보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전략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448800" y="5638800"/>
            <a:ext cx="33655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다국어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홍보자료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제작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학술회의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개최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문화교류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활용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홍보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SNS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활용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정보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확산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언론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홍보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상품화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추진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423900" y="4953000"/>
            <a:ext cx="33655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시민사회의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역할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436600" y="5638800"/>
            <a:ext cx="33655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수호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운동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전개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서명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운동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연구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지원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민간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활성화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홍보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활동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온라인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캠페인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진행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552700" y="2895600"/>
            <a:ext cx="12573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en-US" sz="4500" b="false" i="false" u="none" strike="noStrike" spc="-100">
                <a:solidFill>
                  <a:srgbClr val="BCE3CE">
                    <a:alpha val="70196"/>
                  </a:srgbClr>
                </a:solidFill>
                <a:latin typeface="S-Core Dream 9 Black"/>
              </a:rPr>
              <a:t>01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527800" y="2895600"/>
            <a:ext cx="12573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en-US" sz="4500" b="false" i="false" u="none" strike="noStrike" spc="-100">
                <a:solidFill>
                  <a:srgbClr val="BCE3CE">
                    <a:alpha val="70196"/>
                  </a:srgbClr>
                </a:solidFill>
                <a:latin typeface="S-Core Dream 9 Black"/>
              </a:rPr>
              <a:t>02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502900" y="2895600"/>
            <a:ext cx="12573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en-US" sz="4500" b="false" i="false" u="none" strike="noStrike" spc="-100">
                <a:solidFill>
                  <a:srgbClr val="BCE3CE">
                    <a:alpha val="70196"/>
                  </a:srgbClr>
                </a:solidFill>
                <a:latin typeface="S-Core Dream 9 Black"/>
              </a:rPr>
              <a:t>03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490700" y="2895600"/>
            <a:ext cx="12573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en-US" sz="4500" b="false" i="false" u="none" strike="noStrike" spc="-100">
                <a:solidFill>
                  <a:srgbClr val="BCE3CE">
                    <a:alpha val="70196"/>
                  </a:srgbClr>
                </a:solidFill>
                <a:latin typeface="S-Core Dream 9 Black"/>
              </a:rPr>
              <a:t>04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425700" y="2565400"/>
            <a:ext cx="2692400" cy="2692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073400" y="3441700"/>
            <a:ext cx="1346200" cy="11938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97800" y="2565400"/>
            <a:ext cx="2692400" cy="2692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496300" y="3530600"/>
            <a:ext cx="1143000" cy="10160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169900" y="2565400"/>
            <a:ext cx="2692400" cy="2692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843000" y="3136900"/>
            <a:ext cx="1384300" cy="13843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460500" y="1231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분쟁이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한일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관계에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미치는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영향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85900" y="5905500"/>
            <a:ext cx="44450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정치적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갈등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85900" y="6591300"/>
            <a:ext cx="4432300" cy="173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외교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악화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주권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문제로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정상회담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연기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무대에서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상호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비난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양국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신뢰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저하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921500" y="5905500"/>
            <a:ext cx="44450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경제적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영향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921500" y="6591300"/>
            <a:ext cx="4432300" cy="173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협력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축소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무역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규모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감소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관광객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감소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기업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협력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프로젝트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중단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293600" y="5905500"/>
            <a:ext cx="44450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문화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교류에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미치는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영향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293600" y="6591300"/>
            <a:ext cx="4432300" cy="173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행사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취소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증가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상호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저하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혐한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/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혐일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감정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고조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민간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위축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14400" y="546100"/>
            <a:ext cx="16611600" cy="95377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422400" y="9652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독도의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자원적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가치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955800" y="20193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955800" y="2019300"/>
            <a:ext cx="4241800" cy="22352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6489700" y="2184400"/>
            <a:ext cx="97282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해양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자원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489700" y="2768600"/>
            <a:ext cx="97155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해조류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다시마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미역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풍부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생태계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다양한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생물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서식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독특한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지형과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활용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가능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943100" y="45974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43100" y="4597400"/>
            <a:ext cx="4241800" cy="22352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6477000" y="4762500"/>
            <a:ext cx="97282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수산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자원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477000" y="5346700"/>
            <a:ext cx="97155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어족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자원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오징어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명태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풍부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어업권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주변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해역의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풍부한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어장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양식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산업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양식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잠재력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높음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943100" y="71882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943100" y="7188200"/>
            <a:ext cx="4241800" cy="22352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6477000" y="7353300"/>
            <a:ext cx="97282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에너지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자원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477000" y="7937500"/>
            <a:ext cx="97155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메탄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하이드레이트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약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6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억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매장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추정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광물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망간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단괴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광물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자원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존재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신재생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에너지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풍력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발전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가능성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460500" y="1231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주변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해역의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중요성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407400" y="4076700"/>
            <a:ext cx="8293100" cy="4851400"/>
          </a:xfrm>
          <a:prstGeom prst="rect">
            <a:avLst/>
          </a:prstGeom>
          <a:effectLst>
            <a:outerShdw dir="2700000" dist="186504" blurRad="0">
              <a:srgbClr val="000000">
                <a:alpha val="14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587500" y="2578100"/>
            <a:ext cx="8128000" cy="51054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994900" y="4851400"/>
            <a:ext cx="62992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배타적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경제수역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(EEZ)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과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자원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개발권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94900" y="5524500"/>
            <a:ext cx="62865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주변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해역은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한국의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배타적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경제수역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(EEZ)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설정에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핵심적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역할을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 EEZ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연안국에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200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해리까지의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자원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개발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권한을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부여한다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어업권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확보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자원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개발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과학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조사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등에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있어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중요한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의미를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갖는다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따라서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영유권은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광범위한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해역에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경제적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이익과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직결된다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66900" y="5791200"/>
            <a:ext cx="14541500" cy="2908300"/>
          </a:xfrm>
          <a:prstGeom prst="rect">
            <a:avLst/>
          </a:prstGeom>
          <a:effectLst>
            <a:outerShdw dir="2700000" dist="112087" blurRad="0">
              <a:srgbClr val="000000">
                <a:alpha val="14000"/>
              </a:srgbClr>
            </a:outerShdw>
          </a:effectLst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866900" y="5791200"/>
            <a:ext cx="4622800" cy="2895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66900" y="2578100"/>
            <a:ext cx="14541500" cy="2908300"/>
          </a:xfrm>
          <a:prstGeom prst="rect">
            <a:avLst/>
          </a:prstGeom>
          <a:effectLst>
            <a:outerShdw dir="2700000" dist="112087" blurRad="0">
              <a:srgbClr val="000000">
                <a:alpha val="14000"/>
              </a:srgbClr>
            </a:outerShdw>
          </a:effectLst>
        </p:spPr>
      </p:pic>
      <p:sp>
        <p:nvSpPr>
          <p:cNvPr name="TextBox 7" id="7"/>
          <p:cNvSpPr txBox="true"/>
          <p:nvPr/>
        </p:nvSpPr>
        <p:spPr>
          <a:xfrm rot="0">
            <a:off x="1460500" y="1231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분쟁의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역사적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맥락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866900" y="2578100"/>
            <a:ext cx="4622800" cy="28956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6705600" y="3263900"/>
            <a:ext cx="91694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일제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강점기와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2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차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세계대전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이후의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영토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처리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05600" y="3898900"/>
            <a:ext cx="91694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- 1905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일본의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불법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편입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- 1943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카이로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선언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일본의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약탈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반환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명시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- 1945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포츠담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선언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한정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05600" y="6477000"/>
            <a:ext cx="91694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냉전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시기의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문제와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현대적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쟁점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705600" y="7112000"/>
            <a:ext cx="91694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- 1952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샌프란시스코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강화조약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명시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누락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- 1954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한국의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경비대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설치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현재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실효적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vs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권원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논쟁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지속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533400"/>
            <a:ext cx="16611600" cy="91567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485900" y="8128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독도에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대한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실효적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지배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강화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정책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92300" y="20447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324100" y="2362200"/>
            <a:ext cx="13665200" cy="5842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870200" y="2425700"/>
            <a:ext cx="12585700" cy="431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거주민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지원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정책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49500" y="3149600"/>
            <a:ext cx="13614400" cy="838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거주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지원금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생활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편의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제공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의료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서비스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응급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후송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체계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구축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79600" y="46355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79600" y="72136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324100" y="4940300"/>
            <a:ext cx="13665200" cy="5842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2870200" y="5003800"/>
            <a:ext cx="12585700" cy="431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방문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및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관광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활성화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49500" y="5740400"/>
            <a:ext cx="13614400" cy="838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절차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간소화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체험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프로그램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교육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투어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개발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324100" y="7531100"/>
            <a:ext cx="13665200" cy="5842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2870200" y="7594600"/>
            <a:ext cx="12585700" cy="431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관련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시설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설치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및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관리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349500" y="8318500"/>
            <a:ext cx="13614400" cy="838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등대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관측소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운영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과학기지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환경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모니터링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시설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확충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460500" y="1231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관련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학술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연구의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다양한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측면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930400" y="2425700"/>
            <a:ext cx="2374900" cy="3009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981700" y="2425700"/>
            <a:ext cx="2374900" cy="3009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007600" y="2425700"/>
            <a:ext cx="2374900" cy="3009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982700" y="2425700"/>
            <a:ext cx="2374900" cy="30099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06500" y="3124200"/>
            <a:ext cx="3822700" cy="5549900"/>
          </a:xfrm>
          <a:prstGeom prst="rect">
            <a:avLst/>
          </a:prstGeom>
          <a:effectLst>
            <a:outerShdw dir="2700000" dist="146923" blurRad="0">
              <a:srgbClr val="000000">
                <a:alpha val="14000"/>
              </a:srgbClr>
            </a:outerShdw>
          </a:effectLst>
        </p:spPr>
      </p:pic>
      <p:sp>
        <p:nvSpPr>
          <p:cNvPr name="TextBox 10" id="10"/>
          <p:cNvSpPr txBox="true"/>
          <p:nvPr/>
        </p:nvSpPr>
        <p:spPr>
          <a:xfrm rot="0">
            <a:off x="1409700" y="3797300"/>
            <a:ext cx="34290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역사학적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연구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35100" y="4495800"/>
            <a:ext cx="3365500" cy="3073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고문헌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고지도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분석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영유권의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근거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조사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양국의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기록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비교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연구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사건의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재해석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270500" y="3124200"/>
            <a:ext cx="3822700" cy="5549900"/>
          </a:xfrm>
          <a:prstGeom prst="rect">
            <a:avLst/>
          </a:prstGeom>
          <a:effectLst>
            <a:outerShdw dir="2700000" dist="146923" blurRad="0">
              <a:srgbClr val="000000">
                <a:alpha val="14000"/>
              </a:srgbClr>
            </a:outerShdw>
          </a:effectLst>
        </p:spPr>
      </p:pic>
      <p:sp>
        <p:nvSpPr>
          <p:cNvPr name="TextBox 13" id="13"/>
          <p:cNvSpPr txBox="true"/>
          <p:nvPr/>
        </p:nvSpPr>
        <p:spPr>
          <a:xfrm rot="0">
            <a:off x="5461000" y="3797300"/>
            <a:ext cx="34290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국제법적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연구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499100" y="4495800"/>
            <a:ext cx="3365500" cy="3073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취득의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법적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원칙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적용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실효적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지배의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국제법적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의미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분석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판례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연구를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통한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고찰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해양법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협약과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문제의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연구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283700" y="3124200"/>
            <a:ext cx="3822700" cy="5549900"/>
          </a:xfrm>
          <a:prstGeom prst="rect">
            <a:avLst/>
          </a:prstGeom>
          <a:effectLst>
            <a:outerShdw dir="2700000" dist="146923" blurRad="0">
              <a:srgbClr val="000000">
                <a:alpha val="14000"/>
              </a:srgbClr>
            </a:outerShdw>
          </a:effectLst>
        </p:spPr>
      </p:pic>
      <p:sp>
        <p:nvSpPr>
          <p:cNvPr name="TextBox 16" id="16"/>
          <p:cNvSpPr txBox="true"/>
          <p:nvPr/>
        </p:nvSpPr>
        <p:spPr>
          <a:xfrm rot="0">
            <a:off x="9486900" y="3784600"/>
            <a:ext cx="34290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지리학적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연구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512300" y="4495800"/>
            <a:ext cx="33655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지형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지질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특성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연구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주변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지형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조사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생태환경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변화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연구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위치와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전략적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가치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분석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258800" y="3124200"/>
            <a:ext cx="3822700" cy="5549900"/>
          </a:xfrm>
          <a:prstGeom prst="rect">
            <a:avLst/>
          </a:prstGeom>
          <a:effectLst>
            <a:outerShdw dir="2700000" dist="146923" blurRad="0">
              <a:srgbClr val="000000">
                <a:alpha val="14000"/>
              </a:srgbClr>
            </a:outerShdw>
          </a:effectLst>
        </p:spPr>
      </p:pic>
      <p:sp>
        <p:nvSpPr>
          <p:cNvPr name="TextBox 19" id="19"/>
          <p:cNvSpPr txBox="true"/>
          <p:nvPr/>
        </p:nvSpPr>
        <p:spPr>
          <a:xfrm rot="0">
            <a:off x="13449300" y="3797300"/>
            <a:ext cx="34290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해양학적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연구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487400" y="4495800"/>
            <a:ext cx="3365500" cy="3073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주변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해역의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연구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생태계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수산자원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조사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기후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변화가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미치는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연구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자원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탐사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개발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가능성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연구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89000" y="4051300"/>
            <a:ext cx="16560800" cy="38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3022600" y="3924300"/>
            <a:ext cx="304800" cy="304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6997700" y="3924300"/>
            <a:ext cx="304800" cy="304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10985500" y="3924300"/>
            <a:ext cx="304800" cy="304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14960600" y="3924300"/>
            <a:ext cx="304800" cy="304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460500" y="1231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문제에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대한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국제사회의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시각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85900" y="4953000"/>
            <a:ext cx="33655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주요국의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입장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85900" y="5638800"/>
            <a:ext cx="33655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미국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중립적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입장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유지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당사국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촉구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문제에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일본의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태도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비판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러시아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양국의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평화적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지지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473700" y="4953000"/>
            <a:ext cx="33655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국제기구의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태도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473700" y="5638800"/>
            <a:ext cx="33655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UN: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분쟁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자제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평화적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권고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ICJ: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양국의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없이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판단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불가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국제해양법재판소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관할권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문제로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개입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제한적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448800" y="4953000"/>
            <a:ext cx="33655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국제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언론의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보도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경향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448800" y="5638800"/>
            <a:ext cx="33655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서구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언론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객관적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보도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맥락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강조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아시아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언론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일본의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영유권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주장에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비판적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양국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언론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자국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입장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옹호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경향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423900" y="4953000"/>
            <a:ext cx="33655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학술계의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견해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436600" y="5638800"/>
            <a:ext cx="33655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역사학자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한국의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권원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인정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다수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국제법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학자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실효적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중요성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강조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지리학자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특성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연구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활발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552700" y="2895600"/>
            <a:ext cx="12573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en-US" sz="4500" b="false" i="false" u="none" strike="noStrike" spc="-100">
                <a:solidFill>
                  <a:srgbClr val="BCE3CE">
                    <a:alpha val="70196"/>
                  </a:srgbClr>
                </a:solidFill>
                <a:latin typeface="S-Core Dream 9 Black"/>
              </a:rPr>
              <a:t>01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527800" y="2895600"/>
            <a:ext cx="12573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en-US" sz="4500" b="false" i="false" u="none" strike="noStrike" spc="-100">
                <a:solidFill>
                  <a:srgbClr val="BCE3CE">
                    <a:alpha val="70196"/>
                  </a:srgbClr>
                </a:solidFill>
                <a:latin typeface="S-Core Dream 9 Black"/>
              </a:rPr>
              <a:t>02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502900" y="2895600"/>
            <a:ext cx="12573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en-US" sz="4500" b="false" i="false" u="none" strike="noStrike" spc="-100">
                <a:solidFill>
                  <a:srgbClr val="BCE3CE">
                    <a:alpha val="70196"/>
                  </a:srgbClr>
                </a:solidFill>
                <a:latin typeface="S-Core Dream 9 Black"/>
              </a:rPr>
              <a:t>03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490700" y="2895600"/>
            <a:ext cx="12573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en-US" sz="4500" b="false" i="false" u="none" strike="noStrike" spc="-100">
                <a:solidFill>
                  <a:srgbClr val="BCE3CE">
                    <a:alpha val="70196"/>
                  </a:srgbClr>
                </a:solidFill>
                <a:latin typeface="S-Core Dream 9 Black"/>
              </a:rPr>
              <a:t>04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425700" y="2565400"/>
            <a:ext cx="2692400" cy="2692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073400" y="3441700"/>
            <a:ext cx="1346200" cy="11938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97800" y="2565400"/>
            <a:ext cx="2692400" cy="2692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496300" y="3530600"/>
            <a:ext cx="1143000" cy="10160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169900" y="2565400"/>
            <a:ext cx="2692400" cy="2692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843000" y="3136900"/>
            <a:ext cx="1384300" cy="13843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460500" y="1231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분쟁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해결을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위한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제안들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85900" y="5905500"/>
            <a:ext cx="44450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양자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협상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85900" y="6591300"/>
            <a:ext cx="4432300" cy="173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정부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직접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추진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공동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연구를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통한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상호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증진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공동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이용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방안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모색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단계적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접근을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통한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신뢰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구축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921500" y="5905500"/>
            <a:ext cx="44450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제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3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자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중재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921500" y="6591300"/>
            <a:ext cx="4432300" cy="173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미국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우방국의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요청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국제기구를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통한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조정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절차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활용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전문가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그룹의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중립적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조사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권고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협력체를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통한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다자간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협의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293600" y="5905500"/>
            <a:ext cx="44450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국제사법재판소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제소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293600" y="6591300"/>
            <a:ext cx="4432300" cy="173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ICJ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제소의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장단점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분석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판결의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구속력과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이행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가능성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검토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여론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수렴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준비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판결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전략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수립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469900"/>
            <a:ext cx="16611600" cy="92075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460500" y="7366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문제와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동북아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지역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안보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66900" y="19812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866900" y="1981200"/>
            <a:ext cx="4241800" cy="22352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6400800" y="2146300"/>
            <a:ext cx="97282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한일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관계와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지역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안보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400800" y="2730500"/>
            <a:ext cx="97155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문제는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양국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관계의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핵심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갈등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요인이다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동북아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안보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협력을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저해하고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북한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등에서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양국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공조를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어렵게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만든다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그러나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해결은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역설적으로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개선의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기회가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있다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54200" y="45720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854200" y="4572000"/>
            <a:ext cx="4241800" cy="22352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6400800" y="4737100"/>
            <a:ext cx="97282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미국의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역할과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입장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400800" y="5321300"/>
            <a:ext cx="97155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미국은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공식적으로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중립을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표방하지만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동맹국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갈등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해소를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위해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노력한다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미국의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입장은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양국의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개선과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안보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강화에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초점을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맞추고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있으며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중국의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부상에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대응하기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위한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전략의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일환으로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있다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54200" y="71501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854200" y="7150100"/>
            <a:ext cx="4241800" cy="22352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6400800" y="7315200"/>
            <a:ext cx="97282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중국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,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러시아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등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주변국의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태도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400800" y="7899400"/>
            <a:ext cx="97155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중국과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러시아는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문제에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직접적인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개입은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자제하고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있다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그러나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국가는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일본의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확장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시도에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경계심을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갖고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있으며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한국의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입장에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암묵적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지지를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보내는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경향이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있다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동북아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지역의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세력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균형과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관련이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있다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289300" y="1854200"/>
            <a:ext cx="1270000" cy="889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en-US" sz="5000" b="false" i="false" u="none" strike="noStrike" spc="-100">
                <a:solidFill>
                  <a:srgbClr val="456E2A">
                    <a:alpha val="70196"/>
                  </a:srgbClr>
                </a:solidFill>
                <a:latin typeface="S-Core Dream 9 Black"/>
              </a:rPr>
              <a:t>01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85900" y="3200400"/>
            <a:ext cx="48768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독도의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지리적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개요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85900" y="3810000"/>
            <a:ext cx="4876800" cy="1168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위치와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지형</a:t>
            </a:r>
          </a:p>
          <a:p>
            <a:pPr algn="ctr" lvl="0">
              <a:lnSpc>
                <a:spcPct val="116199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자연환경과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생태계</a:t>
            </a:r>
          </a:p>
          <a:p>
            <a:pPr algn="ctr" lvl="0">
              <a:lnSpc>
                <a:spcPct val="116199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전략적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중요성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289300" y="5295900"/>
            <a:ext cx="1270000" cy="889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en-US" sz="5000" b="false" i="false" u="none" strike="noStrike" spc="-100">
                <a:solidFill>
                  <a:srgbClr val="456E2A">
                    <a:alpha val="70196"/>
                  </a:srgbClr>
                </a:solidFill>
                <a:latin typeface="S-Core Dream 9 Black"/>
              </a:rPr>
              <a:t>04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85900" y="6642100"/>
            <a:ext cx="48768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한국의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영유권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근거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85900" y="7251700"/>
            <a:ext cx="4876800" cy="1168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문헌과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고지도</a:t>
            </a:r>
          </a:p>
          <a:p>
            <a:pPr algn="ctr" lvl="0">
              <a:lnSpc>
                <a:spcPct val="116199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실효적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지배의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증거</a:t>
            </a:r>
          </a:p>
          <a:p>
            <a:pPr algn="ctr" lvl="0">
              <a:lnSpc>
                <a:spcPct val="116199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국제법적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관점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509000" y="1854200"/>
            <a:ext cx="1270000" cy="889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en-US" sz="5000" b="false" i="false" u="none" strike="noStrike" spc="-100">
                <a:solidFill>
                  <a:srgbClr val="456E2A">
                    <a:alpha val="70196"/>
                  </a:srgbClr>
                </a:solidFill>
                <a:latin typeface="S-Core Dream 9 Black"/>
              </a:rPr>
              <a:t>02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05600" y="3200400"/>
            <a:ext cx="48768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독도의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역사적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배경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705600" y="3810000"/>
            <a:ext cx="4876800" cy="1168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고대부터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근대까지의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</a:t>
            </a:r>
          </a:p>
          <a:p>
            <a:pPr algn="ctr" lvl="0">
              <a:lnSpc>
                <a:spcPct val="116199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한국의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영유권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근거</a:t>
            </a:r>
          </a:p>
          <a:p>
            <a:pPr algn="ctr" lvl="0">
              <a:lnSpc>
                <a:spcPct val="116199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일본의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주장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시작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509000" y="5295900"/>
            <a:ext cx="1270000" cy="889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en-US" sz="5000" b="false" i="false" u="none" strike="noStrike" spc="-100">
                <a:solidFill>
                  <a:srgbClr val="456E2A">
                    <a:alpha val="70196"/>
                  </a:srgbClr>
                </a:solidFill>
                <a:latin typeface="S-Core Dream 9 Black"/>
              </a:rPr>
              <a:t>05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705600" y="6642100"/>
            <a:ext cx="48768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일본의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영유권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주장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705600" y="7251700"/>
            <a:ext cx="4876800" cy="1168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측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문헌</a:t>
            </a:r>
          </a:p>
          <a:p>
            <a:pPr algn="ctr" lvl="0">
              <a:lnSpc>
                <a:spcPct val="116199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- 1905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시마네현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편입</a:t>
            </a:r>
          </a:p>
          <a:p>
            <a:pPr algn="ctr" lvl="0">
              <a:lnSpc>
                <a:spcPct val="116199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국제법적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해석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728700" y="1854200"/>
            <a:ext cx="1270000" cy="889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en-US" sz="5000" b="false" i="false" u="none" strike="noStrike" spc="-100">
                <a:solidFill>
                  <a:srgbClr val="456E2A">
                    <a:alpha val="70196"/>
                  </a:srgbClr>
                </a:solidFill>
                <a:latin typeface="S-Core Dream 9 Black"/>
              </a:rPr>
              <a:t>03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925300" y="3200400"/>
            <a:ext cx="48768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영유권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분쟁의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시작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925300" y="3810000"/>
            <a:ext cx="4876800" cy="1168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- 1952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일본의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주장</a:t>
            </a:r>
          </a:p>
          <a:p>
            <a:pPr algn="ctr" lvl="0">
              <a:lnSpc>
                <a:spcPct val="116199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샌프란시스코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강화조약</a:t>
            </a:r>
          </a:p>
          <a:p>
            <a:pPr algn="ctr" lvl="0">
              <a:lnSpc>
                <a:spcPct val="116199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기본조약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728700" y="5295900"/>
            <a:ext cx="1270000" cy="889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en-US" sz="5000" b="false" i="false" u="none" strike="noStrike" spc="-100">
                <a:solidFill>
                  <a:srgbClr val="456E2A">
                    <a:alpha val="70196"/>
                  </a:srgbClr>
                </a:solidFill>
                <a:latin typeface="S-Core Dream 9 Black"/>
              </a:rPr>
              <a:t>06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925300" y="6642100"/>
            <a:ext cx="48768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국제법적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쟁점과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해결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방안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925300" y="7251700"/>
            <a:ext cx="4876800" cy="1168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취득의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5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가지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방식</a:t>
            </a:r>
          </a:p>
          <a:p>
            <a:pPr algn="ctr" lvl="0">
              <a:lnSpc>
                <a:spcPct val="116199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실효적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지배의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원칙</a:t>
            </a:r>
          </a:p>
          <a:p>
            <a:pPr algn="ctr" lvl="0">
              <a:lnSpc>
                <a:spcPct val="116199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평화적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방안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460500" y="1231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독도의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환경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보호와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지속가능한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관리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407400" y="4076700"/>
            <a:ext cx="8293100" cy="4851400"/>
          </a:xfrm>
          <a:prstGeom prst="rect">
            <a:avLst/>
          </a:prstGeom>
          <a:effectLst>
            <a:outerShdw dir="2700000" dist="186504" blurRad="0">
              <a:srgbClr val="000000">
                <a:alpha val="14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587500" y="2578100"/>
            <a:ext cx="8128000" cy="51054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994900" y="4851400"/>
            <a:ext cx="62992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생태계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보존과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지속가능한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이용의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균형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94900" y="5524500"/>
            <a:ext cx="62865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환경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보호는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국가적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과제이자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책임이다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독특한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생태계를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보존하면서도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제한적인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경제활동과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연구를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통해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지속가능한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이용을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도모해야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위해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정부는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체계적인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모니터링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시스템을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구축하고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환경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평가를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정기적으로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실시하며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협력을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통한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생태계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보호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노력을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강화하고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있다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66900" y="5791200"/>
            <a:ext cx="14541500" cy="2908300"/>
          </a:xfrm>
          <a:prstGeom prst="rect">
            <a:avLst/>
          </a:prstGeom>
          <a:effectLst>
            <a:outerShdw dir="2700000" dist="112087" blurRad="0">
              <a:srgbClr val="000000">
                <a:alpha val="14000"/>
              </a:srgbClr>
            </a:outerShdw>
          </a:effectLst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866900" y="5803900"/>
            <a:ext cx="4622800" cy="2895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66900" y="2578100"/>
            <a:ext cx="14541500" cy="2908300"/>
          </a:xfrm>
          <a:prstGeom prst="rect">
            <a:avLst/>
          </a:prstGeom>
          <a:effectLst>
            <a:outerShdw dir="2700000" dist="112087" blurRad="0">
              <a:srgbClr val="000000">
                <a:alpha val="14000"/>
              </a:srgbClr>
            </a:outerShdw>
          </a:effectLst>
        </p:spPr>
      </p:pic>
      <p:sp>
        <p:nvSpPr>
          <p:cNvPr name="TextBox 7" id="7"/>
          <p:cNvSpPr txBox="true"/>
          <p:nvPr/>
        </p:nvSpPr>
        <p:spPr>
          <a:xfrm rot="0">
            <a:off x="1460500" y="1231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관련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문화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콘텐츠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866900" y="2578100"/>
            <a:ext cx="4622800" cy="28956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6705600" y="3263900"/>
            <a:ext cx="91694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독도를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주제로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한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문학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및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영상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작품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05600" y="3898900"/>
            <a:ext cx="91694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소재로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소설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에세이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다수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출판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중요성을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다룬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다큐멘터리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제작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수호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의지를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담은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드라마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제작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05600" y="6477000"/>
            <a:ext cx="91694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관련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박물관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및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전시회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705600" y="7112000"/>
            <a:ext cx="91694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독도박물관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생태계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지질학적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가치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전시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이동형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전시회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전국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순회하며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인식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제고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사진전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아름다움과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가치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홍보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14400" y="444500"/>
            <a:ext cx="16611600" cy="94869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460500" y="850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독도와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민족주의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66900" y="20955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311400" y="2400300"/>
            <a:ext cx="13665200" cy="5842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857500" y="2463800"/>
            <a:ext cx="12585700" cy="431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한국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내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인식과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민족주의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36800" y="3200400"/>
            <a:ext cx="13614400" cy="838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수호의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상징으로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인식됨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문제가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민족적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자존심과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연결되는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경향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54200" y="46736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54200" y="72644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311400" y="4991100"/>
            <a:ext cx="13665200" cy="5842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2857500" y="5054600"/>
            <a:ext cx="12585700" cy="431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일본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내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인식과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민족주의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36800" y="5778500"/>
            <a:ext cx="13614400" cy="838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다케시마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(</a:t>
            </a:r>
            <a:r>
              <a:rPr lang="ja-JP" sz="2200" b="false" i="false" u="none" strike="noStrike" spc="-200">
                <a:solidFill>
                  <a:srgbClr val="000000"/>
                </a:solidFill>
                <a:ea typeface="S-Core Dream 4 Regular"/>
              </a:rPr>
              <a:t>竹島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)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불리며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고유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영토로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주장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문제를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통한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결속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강화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시도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311400" y="7569200"/>
            <a:ext cx="13665200" cy="5842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2857500" y="7632700"/>
            <a:ext cx="12585700" cy="431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민족주의적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접근의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한계와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대안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336800" y="8369300"/>
            <a:ext cx="13614400" cy="838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과도한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감정적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접근은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객관적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논의를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저해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법적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근거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중심의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냉철한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접근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필요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460500" y="1231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문제의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경제적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측면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930400" y="2425700"/>
            <a:ext cx="2374900" cy="3009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981700" y="2425700"/>
            <a:ext cx="2374900" cy="3009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007600" y="2425700"/>
            <a:ext cx="2374900" cy="3009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982700" y="2425700"/>
            <a:ext cx="2374900" cy="30099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06500" y="3124200"/>
            <a:ext cx="3822700" cy="5549900"/>
          </a:xfrm>
          <a:prstGeom prst="rect">
            <a:avLst/>
          </a:prstGeom>
          <a:effectLst>
            <a:outerShdw dir="2700000" dist="146923" blurRad="0">
              <a:srgbClr val="000000">
                <a:alpha val="14000"/>
              </a:srgbClr>
            </a:outerShdw>
          </a:effectLst>
        </p:spPr>
      </p:pic>
      <p:sp>
        <p:nvSpPr>
          <p:cNvPr name="TextBox 10" id="10"/>
          <p:cNvSpPr txBox="true"/>
          <p:nvPr/>
        </p:nvSpPr>
        <p:spPr>
          <a:xfrm rot="0">
            <a:off x="1409700" y="3797300"/>
            <a:ext cx="34290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어업권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분쟁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35100" y="4495800"/>
            <a:ext cx="3365500" cy="3517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EEZ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중첩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문제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어획량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감소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어업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협정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필요성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영향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수산자원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보호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공동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방안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어민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정책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협력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모색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270500" y="3124200"/>
            <a:ext cx="3822700" cy="5549900"/>
          </a:xfrm>
          <a:prstGeom prst="rect">
            <a:avLst/>
          </a:prstGeom>
          <a:effectLst>
            <a:outerShdw dir="2700000" dist="146923" blurRad="0">
              <a:srgbClr val="000000">
                <a:alpha val="14000"/>
              </a:srgbClr>
            </a:outerShdw>
          </a:effectLst>
        </p:spPr>
      </p:pic>
      <p:sp>
        <p:nvSpPr>
          <p:cNvPr name="TextBox 13" id="13"/>
          <p:cNvSpPr txBox="true"/>
          <p:nvPr/>
        </p:nvSpPr>
        <p:spPr>
          <a:xfrm rot="0">
            <a:off x="5461000" y="3797300"/>
            <a:ext cx="34290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해저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자원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개발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499100" y="4495800"/>
            <a:ext cx="3365500" cy="3517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메탄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하이드레이트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광물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자원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기술적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과제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환경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평가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협력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필요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경제성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분석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장기적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전략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자원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안보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강화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283700" y="3124200"/>
            <a:ext cx="3822700" cy="5549900"/>
          </a:xfrm>
          <a:prstGeom prst="rect">
            <a:avLst/>
          </a:prstGeom>
          <a:effectLst>
            <a:outerShdw dir="2700000" dist="146923" blurRad="0">
              <a:srgbClr val="000000">
                <a:alpha val="14000"/>
              </a:srgbClr>
            </a:outerShdw>
          </a:effectLst>
        </p:spPr>
      </p:pic>
      <p:sp>
        <p:nvSpPr>
          <p:cNvPr name="TextBox 16" id="16"/>
          <p:cNvSpPr txBox="true"/>
          <p:nvPr/>
        </p:nvSpPr>
        <p:spPr>
          <a:xfrm rot="0">
            <a:off x="9486900" y="3784600"/>
            <a:ext cx="34290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관광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산업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발전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512300" y="4495800"/>
            <a:ext cx="3365500" cy="3517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방문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제한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생태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가능성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교육적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가치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인프라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개발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과제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환경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보존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문제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관광객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유치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활성화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홍보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전략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수립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258800" y="3124200"/>
            <a:ext cx="3822700" cy="5549900"/>
          </a:xfrm>
          <a:prstGeom prst="rect">
            <a:avLst/>
          </a:prstGeom>
          <a:effectLst>
            <a:outerShdw dir="2700000" dist="146923" blurRad="0">
              <a:srgbClr val="000000">
                <a:alpha val="14000"/>
              </a:srgbClr>
            </a:outerShdw>
          </a:effectLst>
        </p:spPr>
      </p:pic>
      <p:sp>
        <p:nvSpPr>
          <p:cNvPr name="TextBox 19" id="19"/>
          <p:cNvSpPr txBox="true"/>
          <p:nvPr/>
        </p:nvSpPr>
        <p:spPr>
          <a:xfrm rot="0">
            <a:off x="13449300" y="3797300"/>
            <a:ext cx="34290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경제적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파급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효과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487400" y="4495800"/>
            <a:ext cx="3365500" cy="3517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발전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브랜드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가치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과학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기술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발전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협력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기회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산업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육성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일자리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창출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효과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산업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성장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경쟁력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강화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89000" y="4051300"/>
            <a:ext cx="16560800" cy="38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3022600" y="3924300"/>
            <a:ext cx="304800" cy="304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6997700" y="3924300"/>
            <a:ext cx="304800" cy="304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10985500" y="3924300"/>
            <a:ext cx="304800" cy="304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14960600" y="3924300"/>
            <a:ext cx="304800" cy="304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460500" y="1231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관련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법제도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11300" y="4584700"/>
            <a:ext cx="33655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한국의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관련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법률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11300" y="5270500"/>
            <a:ext cx="3365500" cy="3073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지속가능한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이용에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법률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도서지역의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생태계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보전에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특별법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접속수역법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배타적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경제수역법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조례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486400" y="4584700"/>
            <a:ext cx="33655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일본의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관련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법률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283200" y="5308600"/>
            <a:ext cx="40386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다케시마의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조례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(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시마네현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)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접속수역에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법률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배타적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경제수역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대륙붕에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법률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다케시마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촉진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조례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영토교육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법안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461500" y="4584700"/>
            <a:ext cx="33655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국제해양법과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문제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474200" y="5270500"/>
            <a:ext cx="33655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유엔해양법협약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적용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배타적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경제수역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(EEZ)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설정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대륙붕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경계획정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문제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도서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영유권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판단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기준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실효적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지배의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법적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의미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권원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해석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449300" y="4584700"/>
            <a:ext cx="33655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법적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쟁점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및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과제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449300" y="5270500"/>
            <a:ext cx="33655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양국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법률의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충돌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해결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국제법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해석의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차이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실효적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강화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방안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국제재판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법리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구축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해양경계획정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협상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전략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법적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체계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정비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552700" y="2895600"/>
            <a:ext cx="12573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en-US" sz="4500" b="false" i="false" u="none" strike="noStrike" spc="-100">
                <a:solidFill>
                  <a:srgbClr val="BCE3CE">
                    <a:alpha val="70196"/>
                  </a:srgbClr>
                </a:solidFill>
                <a:latin typeface="S-Core Dream 9 Black"/>
              </a:rPr>
              <a:t>01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527800" y="2895600"/>
            <a:ext cx="12573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en-US" sz="4500" b="false" i="false" u="none" strike="noStrike" spc="-100">
                <a:solidFill>
                  <a:srgbClr val="BCE3CE">
                    <a:alpha val="70196"/>
                  </a:srgbClr>
                </a:solidFill>
                <a:latin typeface="S-Core Dream 9 Black"/>
              </a:rPr>
              <a:t>02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502900" y="2895600"/>
            <a:ext cx="12573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en-US" sz="4500" b="false" i="false" u="none" strike="noStrike" spc="-100">
                <a:solidFill>
                  <a:srgbClr val="BCE3CE">
                    <a:alpha val="70196"/>
                  </a:srgbClr>
                </a:solidFill>
                <a:latin typeface="S-Core Dream 9 Black"/>
              </a:rPr>
              <a:t>03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490700" y="2895600"/>
            <a:ext cx="12573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en-US" sz="4500" b="false" i="false" u="none" strike="noStrike" spc="-100">
                <a:solidFill>
                  <a:srgbClr val="BCE3CE">
                    <a:alpha val="70196"/>
                  </a:srgbClr>
                </a:solidFill>
                <a:latin typeface="S-Core Dream 9 Black"/>
              </a:rPr>
              <a:t>04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425700" y="2311400"/>
            <a:ext cx="2692400" cy="2692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073400" y="3187700"/>
            <a:ext cx="1346200" cy="11938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97800" y="2311400"/>
            <a:ext cx="2692400" cy="2692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496300" y="3276600"/>
            <a:ext cx="1143000" cy="10160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169900" y="2311400"/>
            <a:ext cx="2692400" cy="2692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843000" y="2882900"/>
            <a:ext cx="1384300" cy="13843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397000" y="1104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문제와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역사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교육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85900" y="5651500"/>
            <a:ext cx="44450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한국의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관련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역사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교육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85900" y="6337300"/>
            <a:ext cx="4610100" cy="173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초중고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교과서에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영유권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근거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수록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행사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교육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프로그램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운영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현장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학습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체험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교육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실시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교육자료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개발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보급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921500" y="5651500"/>
            <a:ext cx="44450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일본의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관련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역사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교육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921500" y="6337300"/>
            <a:ext cx="4432300" cy="2184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교과서에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'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다케시마는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고유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'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명시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교육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강화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정책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추진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다케시마의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행사를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통한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인식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확산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자국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해석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교육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293600" y="5651500"/>
            <a:ext cx="44450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객관적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역사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교육의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필요성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103100" y="6337300"/>
            <a:ext cx="4838700" cy="173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사실에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기반한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균형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잡힌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교육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필요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시각에서의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증진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상호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이해와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대화를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위한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교육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방안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모색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미래지향적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관계를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위한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교육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접근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25500" y="520700"/>
            <a:ext cx="16611600" cy="93472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422400" y="8636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문제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해결을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위한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시민사회의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역할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28800" y="21082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828800" y="2108200"/>
            <a:ext cx="4241800" cy="22352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6362700" y="2273300"/>
            <a:ext cx="97282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시민단체의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활동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362700" y="2857500"/>
            <a:ext cx="97155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수호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캠페인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서명운동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전개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교육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프로그램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운영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국제사회에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알리기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활동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16100" y="46863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816100" y="4686300"/>
            <a:ext cx="4241800" cy="22352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6362700" y="4851400"/>
            <a:ext cx="97282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학술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교류와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공동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연구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362700" y="5435600"/>
            <a:ext cx="97155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공동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연구위원회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활동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지원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학술대회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개최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다양한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분야의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전문가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참여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독려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16100" y="72771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816100" y="7277100"/>
            <a:ext cx="4241800" cy="22352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6362700" y="7442200"/>
            <a:ext cx="97282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민간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차원의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한일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교류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362700" y="8026400"/>
            <a:ext cx="97155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청소년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프로그램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운영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문화예술을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통한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상호이해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증진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지방자치단체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자매결연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활성화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460500" y="1231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독도와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디지털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시대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407400" y="4076700"/>
            <a:ext cx="8293100" cy="4851400"/>
          </a:xfrm>
          <a:prstGeom prst="rect">
            <a:avLst/>
          </a:prstGeom>
          <a:effectLst>
            <a:outerShdw dir="2700000" dist="186504" blurRad="0">
              <a:srgbClr val="000000">
                <a:alpha val="14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587500" y="2578100"/>
            <a:ext cx="8128000" cy="51054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994900" y="4394200"/>
            <a:ext cx="62992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디지털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기술을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활용한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홍보와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교육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020300" y="5130800"/>
            <a:ext cx="6286500" cy="3517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디지털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시대의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발전은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문제에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새로운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접근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방식을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제공합니다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 SNS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통해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아름다움과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중요성을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세계에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알릴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있으며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가상현실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(VR)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기술로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현장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방문이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어려운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사람들에게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체험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기회를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제공할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있습니다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또한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디지털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아카이브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구축으로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자료와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연구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결과를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효과적으로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보존하고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공유할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있습니다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이러한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디지털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기술의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활용은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국민의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관심과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이해를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높이는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크게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기여할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것입니다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66900" y="5791200"/>
            <a:ext cx="14541500" cy="2908300"/>
          </a:xfrm>
          <a:prstGeom prst="rect">
            <a:avLst/>
          </a:prstGeom>
          <a:effectLst>
            <a:outerShdw dir="2700000" dist="112087" blurRad="0">
              <a:srgbClr val="000000">
                <a:alpha val="14000"/>
              </a:srgbClr>
            </a:outerShdw>
          </a:effectLst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866900" y="5803900"/>
            <a:ext cx="4622800" cy="2895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66900" y="2578100"/>
            <a:ext cx="14541500" cy="2908300"/>
          </a:xfrm>
          <a:prstGeom prst="rect">
            <a:avLst/>
          </a:prstGeom>
          <a:effectLst>
            <a:outerShdw dir="2700000" dist="112087" blurRad="0">
              <a:srgbClr val="000000">
                <a:alpha val="14000"/>
              </a:srgbClr>
            </a:outerShdw>
          </a:effectLst>
        </p:spPr>
      </p:pic>
      <p:sp>
        <p:nvSpPr>
          <p:cNvPr name="TextBox 7" id="7"/>
          <p:cNvSpPr txBox="true"/>
          <p:nvPr/>
        </p:nvSpPr>
        <p:spPr>
          <a:xfrm rot="0">
            <a:off x="1460500" y="1231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문제의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미래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전망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866900" y="2578100"/>
            <a:ext cx="4622800" cy="28956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6705600" y="3263900"/>
            <a:ext cx="91694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한일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관계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변화에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따른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문제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전망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05600" y="3898900"/>
            <a:ext cx="91694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양국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정부의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채널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확대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필요성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증대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활성화를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통한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신뢰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구축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인식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공유를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위한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공동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연구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확대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05600" y="6477000"/>
            <a:ext cx="91694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국제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정세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변화와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문제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해결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방안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705600" y="7112000"/>
            <a:ext cx="91694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국제법적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방안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모색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(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예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국제사법재판소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)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다자간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협력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체제를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통한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가능성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지속가능한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공동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방안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검토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25500" y="444500"/>
            <a:ext cx="16611600" cy="95250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447800" y="8255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수호를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위한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국민의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역할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54200" y="20701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286000" y="2374900"/>
            <a:ext cx="13665200" cy="5842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832100" y="2438400"/>
            <a:ext cx="12585700" cy="431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독도에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대한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관심과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이해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증진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11400" y="3175000"/>
            <a:ext cx="13614400" cy="838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정보와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뉴스에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지속적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갖기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방문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체험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프로그램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적극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참여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41500" y="46609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41500" y="72390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286000" y="4965700"/>
            <a:ext cx="13665200" cy="5842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2832100" y="5029200"/>
            <a:ext cx="12585700" cy="431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국제사회에서의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개인적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홍보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활동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11400" y="5765800"/>
            <a:ext cx="13614400" cy="838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SNS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통한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정보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공유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거주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홍보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수행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286000" y="7543800"/>
            <a:ext cx="13665200" cy="5842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2832100" y="7607300"/>
            <a:ext cx="12585700" cy="431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관련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교육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및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문화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활동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참여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311400" y="8343900"/>
            <a:ext cx="13614400" cy="838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교육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프로그램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강연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참석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주제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행사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전시회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관람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47700" y="711200"/>
            <a:ext cx="16611600" cy="90297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231900" y="9652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독도의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지리적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개요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689100" y="20320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689100" y="2032000"/>
            <a:ext cx="4241800" cy="22352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6223000" y="2197100"/>
            <a:ext cx="97282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위치와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지형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223000" y="2679700"/>
            <a:ext cx="97155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동해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남서부에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위치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동도와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서도로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구성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총면적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약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187,554㎡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676400" y="46101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sp>
        <p:nvSpPr>
          <p:cNvPr name="TextBox 10" id="10"/>
          <p:cNvSpPr txBox="true"/>
          <p:nvPr/>
        </p:nvSpPr>
        <p:spPr>
          <a:xfrm rot="0">
            <a:off x="6210300" y="4775200"/>
            <a:ext cx="97282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자연환경과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생태계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210300" y="5359400"/>
            <a:ext cx="97155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다양한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생물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서식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희귀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식물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군락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존재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철새의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기착지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676400" y="72009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689100" y="4610100"/>
            <a:ext cx="4241800" cy="22352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89100" y="7200900"/>
            <a:ext cx="4241800" cy="22352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6210300" y="7366000"/>
            <a:ext cx="97282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전략적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중요성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210300" y="7950200"/>
            <a:ext cx="97155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동해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교통의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요충지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풍부한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자원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배타적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경제수역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확보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79600" y="2654300"/>
            <a:ext cx="14541500" cy="61214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460500" y="1231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결론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및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마무리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009900" y="3225800"/>
            <a:ext cx="12293600" cy="419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문제는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한국과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일본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간의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복잡한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역사적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,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법적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,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정치적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쟁점을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내포하고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있습니다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.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핵심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쟁점을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요약하면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다음과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같습니다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:</a:t>
            </a:r>
          </a:p>
          <a:p>
            <a:pPr algn="ctr" lvl="0">
              <a:lnSpc>
                <a:spcPct val="132800"/>
              </a:lnSpc>
            </a:pP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/>
            </a:r>
          </a:p>
          <a:p>
            <a:pPr algn="ctr" lvl="0">
              <a:lnSpc>
                <a:spcPct val="132800"/>
              </a:lnSpc>
            </a:pP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1.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역사적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권원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: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고문헌과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고지도를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통한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영유권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주장</a:t>
            </a:r>
          </a:p>
          <a:p>
            <a:pPr algn="ctr" lvl="0">
              <a:lnSpc>
                <a:spcPct val="132800"/>
              </a:lnSpc>
            </a:pP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2.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국제법적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해석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: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실효적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지배와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영토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취득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방식의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적용</a:t>
            </a:r>
          </a:p>
          <a:p>
            <a:pPr algn="ctr" lvl="0">
              <a:lnSpc>
                <a:spcPct val="132800"/>
              </a:lnSpc>
            </a:pP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3.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외교적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갈등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: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양국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간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입장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차이와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국제사회의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반응</a:t>
            </a:r>
          </a:p>
          <a:p>
            <a:pPr algn="ctr" lvl="0">
              <a:lnSpc>
                <a:spcPct val="132800"/>
              </a:lnSpc>
            </a:pPr>
            <a:r>
              <a:rPr lang="en-US" sz="3000" b="false" i="false" u="none" strike="noStrike">
                <a:solidFill>
                  <a:srgbClr val="000000"/>
                </a:solidFill>
                <a:latin typeface="S-Core Dream 5 Medium"/>
              </a:rPr>
              <a:t/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79600" y="2654300"/>
            <a:ext cx="14541500" cy="61214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460500" y="1231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결론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및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마무리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009900" y="3225800"/>
            <a:ext cx="12293600" cy="3581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평화적이고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합리적인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해결을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위해서는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다음과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같은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방안이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필요합니다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:</a:t>
            </a:r>
          </a:p>
          <a:p>
            <a:pPr algn="ctr" lvl="0">
              <a:lnSpc>
                <a:spcPct val="132800"/>
              </a:lnSpc>
            </a:pP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-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양국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간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지속적인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대화와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협력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채널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구축</a:t>
            </a:r>
          </a:p>
          <a:p>
            <a:pPr algn="ctr" lvl="0">
              <a:lnSpc>
                <a:spcPct val="132800"/>
              </a:lnSpc>
            </a:pP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-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공동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역사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연구를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통한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상호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이해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증진</a:t>
            </a:r>
          </a:p>
          <a:p>
            <a:pPr algn="ctr" lvl="0">
              <a:lnSpc>
                <a:spcPct val="132800"/>
              </a:lnSpc>
            </a:pP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-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국제법적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해결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방안에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대한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개방적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태도</a:t>
            </a:r>
          </a:p>
          <a:p>
            <a:pPr algn="ctr" lvl="0">
              <a:lnSpc>
                <a:spcPct val="132800"/>
              </a:lnSpc>
            </a:pP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수호를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위한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지속적인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노력의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중요성을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인식하고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,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정부와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국민이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함께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협력하여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독도의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영유권을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확고히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해야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3000" b="false" i="false" u="none" strike="noStrike" spc="-200">
                <a:solidFill>
                  <a:srgbClr val="000000"/>
                </a:solidFill>
                <a:ea typeface="S-Core Dream 5 Medium"/>
              </a:rPr>
              <a:t>합니다</a:t>
            </a:r>
            <a:r>
              <a:rPr lang="en-US" sz="3000" b="false" i="false" u="none" strike="noStrike" spc="-200">
                <a:solidFill>
                  <a:srgbClr val="000000"/>
                </a:solidFill>
                <a:latin typeface="S-Core Dream 5 Medium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937000" y="2857500"/>
            <a:ext cx="9931400" cy="418072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95400" y="4343400"/>
            <a:ext cx="15367000" cy="8001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ctr">
              <a:lnSpc>
                <a:spcPct val="122839"/>
              </a:lnSpc>
              <a:defRPr/>
            </a:pPr>
            <a:r>
              <a:rPr lang="ko-KR" altLang="en-US" sz="4500" b="0" i="0" u="none" strike="noStrike" spc="-600">
                <a:solidFill>
                  <a:srgbClr val="000000"/>
                </a:solidFill>
                <a:ea typeface="S-Core Dream 6 Bold"/>
              </a:rPr>
              <a:t>감사합니다</a:t>
            </a:r>
            <a:r>
              <a:rPr lang="en-US" altLang="ko-KR" sz="4500" b="0" i="0" u="none" strike="noStrike" spc="-600">
                <a:solidFill>
                  <a:srgbClr val="000000"/>
                </a:solidFill>
                <a:ea typeface="S-Core Dream 6 Bold"/>
              </a:rPr>
              <a:t>.</a:t>
            </a:r>
            <a:endParaRPr lang="en-US" altLang="ko-KR" sz="4500" b="0" i="0" u="none" strike="noStrike" spc="-600">
              <a:solidFill>
                <a:srgbClr val="000000"/>
              </a:solidFill>
              <a:ea typeface="S-Core Dream 6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520700"/>
            <a:ext cx="16611600" cy="95885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460500" y="1231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독도의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역사적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배경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92300" y="22352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892300" y="2235200"/>
            <a:ext cx="4241800" cy="22352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6426200" y="2400300"/>
            <a:ext cx="97282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고대부터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근대까지의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역사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426200" y="2984500"/>
            <a:ext cx="97155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- 512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울릉도와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함께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신라에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편입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조선시대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안용복의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활동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- 1900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대한제국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칙령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41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호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79600" y="48133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879600" y="4813300"/>
            <a:ext cx="4241800" cy="22352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6413500" y="4978400"/>
            <a:ext cx="97282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한국의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영유권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근거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413500" y="5562600"/>
            <a:ext cx="97155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삼국사기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세종실록지리지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기록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울릉도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쟁계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합의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관할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지속적인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어로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활동과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관리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79600" y="74041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879600" y="7404100"/>
            <a:ext cx="4241800" cy="22352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6413500" y="7569200"/>
            <a:ext cx="97282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일본의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영유권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주장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시작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362700" y="8204200"/>
            <a:ext cx="97155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- 1905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시마네현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고시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40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호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러일전쟁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군사적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필요성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주장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제국주의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팽창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정책의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일환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460500" y="1231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영유권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분쟁의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시작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407400" y="4076700"/>
            <a:ext cx="8293100" cy="4851400"/>
          </a:xfrm>
          <a:prstGeom prst="rect">
            <a:avLst/>
          </a:prstGeom>
          <a:effectLst>
            <a:outerShdw dir="2700000" dist="186504" blurRad="0">
              <a:srgbClr val="000000">
                <a:alpha val="14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587500" y="2578100"/>
            <a:ext cx="8128000" cy="51054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994900" y="4394200"/>
            <a:ext cx="6299200" cy="927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1952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년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이후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본격화된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한일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간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영유권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갈등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94900" y="5524500"/>
            <a:ext cx="62865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영유권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분쟁은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1952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일본의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공식적인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영유권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주장으로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본격화되었다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샌프란시스코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강화조약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체결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직후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발생했다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해당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조약은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귀속을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명확히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언급하지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않아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논란의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여지를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남겼다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1965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기본조약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체결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과정에서도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문제는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해결되지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않았으며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양국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지속적인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외교적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갈등의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원인이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되고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있다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66900" y="5791200"/>
            <a:ext cx="14541500" cy="2908300"/>
          </a:xfrm>
          <a:prstGeom prst="rect">
            <a:avLst/>
          </a:prstGeom>
          <a:effectLst>
            <a:outerShdw dir="2700000" dist="112087" blurRad="0">
              <a:srgbClr val="000000">
                <a:alpha val="14000"/>
              </a:srgbClr>
            </a:outerShdw>
          </a:effectLst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866900" y="5803900"/>
            <a:ext cx="4622800" cy="2895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66900" y="2578100"/>
            <a:ext cx="14541500" cy="2908300"/>
          </a:xfrm>
          <a:prstGeom prst="rect">
            <a:avLst/>
          </a:prstGeom>
          <a:effectLst>
            <a:outerShdw dir="2700000" dist="112087" blurRad="0">
              <a:srgbClr val="000000">
                <a:alpha val="14000"/>
              </a:srgbClr>
            </a:outerShdw>
          </a:effectLst>
        </p:spPr>
      </p:pic>
      <p:sp>
        <p:nvSpPr>
          <p:cNvPr name="TextBox 7" id="7"/>
          <p:cNvSpPr txBox="true"/>
          <p:nvPr/>
        </p:nvSpPr>
        <p:spPr>
          <a:xfrm rot="0">
            <a:off x="1460500" y="1231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한국의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영유권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근거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866900" y="2578100"/>
            <a:ext cx="4622800" cy="28956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6705600" y="3263900"/>
            <a:ext cx="91694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역사적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문헌과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고지도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05600" y="3898900"/>
            <a:ext cx="91694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삼국사기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세종실록지리지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고문헌에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기록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팔도총도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고지도에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표기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울릉도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쟁계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과정에서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영유권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확인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05600" y="6477000"/>
            <a:ext cx="9169400" cy="431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실효적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지배와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국제법적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관점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705600" y="7112000"/>
            <a:ext cx="91694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- 1900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대한제국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칙령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41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호로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관할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- 1954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경비대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상주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실효적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지속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권원과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실효적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지배로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국제법적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정당성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확보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03400" y="2362200"/>
            <a:ext cx="14681200" cy="1206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803400" y="3886200"/>
            <a:ext cx="7175500" cy="5041900"/>
          </a:xfrm>
          <a:prstGeom prst="rect">
            <a:avLst/>
          </a:prstGeom>
          <a:effectLst>
            <a:outerShdw dir="2700000" dist="193932" blurRad="0">
              <a:srgbClr val="000000">
                <a:alpha val="14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309100" y="3886200"/>
            <a:ext cx="7175500" cy="5041900"/>
          </a:xfrm>
          <a:prstGeom prst="rect">
            <a:avLst/>
          </a:prstGeom>
          <a:effectLst>
            <a:outerShdw dir="2700000" dist="193932" blurRad="0">
              <a:srgbClr val="000000">
                <a:alpha val="14000"/>
              </a:srgbClr>
            </a:outerShdw>
          </a:effectLst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775700" y="6032500"/>
            <a:ext cx="736600" cy="7366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801100" y="6057900"/>
            <a:ext cx="685800" cy="6858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2057400" y="2565400"/>
            <a:ext cx="14173200" cy="787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일본은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역사적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문헌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, 1905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시마네현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편입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조치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그리고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국제법적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해석을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바탕으로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독도에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대한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영유권을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주장하고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있습니다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.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그러나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이러한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주장들은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역사적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사실과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국제법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원칙에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비추어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볼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때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많은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문제점을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내포하고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S-Core Dream 4 Regular"/>
              </a:rPr>
              <a:t>있습니다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S-Core Dream 4 Regular"/>
              </a:rPr>
              <a:t>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60500" y="1231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일본의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영유권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주장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근거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35200" y="4635500"/>
            <a:ext cx="62992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일본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측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역사적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문헌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540000" y="5461000"/>
            <a:ext cx="57150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은주시청합기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문헌에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언급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- 17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세기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정부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공식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문서에는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자국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영토로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인식하지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않음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메이지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정부의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태정관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지령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(1877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)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에서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영토에서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제외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문헌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증거의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일관성과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신뢰성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부족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740900" y="4635500"/>
            <a:ext cx="62992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1905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년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시마네현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편입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조치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045700" y="5461000"/>
            <a:ext cx="57150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- 1905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1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28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각의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결정으로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'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무주지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'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선점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러일전쟁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군사적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필요에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의한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일방적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조치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대한제국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칙령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41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(1900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)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무시한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불법적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행위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국제사회에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충분히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공시되지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않은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비밀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편입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92202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460500" y="1231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분쟁의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국제법적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쟁점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66900" y="24638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311400" y="2781300"/>
            <a:ext cx="13665200" cy="5842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857500" y="2844800"/>
            <a:ext cx="12585700" cy="431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영토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취득의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5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가지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방식과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독도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86000" y="3429000"/>
            <a:ext cx="136144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선점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시효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할양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정복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첨부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'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선점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'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관련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권원에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기반한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원시적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권원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주장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1905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'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무주지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선점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'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으로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취득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주장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54200" y="50546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54200" y="7632700"/>
            <a:ext cx="14541500" cy="2235200"/>
          </a:xfrm>
          <a:prstGeom prst="rect">
            <a:avLst/>
          </a:prstGeom>
          <a:effectLst>
            <a:outerShdw dir="2700000" dist="86147" blurRad="0">
              <a:srgbClr val="000000">
                <a:alpha val="14000"/>
              </a:srgbClr>
            </a:outerShdw>
          </a:effectLst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311400" y="5359400"/>
            <a:ext cx="13665200" cy="5842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2857500" y="5422900"/>
            <a:ext cx="12585700" cy="431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실효적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지배의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원칙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36800" y="5918200"/>
            <a:ext cx="136144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영토에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지속적이고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평화로운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강조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1954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경비대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주둔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실효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지속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실효적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부재로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권원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약화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311400" y="7950200"/>
            <a:ext cx="13665200" cy="5842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2857500" y="8013700"/>
            <a:ext cx="12585700" cy="431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역사적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권원과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법적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권원의</a:t>
            </a:r>
            <a:r>
              <a:rPr lang="en-US" sz="24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S-Core Dream 5 Medium"/>
              </a:rPr>
              <a:t>충돌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286000" y="8534400"/>
            <a:ext cx="136144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한국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고문헌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고지도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권원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강조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일본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1905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편입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조치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근대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법적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권원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주장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국제법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권원과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법적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권원의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균형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고려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필요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838200"/>
            <a:ext cx="16611600" cy="85979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460500" y="1231900"/>
            <a:ext cx="15367000" cy="800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2839"/>
              </a:lnSpc>
            </a:pP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독도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문제의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외교적</a:t>
            </a:r>
            <a:r>
              <a:rPr lang="en-US" sz="4500" b="false" i="false" u="none" strike="noStrike" spc="-600">
                <a:solidFill>
                  <a:srgbClr val="000000"/>
                </a:solidFill>
                <a:latin typeface="S-Core Dream 6 Bold"/>
              </a:rPr>
              <a:t> </a:t>
            </a:r>
            <a:r>
              <a:rPr lang="ko-KR" sz="4500" b="false" i="false" u="none" strike="noStrike" spc="-600">
                <a:solidFill>
                  <a:srgbClr val="000000"/>
                </a:solidFill>
                <a:ea typeface="S-Core Dream 6 Bold"/>
              </a:rPr>
              <a:t>측면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930400" y="2425700"/>
            <a:ext cx="2374900" cy="3009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981700" y="2425700"/>
            <a:ext cx="2374900" cy="3009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007600" y="2425700"/>
            <a:ext cx="2374900" cy="3009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982700" y="2425700"/>
            <a:ext cx="2374900" cy="30099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06500" y="3124200"/>
            <a:ext cx="3822700" cy="5549900"/>
          </a:xfrm>
          <a:prstGeom prst="rect">
            <a:avLst/>
          </a:prstGeom>
          <a:effectLst>
            <a:outerShdw dir="2700000" dist="146923" blurRad="0">
              <a:srgbClr val="000000">
                <a:alpha val="14000"/>
              </a:srgbClr>
            </a:outerShdw>
          </a:effectLst>
        </p:spPr>
      </p:pic>
      <p:sp>
        <p:nvSpPr>
          <p:cNvPr name="TextBox 10" id="10"/>
          <p:cNvSpPr txBox="true"/>
          <p:nvPr/>
        </p:nvSpPr>
        <p:spPr>
          <a:xfrm rot="0">
            <a:off x="1409700" y="3797300"/>
            <a:ext cx="34290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한국의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외교적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대응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35100" y="4495800"/>
            <a:ext cx="33655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실효지배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강화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역사적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근거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제시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양자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협상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거부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국제재판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반대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홍보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강화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국제사회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지지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확보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270500" y="3124200"/>
            <a:ext cx="3822700" cy="5549900"/>
          </a:xfrm>
          <a:prstGeom prst="rect">
            <a:avLst/>
          </a:prstGeom>
          <a:effectLst>
            <a:outerShdw dir="2700000" dist="146923" blurRad="0">
              <a:srgbClr val="000000">
                <a:alpha val="14000"/>
              </a:srgbClr>
            </a:outerShdw>
          </a:effectLst>
        </p:spPr>
      </p:pic>
      <p:sp>
        <p:nvSpPr>
          <p:cNvPr name="TextBox 13" id="13"/>
          <p:cNvSpPr txBox="true"/>
          <p:nvPr/>
        </p:nvSpPr>
        <p:spPr>
          <a:xfrm rot="0">
            <a:off x="5461000" y="3797300"/>
            <a:ext cx="34290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일본의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외교적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대응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499100" y="4495800"/>
            <a:ext cx="33655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영유권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주장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지속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국제재판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요구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교과서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독도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표기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외교청서에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주장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국제사회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설득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노력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양자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협상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제안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283700" y="3124200"/>
            <a:ext cx="3822700" cy="5549900"/>
          </a:xfrm>
          <a:prstGeom prst="rect">
            <a:avLst/>
          </a:prstGeom>
          <a:effectLst>
            <a:outerShdw dir="2700000" dist="146923" blurRad="0">
              <a:srgbClr val="000000">
                <a:alpha val="14000"/>
              </a:srgbClr>
            </a:outerShdw>
          </a:effectLst>
        </p:spPr>
      </p:pic>
      <p:sp>
        <p:nvSpPr>
          <p:cNvPr name="TextBox 16" id="16"/>
          <p:cNvSpPr txBox="true"/>
          <p:nvPr/>
        </p:nvSpPr>
        <p:spPr>
          <a:xfrm rot="0">
            <a:off x="9486900" y="3784600"/>
            <a:ext cx="34290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국제사회의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반응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512300" y="4495800"/>
            <a:ext cx="33655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대부분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중립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입장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미국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개입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자제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EU: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양국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해결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권고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,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러시아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중립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UN: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직접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관여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없음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학계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: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의견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분분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258800" y="3124200"/>
            <a:ext cx="3822700" cy="5549900"/>
          </a:xfrm>
          <a:prstGeom prst="rect">
            <a:avLst/>
          </a:prstGeom>
          <a:effectLst>
            <a:outerShdw dir="2700000" dist="146923" blurRad="0">
              <a:srgbClr val="000000">
                <a:alpha val="14000"/>
              </a:srgbClr>
            </a:outerShdw>
          </a:effectLst>
        </p:spPr>
      </p:pic>
      <p:sp>
        <p:nvSpPr>
          <p:cNvPr name="TextBox 19" id="19"/>
          <p:cNvSpPr txBox="true"/>
          <p:nvPr/>
        </p:nvSpPr>
        <p:spPr>
          <a:xfrm rot="0">
            <a:off x="13449300" y="3797300"/>
            <a:ext cx="34290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국제화</a:t>
            </a:r>
            <a:r>
              <a:rPr lang="en-US" sz="2600" b="false" i="false" u="none" strike="noStrike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S-Core Dream 5 Medium"/>
              </a:rPr>
              <a:t>가능성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487400" y="4495800"/>
            <a:ext cx="33655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양국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갈등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심화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시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3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중재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가능성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ICJ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제소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가능성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낮음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국제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여론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영향력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증대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지역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안보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이슈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연계</a:t>
            </a:r>
          </a:p>
          <a:p>
            <a:pPr algn="ctr" lvl="0">
              <a:lnSpc>
                <a:spcPct val="132800"/>
              </a:lnSpc>
            </a:pP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-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경제적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이해관계</a:t>
            </a:r>
            <a:r>
              <a:rPr lang="en-US" sz="2200" b="false" i="false" u="none" strike="noStrike" spc="-200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2200" b="false" i="false" u="none" strike="noStrike" spc="-200">
                <a:solidFill>
                  <a:srgbClr val="000000"/>
                </a:solidFill>
                <a:ea typeface="S-Core Dream 4 Regular"/>
              </a:rPr>
              <a:t>개입</a:t>
            </a:r>
          </a:p>
        </p:txBody>
      </p:sp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2221</ep:Words>
  <ep:PresentationFormat>On-screen Show (4:3)</ep:PresentationFormat>
  <ep:Paragraphs>426</ep:Paragraphs>
  <ep:Slides>32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ep:HeadingPairs>
  <ep:TitlesOfParts>
    <vt:vector size="33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2006-08-16T00:00:00.000</dcterms:created>
  <cp:lastModifiedBy>Administrator</cp:lastModifiedBy>
  <dcterms:modified xsi:type="dcterms:W3CDTF">2025-04-29T12:37:23.521</dcterms:modified>
  <cp:revision>3</cp:revision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