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3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7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1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50">
          <a:solidFill>
            <a:schemeClr val="tx1"/>
          </a:solidFill>
          <a:latin typeface="나눔고딕" panose="020B0503020000020004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78218-51EC-B069-CB83-8EFBD485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710" y="768334"/>
            <a:ext cx="7651531" cy="2866405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일본의 근대화 과정에서</a:t>
            </a:r>
            <a:br>
              <a:rPr lang="en-US" altLang="ko-KR" sz="5000" dirty="0"/>
            </a:br>
            <a:r>
              <a:rPr lang="ko-KR" altLang="en-US" sz="5000"/>
              <a:t>강제 한일합병까지</a:t>
            </a:r>
            <a:endParaRPr lang="ko-KR" altLang="en-US" sz="5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967A4F-2512-B1A0-80D9-5196B8D51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일본어일본학과</a:t>
            </a:r>
            <a:endParaRPr lang="en-US" altLang="ko-KR" dirty="0"/>
          </a:p>
          <a:p>
            <a:r>
              <a:rPr lang="en-US" altLang="ko-KR" dirty="0"/>
              <a:t>22139479 </a:t>
            </a:r>
            <a:r>
              <a:rPr lang="ko-KR" altLang="en-US" dirty="0"/>
              <a:t>류동민</a:t>
            </a:r>
          </a:p>
        </p:txBody>
      </p:sp>
      <p:pic>
        <p:nvPicPr>
          <p:cNvPr id="4" name="Picture 3" descr="벚꽃">
            <a:extLst>
              <a:ext uri="{FF2B5EF4-FFF2-40B4-BE49-F238E27FC236}">
                <a16:creationId xmlns:a16="http://schemas.microsoft.com/office/drawing/2014/main" id="{8F4122EA-D7B2-9159-E553-376B0951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15" r="42265" b="-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CEA1160-196B-D6DD-D949-4C3B8322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00999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4000">
                <a:latin typeface="+mj-lt"/>
              </a:rPr>
              <a:t>막부 말기</a:t>
            </a:r>
            <a:br>
              <a:rPr lang="en-US" altLang="ko-KR" sz="4000">
                <a:latin typeface="+mj-lt"/>
              </a:rPr>
            </a:br>
            <a:r>
              <a:rPr lang="ko-KR" altLang="en-US" sz="4000">
                <a:latin typeface="+mj-lt"/>
              </a:rPr>
              <a:t>서양 세력의 등장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0C557B-3DDB-AAF3-728F-A3198A31B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23143"/>
            <a:ext cx="7492306" cy="3601212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1853</a:t>
            </a:r>
            <a:r>
              <a:rPr lang="ko-KR" altLang="en-US" sz="2000" dirty="0">
                <a:latin typeface="+mn-lt"/>
              </a:rPr>
              <a:t>년 </a:t>
            </a:r>
            <a:r>
              <a:rPr lang="en-US" altLang="ko-KR" sz="2000" dirty="0">
                <a:latin typeface="+mn-lt"/>
              </a:rPr>
              <a:t>7</a:t>
            </a:r>
            <a:r>
              <a:rPr lang="ko-KR" altLang="en-US" sz="2000" dirty="0">
                <a:latin typeface="+mn-lt"/>
              </a:rPr>
              <a:t>월 </a:t>
            </a:r>
            <a:r>
              <a:rPr lang="en-US" altLang="ko-KR" sz="2000" dirty="0">
                <a:latin typeface="+mn-lt"/>
              </a:rPr>
              <a:t>8</a:t>
            </a:r>
            <a:r>
              <a:rPr lang="ko-KR" altLang="en-US" sz="2000" dirty="0">
                <a:latin typeface="+mn-lt"/>
              </a:rPr>
              <a:t>일</a:t>
            </a:r>
            <a:r>
              <a:rPr lang="en-US" altLang="ko-KR" sz="2000" dirty="0">
                <a:latin typeface="+mn-lt"/>
              </a:rPr>
              <a:t>, </a:t>
            </a:r>
            <a:r>
              <a:rPr lang="ko-KR" altLang="en-US" sz="2000" dirty="0">
                <a:latin typeface="+mn-lt"/>
              </a:rPr>
              <a:t>페리 제독이</a:t>
            </a:r>
            <a:endParaRPr lang="en-US" altLang="ko-KR" sz="2000" dirty="0">
              <a:latin typeface="+mn-lt"/>
            </a:endParaRPr>
          </a:p>
          <a:p>
            <a:pPr marL="57150">
              <a:lnSpc>
                <a:spcPct val="100000"/>
              </a:lnSpc>
            </a:pPr>
            <a:r>
              <a:rPr lang="en-US" altLang="ko-KR" sz="2000" dirty="0">
                <a:latin typeface="+mn-lt"/>
              </a:rPr>
              <a:t>   4</a:t>
            </a:r>
            <a:r>
              <a:rPr lang="ko-KR" altLang="en-US" sz="2000" dirty="0">
                <a:latin typeface="+mn-lt"/>
              </a:rPr>
              <a:t>척의 군함을 이끌고 일본 위협 </a:t>
            </a:r>
            <a:r>
              <a:rPr lang="en-US" altLang="ko-KR" sz="2000" dirty="0">
                <a:latin typeface="+mn-lt"/>
              </a:rPr>
              <a:t>(</a:t>
            </a:r>
            <a:r>
              <a:rPr lang="ko-KR" altLang="en-US" sz="2000" dirty="0">
                <a:latin typeface="+mn-lt"/>
              </a:rPr>
              <a:t>黑船</a:t>
            </a:r>
            <a:r>
              <a:rPr lang="en-US" altLang="ko-KR" sz="2000" dirty="0">
                <a:latin typeface="+mn-lt"/>
              </a:rPr>
              <a:t>, </a:t>
            </a:r>
            <a:r>
              <a:rPr lang="ko-KR" altLang="en-US" sz="2000" dirty="0" err="1">
                <a:latin typeface="+mn-lt"/>
              </a:rPr>
              <a:t>쿠로후네</a:t>
            </a:r>
            <a:r>
              <a:rPr lang="en-US" altLang="ko-KR" sz="2000" dirty="0">
                <a:latin typeface="+mn-lt"/>
              </a:rPr>
              <a:t> </a:t>
            </a:r>
            <a:r>
              <a:rPr lang="ko-KR" altLang="en-US" sz="2000" dirty="0">
                <a:latin typeface="+mn-lt"/>
              </a:rPr>
              <a:t>사건</a:t>
            </a:r>
            <a:r>
              <a:rPr lang="en-US" altLang="ko-KR" sz="2000" dirty="0">
                <a:latin typeface="+mn-lt"/>
              </a:rPr>
              <a:t>)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+mn-lt"/>
            </a:endParaRPr>
          </a:p>
          <a:p>
            <a:pPr marL="3429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1854</a:t>
            </a:r>
            <a:r>
              <a:rPr lang="ko-KR" altLang="en-US" sz="2000" dirty="0">
                <a:latin typeface="+mn-lt"/>
              </a:rPr>
              <a:t>년 </a:t>
            </a:r>
            <a:r>
              <a:rPr lang="en-US" altLang="ko-KR" sz="2000" dirty="0">
                <a:latin typeface="+mn-lt"/>
              </a:rPr>
              <a:t>2</a:t>
            </a:r>
            <a:r>
              <a:rPr lang="ko-KR" altLang="en-US" sz="2000" dirty="0">
                <a:latin typeface="+mn-lt"/>
              </a:rPr>
              <a:t>월 </a:t>
            </a:r>
            <a:r>
              <a:rPr lang="en-US" altLang="ko-KR" sz="2000" dirty="0">
                <a:latin typeface="+mn-lt"/>
              </a:rPr>
              <a:t>13</a:t>
            </a:r>
            <a:r>
              <a:rPr lang="ko-KR" altLang="en-US" sz="2000" dirty="0">
                <a:latin typeface="+mn-lt"/>
              </a:rPr>
              <a:t>일</a:t>
            </a:r>
            <a:r>
              <a:rPr lang="en-US" altLang="ko-KR" sz="2000" dirty="0">
                <a:latin typeface="+mn-lt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altLang="ko-KR" sz="2000" dirty="0">
                <a:latin typeface="+mn-lt"/>
              </a:rPr>
              <a:t>     </a:t>
            </a:r>
            <a:r>
              <a:rPr lang="ko-KR" altLang="en-US" sz="2000" dirty="0">
                <a:latin typeface="+mn-lt"/>
              </a:rPr>
              <a:t>다시 </a:t>
            </a:r>
            <a:r>
              <a:rPr lang="en-US" altLang="ko-KR" sz="2000" dirty="0">
                <a:latin typeface="+mn-lt"/>
              </a:rPr>
              <a:t>9</a:t>
            </a:r>
            <a:r>
              <a:rPr lang="ko-KR" altLang="en-US" sz="2000" dirty="0">
                <a:latin typeface="+mn-lt"/>
              </a:rPr>
              <a:t>척의 군함을 이끌고</a:t>
            </a:r>
            <a:r>
              <a:rPr lang="en-US" altLang="ko-KR" sz="2000" dirty="0">
                <a:latin typeface="+mn-lt"/>
              </a:rPr>
              <a:t> </a:t>
            </a:r>
            <a:r>
              <a:rPr lang="ko-KR" altLang="en-US" sz="2000" dirty="0">
                <a:latin typeface="+mn-lt"/>
              </a:rPr>
              <a:t>조약 체결 요구</a:t>
            </a:r>
            <a:endParaRPr lang="en-US" altLang="ko-KR" sz="2000" dirty="0">
              <a:latin typeface="+mn-lt"/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+mn-lt"/>
            </a:endParaRP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 </a:t>
            </a:r>
            <a:r>
              <a:rPr lang="ko-KR" altLang="en-US" sz="2000" dirty="0">
                <a:latin typeface="+mn-lt"/>
              </a:rPr>
              <a:t>동년 </a:t>
            </a:r>
            <a:r>
              <a:rPr lang="en-US" altLang="ko-KR" sz="2000" dirty="0">
                <a:latin typeface="+mn-lt"/>
              </a:rPr>
              <a:t>3</a:t>
            </a:r>
            <a:r>
              <a:rPr lang="ko-KR" altLang="en-US" sz="2000" dirty="0">
                <a:latin typeface="+mn-lt"/>
              </a:rPr>
              <a:t>월 </a:t>
            </a:r>
            <a:r>
              <a:rPr lang="en-US" altLang="ko-KR" sz="2000" dirty="0">
                <a:latin typeface="+mn-lt"/>
              </a:rPr>
              <a:t>31</a:t>
            </a:r>
            <a:r>
              <a:rPr lang="ko-KR" altLang="en-US" sz="2000" dirty="0">
                <a:latin typeface="+mn-lt"/>
              </a:rPr>
              <a:t>일 미일화친조약 체결</a:t>
            </a:r>
            <a:endParaRPr lang="en-US" altLang="ko-KR" sz="2000" dirty="0">
              <a:latin typeface="+mn-lt"/>
            </a:endParaRP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+mn-lt"/>
            </a:endParaRP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 1858</a:t>
            </a:r>
            <a:r>
              <a:rPr lang="ko-KR" altLang="en-US" sz="2000" dirty="0">
                <a:latin typeface="+mn-lt"/>
              </a:rPr>
              <a:t>년 </a:t>
            </a:r>
            <a:r>
              <a:rPr lang="en-US" altLang="ko-KR" sz="2000" dirty="0">
                <a:latin typeface="+mn-lt"/>
              </a:rPr>
              <a:t>7</a:t>
            </a:r>
            <a:r>
              <a:rPr lang="ko-KR" altLang="en-US" sz="2000" dirty="0">
                <a:latin typeface="+mn-lt"/>
              </a:rPr>
              <a:t>월 </a:t>
            </a:r>
            <a:r>
              <a:rPr lang="en-US" altLang="ko-KR" sz="2000" dirty="0">
                <a:latin typeface="+mn-lt"/>
              </a:rPr>
              <a:t>29</a:t>
            </a:r>
            <a:r>
              <a:rPr lang="ko-KR" altLang="en-US" sz="2000" dirty="0">
                <a:latin typeface="+mn-lt"/>
              </a:rPr>
              <a:t>일에는 미일수호통상조약 체결</a:t>
            </a:r>
            <a:endParaRPr lang="en-US" altLang="ko-KR" sz="2000" dirty="0">
              <a:latin typeface="+mn-lt"/>
            </a:endParaRP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</a:endParaRPr>
          </a:p>
          <a:p>
            <a:pPr marL="2857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CBB827-9A2D-D449-9686-F47D2A20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B921EC8-AD62-E940-80A2-682AC7104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6DBDC735-9A9C-6340-B1E4-3576B27ED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3F399C2-198A-1347-8B48-1B1D508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AB3593B-CA05-1845-839E-90B9B70EC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내용 개체 틀 5" descr="인간의 얼굴, 의류, 사람, 인물사진이(가) 표시된 사진&#10;&#10;자동 생성된 설명">
            <a:extLst>
              <a:ext uri="{FF2B5EF4-FFF2-40B4-BE49-F238E27FC236}">
                <a16:creationId xmlns:a16="http://schemas.microsoft.com/office/drawing/2014/main" id="{4D3908BE-D00D-E7F8-0657-20D9D02D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r="-4" b="40662"/>
          <a:stretch/>
        </p:blipFill>
        <p:spPr>
          <a:xfrm>
            <a:off x="7494077" y="681647"/>
            <a:ext cx="4044804" cy="263128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교통, 선박, 범선, 돛대이(가) 표시된 사진&#10;&#10;자동 생성된 설명">
            <a:extLst>
              <a:ext uri="{FF2B5EF4-FFF2-40B4-BE49-F238E27FC236}">
                <a16:creationId xmlns:a16="http://schemas.microsoft.com/office/drawing/2014/main" id="{4F4987E7-E3C1-EE5F-D733-836122A2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/>
          <a:stretch/>
        </p:blipFill>
        <p:spPr>
          <a:xfrm>
            <a:off x="7492306" y="3545072"/>
            <a:ext cx="4044804" cy="26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6718C61-DCD9-C695-6B3A-5F64D03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미일화친조약 </a:t>
            </a:r>
            <a:r>
              <a:rPr lang="en-US" altLang="ko-KR" dirty="0"/>
              <a:t>(</a:t>
            </a:r>
            <a:r>
              <a:rPr lang="ja-JP" altLang="en-US" dirty="0"/>
              <a:t>日米和親条約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61560B-6C14-21E6-A1FF-45C49086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일본이 서양세력과 맺은 최초의 근대적 조약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12</a:t>
            </a:r>
            <a:r>
              <a:rPr lang="ko-KR" altLang="en-US" dirty="0"/>
              <a:t>개조 항목으로 구성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항구 개항</a:t>
            </a:r>
            <a:r>
              <a:rPr lang="en-US" altLang="ko-KR" dirty="0"/>
              <a:t>, </a:t>
            </a:r>
            <a:r>
              <a:rPr lang="ko-KR" altLang="en-US" dirty="0"/>
              <a:t>최혜국 대우</a:t>
            </a:r>
            <a:r>
              <a:rPr lang="en-US" altLang="ko-KR" dirty="0"/>
              <a:t>, </a:t>
            </a:r>
            <a:r>
              <a:rPr lang="ko-KR" altLang="en-US" dirty="0"/>
              <a:t>미국 선박에 대한 식량</a:t>
            </a:r>
            <a:r>
              <a:rPr lang="en-US" altLang="ko-KR" dirty="0"/>
              <a:t>, </a:t>
            </a:r>
            <a:r>
              <a:rPr lang="ko-KR" altLang="en-US" dirty="0"/>
              <a:t>연료</a:t>
            </a:r>
            <a:r>
              <a:rPr lang="en-US" altLang="ko-KR" dirty="0"/>
              <a:t>,   </a:t>
            </a:r>
            <a:r>
              <a:rPr lang="ko-KR" altLang="en-US" dirty="0"/>
              <a:t>식수 등 공급 </a:t>
            </a:r>
            <a:r>
              <a:rPr lang="en-US" altLang="ko-KR" dirty="0"/>
              <a:t>, </a:t>
            </a:r>
            <a:r>
              <a:rPr lang="ko-KR" altLang="en-US" dirty="0"/>
              <a:t>외교관의 </a:t>
            </a:r>
            <a:r>
              <a:rPr lang="ko-KR" altLang="en-US" dirty="0" err="1"/>
              <a:t>시모다</a:t>
            </a:r>
            <a:r>
              <a:rPr lang="ko-KR" altLang="en-US" dirty="0"/>
              <a:t> 주재 등</a:t>
            </a:r>
          </a:p>
        </p:txBody>
      </p:sp>
      <p:pic>
        <p:nvPicPr>
          <p:cNvPr id="2" name="그림 1" descr="친필, 종이, 편지, 텍스트이(가) 표시된 사진&#10;&#10;자동 생성된 설명">
            <a:extLst>
              <a:ext uri="{FF2B5EF4-FFF2-40B4-BE49-F238E27FC236}">
                <a16:creationId xmlns:a16="http://schemas.microsoft.com/office/drawing/2014/main" id="{78A667F2-5709-AA8E-3AF1-2566AA27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" y="348548"/>
            <a:ext cx="3747354" cy="6160904"/>
          </a:xfrm>
          <a:prstGeom prst="rect">
            <a:avLst/>
          </a:prstGeom>
        </p:spPr>
      </p:pic>
      <p:pic>
        <p:nvPicPr>
          <p:cNvPr id="3" name="그림 2" descr="텍스트, 친필, 편지, 문서이(가) 표시된 사진&#10;&#10;자동 생성된 설명">
            <a:extLst>
              <a:ext uri="{FF2B5EF4-FFF2-40B4-BE49-F238E27FC236}">
                <a16:creationId xmlns:a16="http://schemas.microsoft.com/office/drawing/2014/main" id="{8A0EBB50-5A4C-E714-6E3E-F9016D3CD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3" y="1210518"/>
            <a:ext cx="6500717" cy="46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EC1A45B-F108-2C6A-1DD8-A7D78E6F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400"/>
              <a:t>미일수호통상조약</a:t>
            </a:r>
            <a:r>
              <a:rPr lang="en-US" altLang="ko-KR" sz="3400"/>
              <a:t>(</a:t>
            </a:r>
            <a:r>
              <a:rPr lang="zh-TW" altLang="en-US" sz="3400"/>
              <a:t>美日修好通商</a:t>
            </a:r>
            <a:r>
              <a:rPr lang="ja-JP" altLang="en-US" sz="3400"/>
              <a:t>条</a:t>
            </a:r>
            <a:r>
              <a:rPr lang="zh-TW" altLang="en-US" sz="3400"/>
              <a:t>約</a:t>
            </a:r>
            <a:r>
              <a:rPr lang="en-US" altLang="ko-KR" sz="3400"/>
              <a:t>)</a:t>
            </a:r>
            <a:endParaRPr lang="ko-KR" altLang="en-US" sz="34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68B052-73BA-DB1E-0F91-96E30632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016"/>
            <a:ext cx="5263859" cy="3601212"/>
          </a:xfrm>
        </p:spPr>
        <p:txBody>
          <a:bodyPr spcCol="360000">
            <a:noAutofit/>
          </a:bodyPr>
          <a:lstStyle/>
          <a:p>
            <a:pPr>
              <a:lnSpc>
                <a:spcPct val="104000"/>
              </a:lnSpc>
            </a:pPr>
            <a:r>
              <a:rPr lang="en-US" altLang="ko-KR" sz="2000" dirty="0"/>
              <a:t>1858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/>
              <a:t>29</a:t>
            </a:r>
            <a:r>
              <a:rPr lang="ko-KR" altLang="en-US" sz="2000" dirty="0"/>
              <a:t>일 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 err="1"/>
              <a:t>에도막부와</a:t>
            </a:r>
            <a:r>
              <a:rPr lang="ko-KR" altLang="en-US" sz="2000" dirty="0"/>
              <a:t> 미국이 맺은 불평등 조약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en-US" altLang="ko-KR" sz="2000" dirty="0"/>
              <a:t>4</a:t>
            </a:r>
            <a:r>
              <a:rPr lang="ko-KR" altLang="en-US" sz="2000" dirty="0"/>
              <a:t>개 항구 개항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일본의 불간섭</a:t>
            </a:r>
            <a:r>
              <a:rPr lang="en-US" altLang="ko-KR" sz="2000" dirty="0"/>
              <a:t>, 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일본 내에서 미국의 영사 재판권</a:t>
            </a:r>
            <a:r>
              <a:rPr lang="en-US" altLang="ko-KR" sz="2000" dirty="0"/>
              <a:t> </a:t>
            </a:r>
            <a:r>
              <a:rPr lang="ko-KR" altLang="en-US" sz="2000" dirty="0"/>
              <a:t>인정</a:t>
            </a:r>
            <a:r>
              <a:rPr lang="en-US" altLang="ko-KR" sz="2000" dirty="0"/>
              <a:t>, 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협정 관세 원칙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dirty="0"/>
              <a:t>후에 일본도 조선에 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 err="1"/>
              <a:t>운요호</a:t>
            </a:r>
            <a:r>
              <a:rPr lang="ko-KR" altLang="en-US" sz="2000" dirty="0"/>
              <a:t> 사건</a:t>
            </a:r>
            <a:r>
              <a:rPr lang="en-US" altLang="ko-KR" sz="2000" dirty="0"/>
              <a:t> </a:t>
            </a:r>
            <a:r>
              <a:rPr lang="ko-KR" altLang="en-US" sz="2000" dirty="0"/>
              <a:t>일으키고</a:t>
            </a:r>
            <a:r>
              <a:rPr lang="en-US" altLang="ko-KR" sz="2000" dirty="0"/>
              <a:t> </a:t>
            </a:r>
            <a:r>
              <a:rPr lang="ko-KR" altLang="en-US" sz="2000" dirty="0"/>
              <a:t>강화도 조약 체결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endParaRPr lang="en-US" altLang="ko-KR" sz="1900" dirty="0"/>
          </a:p>
          <a:p>
            <a:pPr>
              <a:lnSpc>
                <a:spcPct val="104000"/>
              </a:lnSpc>
            </a:pPr>
            <a:endParaRPr lang="ko-KR" altLang="en-US" sz="19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텍스트, 책, 편지, 실내이(가) 표시된 사진&#10;&#10;자동 생성된 설명">
            <a:extLst>
              <a:ext uri="{FF2B5EF4-FFF2-40B4-BE49-F238E27FC236}">
                <a16:creationId xmlns:a16="http://schemas.microsoft.com/office/drawing/2014/main" id="{60595D4F-1850-4DB1-6304-A284B9BA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06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1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7EEE5-35DD-1F68-FFDC-CB2387DD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존왕양이</a:t>
            </a:r>
            <a:r>
              <a:rPr lang="ko-KR" altLang="en-US" dirty="0"/>
              <a:t> 운동과 막부 타도</a:t>
            </a:r>
            <a:r>
              <a:rPr lang="zh-TW" altLang="en-US" b="1" i="0" dirty="0">
                <a:solidFill>
                  <a:srgbClr val="FFFFFF"/>
                </a:solidFill>
                <a:effectLst/>
              </a:rPr>
              <a:t>修好通商條約美日修好通商條約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53DBDC-0B51-0B83-6ACA-EA672C27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628394"/>
            <a:ext cx="7335835" cy="3601212"/>
          </a:xfrm>
        </p:spPr>
        <p:txBody>
          <a:bodyPr/>
          <a:lstStyle/>
          <a:p>
            <a:r>
              <a:rPr lang="ko-KR" altLang="en-US" sz="2000" dirty="0"/>
              <a:t>에도 막부 말기부터 막부는 영향력을 </a:t>
            </a:r>
            <a:r>
              <a:rPr lang="ko-KR" altLang="en-US" sz="2000" dirty="0" err="1"/>
              <a:t>잃어감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지방의 </a:t>
            </a:r>
            <a:r>
              <a:rPr lang="ko-KR" altLang="en-US" sz="2000" dirty="0" err="1"/>
              <a:t>웅번</a:t>
            </a:r>
            <a:r>
              <a:rPr lang="en-US" altLang="ko-KR" sz="2000" dirty="0"/>
              <a:t>(</a:t>
            </a:r>
            <a:r>
              <a:rPr lang="ko-KR" altLang="en-US" sz="2000" dirty="0"/>
              <a:t>군벌</a:t>
            </a:r>
            <a:r>
              <a:rPr lang="en-US" altLang="ko-KR" sz="2000" dirty="0"/>
              <a:t>)</a:t>
            </a:r>
            <a:r>
              <a:rPr lang="ko-KR" altLang="en-US" sz="2000" dirty="0"/>
              <a:t>들</a:t>
            </a:r>
            <a:r>
              <a:rPr lang="en-US" altLang="ko-KR" sz="2000" dirty="0"/>
              <a:t>, </a:t>
            </a:r>
            <a:r>
              <a:rPr lang="ko-KR" altLang="en-US" sz="2000" dirty="0"/>
              <a:t>막부 불신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막부 반대와 천황에게 충성한다는 목적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서양 배척까지 합쳐져 </a:t>
            </a:r>
            <a:r>
              <a:rPr lang="ko-KR" altLang="en-US" sz="2000" dirty="0" err="1"/>
              <a:t>존황양이</a:t>
            </a:r>
            <a:r>
              <a:rPr lang="en-US" altLang="ko-KR" sz="2000" dirty="0"/>
              <a:t>(</a:t>
            </a:r>
            <a:r>
              <a:rPr lang="ko-KR" altLang="en-US" sz="2000" dirty="0"/>
              <a:t>尊皇讓夷</a:t>
            </a:r>
            <a:r>
              <a:rPr lang="en-US" altLang="ko-KR" sz="2000" dirty="0"/>
              <a:t>)</a:t>
            </a:r>
            <a:r>
              <a:rPr lang="ko-KR" altLang="en-US" sz="2000" dirty="0"/>
              <a:t>론 발생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ko-KR" sz="2000" dirty="0" err="1"/>
              <a:t>존왕양이</a:t>
            </a:r>
            <a:r>
              <a:rPr lang="ko-KR" altLang="ko-KR" sz="2000" dirty="0"/>
              <a:t> 운동은 막부의 개항 결정에 대한 반발에서 시작</a:t>
            </a:r>
            <a:endParaRPr lang="en-US" altLang="ko-KR" sz="2000" dirty="0"/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301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8F99D0-5CD5-7A13-BE39-720706B5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995137" cy="1268984"/>
          </a:xfrm>
        </p:spPr>
        <p:txBody>
          <a:bodyPr>
            <a:normAutofit/>
          </a:bodyPr>
          <a:lstStyle/>
          <a:p>
            <a:r>
              <a:rPr lang="ko-KR" altLang="en-US" err="1"/>
              <a:t>존왕양이</a:t>
            </a:r>
            <a:r>
              <a:rPr lang="ko-KR" altLang="en-US"/>
              <a:t> 운동과 막부 타도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741C73-6474-FC3B-5224-3A8F8FEE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9318" y="1586354"/>
            <a:ext cx="6240969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"천황을 받들고 서양을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effectLst/>
              </a:rPr>
              <a:t>몰아내자"는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이념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  </a:t>
            </a:r>
            <a:r>
              <a:rPr kumimoji="0" lang="en-US" altLang="ko-KR" sz="2000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일본 전역으로 확산,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민중과 번(藩) 세력이 막부에 저항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천황 권위를 강화하려는 세력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막부 타도 운동을 주도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en-US" sz="2000" b="0" i="0" u="none" strike="noStrike" cap="none" normalizeH="0" baseline="0" dirty="0" err="1">
                <a:ln>
                  <a:noFill/>
                </a:ln>
                <a:effectLst/>
              </a:rPr>
              <a:t>사쓰마와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effectLst/>
              </a:rPr>
              <a:t> 조슈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강력한 두 번(藩)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협력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 막부 몰락 가속화</a:t>
            </a:r>
            <a:endParaRPr lang="en-US" altLang="ko-KR" sz="2000" dirty="0"/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ko-KR" altLang="ko-KR" sz="2000" dirty="0"/>
              <a:t>일본 정치의 중심 세력으로 부상</a:t>
            </a:r>
            <a:endParaRPr lang="en-US" altLang="ko-KR" sz="2000" dirty="0"/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ko-KR" altLang="ko-KR" sz="11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93718EB9-0B61-CD4F-04A1-ADB2E56E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나눔고딕" pitchFamily="2" charset="-127"/>
              </a:rPr>
              <a:t>. </a:t>
            </a:r>
          </a:p>
        </p:txBody>
      </p:sp>
      <p:pic>
        <p:nvPicPr>
          <p:cNvPr id="12" name="그림 11" descr="지도, 텍스트, 아틀라스, 폰트이(가) 표시된 사진&#10;&#10;자동 생성된 설명">
            <a:extLst>
              <a:ext uri="{FF2B5EF4-FFF2-40B4-BE49-F238E27FC236}">
                <a16:creationId xmlns:a16="http://schemas.microsoft.com/office/drawing/2014/main" id="{B953C71A-3CD3-F8C2-72E9-F9A4882C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69" y="1455195"/>
            <a:ext cx="5369852" cy="43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08D756C-52D2-5A72-FF33-61B85FE0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6154424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보신 전쟁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161791-C1CC-CC39-255F-13EC4FC77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1" y="2160016"/>
            <a:ext cx="6154424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막부의 쇠퇴 이후 </a:t>
            </a:r>
            <a:r>
              <a:rPr kumimoji="0" lang="ko-KR" altLang="en-US" sz="1700" b="0" i="0" u="none" strike="noStrike" cap="none" normalizeH="0" baseline="0">
                <a:ln>
                  <a:noFill/>
                </a:ln>
                <a:effectLst/>
              </a:rPr>
              <a:t>신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정부(메이지)</a:t>
            </a:r>
            <a:r>
              <a:rPr kumimoji="0" lang="ko-KR" altLang="en-US" sz="1700" b="0" i="0" u="none" strike="noStrike" cap="none" normalizeH="0" baseline="0">
                <a:ln>
                  <a:noFill/>
                </a:ln>
                <a:effectLst/>
              </a:rPr>
              <a:t>의 집권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과정에서 내전 발생</a:t>
            </a:r>
            <a:endParaRPr kumimoji="0" lang="en-US" altLang="ko-KR" sz="1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US" altLang="ko-KR" sz="1700"/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ko-KR" altLang="ko-KR" sz="1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메이지군이 서양식 군사 기술을 바탕으로 </a:t>
            </a:r>
            <a:r>
              <a:rPr kumimoji="0" lang="ko-KR" altLang="ko-KR" sz="1700" b="0" i="0" u="none" strike="noStrike" cap="none" normalizeH="0" baseline="0" err="1">
                <a:ln>
                  <a:noFill/>
                </a:ln>
                <a:effectLst/>
              </a:rPr>
              <a:t>막부군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 크게 격파</a:t>
            </a:r>
            <a:endParaRPr kumimoji="0" lang="en-US" altLang="ko-KR" sz="1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ko-KR" sz="1700"/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ko-KR" altLang="ko-KR" sz="1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에도 막부의 최후 거점</a:t>
            </a:r>
            <a:r>
              <a:rPr kumimoji="0" lang="ko-KR" altLang="en-US" sz="1700" b="0" i="0" u="none" strike="noStrike" cap="none" normalizeH="0" baseline="0">
                <a:ln>
                  <a:noFill/>
                </a:ln>
                <a:effectLst/>
              </a:rPr>
              <a:t>인 </a:t>
            </a:r>
            <a:r>
              <a:rPr kumimoji="0" lang="ko-KR" altLang="en-US" sz="1700" b="0" i="0" u="none" strike="noStrike" cap="none" normalizeH="0" baseline="0" err="1">
                <a:ln>
                  <a:noFill/>
                </a:ln>
                <a:effectLst/>
              </a:rPr>
              <a:t>에도성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 점령,</a:t>
            </a:r>
            <a:r>
              <a:rPr lang="en-US" altLang="ko-KR" sz="1700"/>
              <a:t>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막부 </a:t>
            </a:r>
            <a:r>
              <a:rPr kumimoji="0" lang="ko-KR" altLang="en-US" sz="1700" b="0" i="0" u="none" strike="noStrike" cap="none" normalizeH="0" baseline="0">
                <a:ln>
                  <a:noFill/>
                </a:ln>
                <a:effectLst/>
              </a:rPr>
              <a:t>체제 </a:t>
            </a:r>
            <a:r>
              <a:rPr kumimoji="0" lang="ko-KR" altLang="ko-KR" sz="1700" b="0" i="0" u="none" strike="noStrike" cap="none" normalizeH="0" baseline="0">
                <a:ln>
                  <a:noFill/>
                </a:ln>
                <a:effectLst/>
              </a:rPr>
              <a:t>몰락</a:t>
            </a:r>
            <a:endParaRPr kumimoji="0" lang="en-US" altLang="ko-KR" sz="1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ko-KR" sz="170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ko-KR" altLang="ko-KR" sz="1700"/>
          </a:p>
          <a:p>
            <a:pPr marL="0" lv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ko-KR" sz="1700"/>
              <a:t> </a:t>
            </a:r>
            <a:r>
              <a:rPr lang="ko-KR" altLang="ko-KR" sz="1700"/>
              <a:t>천황 중심 새로운 정치 체제 공식적으로 시작</a:t>
            </a:r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ko-KR" altLang="ko-KR" sz="17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9" name="그림 8" descr="스케치, 그림, 야외, 흑백이(가) 표시된 사진&#10;&#10;자동 생성된 설명">
            <a:extLst>
              <a:ext uri="{FF2B5EF4-FFF2-40B4-BE49-F238E27FC236}">
                <a16:creationId xmlns:a16="http://schemas.microsoft.com/office/drawing/2014/main" id="{D9A2B16D-BB0D-51F4-C4E8-6F6B6972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2" r="26219" b="1"/>
          <a:stretch/>
        </p:blipFill>
        <p:spPr>
          <a:xfrm>
            <a:off x="7492315" y="10"/>
            <a:ext cx="4699685" cy="3428989"/>
          </a:xfrm>
          <a:prstGeom prst="rect">
            <a:avLst/>
          </a:prstGeom>
        </p:spPr>
      </p:pic>
      <p:pic>
        <p:nvPicPr>
          <p:cNvPr id="7" name="그림 6" descr="스케치, 그림, 흑백, 파노라마이(가) 표시된 사진&#10;&#10;자동 생성된 설명">
            <a:extLst>
              <a:ext uri="{FF2B5EF4-FFF2-40B4-BE49-F238E27FC236}">
                <a16:creationId xmlns:a16="http://schemas.microsoft.com/office/drawing/2014/main" id="{89B1760D-529F-B1FA-4A75-4C2E279BD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60226"/>
          <a:stretch/>
        </p:blipFill>
        <p:spPr>
          <a:xfrm>
            <a:off x="7492315" y="3429001"/>
            <a:ext cx="4699685" cy="3429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08BEAB-78BB-F54E-B087-1CB0393E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8536" y="3428999"/>
            <a:ext cx="4703464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84B970-A9BC-554F-AFC0-D4C5811B7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88851" y="0"/>
            <a:ext cx="1901686" cy="4677439"/>
            <a:chOff x="10290315" y="0"/>
            <a:chExt cx="1901686" cy="4677439"/>
          </a:xfrm>
        </p:grpSpPr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7B833146-9A26-EA41-8B79-06207BD00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4D1DD64-0D91-0641-B937-B7F8B0A5F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E7C64C9D-CB02-BF42-8DC9-660F3EC73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15A7E0DC-E563-4E45-8D1D-3B57D5A60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35315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건물, 야외, 묘지, 무덤이(가) 표시된 사진&#10;&#10;자동 생성된 설명">
            <a:extLst>
              <a:ext uri="{FF2B5EF4-FFF2-40B4-BE49-F238E27FC236}">
                <a16:creationId xmlns:a16="http://schemas.microsoft.com/office/drawing/2014/main" id="{DECDB581-39CE-6C06-2844-9CB49DFC5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34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FC1180-1066-665A-A1E4-B92FF423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 발표의 의의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1E601C-ECD7-459A-FCED-64EAEC4A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92826"/>
            <a:ext cx="8205224" cy="4168402"/>
          </a:xfrm>
        </p:spPr>
        <p:txBody>
          <a:bodyPr/>
          <a:lstStyle/>
          <a:p>
            <a:endParaRPr lang="en-US" altLang="ko-KR" sz="2000" dirty="0"/>
          </a:p>
          <a:p>
            <a:r>
              <a:rPr lang="ko-KR" altLang="en-US" sz="2000" dirty="0"/>
              <a:t>에도 막부 말기의 일본 상황에 대해 파악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일본의 서구식 근대화 과정에 대해 파악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당시 조선과 일본의 갈등에 대해 파악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근대화 이후 한일합병을 맺게 된 역사적 배경에 대해 파악</a:t>
            </a:r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ko-KR" altLang="en-US" sz="2000" dirty="0"/>
          </a:p>
          <a:p>
            <a:pPr marL="0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513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05901-A866-26A2-8071-52C6D821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3" y="760379"/>
            <a:ext cx="7335835" cy="1268984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48E600-23B6-1506-0CFA-23D2DA57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10813"/>
            <a:ext cx="7335835" cy="405041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ko-KR" altLang="en-US" dirty="0"/>
              <a:t>에도 시대의 배경</a:t>
            </a:r>
            <a:endParaRPr lang="en-US" altLang="ko-KR" dirty="0"/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ko-KR" altLang="en-US" dirty="0"/>
              <a:t>쇄국 정책</a:t>
            </a:r>
            <a:endParaRPr lang="en-US" altLang="ko-KR" dirty="0"/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ko-KR" altLang="en-US" dirty="0"/>
              <a:t>막부 말기 서양 세력의 등장</a:t>
            </a:r>
            <a:endParaRPr lang="en-US" altLang="ko-KR" dirty="0"/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ko-KR" altLang="en-US" dirty="0"/>
              <a:t>메이지 유신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4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98FF-C3D4-E16D-C371-CC65D4F2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891484-B97B-D323-1D4F-4CF1758C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70" y="770890"/>
            <a:ext cx="7335835" cy="1268984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E58F19-FC37-EC81-95BF-4589A635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10813"/>
            <a:ext cx="7335835" cy="405041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조선과 일본의 갈등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 </a:t>
            </a:r>
            <a:r>
              <a:rPr lang="ko-KR" altLang="en-US" dirty="0"/>
              <a:t>일본의 영향력 확대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7. </a:t>
            </a:r>
            <a:r>
              <a:rPr lang="ko-KR" altLang="en-US" dirty="0"/>
              <a:t>대한제국 탄생과 일본의 압박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8. </a:t>
            </a:r>
            <a:r>
              <a:rPr lang="ko-KR" altLang="en-US" dirty="0"/>
              <a:t>러일 전쟁과 을사조약 체결</a:t>
            </a: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4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A3C2E5-F100-EF1F-93AF-18CA7D84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에도 막부 성립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8E9545-5835-2C90-D819-26B11A44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 1603</a:t>
            </a:r>
            <a:r>
              <a:rPr lang="ko-KR" altLang="en-US" sz="2000" dirty="0"/>
              <a:t>년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도쿠가와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이에야스가</a:t>
            </a:r>
            <a:r>
              <a:rPr lang="ko-KR" altLang="en-US" sz="2000" dirty="0"/>
              <a:t> 에도 막부 성립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250</a:t>
            </a:r>
            <a:r>
              <a:rPr lang="ko-KR" altLang="en-US" sz="2000" dirty="0"/>
              <a:t>여년간 쇄국</a:t>
            </a:r>
            <a:r>
              <a:rPr lang="en-US" altLang="ko-KR" sz="2000" dirty="0"/>
              <a:t>(</a:t>
            </a:r>
            <a:r>
              <a:rPr lang="ko-KR" altLang="en-US" sz="2000" dirty="0"/>
              <a:t>鎖国</a:t>
            </a:r>
            <a:r>
              <a:rPr lang="en-US" altLang="ko-KR" sz="2000" dirty="0"/>
              <a:t>)</a:t>
            </a:r>
            <a:r>
              <a:rPr lang="ko-KR" altLang="en-US" sz="2000" dirty="0"/>
              <a:t>정책 유지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(</a:t>
            </a:r>
            <a:r>
              <a:rPr lang="ko-KR" altLang="en-US" sz="2000" dirty="0"/>
              <a:t>단</a:t>
            </a:r>
            <a:r>
              <a:rPr lang="en-US" altLang="ko-KR" sz="2000" dirty="0"/>
              <a:t>, </a:t>
            </a:r>
            <a:r>
              <a:rPr lang="ko-KR" altLang="en-US" sz="2000" dirty="0"/>
              <a:t>네덜란드를 비롯해 소수 교역 허가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ko-KR" altLang="en-US" sz="2000" dirty="0"/>
              <a:t>이 시기에 일본은 인구 증가</a:t>
            </a:r>
            <a:r>
              <a:rPr lang="en-US" altLang="ko-KR" sz="2000" dirty="0"/>
              <a:t>, </a:t>
            </a:r>
            <a:r>
              <a:rPr lang="ko-KR" altLang="en-US" sz="2000" dirty="0"/>
              <a:t>문화</a:t>
            </a:r>
            <a:r>
              <a:rPr lang="en-US" altLang="ko-KR" sz="2000" dirty="0"/>
              <a:t>, </a:t>
            </a:r>
            <a:r>
              <a:rPr lang="ko-KR" altLang="en-US" sz="2000" dirty="0"/>
              <a:t>과학기술 발달 </a:t>
            </a:r>
            <a:endParaRPr lang="en-US" altLang="ko-KR" sz="2000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4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2A38C16-3338-E9DB-1CC8-D689C34A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7" y="443753"/>
            <a:ext cx="2633265" cy="3001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86817-0167-2602-CB35-F85959364BF0}"/>
              </a:ext>
            </a:extLst>
          </p:cNvPr>
          <p:cNvSpPr txBox="1"/>
          <p:nvPr/>
        </p:nvSpPr>
        <p:spPr>
          <a:xfrm>
            <a:off x="449491" y="3549444"/>
            <a:ext cx="267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도쿠가와</a:t>
            </a:r>
            <a:r>
              <a:rPr lang="ko-KR" altLang="en-US" dirty="0">
                <a:latin typeface="나눔고딕" panose="020B0503020000020004" pitchFamily="2" charset="-127"/>
              </a:rPr>
              <a:t> </a:t>
            </a:r>
            <a:r>
              <a:rPr lang="ko-KR" altLang="en-US" dirty="0" err="1">
                <a:latin typeface="나눔고딕" panose="020B0503020000020004" pitchFamily="2" charset="-127"/>
              </a:rPr>
              <a:t>이에야스</a:t>
            </a:r>
            <a:r>
              <a:rPr lang="ko-KR" altLang="en-US" dirty="0">
                <a:latin typeface="나눔고딕" panose="020B0503020000020004" pitchFamily="2" charset="-127"/>
              </a:rPr>
              <a:t> 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</a:t>
            </a:r>
            <a:r>
              <a:rPr lang="ko-KR" altLang="en-US" dirty="0">
                <a:latin typeface="나눔고딕" panose="020B0503020000020004" pitchFamily="2" charset="-127"/>
              </a:rPr>
              <a:t>德川家康</a:t>
            </a:r>
            <a:r>
              <a:rPr lang="en-US" altLang="ko-KR" dirty="0">
                <a:latin typeface="나눔고딕" panose="020B0503020000020004" pitchFamily="2" charset="-127"/>
              </a:rPr>
              <a:t>,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나눔고딕" pitchFamily="2" charset="-127"/>
              </a:rPr>
              <a:t>1543~1616)</a:t>
            </a:r>
            <a:endParaRPr lang="ko-KR" altLang="en-US" dirty="0">
              <a:latin typeface="나눔고딕" panose="020B0503020000020004" pitchFamily="2" charset="-127"/>
            </a:endParaRPr>
          </a:p>
        </p:txBody>
      </p:sp>
      <p:pic>
        <p:nvPicPr>
          <p:cNvPr id="22" name="그림 21" descr="지도, 예술이(가) 표시된 사진&#10;&#10;자동 생성된 설명">
            <a:extLst>
              <a:ext uri="{FF2B5EF4-FFF2-40B4-BE49-F238E27FC236}">
                <a16:creationId xmlns:a16="http://schemas.microsoft.com/office/drawing/2014/main" id="{E82EA4FB-9415-9E2C-80E6-BDF20ED38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98" y="443753"/>
            <a:ext cx="5252854" cy="5252854"/>
          </a:xfrm>
          <a:prstGeom prst="rect">
            <a:avLst/>
          </a:prstGeom>
        </p:spPr>
      </p:pic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E1564FA7-D78A-1116-842D-C2367DE0018E}"/>
              </a:ext>
            </a:extLst>
          </p:cNvPr>
          <p:cNvSpPr/>
          <p:nvPr/>
        </p:nvSpPr>
        <p:spPr>
          <a:xfrm>
            <a:off x="6962256" y="3756656"/>
            <a:ext cx="414463" cy="369557"/>
          </a:xfrm>
          <a:prstGeom prst="donut">
            <a:avLst>
              <a:gd name="adj" fmla="val 703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B0503020000020004" pitchFamily="2" charset="-127"/>
            </a:endParaRPr>
          </a:p>
        </p:txBody>
      </p:sp>
      <p:pic>
        <p:nvPicPr>
          <p:cNvPr id="3" name="그림 2" descr="나무, 집, 만화 영화, 도시 디자인이(가) 표시된 사진&#10;&#10;자동 생성된 설명">
            <a:extLst>
              <a:ext uri="{FF2B5EF4-FFF2-40B4-BE49-F238E27FC236}">
                <a16:creationId xmlns:a16="http://schemas.microsoft.com/office/drawing/2014/main" id="{1A13B3F0-3C89-16B5-48C5-4C6CB8C04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05" y="400552"/>
            <a:ext cx="6864757" cy="53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1446F-13C6-F8D3-F6FB-A4B9CFAE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쇄국 정책</a:t>
            </a:r>
            <a:r>
              <a:rPr lang="en-US" altLang="ko-KR" dirty="0"/>
              <a:t>(</a:t>
            </a:r>
            <a:r>
              <a:rPr lang="ja-JP" altLang="en-US" dirty="0"/>
              <a:t>鎖国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A2CE60-4888-269F-9B1D-9C57F307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1639</a:t>
            </a:r>
            <a:r>
              <a:rPr lang="ko-KR" altLang="en-US" sz="2000" dirty="0"/>
              <a:t>년 </a:t>
            </a:r>
            <a:r>
              <a:rPr lang="en-US" altLang="ko-KR" sz="2000" dirty="0"/>
              <a:t>~ 1854</a:t>
            </a:r>
            <a:r>
              <a:rPr lang="ko-KR" altLang="en-US" sz="2000" dirty="0"/>
              <a:t>년 미일 화친조약 때까지 해외와의 무역</a:t>
            </a:r>
            <a:r>
              <a:rPr lang="en-US" altLang="ko-KR" sz="2000" dirty="0"/>
              <a:t>, </a:t>
            </a:r>
            <a:r>
              <a:rPr lang="ko-KR" altLang="en-US" sz="2000" dirty="0"/>
              <a:t>교류를 금한 기간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기독교 통제</a:t>
            </a:r>
            <a:r>
              <a:rPr lang="en-US" altLang="ko-KR" sz="2000" dirty="0"/>
              <a:t>, </a:t>
            </a:r>
            <a:r>
              <a:rPr lang="ko-KR" altLang="en-US" sz="2000" dirty="0"/>
              <a:t>봉건사회 붕괴 우려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쇄국 중에도 일부 소수 국가들과 무역 개시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(</a:t>
            </a:r>
            <a:r>
              <a:rPr lang="ko-KR" altLang="en-US" sz="2000" dirty="0"/>
              <a:t>예 </a:t>
            </a:r>
            <a:r>
              <a:rPr lang="en-US" altLang="ko-KR" sz="2000" dirty="0"/>
              <a:t>: </a:t>
            </a:r>
            <a:r>
              <a:rPr lang="ko-KR" altLang="en-US" sz="2000" dirty="0"/>
              <a:t>나가사키 </a:t>
            </a:r>
            <a:r>
              <a:rPr lang="ko-KR" altLang="en-US" sz="2000" dirty="0" err="1"/>
              <a:t>데지마</a:t>
            </a:r>
            <a:r>
              <a:rPr lang="en-US" altLang="ko-KR" sz="2000" dirty="0"/>
              <a:t>, </a:t>
            </a:r>
            <a:r>
              <a:rPr lang="ko-KR" altLang="en-US" sz="2000" dirty="0"/>
              <a:t>쓰시마</a:t>
            </a:r>
            <a:r>
              <a:rPr lang="en-US" altLang="ko-KR" sz="2000" dirty="0"/>
              <a:t>, </a:t>
            </a:r>
            <a:r>
              <a:rPr lang="ko-KR" altLang="en-US" sz="2000" dirty="0"/>
              <a:t>사쓰마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에조</a:t>
            </a:r>
            <a:r>
              <a:rPr lang="ko-KR" altLang="en-US" sz="2000" dirty="0"/>
              <a:t> 등</a:t>
            </a:r>
            <a:r>
              <a:rPr lang="en-US" altLang="ko-KR" sz="2000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1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9AAB2768-A918-C4F8-D47F-FA93178A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데지마</a:t>
            </a:r>
            <a:r>
              <a:rPr lang="en-US" altLang="ko-KR" dirty="0"/>
              <a:t>(</a:t>
            </a:r>
            <a:r>
              <a:rPr lang="ko-KR" altLang="en-US" dirty="0"/>
              <a:t>出島</a:t>
            </a:r>
            <a:r>
              <a:rPr lang="en-US" altLang="ko-KR" dirty="0"/>
              <a:t>)</a:t>
            </a:r>
            <a:r>
              <a:rPr lang="ko-KR" altLang="en-US" dirty="0"/>
              <a:t>와</a:t>
            </a:r>
            <a:br>
              <a:rPr lang="en-US" altLang="ko-KR" dirty="0"/>
            </a:br>
            <a:r>
              <a:rPr lang="ko-KR" altLang="en-US" dirty="0" err="1"/>
              <a:t>란가쿠</a:t>
            </a:r>
            <a:r>
              <a:rPr lang="en-US" altLang="ko-KR" dirty="0"/>
              <a:t>(</a:t>
            </a:r>
            <a:r>
              <a:rPr lang="ja-JP" altLang="en-US" dirty="0"/>
              <a:t>蘭学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5" name="내용 개체 틀 14" descr="배, 물, 야외, 페인팅이(가) 표시된 사진&#10;&#10;자동 생성된 설명">
            <a:extLst>
              <a:ext uri="{FF2B5EF4-FFF2-40B4-BE49-F238E27FC236}">
                <a16:creationId xmlns:a16="http://schemas.microsoft.com/office/drawing/2014/main" id="{AF838305-C5E3-1CAA-078D-86AD75BB9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1409"/>
            <a:ext cx="6111875" cy="4360832"/>
          </a:xfr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23173E9-C235-0E25-607F-5BA2DF34E85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63654" y="2160588"/>
            <a:ext cx="4705519" cy="2833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나가사키</a:t>
            </a:r>
            <a:r>
              <a:rPr lang="en-US" altLang="ko-KR" sz="2000" dirty="0"/>
              <a:t>(</a:t>
            </a:r>
            <a:r>
              <a:rPr lang="ko-KR" altLang="en-US" sz="2000" dirty="0"/>
              <a:t>長崎</a:t>
            </a:r>
            <a:r>
              <a:rPr lang="en-US" altLang="ko-KR" sz="2000" dirty="0"/>
              <a:t>)</a:t>
            </a:r>
            <a:r>
              <a:rPr lang="ko-KR" altLang="en-US" sz="2000" dirty="0"/>
              <a:t>의 </a:t>
            </a:r>
            <a:r>
              <a:rPr lang="ko-KR" altLang="en-US" sz="2000" dirty="0" err="1"/>
              <a:t>데지마</a:t>
            </a:r>
            <a:r>
              <a:rPr lang="en-US" altLang="ko-KR" sz="2000" dirty="0"/>
              <a:t>(</a:t>
            </a:r>
            <a:r>
              <a:rPr lang="ko-KR" altLang="en-US" sz="2000" dirty="0"/>
              <a:t>出島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ko-KR" altLang="en-US" sz="2000" dirty="0"/>
              <a:t>이 곳에서 네덜란드와의 교역이 이루어짐</a:t>
            </a:r>
            <a:endParaRPr lang="ja-JP" altLang="en-US" sz="2000" dirty="0"/>
          </a:p>
          <a:p>
            <a:endParaRPr lang="ja-JP" altLang="en-US" sz="2000" dirty="0"/>
          </a:p>
          <a:p>
            <a:r>
              <a:rPr lang="ko-KR" altLang="en-US" sz="2000" dirty="0"/>
              <a:t>네덜란드에서 들여온 </a:t>
            </a:r>
            <a:r>
              <a:rPr lang="ko-KR" altLang="en-US" sz="2000" dirty="0" err="1"/>
              <a:t>란가쿠</a:t>
            </a:r>
            <a:r>
              <a:rPr lang="en-US" altLang="ko-KR" sz="2000" dirty="0"/>
              <a:t>(</a:t>
            </a:r>
            <a:r>
              <a:rPr lang="ja-JP" altLang="en-US" sz="2000" dirty="0"/>
              <a:t>蘭学</a:t>
            </a:r>
            <a:r>
              <a:rPr lang="en-US" altLang="ko-KR" sz="2000" dirty="0"/>
              <a:t>)</a:t>
            </a:r>
          </a:p>
          <a:p>
            <a:r>
              <a:rPr lang="ko-KR" altLang="en-US" sz="2000" dirty="0"/>
              <a:t>일본의 과학기술 대폭 발전</a:t>
            </a:r>
          </a:p>
        </p:txBody>
      </p:sp>
      <p:pic>
        <p:nvPicPr>
          <p:cNvPr id="17" name="그림 16" descr="텍스트, 책, 스케치, 종이이(가) 표시된 사진&#10;&#10;자동 생성된 설명">
            <a:extLst>
              <a:ext uri="{FF2B5EF4-FFF2-40B4-BE49-F238E27FC236}">
                <a16:creationId xmlns:a16="http://schemas.microsoft.com/office/drawing/2014/main" id="{9F7121A2-2F28-50FA-568C-FD9778537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91" y="909314"/>
            <a:ext cx="8626469" cy="4852389"/>
          </a:xfrm>
          <a:prstGeom prst="rect">
            <a:avLst/>
          </a:prstGeom>
        </p:spPr>
      </p:pic>
      <p:pic>
        <p:nvPicPr>
          <p:cNvPr id="18" name="그림 17" descr="텍스트, 스케치, 그림이(가) 표시된 사진&#10;&#10;자동 생성된 설명">
            <a:extLst>
              <a:ext uri="{FF2B5EF4-FFF2-40B4-BE49-F238E27FC236}">
                <a16:creationId xmlns:a16="http://schemas.microsoft.com/office/drawing/2014/main" id="{77A9F9E6-215D-DA1B-41FC-48E8EC8DF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31" y="363793"/>
            <a:ext cx="4340738" cy="5948686"/>
          </a:xfrm>
          <a:prstGeom prst="rect">
            <a:avLst/>
          </a:prstGeom>
        </p:spPr>
      </p:pic>
      <p:pic>
        <p:nvPicPr>
          <p:cNvPr id="19" name="그림 18" descr="지도, 텍스트, 원이(가) 표시된 사진&#10;&#10;자동 생성된 설명">
            <a:extLst>
              <a:ext uri="{FF2B5EF4-FFF2-40B4-BE49-F238E27FC236}">
                <a16:creationId xmlns:a16="http://schemas.microsoft.com/office/drawing/2014/main" id="{D9127DDC-8817-3CE6-D69B-3BEABF3AA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51553"/>
            <a:ext cx="8096250" cy="5010150"/>
          </a:xfrm>
          <a:prstGeom prst="rect">
            <a:avLst/>
          </a:prstGeom>
        </p:spPr>
      </p:pic>
      <p:pic>
        <p:nvPicPr>
          <p:cNvPr id="20" name="그림 19" descr="그림, 스케치, 텍스트, 일러스트레이션이(가) 표시된 사진&#10;&#10;자동 생성된 설명">
            <a:extLst>
              <a:ext uri="{FF2B5EF4-FFF2-40B4-BE49-F238E27FC236}">
                <a16:creationId xmlns:a16="http://schemas.microsoft.com/office/drawing/2014/main" id="{4796E5C2-BE5C-A7D4-0B36-BE8BBFE31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9" y="728986"/>
            <a:ext cx="4762500" cy="5219700"/>
          </a:xfrm>
          <a:prstGeom prst="rect">
            <a:avLst/>
          </a:prstGeom>
        </p:spPr>
      </p:pic>
      <p:pic>
        <p:nvPicPr>
          <p:cNvPr id="21" name="그림 20" descr="무척추 동물, 그림, 스케치, 절지 동물이(가) 표시된 사진&#10;&#10;자동 생성된 설명">
            <a:extLst>
              <a:ext uri="{FF2B5EF4-FFF2-40B4-BE49-F238E27FC236}">
                <a16:creationId xmlns:a16="http://schemas.microsoft.com/office/drawing/2014/main" id="{387CED4C-6967-390A-DCD3-9D1938706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7143750" cy="4762500"/>
          </a:xfrm>
          <a:prstGeom prst="rect">
            <a:avLst/>
          </a:prstGeom>
        </p:spPr>
      </p:pic>
      <p:pic>
        <p:nvPicPr>
          <p:cNvPr id="23" name="그림 22" descr="스케치, 그림, 도표, 라인 아트이(가) 표시된 사진&#10;&#10;자동 생성된 설명">
            <a:extLst>
              <a:ext uri="{FF2B5EF4-FFF2-40B4-BE49-F238E27FC236}">
                <a16:creationId xmlns:a16="http://schemas.microsoft.com/office/drawing/2014/main" id="{8ECFECF9-0D80-09DE-466C-A365316AE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619125"/>
            <a:ext cx="43719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79938A-12C9-896E-F4B3-3774685C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에도시대의 변화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269C6B-FC4C-83F4-AE45-16263B4F6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도쿠가와</a:t>
            </a:r>
            <a:r>
              <a:rPr lang="ko-KR" altLang="en-US" dirty="0"/>
              <a:t> 막부의 화폐발행권 독점</a:t>
            </a:r>
            <a:r>
              <a:rPr lang="en-US" altLang="ko-KR" dirty="0"/>
              <a:t>, </a:t>
            </a:r>
            <a:r>
              <a:rPr lang="ko-KR" altLang="en-US" dirty="0"/>
              <a:t>화폐 통일 등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ko-KR" altLang="en-US" dirty="0"/>
              <a:t>인구 증가</a:t>
            </a:r>
            <a:r>
              <a:rPr lang="en-US" altLang="ko-KR" dirty="0"/>
              <a:t>, </a:t>
            </a:r>
            <a:r>
              <a:rPr lang="ko-KR" altLang="en-US" dirty="0"/>
              <a:t>상업 발달</a:t>
            </a:r>
            <a:r>
              <a:rPr lang="en-US" altLang="ko-KR" dirty="0"/>
              <a:t>, </a:t>
            </a:r>
            <a:r>
              <a:rPr lang="ko-KR" altLang="en-US" dirty="0"/>
              <a:t>교육기관 건설</a:t>
            </a:r>
            <a:r>
              <a:rPr lang="en-US" altLang="ko-KR" dirty="0"/>
              <a:t>, </a:t>
            </a:r>
            <a:r>
              <a:rPr lang="ko-KR" altLang="en-US" dirty="0"/>
              <a:t>교통 편리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문화 발달 </a:t>
            </a:r>
            <a:r>
              <a:rPr lang="en-US" altLang="ko-KR" dirty="0"/>
              <a:t>(</a:t>
            </a:r>
            <a:r>
              <a:rPr lang="ko-KR" altLang="en-US" dirty="0" err="1"/>
              <a:t>하이쿠</a:t>
            </a:r>
            <a:r>
              <a:rPr lang="en-US" altLang="ko-KR" dirty="0"/>
              <a:t>, </a:t>
            </a:r>
            <a:r>
              <a:rPr lang="ko-KR" altLang="en-US" dirty="0"/>
              <a:t>가부키</a:t>
            </a:r>
            <a:r>
              <a:rPr lang="en-US" altLang="ko-KR" dirty="0"/>
              <a:t>, </a:t>
            </a:r>
            <a:r>
              <a:rPr lang="ko-KR" altLang="en-US" dirty="0" err="1"/>
              <a:t>우키요에</a:t>
            </a:r>
            <a:r>
              <a:rPr lang="en-US" altLang="ko-KR" dirty="0"/>
              <a:t>, </a:t>
            </a:r>
            <a:r>
              <a:rPr lang="ko-KR" altLang="en-US" dirty="0" err="1"/>
              <a:t>분라쿠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		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 descr="텍스트, 도표, 그래프, 라인이(가) 표시된 사진&#10;&#10;자동 생성된 설명">
            <a:extLst>
              <a:ext uri="{FF2B5EF4-FFF2-40B4-BE49-F238E27FC236}">
                <a16:creationId xmlns:a16="http://schemas.microsoft.com/office/drawing/2014/main" id="{54DA40C1-06C4-0FC0-CBEC-EF1053EB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3" y="1236900"/>
            <a:ext cx="5351552" cy="4384200"/>
          </a:xfrm>
          <a:prstGeom prst="rect">
            <a:avLst/>
          </a:prstGeom>
        </p:spPr>
      </p:pic>
      <p:pic>
        <p:nvPicPr>
          <p:cNvPr id="7" name="그림 6" descr="텍스트, 친필, 편지, 서예이(가) 표시된 사진&#10;&#10;자동 생성된 설명">
            <a:extLst>
              <a:ext uri="{FF2B5EF4-FFF2-40B4-BE49-F238E27FC236}">
                <a16:creationId xmlns:a16="http://schemas.microsoft.com/office/drawing/2014/main" id="{DEC77555-EC75-B336-1076-ACC1BD46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3" y="1405382"/>
            <a:ext cx="5531962" cy="3509524"/>
          </a:xfrm>
          <a:prstGeom prst="rect">
            <a:avLst/>
          </a:prstGeom>
        </p:spPr>
      </p:pic>
      <p:pic>
        <p:nvPicPr>
          <p:cNvPr id="9" name="그림 8" descr="실내, 홀, 사람들, 군중이(가) 표시된 사진&#10;&#10;자동 생성된 설명">
            <a:extLst>
              <a:ext uri="{FF2B5EF4-FFF2-40B4-BE49-F238E27FC236}">
                <a16:creationId xmlns:a16="http://schemas.microsoft.com/office/drawing/2014/main" id="{C264BF65-BA77-73E9-30E8-F992ABDF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13" y="1096772"/>
            <a:ext cx="9010626" cy="4084828"/>
          </a:xfrm>
          <a:prstGeom prst="rect">
            <a:avLst/>
          </a:prstGeom>
        </p:spPr>
      </p:pic>
      <p:pic>
        <p:nvPicPr>
          <p:cNvPr id="11" name="그림 10" descr="의류, 사람, 인간의 얼굴, 코스튬이(가) 표시된 사진&#10;&#10;자동 생성된 설명">
            <a:extLst>
              <a:ext uri="{FF2B5EF4-FFF2-40B4-BE49-F238E27FC236}">
                <a16:creationId xmlns:a16="http://schemas.microsoft.com/office/drawing/2014/main" id="{F44682F7-BCDB-8626-5297-1D8DA4F79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3" y="887280"/>
            <a:ext cx="7098512" cy="4733820"/>
          </a:xfrm>
          <a:prstGeom prst="rect">
            <a:avLst/>
          </a:prstGeom>
        </p:spPr>
      </p:pic>
      <p:pic>
        <p:nvPicPr>
          <p:cNvPr id="13" name="그림 12" descr="페인팅, 예술, 그림이(가) 표시된 사진&#10;&#10;자동 생성된 설명">
            <a:extLst>
              <a:ext uri="{FF2B5EF4-FFF2-40B4-BE49-F238E27FC236}">
                <a16:creationId xmlns:a16="http://schemas.microsoft.com/office/drawing/2014/main" id="{C24FC8A9-CE01-6578-E58F-0A9FFE5E0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71487"/>
            <a:ext cx="85725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Punchcard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796E431EDA52341A0134142C12C115C" ma:contentTypeVersion="5" ma:contentTypeDescription="새 문서를 만듭니다." ma:contentTypeScope="" ma:versionID="41aedaebaa041d4b53a1e5dcd93487e1">
  <xsd:schema xmlns:xsd="http://www.w3.org/2001/XMLSchema" xmlns:xs="http://www.w3.org/2001/XMLSchema" xmlns:p="http://schemas.microsoft.com/office/2006/metadata/properties" xmlns:ns3="d5e33b93-7c15-4969-872d-a4cb90479c15" targetNamespace="http://schemas.microsoft.com/office/2006/metadata/properties" ma:root="true" ma:fieldsID="a272b580128e4934665c8f2501885494" ns3:_="">
    <xsd:import namespace="d5e33b93-7c15-4969-872d-a4cb90479c1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33b93-7c15-4969-872d-a4cb90479c1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5F5994-D170-431F-BE3E-FCDE768B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33b93-7c15-4969-872d-a4cb9047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59ABFC-42AD-4E07-9689-A0361C751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277B4-DFBA-4519-87C2-B566325846C6}">
  <ds:schemaRefs>
    <ds:schemaRef ds:uri="d5e33b93-7c15-4969-872d-a4cb90479c15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539</Words>
  <Application>Microsoft Office PowerPoint</Application>
  <PresentationFormat>와이드스크린</PresentationFormat>
  <Paragraphs>122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나눔고딕</vt:lpstr>
      <vt:lpstr>Arial</vt:lpstr>
      <vt:lpstr>PunchcardVTI</vt:lpstr>
      <vt:lpstr>일본의 근대화 과정에서 강제 한일합병까지</vt:lpstr>
      <vt:lpstr>이 발표의 의의</vt:lpstr>
      <vt:lpstr>목차</vt:lpstr>
      <vt:lpstr>목차</vt:lpstr>
      <vt:lpstr>에도 막부 성립</vt:lpstr>
      <vt:lpstr>PowerPoint 프레젠테이션</vt:lpstr>
      <vt:lpstr>쇄국 정책(鎖国)</vt:lpstr>
      <vt:lpstr>데지마(出島)와 란가쿠(蘭学)</vt:lpstr>
      <vt:lpstr>에도시대의 변화</vt:lpstr>
      <vt:lpstr>막부 말기 서양 세력의 등장</vt:lpstr>
      <vt:lpstr>미일화친조약 (日米和親条約)</vt:lpstr>
      <vt:lpstr>미일수호통상조약(美日修好通商条約)</vt:lpstr>
      <vt:lpstr>존왕양이 운동과 막부 타도修好通商條約美日修好通商條約</vt:lpstr>
      <vt:lpstr>존왕양이 운동과 막부 타도</vt:lpstr>
      <vt:lpstr>보신 전쟁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유동민</dc:creator>
  <cp:lastModifiedBy>유동민</cp:lastModifiedBy>
  <cp:revision>170</cp:revision>
  <dcterms:created xsi:type="dcterms:W3CDTF">2024-11-22T15:03:23Z</dcterms:created>
  <dcterms:modified xsi:type="dcterms:W3CDTF">2024-12-05T06:54:20Z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0x0101005796E431EDA52341A0134142C12C115C</vt:lpwstr>
  </property>
</Properties>
</file>