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35" r:id="rId2"/>
    <p:sldId id="336" r:id="rId3"/>
    <p:sldId id="337" r:id="rId4"/>
    <p:sldId id="352" r:id="rId5"/>
    <p:sldId id="338" r:id="rId6"/>
    <p:sldId id="310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11" r:id="rId15"/>
    <p:sldId id="348" r:id="rId16"/>
    <p:sldId id="349" r:id="rId17"/>
    <p:sldId id="350" r:id="rId18"/>
    <p:sldId id="347" r:id="rId19"/>
    <p:sldId id="351" r:id="rId20"/>
    <p:sldId id="262" r:id="rId21"/>
    <p:sldId id="26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A9"/>
    <a:srgbClr val="2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1"/>
    <p:restoredTop sz="94668"/>
  </p:normalViewPr>
  <p:slideViewPr>
    <p:cSldViewPr snapToGrid="0">
      <p:cViewPr varScale="1">
        <p:scale>
          <a:sx n="104" d="100"/>
          <a:sy n="104" d="100"/>
        </p:scale>
        <p:origin x="3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23A7-8F3A-4D48-9B4A-422D40C1CA9B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AC09-6114-514A-A854-059324AA25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286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EB506-62F6-3E06-4E8A-40EA79642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79049A-908A-1427-9953-349C1BC73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7CF5AA-6AC4-6748-A73A-54E404EB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7BA0D5-8842-F3FF-DC3F-5B87F7DD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2E708-5BA1-C736-7176-590EEB63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89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1EA936-451A-FE05-ECBF-6AC24D8D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2CC6C2-406A-02C5-8098-FFD86955F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39066C-7775-9E59-9D84-1887173B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2D014-245E-173A-B73B-D3850F5E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113D9-9C1D-D41F-403E-8AD8003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38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7D30E1-66B0-34C0-03A9-6C00FB6F7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20E73A-57B7-6DFF-7406-1C1E3D8D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879662-0122-1282-9D24-F50BB6D0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39B1AA-6C16-C064-E22E-B73BFA8F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3A24DC-9D45-EA8E-4C30-085E166E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412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0F7FD-8712-88C8-9A87-169CB6A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47B79D-6D34-0D3D-FFCF-E8F80A6E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3B47F2-F0ED-64EA-8B32-3F435DED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CDA640-5D92-ECD0-D242-F2938EC6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54538F-0265-EF18-A853-3882BECC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14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44BCB-B973-A6AD-45B6-19A9C593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97BBEB-93A1-C038-72AD-F076B3C2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08322E-BF50-2BA2-C02D-360F9FD9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1D615-21AE-5B81-9CEA-9AC0BC71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EED7-3900-E0E3-51A0-6843D055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993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F4E074-7F2D-3071-3FDF-FE15C654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B07351-1AFB-987C-3FBB-EEA6F305D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D848A3-2AE4-ACF2-52B6-D345FC64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F35F52-DEEC-84F1-D69D-37C85551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D89C96-D29E-5D13-C23A-D802D93B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91E48D-100A-E432-5689-73E3B715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333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FEA95-D42D-7E7C-24DA-1C05B0AC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815F54-55B6-00DC-5D10-F02F39C6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45CCB4-5D19-E905-ACD3-B0FB4B44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E51851-C35F-3398-AF4E-7D3D436B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BFF119-984F-00FF-65DF-CD4C7130E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154D27-3D08-C8BD-E0F2-FA89EB09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44CEC5-8CC5-9011-F201-2DF8074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3A9100-6ACE-C992-9600-92851E5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33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7A19BD-7A7A-0FCC-F546-E8F03EB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582C55-7F33-36A7-77AD-69B62E6A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490BC4-DDA2-5FA7-F82D-75BE1124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6FC0E7-C1C4-1FE8-A62A-AA06327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44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F47DCCE-31FC-9520-3FDD-80C10F90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649B72-685F-206D-4E86-93DA1E8D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DC2E59-3F5C-BA61-F347-789F734B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9610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E1FB9-C523-65E7-E645-746FA5D3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60BEBC-FD1E-2092-69BA-5493868B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9A4B11-7990-DD16-C0F3-831A7FEB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51F3EB-367C-3811-726B-211DBF73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2A025F-C3FC-CD36-1F6E-F620BE8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535C1F-497A-3F43-C387-B8413067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09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21AF1-88AD-45FE-A24F-04BC62FC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C11CD7-1EAB-4580-B47A-341DAD8F5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B47C0C-C1D4-EA4C-3257-AB544195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3C08A-121C-057E-4918-9A55D542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154AA-6BBC-6599-A958-838F72A5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30EEA5-6223-D290-6500-9469B15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608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BEC362-E2D8-831A-E3E0-A8671D72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3E33CA-76A0-B062-B099-AD2835B5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CB383-E072-6EA1-1E39-C1817CAB2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73C0CB-1B35-8074-354A-B56893DB9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C6C0A5-417C-8015-B110-FD4F93215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226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PPE72_n48M?si=_JlgNhEns54cVMFT" TargetMode="External"/><Relationship Id="rId3" Type="http://schemas.openxmlformats.org/officeDocument/2006/relationships/hyperlink" Target="https://blog.naver.com/funman4064/223547938820" TargetMode="External"/><Relationship Id="rId7" Type="http://schemas.openxmlformats.org/officeDocument/2006/relationships/hyperlink" Target="https://youtu.be/HOMn6zqcwMY?si=EnmdYVrmOCaW3GBq" TargetMode="External"/><Relationship Id="rId2" Type="http://schemas.openxmlformats.org/officeDocument/2006/relationships/hyperlink" Target="https://www.irasutoy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pan6606/223309257417" TargetMode="External"/><Relationship Id="rId5" Type="http://schemas.openxmlformats.org/officeDocument/2006/relationships/hyperlink" Target="https://blog.naver.com/dolamehola/223419103546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blog.naver.com/melindalinder/223594866221" TargetMode="Externa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PPE72_n48M?si=nz5mv6pHxV7SnpE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동일본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(2011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349438" y="2232093"/>
            <a:ext cx="62004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발생일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2011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년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3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11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위치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도호쿠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지방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미야기현 앞바다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동해 해구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규모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9.0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주요 원인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태평양판이 북아메리카판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아래로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섭입하며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발생한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해구형 지진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지각이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60m 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수평 이동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10m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상승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C2C29DF-7E3A-E834-62DF-02BBB931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2" y="1543281"/>
            <a:ext cx="4016508" cy="395676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EC70785-08A0-43AF-7F19-1AF8AF16A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대응 및 대피 시스템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1296874" y="1993602"/>
            <a:ext cx="95982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kumimoji="1" lang="ko-KR" altLang="en-US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대피소 및 비상용품 준비</a:t>
            </a:r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전국에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 개 이상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대피소 마련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각 가정에 비상식량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생수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손전등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응급처치 키트 등의 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비상용품 준비하도록 권고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2)</a:t>
            </a:r>
            <a:r>
              <a:rPr kumimoji="1" lang="ko-KR" altLang="en-US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긴급 대피 정보 전달</a:t>
            </a:r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지진 발생후 </a:t>
            </a:r>
            <a:r>
              <a:rPr kumimoji="1" lang="en-US" altLang="ko-KR" sz="2600" b="1" dirty="0">
                <a:latin typeface="GulimChe" panose="020B0609000101010101" pitchFamily="49" charset="-127"/>
                <a:ea typeface="GulimChe" panose="020B0609000101010101" pitchFamily="49" charset="-127"/>
              </a:rPr>
              <a:t>&gt;&gt;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긴급속보 </a:t>
            </a:r>
            <a:r>
              <a:rPr kumimoji="1" lang="en-US" altLang="ko-KR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sz="26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緊急地震速報</a:t>
            </a:r>
            <a:r>
              <a:rPr lang="en-US" altLang="ko-KR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en-US" altLang="ko-KR" sz="2600" b="1" dirty="0">
                <a:latin typeface="GulimChe" panose="020B0609000101010101" pitchFamily="49" charset="-127"/>
                <a:ea typeface="GulimChe" panose="020B0609000101010101" pitchFamily="49" charset="-127"/>
              </a:rPr>
              <a:t>&lt;&lt;</a:t>
            </a:r>
            <a:r>
              <a:rPr kumimoji="1" lang="ko-KR" altLang="en-US" sz="2600" b="1" dirty="0">
                <a:latin typeface="GulimChe" panose="020B0609000101010101" pitchFamily="49" charset="-127"/>
                <a:ea typeface="GulimChe" panose="020B0609000101010101" pitchFamily="49" charset="-127"/>
              </a:rPr>
              <a:t> 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와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대피 안내를 소셜미디어를 통해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즉시 전달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지방자치단체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정부 기관 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협력하여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신속한 대피 지원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72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대응 및 대피 시스템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751498" y="2055157"/>
            <a:ext cx="106890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3)</a:t>
            </a:r>
            <a:r>
              <a:rPr kumimoji="1" lang="ko-KR" altLang="en-US" sz="3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교통 및 인프라 관리</a:t>
            </a:r>
            <a:endParaRPr kumimoji="1" lang="en-US" altLang="ko-KR" sz="3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철도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JR 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그룹 및 주요 철도는 지진 발생 시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자동으로 열차를 정지하는 시스템 도입</a:t>
            </a:r>
            <a:endParaRPr kumimoji="1" lang="en-US" altLang="ko-KR" sz="31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</a:t>
            </a:r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고속도로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진동 감지 시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교통 제한 및 정지 신호 작동</a:t>
            </a:r>
            <a:endParaRPr kumimoji="1" lang="en-US" altLang="ko-KR" sz="31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</a:t>
            </a:r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항공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공항 관제 시스템 지진 경보 시</a:t>
            </a:r>
            <a:r>
              <a:rPr kumimoji="1" lang="en-US" altLang="ko-KR" sz="3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3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즉시 비행기 이착륙 중단</a:t>
            </a:r>
            <a:endParaRPr kumimoji="1" lang="en-US" altLang="ko-KR" sz="31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321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3BE76EF-002B-386E-BFA1-6A8393C2B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-68917" y="2535148"/>
            <a:ext cx="4298181" cy="356680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21C9E83-93F3-E5C9-B7B5-B2F4F8F5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3840123" y="2535148"/>
            <a:ext cx="4298181" cy="356680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F601B47E-5F39-77FD-34A9-1F60FE07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7833216" y="2535147"/>
            <a:ext cx="4298181" cy="356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A1C75-6889-00BE-3299-9B933FEDF722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복구 및 재건 체계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D7A1C-9394-EA08-4E1A-0E2E5899CCE7}"/>
              </a:ext>
            </a:extLst>
          </p:cNvPr>
          <p:cNvSpPr txBox="1"/>
          <p:nvPr/>
        </p:nvSpPr>
        <p:spPr>
          <a:xfrm>
            <a:off x="667549" y="3429000"/>
            <a:ext cx="2825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지진 발생 직후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소방청</a:t>
            </a:r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경찰청</a:t>
            </a:r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자위대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구조 작업 투입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대규모 피해 시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 지원 요청 및 협력 체계 가동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C34F4-C51C-819B-B170-8482B43D045C}"/>
              </a:ext>
            </a:extLst>
          </p:cNvPr>
          <p:cNvSpPr txBox="1"/>
          <p:nvPr/>
        </p:nvSpPr>
        <p:spPr>
          <a:xfrm>
            <a:off x="4576588" y="3246675"/>
            <a:ext cx="2825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중앙재해대책본부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총리 지휘 하에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피해 상황 분석과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복구 계획 수립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지방자치단체는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지역별 필요 따라 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긴급 자원 배분 및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복구 작업 진행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86EED-4924-7F9D-61F5-027F8E29CE89}"/>
              </a:ext>
            </a:extLst>
          </p:cNvPr>
          <p:cNvSpPr txBox="1"/>
          <p:nvPr/>
        </p:nvSpPr>
        <p:spPr>
          <a:xfrm>
            <a:off x="8569681" y="3183833"/>
            <a:ext cx="2825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국제 재난 지원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네트워크와 협력하여 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기술 공유 및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복구 자문 제공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 이후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 사회와의 협력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더욱더 강화</a:t>
            </a: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CEDE0F4E-999F-119F-58D7-80656884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1457509" y="966260"/>
            <a:ext cx="1077217" cy="2718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55B7E4-2243-3BA4-1615-74FA030500E5}"/>
              </a:ext>
            </a:extLst>
          </p:cNvPr>
          <p:cNvSpPr txBox="1"/>
          <p:nvPr/>
        </p:nvSpPr>
        <p:spPr>
          <a:xfrm>
            <a:off x="593837" y="1925269"/>
            <a:ext cx="2712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긴급 구조대와</a:t>
            </a:r>
            <a:endParaRPr kumimoji="1" lang="en-US" altLang="ko-KR" sz="31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자위대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C266E84D-FFAB-7098-E6B8-01947BA90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5474937" y="966983"/>
            <a:ext cx="1077217" cy="2718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A508B0-0A4E-188E-4358-E4EEFEDE5B10}"/>
              </a:ext>
            </a:extLst>
          </p:cNvPr>
          <p:cNvSpPr txBox="1"/>
          <p:nvPr/>
        </p:nvSpPr>
        <p:spPr>
          <a:xfrm>
            <a:off x="4600921" y="1925269"/>
            <a:ext cx="2825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정부와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지자체의 역할</a:t>
            </a: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BB6A1B6E-B6DF-2655-A04C-1DA884680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9492365" y="966260"/>
            <a:ext cx="1077217" cy="27181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DD6AF9-ECF2-E01A-5E71-FF4453F5345F}"/>
              </a:ext>
            </a:extLst>
          </p:cNvPr>
          <p:cNvSpPr txBox="1"/>
          <p:nvPr/>
        </p:nvSpPr>
        <p:spPr>
          <a:xfrm>
            <a:off x="8726029" y="1947609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국제 협력</a:t>
            </a:r>
          </a:p>
        </p:txBody>
      </p:sp>
    </p:spTree>
    <p:extLst>
      <p:ext uri="{BB962C8B-B14F-4D97-AF65-F5344CB8AC3E}">
        <p14:creationId xmlns:p14="http://schemas.microsoft.com/office/powerpoint/2010/main" val="38476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 err="1"/>
              <a:t>ㅍ</a:t>
            </a:r>
            <a:endParaRPr kumimoji="1" lang="ko-KR" altLang="en-US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3BE76EF-002B-386E-BFA1-6A8393C2B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-68917" y="2535148"/>
            <a:ext cx="4298181" cy="356680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21C9E83-93F3-E5C9-B7B5-B2F4F8F5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3840123" y="2535148"/>
            <a:ext cx="4298181" cy="356680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F601B47E-5F39-77FD-34A9-1F60FE07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7833216" y="2535147"/>
            <a:ext cx="4298181" cy="356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A1C75-6889-00BE-3299-9B933FEDF722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기술과 데이터 활용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D7A1C-9394-EA08-4E1A-0E2E5899CCE7}"/>
              </a:ext>
            </a:extLst>
          </p:cNvPr>
          <p:cNvSpPr txBox="1"/>
          <p:nvPr/>
        </p:nvSpPr>
        <p:spPr>
          <a:xfrm>
            <a:off x="625523" y="3241699"/>
            <a:ext cx="2825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4,200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개의 고감도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지진계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(Hi-net)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운영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GEONET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</a:p>
          <a:p>
            <a:pPr algn="ctr"/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1,300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개의 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GPS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관측소 지각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변동 데이터 수집하여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지진 예측에 활용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ko-KR" altLang="en-US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C34F4-C51C-819B-B170-8482B43D045C}"/>
              </a:ext>
            </a:extLst>
          </p:cNvPr>
          <p:cNvSpPr txBox="1"/>
          <p:nvPr/>
        </p:nvSpPr>
        <p:spPr>
          <a:xfrm>
            <a:off x="4660643" y="3428999"/>
            <a:ext cx="2825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AI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빅데이터 활용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발생 위치와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규모 예측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해양 지각 활동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관찰하는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케이블 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시스템 설치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86EED-4924-7F9D-61F5-027F8E29CE89}"/>
              </a:ext>
            </a:extLst>
          </p:cNvPr>
          <p:cNvSpPr txBox="1"/>
          <p:nvPr/>
        </p:nvSpPr>
        <p:spPr>
          <a:xfrm>
            <a:off x="8569683" y="3890663"/>
            <a:ext cx="282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다양한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시나리오</a:t>
            </a:r>
            <a:endParaRPr kumimoji="1" lang="en-US" altLang="ko-KR" sz="20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기반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으로 피해 복구 시간비용을 미리 계산해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대응함</a:t>
            </a: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88C7BA25-7A4A-BDEC-C1F9-0B453BD1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1564298" y="1033677"/>
            <a:ext cx="1077217" cy="2718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789DCE-B7E7-6B54-01B9-33925096C5E7}"/>
              </a:ext>
            </a:extLst>
          </p:cNvPr>
          <p:cNvSpPr txBox="1"/>
          <p:nvPr/>
        </p:nvSpPr>
        <p:spPr>
          <a:xfrm>
            <a:off x="797962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 관측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네트워크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BF5F9F2B-4B81-9D8C-F78F-2F6A7F120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5481114" y="1033677"/>
            <a:ext cx="1077217" cy="2718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FA66FB-12D1-70B8-66D2-CA408003C80F}"/>
              </a:ext>
            </a:extLst>
          </p:cNvPr>
          <p:cNvSpPr txBox="1"/>
          <p:nvPr/>
        </p:nvSpPr>
        <p:spPr>
          <a:xfrm>
            <a:off x="4714778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방재 과학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기술</a:t>
            </a: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190FD70A-42C7-98BF-FF0E-3913CF54C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9447585" y="1033677"/>
            <a:ext cx="1077217" cy="27181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03B6EC-5548-3B6B-51AF-404F5068232B}"/>
              </a:ext>
            </a:extLst>
          </p:cNvPr>
          <p:cNvSpPr txBox="1"/>
          <p:nvPr/>
        </p:nvSpPr>
        <p:spPr>
          <a:xfrm>
            <a:off x="8681249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복구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시뮬레이션</a:t>
            </a:r>
          </a:p>
        </p:txBody>
      </p:sp>
    </p:spTree>
    <p:extLst>
      <p:ext uri="{BB962C8B-B14F-4D97-AF65-F5344CB8AC3E}">
        <p14:creationId xmlns:p14="http://schemas.microsoft.com/office/powerpoint/2010/main" val="22890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7" y="3051244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미래 전략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05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57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324282"/>
            <a:ext cx="1064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장기적 방재 계획</a:t>
            </a:r>
            <a:endParaRPr kumimoji="1" lang="ko-KR" altLang="en-US" sz="36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1172773" y="2811936"/>
            <a:ext cx="397433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향후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30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 내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난카이 </a:t>
            </a:r>
            <a:r>
              <a:rPr kumimoji="1" lang="ko-KR" altLang="en-US" sz="21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트로프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지역 규모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8,9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 대지진 발생할</a:t>
            </a:r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가능성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7080%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예측</a:t>
            </a:r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피해 예상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사망자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32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만명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경제적 피해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220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조 엔 이상</a:t>
            </a:r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정부는 특별 위원회를 구성</a:t>
            </a:r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하여</a:t>
            </a:r>
            <a:endParaRPr kumimoji="1" lang="en-US" altLang="ko-KR" sz="21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1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정책 </a:t>
            </a:r>
            <a:r>
              <a:rPr kumimoji="1" lang="en-US" altLang="ko-KR" sz="2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1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대피 계획 강화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AC28-0CA9-6151-99DC-EA41B864A5BE}"/>
              </a:ext>
            </a:extLst>
          </p:cNvPr>
          <p:cNvSpPr txBox="1"/>
          <p:nvPr/>
        </p:nvSpPr>
        <p:spPr>
          <a:xfrm>
            <a:off x="6905974" y="3014177"/>
            <a:ext cx="4077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예상 진앙지에 추가적인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지진계 설치 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및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인프라 내진 보강 작업 진행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도카이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지역 주민 대상으로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대규모 대피 훈련 주기적 실시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DC3A7E58-0E42-02A8-5B22-62E40B64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2535660" y="343623"/>
            <a:ext cx="1077217" cy="3069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0FE4E-9325-A302-0701-C6E3A74B7F92}"/>
              </a:ext>
            </a:extLst>
          </p:cNvPr>
          <p:cNvSpPr txBox="1"/>
          <p:nvPr/>
        </p:nvSpPr>
        <p:spPr>
          <a:xfrm>
            <a:off x="1653584" y="1426145"/>
            <a:ext cx="2841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난카이 </a:t>
            </a:r>
            <a:r>
              <a:rPr kumimoji="1" lang="ko-KR" altLang="en-US" sz="3200" b="1" dirty="0" err="1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트로프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거대지진 대비</a:t>
            </a: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A62C9D59-F8A4-C7D2-8EA2-F22E2047C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8377455" y="245740"/>
            <a:ext cx="1077217" cy="32447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59E256-3B4A-BE25-E761-8B1F5A9B89F5}"/>
              </a:ext>
            </a:extLst>
          </p:cNvPr>
          <p:cNvSpPr txBox="1"/>
          <p:nvPr/>
        </p:nvSpPr>
        <p:spPr>
          <a:xfrm>
            <a:off x="7293712" y="1456923"/>
            <a:ext cx="32447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b="1" dirty="0" err="1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도카이</a:t>
            </a:r>
            <a:r>
              <a:rPr kumimoji="1" lang="en-US" altLang="ko-KR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,</a:t>
            </a:r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</a:t>
            </a:r>
            <a:r>
              <a:rPr kumimoji="1" lang="ko-KR" altLang="en-US" sz="3100" b="1" dirty="0" err="1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도난카이</a:t>
            </a:r>
            <a:endParaRPr kumimoji="1" lang="en-US" altLang="ko-KR" sz="31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지진대비</a:t>
            </a:r>
          </a:p>
        </p:txBody>
      </p:sp>
    </p:spTree>
    <p:extLst>
      <p:ext uri="{BB962C8B-B14F-4D97-AF65-F5344CB8AC3E}">
        <p14:creationId xmlns:p14="http://schemas.microsoft.com/office/powerpoint/2010/main" val="21433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876058" y="2815995"/>
            <a:ext cx="46457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내진 설계 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에너지 자립 시스템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갖춘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중심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스마트 도시 건설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태양광 발전 및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비상 발전 설비 갖추어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정전 상황에도 기본 운영 가능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AC28-0CA9-6151-99DC-EA41B864A5BE}"/>
              </a:ext>
            </a:extLst>
          </p:cNvPr>
          <p:cNvSpPr txBox="1"/>
          <p:nvPr/>
        </p:nvSpPr>
        <p:spPr>
          <a:xfrm>
            <a:off x="7168297" y="2833370"/>
            <a:ext cx="36151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오래된 건물의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내진 성능 강화 및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리모델링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해안 지역의</a:t>
            </a:r>
            <a:endParaRPr kumimoji="1" lang="en-US" altLang="ko-KR" sz="2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방조제와 쓰나미 방어벽 높이 및 내구성 개선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9E01B-ECB2-F29A-E337-E69A06120145}"/>
              </a:ext>
            </a:extLst>
          </p:cNvPr>
          <p:cNvSpPr txBox="1"/>
          <p:nvPr/>
        </p:nvSpPr>
        <p:spPr>
          <a:xfrm>
            <a:off x="433136" y="324282"/>
            <a:ext cx="1064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방재 인프라 강화</a:t>
            </a:r>
            <a:endParaRPr kumimoji="1" lang="ko-KR" altLang="en-US" sz="36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3A1F5BD1-92B1-5A64-B2B3-589FDACE9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2685839" y="362395"/>
            <a:ext cx="1077217" cy="30695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9D6E7C-F4B0-0CB8-63AC-6A8EA2B42C82}"/>
              </a:ext>
            </a:extLst>
          </p:cNvPr>
          <p:cNvSpPr txBox="1"/>
          <p:nvPr/>
        </p:nvSpPr>
        <p:spPr>
          <a:xfrm>
            <a:off x="1914035" y="1499948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스마트 도시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설계</a:t>
            </a: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57D6E46D-DD6B-3BC4-6CEB-EB08D7D0A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8428944" y="362395"/>
            <a:ext cx="1077217" cy="30695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B542B8-28AE-D436-9A5F-96118D871434}"/>
              </a:ext>
            </a:extLst>
          </p:cNvPr>
          <p:cNvSpPr txBox="1"/>
          <p:nvPr/>
        </p:nvSpPr>
        <p:spPr>
          <a:xfrm>
            <a:off x="7657140" y="1499948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기존 도시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재개발</a:t>
            </a:r>
          </a:p>
        </p:txBody>
      </p:sp>
    </p:spTree>
    <p:extLst>
      <p:ext uri="{BB962C8B-B14F-4D97-AF65-F5344CB8AC3E}">
        <p14:creationId xmlns:p14="http://schemas.microsoft.com/office/powerpoint/2010/main" val="7256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873657" y="2620519"/>
            <a:ext cx="45725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 재난 대응 훈련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과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대응 기술 공유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에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적극 참여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동남아시아 및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태평양 국가들과 협력하여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관측 시스템 및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역량 강화 지원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AC28-0CA9-6151-99DC-EA41B864A5BE}"/>
              </a:ext>
            </a:extLst>
          </p:cNvPr>
          <p:cNvSpPr txBox="1"/>
          <p:nvPr/>
        </p:nvSpPr>
        <p:spPr>
          <a:xfrm>
            <a:off x="6658194" y="2707629"/>
            <a:ext cx="45725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대지진과 같은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경험 바탕으로 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대응 및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복구 기술 국제적 전파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UN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과 협력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재난 대응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시스템 구축 지원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7B585-A077-E18E-E844-860C4398198A}"/>
              </a:ext>
            </a:extLst>
          </p:cNvPr>
          <p:cNvSpPr txBox="1"/>
          <p:nvPr/>
        </p:nvSpPr>
        <p:spPr>
          <a:xfrm>
            <a:off x="433136" y="324282"/>
            <a:ext cx="1064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국제 협력과 지원</a:t>
            </a:r>
            <a:endParaRPr kumimoji="1" lang="ko-KR" altLang="en-US" sz="36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6498E50-FA7B-CD7B-CC4E-14818EAA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2621333" y="297362"/>
            <a:ext cx="1077217" cy="30695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CB8069-6331-5BA1-4930-95469143E7CA}"/>
              </a:ext>
            </a:extLst>
          </p:cNvPr>
          <p:cNvSpPr txBox="1"/>
          <p:nvPr/>
        </p:nvSpPr>
        <p:spPr>
          <a:xfrm>
            <a:off x="1681258" y="1434915"/>
            <a:ext cx="2957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국제 재난 대응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네트워크</a:t>
            </a: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E1EE5244-7A72-2742-9751-6175B2ED9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8405869" y="297362"/>
            <a:ext cx="1077217" cy="30695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B58D11-DF45-53BC-9048-C917F7C1CC98}"/>
              </a:ext>
            </a:extLst>
          </p:cNvPr>
          <p:cNvSpPr txBox="1"/>
          <p:nvPr/>
        </p:nvSpPr>
        <p:spPr>
          <a:xfrm>
            <a:off x="7634065" y="1434915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 복구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노하우 공유</a:t>
            </a:r>
          </a:p>
        </p:txBody>
      </p:sp>
    </p:spTree>
    <p:extLst>
      <p:ext uri="{BB962C8B-B14F-4D97-AF65-F5344CB8AC3E}">
        <p14:creationId xmlns:p14="http://schemas.microsoft.com/office/powerpoint/2010/main" val="34820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3BE76EF-002B-386E-BFA1-6A8393C2B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-68917" y="2535148"/>
            <a:ext cx="4298181" cy="356680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21C9E83-93F3-E5C9-B7B5-B2F4F8F5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3840123" y="2535148"/>
            <a:ext cx="4298181" cy="356680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F601B47E-5F39-77FD-34A9-1F60FE07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7833216" y="2535147"/>
            <a:ext cx="4298181" cy="356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A1C75-6889-00BE-3299-9B933FEDF722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차세대 기술 도입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D7A1C-9394-EA08-4E1A-0E2E5899CCE7}"/>
              </a:ext>
            </a:extLst>
          </p:cNvPr>
          <p:cNvSpPr txBox="1"/>
          <p:nvPr/>
        </p:nvSpPr>
        <p:spPr>
          <a:xfrm>
            <a:off x="417882" y="3515074"/>
            <a:ext cx="3196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해저의 지진 활동과 해일 발생 가능성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실시간 모니터링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C34F4-C51C-819B-B170-8482B43D045C}"/>
              </a:ext>
            </a:extLst>
          </p:cNvPr>
          <p:cNvSpPr txBox="1"/>
          <p:nvPr/>
        </p:nvSpPr>
        <p:spPr>
          <a:xfrm>
            <a:off x="4437688" y="3207144"/>
            <a:ext cx="3099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AI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활용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해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지진 데이터 분석하고 발생 가능성 예측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대규모 지진 발생 시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피해 규모와 복구 시간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예측 시뮬레이션 지원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86EED-4924-7F9D-61F5-027F8E29CE89}"/>
              </a:ext>
            </a:extLst>
          </p:cNvPr>
          <p:cNvSpPr txBox="1"/>
          <p:nvPr/>
        </p:nvSpPr>
        <p:spPr>
          <a:xfrm>
            <a:off x="8384294" y="3182555"/>
            <a:ext cx="3196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지진 발생 후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경고 시간 단축하는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새로운 센서 및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통신 기술 개발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더 빠르고 정확한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경고로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대피 시간 확보</a:t>
            </a: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FACE80B5-E051-2327-AD41-D7266CCB9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1478524" y="1093068"/>
            <a:ext cx="1077217" cy="2449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FFBF2A-419C-D38C-AB26-3200FA2CD464}"/>
              </a:ext>
            </a:extLst>
          </p:cNvPr>
          <p:cNvSpPr txBox="1"/>
          <p:nvPr/>
        </p:nvSpPr>
        <p:spPr>
          <a:xfrm>
            <a:off x="703564" y="1942217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해저 관측</a:t>
            </a:r>
            <a:endParaRPr kumimoji="1" lang="en-US" altLang="ko-KR" sz="31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시스템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A5B50567-15AC-DD0D-50DB-8C1477F47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5455787" y="1093067"/>
            <a:ext cx="1077217" cy="2449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E5905C-688D-BBE6-A67B-9BEEE112129A}"/>
              </a:ext>
            </a:extLst>
          </p:cNvPr>
          <p:cNvSpPr txBox="1"/>
          <p:nvPr/>
        </p:nvSpPr>
        <p:spPr>
          <a:xfrm>
            <a:off x="4608994" y="1840863"/>
            <a:ext cx="275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AI</a:t>
            </a:r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와</a:t>
            </a:r>
            <a:endParaRPr kumimoji="1" lang="en-US" altLang="ko-KR" sz="31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빅데이터 활용</a:t>
            </a: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0325AFFC-EAFB-3A81-1CCA-D24E0B500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9515667" y="1093068"/>
            <a:ext cx="1077217" cy="2449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257C3A-723C-FEC8-FC0A-ACDAB7331BC3}"/>
              </a:ext>
            </a:extLst>
          </p:cNvPr>
          <p:cNvSpPr txBox="1"/>
          <p:nvPr/>
        </p:nvSpPr>
        <p:spPr>
          <a:xfrm>
            <a:off x="8740707" y="1942217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초고속 경보</a:t>
            </a:r>
            <a:endParaRPr kumimoji="1" lang="en-US" altLang="ko-KR" sz="31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1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시스템 개발</a:t>
            </a:r>
          </a:p>
        </p:txBody>
      </p:sp>
    </p:spTree>
    <p:extLst>
      <p:ext uri="{BB962C8B-B14F-4D97-AF65-F5344CB8AC3E}">
        <p14:creationId xmlns:p14="http://schemas.microsoft.com/office/powerpoint/2010/main" val="16077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092912" y="373724"/>
            <a:ext cx="840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대응의 핵심 가치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358657" y="1962351"/>
            <a:ext cx="114746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“</a:t>
            </a:r>
            <a:r>
              <a:rPr kumimoji="1" lang="ko-KR" altLang="en-US" sz="3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생명을 최우선으로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”</a:t>
            </a: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국민의 생명 보호하기 위한 정책 및 기술 우선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“</a:t>
            </a:r>
            <a:r>
              <a:rPr kumimoji="1" lang="ko-KR" altLang="en-US" sz="3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미래를 위한 투자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”</a:t>
            </a: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예상되는 대재난 대비해 방재 인프라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기술에 지속적인 투자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“</a:t>
            </a:r>
            <a:r>
              <a:rPr kumimoji="1" lang="ko-KR" altLang="en-US" sz="3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공동체의 연대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”</a:t>
            </a: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지역사회와 시민들의 협력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참여 중심으로 방재 계획 실행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842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동일본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(2011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099240" y="2124643"/>
            <a:ext cx="69995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피해 상황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사상자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18.500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명 사망 및 실종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쓰나미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최대 </a:t>
            </a:r>
            <a:r>
              <a:rPr kumimoji="1"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40.5m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높이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의 쓰나미 발생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후쿠시마 원전 사고 유발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세계적 방사능 위기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경제적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235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조 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조 달러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사회적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47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 명이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대피 생활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D49DFD-450E-F1DB-4DE5-2408E278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2" y="1543281"/>
            <a:ext cx="4016508" cy="395676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D60BA6C-FDFE-FC05-2AC7-A24E8FF4C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9BC84-0012-9AC4-B75E-E4A678CC3991}"/>
              </a:ext>
            </a:extLst>
          </p:cNvPr>
          <p:cNvSpPr txBox="1"/>
          <p:nvPr/>
        </p:nvSpPr>
        <p:spPr>
          <a:xfrm>
            <a:off x="871233" y="699339"/>
            <a:ext cx="464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 b="1" dirty="0" err="1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자료출처</a:t>
            </a:r>
            <a:endParaRPr lang="ko-KR" altLang="en-US" sz="44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70F3B-71B9-4D95-ED94-7A31B5C8A17D}"/>
              </a:ext>
            </a:extLst>
          </p:cNvPr>
          <p:cNvSpPr txBox="1"/>
          <p:nvPr/>
        </p:nvSpPr>
        <p:spPr>
          <a:xfrm>
            <a:off x="871233" y="1696621"/>
            <a:ext cx="4992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모든 일러스트</a:t>
            </a: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2"/>
              </a:rPr>
              <a:t>https://www.irasutoya.com/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3B790-D1D8-70BF-060B-E2AB53A1925E}"/>
              </a:ext>
            </a:extLst>
          </p:cNvPr>
          <p:cNvSpPr txBox="1"/>
          <p:nvPr/>
        </p:nvSpPr>
        <p:spPr>
          <a:xfrm>
            <a:off x="871233" y="2472813"/>
            <a:ext cx="106106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모든 내용의 출처</a:t>
            </a:r>
            <a:endParaRPr lang="en-US" altLang="ko-KR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solidFill>
                  <a:srgbClr val="0563C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https://blog.naver.com/funman4064/223547938820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4"/>
              </a:rPr>
              <a:t>https://blog.naver.com/melindalinder/223594866221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5"/>
              </a:rPr>
              <a:t>https://blog.naver.com/dolamehola/223419103546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6"/>
              </a:rPr>
              <a:t>https://blog.naver.com/pan6606/223309257417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F99EA-DA03-DB05-F0BD-3DA997F41023}"/>
              </a:ext>
            </a:extLst>
          </p:cNvPr>
          <p:cNvSpPr txBox="1"/>
          <p:nvPr/>
        </p:nvSpPr>
        <p:spPr>
          <a:xfrm>
            <a:off x="871233" y="4028455"/>
            <a:ext cx="10610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모든 동영상 자료 출처</a:t>
            </a: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7"/>
              </a:rPr>
              <a:t>https://youtu.be/HOMn6zqcwMY?si=EnmdYVrmOCaW3GBq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lvl="0">
              <a:defRPr lang="ko-KR" altLang="en-US"/>
            </a:pPr>
            <a:r>
              <a:rPr lang="en" altLang="ko-KR" b="1" dirty="0">
                <a:latin typeface="NANUMGOTHIC EXTRABOLD" panose="020D0604000000000000" pitchFamily="34" charset="-127"/>
                <a:ea typeface="NANUMGOTHIC EXTRABOLD" panose="020D0604000000000000" pitchFamily="34" charset="-127"/>
                <a:hlinkClick r:id="rId8"/>
              </a:rPr>
              <a:t>https://youtu.be/-PPE72_n48M?si=_JlgNhEns54cVMFT</a:t>
            </a:r>
            <a:endParaRPr lang="en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16" name="그림 3">
            <a:extLst>
              <a:ext uri="{FF2B5EF4-FFF2-40B4-BE49-F238E27FC236}">
                <a16:creationId xmlns:a16="http://schemas.microsoft.com/office/drawing/2014/main" id="{FBEB6089-0092-9F72-60DB-B77ACC19B2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-314328" y="-265313"/>
            <a:ext cx="12887326" cy="7266188"/>
          </a:xfrm>
          <a:prstGeom prst="rect">
            <a:avLst/>
          </a:prstGeom>
        </p:spPr>
      </p:pic>
      <p:pic>
        <p:nvPicPr>
          <p:cNvPr id="10" name="Object 26">
            <a:extLst>
              <a:ext uri="{FF2B5EF4-FFF2-40B4-BE49-F238E27FC236}">
                <a16:creationId xmlns:a16="http://schemas.microsoft.com/office/drawing/2014/main" id="{A0E0BF9A-3F6A-B275-46B6-127F08B8F2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1303851" y="5003800"/>
            <a:ext cx="545593" cy="4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819EB-19CB-7D50-60AC-C727D0A486B4}"/>
              </a:ext>
            </a:extLst>
          </p:cNvPr>
          <p:cNvSpPr txBox="1"/>
          <p:nvPr/>
        </p:nvSpPr>
        <p:spPr>
          <a:xfrm>
            <a:off x="750911" y="2151727"/>
            <a:ext cx="10690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80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감사합니다</a:t>
            </a:r>
            <a:endParaRPr kumimoji="1" lang="en-US" altLang="ko-KR" sz="80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8000" b="1" dirty="0" err="1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ありがとうございます</a:t>
            </a:r>
            <a:endParaRPr kumimoji="1" lang="en-US" altLang="ko-KR" sz="80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544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동일본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(2011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203657" y="1882612"/>
            <a:ext cx="6803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사회적 영향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재난 대응 강화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조기 경보 시스템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과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시스템 대폭 강화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원자력 정책 전환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일본은 원자력 발전소의 안전 기준 강화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일부 시설 폐쇄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국제적 연대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많은 국가가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지원과 복구 작업 참여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국제적인 재난 협력의 중요성을 강조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185B86-160E-3395-7EDA-D37E3704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2" y="1543281"/>
            <a:ext cx="4016508" cy="39567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1DEBBB8-3F87-8FF4-EB47-58F77310D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A3EC9FD-7111-CF0C-FC18-E5CF7CAC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893536" y="-2392134"/>
            <a:ext cx="6404928" cy="11642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2432384" y="634731"/>
            <a:ext cx="732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동일본 대지진 </a:t>
            </a:r>
            <a:r>
              <a:rPr kumimoji="1" lang="en-US" altLang="ko-KR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(2011</a:t>
            </a:r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실제 영상</a:t>
            </a:r>
          </a:p>
        </p:txBody>
      </p:sp>
      <p:pic>
        <p:nvPicPr>
          <p:cNvPr id="7" name="그림 6" descr="실내, 컴퓨터, 사무실 건물, 사람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A006C625-560C-795E-7E0E-A4EB34156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916" y="1507595"/>
            <a:ext cx="8036503" cy="4442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335B841-5EA6-3568-84A8-684ED69A0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8443689" flipH="1">
            <a:off x="1323729" y="683248"/>
            <a:ext cx="958641" cy="14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2432384" y="846216"/>
            <a:ext cx="7327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세 지진의 비교 요약</a:t>
            </a:r>
          </a:p>
        </p:txBody>
      </p:sp>
      <p:pic>
        <p:nvPicPr>
          <p:cNvPr id="7" name="그림 6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E308AD30-0491-F4D7-5035-3EEA340D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5" y="2523429"/>
            <a:ext cx="11093290" cy="28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913860" y="3038970"/>
            <a:ext cx="10489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대응 시스템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04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815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예방 및 대비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1163206" y="2090639"/>
            <a:ext cx="98655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kumimoji="1" lang="ko-KR" altLang="en-US" sz="34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내진 설계 기준</a:t>
            </a:r>
            <a:endParaRPr kumimoji="1" lang="en-US" altLang="ko-KR" sz="34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일본의 건축물은 엄격한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내진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제진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및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면진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설계 기준 준수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내진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건물이 지진에 견디도록 구조물 강화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제진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에너지 흡수하는 장치 설치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면진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건물과 지반 사이 진동 완화하는 장치 삽입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특히 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1981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 이후 법적으로 강화된 내진 기준은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고층 건물 </a:t>
            </a:r>
            <a:r>
              <a:rPr kumimoji="1" lang="en-US" altLang="ko-KR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다리 등 주요 인프라에 필수 적용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86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예방 및 대비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462459" y="2128332"/>
            <a:ext cx="1126708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2)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재난 대비 훈련</a:t>
            </a:r>
            <a:endParaRPr kumimoji="1" lang="en-US" altLang="ko-KR" sz="3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매년 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방재의 날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전국적인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대피 훈련 실시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지역사회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학교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기업 참여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대피 요령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구조 활동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응급처치 연습</a:t>
            </a:r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3)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교육과 홍보</a:t>
            </a:r>
            <a:endParaRPr kumimoji="1" lang="en-US" altLang="ko-KR" sz="3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학교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지역 사회에서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정기적으로 지진 대비 교육 진행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시민들에게 지진 발생 시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대처법과 비상용품 준비 방법 홍보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26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조기경보 시스템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-906705" y="2130641"/>
            <a:ext cx="1400540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kumimoji="1" lang="ko-KR" altLang="en-US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경보 발령 체계</a:t>
            </a:r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일본 기상청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(JMA)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이 운영하는 세계 최고의 지진 조기 경보 시스템</a:t>
            </a:r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지진파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(P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파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가 감지되면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본격적인 흔들림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(S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파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도달하기 전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경고 발령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평균 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10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초</a:t>
            </a:r>
            <a:r>
              <a:rPr kumimoji="1" lang="en-US" altLang="ko-KR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~60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초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 대피 시간 제공</a:t>
            </a:r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5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2)</a:t>
            </a:r>
            <a:r>
              <a:rPr kumimoji="1" lang="ko-KR" altLang="en-US" sz="36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활용 방식</a:t>
            </a:r>
            <a:endParaRPr kumimoji="1" lang="en-US" altLang="ko-KR" sz="36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 ・ 텔레비전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라디오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휴대전화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공공 방송 시스템 통해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경보 알림 방송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・ 자동화 시스템으로 전기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가스 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철도 등 주요 인프라 정지</a:t>
            </a:r>
            <a:r>
              <a:rPr kumimoji="1" lang="en-US" altLang="ko-KR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5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5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피해 최소화</a:t>
            </a:r>
            <a:endParaRPr kumimoji="1" lang="en-US" altLang="ko-KR" sz="25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8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1035</Words>
  <Application>Microsoft Office PowerPoint</Application>
  <PresentationFormat>와이드스크린</PresentationFormat>
  <Paragraphs>230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NANUMGOTHIC EXTRABOLD</vt:lpstr>
      <vt:lpstr>GulimChe</vt:lpstr>
      <vt:lpstr>NanumGothic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권나영</cp:lastModifiedBy>
  <cp:revision>13</cp:revision>
  <dcterms:created xsi:type="dcterms:W3CDTF">2024-11-23T17:42:55Z</dcterms:created>
  <dcterms:modified xsi:type="dcterms:W3CDTF">2024-12-04T16:24:12Z</dcterms:modified>
</cp:coreProperties>
</file>