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08" r:id="rId2"/>
    <p:sldId id="329" r:id="rId3"/>
    <p:sldId id="330" r:id="rId4"/>
    <p:sldId id="331" r:id="rId5"/>
    <p:sldId id="332" r:id="rId6"/>
    <p:sldId id="333" r:id="rId7"/>
    <p:sldId id="334" r:id="rId8"/>
    <p:sldId id="35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A9"/>
    <a:srgbClr val="28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/>
    <p:restoredTop sz="94668"/>
  </p:normalViewPr>
  <p:slideViewPr>
    <p:cSldViewPr snapToGrid="0">
      <p:cViewPr varScale="1">
        <p:scale>
          <a:sx n="104" d="100"/>
          <a:sy n="104" d="100"/>
        </p:scale>
        <p:origin x="3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23A7-8F3A-4D48-9B4A-422D40C1CA9B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7AC09-6114-514A-A854-059324AA25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6286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EB506-62F6-3E06-4E8A-40EA79642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79049A-908A-1427-9953-349C1BC73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7CF5AA-6AC4-6748-A73A-54E404EB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7BA0D5-8842-F3FF-DC3F-5B87F7DD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12E708-5BA1-C736-7176-590EEB63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2897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1EA936-451A-FE05-ECBF-6AC24D8D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2CC6C2-406A-02C5-8098-FFD86955F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39066C-7775-9E59-9D84-1887173B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F2D014-245E-173A-B73B-D3850F5E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4113D9-9C1D-D41F-403E-8AD80033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383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27D30E1-66B0-34C0-03A9-6C00FB6F7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20E73A-57B7-6DFF-7406-1C1E3D8DB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879662-0122-1282-9D24-F50BB6D0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39B1AA-6C16-C064-E22E-B73BFA8F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3A24DC-9D45-EA8E-4C30-085E166E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4121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0F7FD-8712-88C8-9A87-169CB6A6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47B79D-6D34-0D3D-FFCF-E8F80A6E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3B47F2-F0ED-64EA-8B32-3F435DED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CDA640-5D92-ECD0-D242-F2938EC6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54538F-0265-EF18-A853-3882BECC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14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144BCB-B973-A6AD-45B6-19A9C593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97BBEB-93A1-C038-72AD-F076B3C2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08322E-BF50-2BA2-C02D-360F9FD9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A1D615-21AE-5B81-9CEA-9AC0BC71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90EED7-3900-E0E3-51A0-6843D055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9934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F4E074-7F2D-3071-3FDF-FE15C654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B07351-1AFB-987C-3FBB-EEA6F305D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D848A3-2AE4-ACF2-52B6-D345FC64D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F35F52-DEEC-84F1-D69D-37C85551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D89C96-D29E-5D13-C23A-D802D93B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91E48D-100A-E432-5689-73E3B715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3333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3FEA95-D42D-7E7C-24DA-1C05B0AC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815F54-55B6-00DC-5D10-F02F39C60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45CCB4-5D19-E905-ACD3-B0FB4B448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E51851-C35F-3398-AF4E-7D3D436B8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BFF119-984F-00FF-65DF-CD4C7130E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154D27-3D08-C8BD-E0F2-FA89EB09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344CEC5-8CC5-9011-F201-2DF80746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53A9100-6ACE-C992-9600-92851E5F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8333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7A19BD-7A7A-0FCC-F546-E8F03EBF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582C55-7F33-36A7-77AD-69B62E6A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C490BC4-DDA2-5FA7-F82D-75BE1124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6FC0E7-C1C4-1FE8-A62A-AA063277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7443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F47DCCE-31FC-9520-3FDD-80C10F90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649B72-685F-206D-4E86-93DA1E8D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DC2E59-3F5C-BA61-F347-789F734B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9610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8E1FB9-C523-65E7-E645-746FA5D3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60BEBC-FD1E-2092-69BA-5493868B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9A4B11-7990-DD16-C0F3-831A7FEBC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51F3EB-367C-3811-726B-211DBF73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2A025F-C3FC-CD36-1F6E-F620BE82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535C1F-497A-3F43-C387-B8413067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094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921AF1-88AD-45FE-A24F-04BC62FC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BC11CD7-1EAB-4580-B47A-341DAD8F5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B47C0C-C1D4-EA4C-3257-AB544195A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83C08A-121C-057E-4918-9A55D542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3154AA-6BBC-6599-A958-838F72A5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30EEA5-6223-D290-6500-9469B155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608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3BEC362-E2D8-831A-E3E0-A8671D72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3E33CA-76A0-B062-B099-AD2835B5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ECB383-E072-6EA1-1E39-C1817CAB2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73C0CB-1B35-8074-354A-B56893DB9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C6C0A5-417C-8015-B110-FD4F93215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226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OMn6zqcwMY?si=EnmdYVrmOCaW3GB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4201887" y="-2407785"/>
            <a:ext cx="3788227" cy="1167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C9BB6-5935-B3E1-C984-EF64D892881B}"/>
              </a:ext>
            </a:extLst>
          </p:cNvPr>
          <p:cNvSpPr txBox="1"/>
          <p:nvPr/>
        </p:nvSpPr>
        <p:spPr>
          <a:xfrm>
            <a:off x="1299697" y="3051244"/>
            <a:ext cx="9592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7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역사적 대지진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CE792-CA4B-155F-5840-4D3B75D90E95}"/>
              </a:ext>
            </a:extLst>
          </p:cNvPr>
          <p:cNvSpPr txBox="1"/>
          <p:nvPr/>
        </p:nvSpPr>
        <p:spPr>
          <a:xfrm>
            <a:off x="5692684" y="2120949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03</a:t>
            </a:r>
            <a:endParaRPr kumimoji="1" lang="ko-KR" altLang="en-US" sz="4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517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9A3EC9FD-7111-CF0C-FC18-E5CF7CAC3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78308" y="1904211"/>
            <a:ext cx="5043394" cy="4072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관동 대지진 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(1923</a:t>
            </a:r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135881" y="2601698"/>
            <a:ext cx="6940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발생일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1923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년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9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월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위치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일본 간토 지방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특히 도쿄와 요코하마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규모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7.9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주요 원인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필리핀해판이 유라시아판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아래로 </a:t>
            </a:r>
            <a:r>
              <a:rPr kumimoji="1" lang="ko-KR" altLang="en-US" sz="28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섭입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하면서 발생한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해구형 지진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이 과정에서 간토 지방의 단층 크게 움직임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875D263-D727-9C54-315A-705F53561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592305"/>
            <a:ext cx="3840868" cy="372667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57106CE-F759-70CF-CD25-C58958A3D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8786" y="1422476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관동 대지진 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(1923</a:t>
            </a:r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507451" y="1850477"/>
            <a:ext cx="57342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피해 상황</a:t>
            </a:r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사상자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14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만명 사망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재산피해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57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만 가구가 파괴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화재피해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지진 직후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도시 전역에서 화재 발생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요코하마와 도쿄의 목조 건물 밀집 지역이 화재로 전소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40,000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명이 화재로 희생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en-US" altLang="ko-KR" dirty="0">
              <a:solidFill>
                <a:schemeClr val="bg1"/>
              </a:solidFill>
            </a:endParaRPr>
          </a:p>
          <a:p>
            <a:endParaRPr kumimoji="1"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06328583-EFF8-4EDC-3AF5-2AE776CB8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78308" y="1904211"/>
            <a:ext cx="5043394" cy="407263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2969552-F539-E90A-E135-B8AE97A82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592305"/>
            <a:ext cx="3840868" cy="372667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6BC4153-8F8D-73FA-9815-C37EEEC3CA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8786" y="1422476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3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관동 대지진 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(1923</a:t>
            </a:r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899570" y="1764372"/>
            <a:ext cx="533231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사회적 영향</a:t>
            </a:r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도시 재건의 계기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도쿄와 요코하마는 재건 과정에서 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근대적인 도시로 거듭</a:t>
            </a:r>
            <a:endParaRPr kumimoji="1" lang="en-US" altLang="ko-KR" sz="2800" b="1" dirty="0">
              <a:solidFill>
                <a:schemeClr val="accent4">
                  <a:lumMod val="60000"/>
                  <a:lumOff val="4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발생일 </a:t>
            </a:r>
            <a:r>
              <a:rPr kumimoji="1" lang="en-US" altLang="ko-K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9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월 </a:t>
            </a:r>
            <a:r>
              <a:rPr kumimoji="1" lang="en-US" altLang="ko-K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은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800" b="1" dirty="0">
              <a:solidFill>
                <a:schemeClr val="accent4">
                  <a:lumMod val="60000"/>
                  <a:lumOff val="4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현재 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방재의 날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로 지정되어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전국적 지진 대비 훈련 진행</a:t>
            </a:r>
            <a:endParaRPr kumimoji="1" lang="en-US" altLang="ko-KR" sz="2800" b="1" dirty="0">
              <a:solidFill>
                <a:schemeClr val="accent4">
                  <a:lumMod val="60000"/>
                  <a:lumOff val="40000"/>
                </a:schemeClr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en-US" altLang="ko-KR" dirty="0">
              <a:solidFill>
                <a:schemeClr val="bg1"/>
              </a:solidFill>
            </a:endParaRPr>
          </a:p>
          <a:p>
            <a:endParaRPr kumimoji="1"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C1050398-FF81-F2A8-BEFA-E53320D6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78308" y="1904211"/>
            <a:ext cx="5043394" cy="407263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42EA9A2-2896-D2FF-F888-54C03C90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592305"/>
            <a:ext cx="3840868" cy="372667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D4D62CB-262F-726B-D948-B5DF9A2A77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8786" y="1422476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고베 대지진 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(1995</a:t>
            </a:r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163849" y="2159385"/>
            <a:ext cx="66264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발생일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1995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년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월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17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위치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효고현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고베시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포함한 간사이 지방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규모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6.9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주요 원인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내륙 단층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 err="1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노지마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단층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의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활동으로 발생한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단층형 지진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북미판과 유라시아판의 경계에서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스트레스 축적되며 발생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endParaRPr kumimoji="1" lang="ko-KR" altLang="en-US" dirty="0">
              <a:solidFill>
                <a:schemeClr val="bg1"/>
              </a:solidFill>
            </a:endParaRPr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707E1C69-4663-E131-ED53-59AEF53B5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78308" y="1904211"/>
            <a:ext cx="5043394" cy="407263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ACC9E22-B99C-EE0D-6AF4-B2A728F3A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592305"/>
            <a:ext cx="3840868" cy="3726672"/>
          </a:xfrm>
          <a:prstGeom prst="rect">
            <a:avLst/>
          </a:prstGeom>
        </p:spPr>
      </p:pic>
      <p:pic>
        <p:nvPicPr>
          <p:cNvPr id="13" name="그림 12" descr="야외, 하늘, 오염, 재앙이(가) 표시된 사진&#10;&#10;자동 생성된 설명">
            <a:extLst>
              <a:ext uri="{FF2B5EF4-FFF2-40B4-BE49-F238E27FC236}">
                <a16:creationId xmlns:a16="http://schemas.microsoft.com/office/drawing/2014/main" id="{AEA7B6DA-3B27-0605-5982-C2CA593A9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22" y="1625221"/>
            <a:ext cx="3827605" cy="37266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E72169-F6CF-32D7-D3E6-5D302986D6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42145" y="1351013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고베 대지진 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(1995</a:t>
            </a:r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220784" y="2174773"/>
            <a:ext cx="64872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피해 상황</a:t>
            </a:r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사상자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6,434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명 사망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43,792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명 부상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재산피해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25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조 엔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2,000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억 달러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건축물 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약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24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만의 주택 파괴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고속도로와 철도 시스템 붕괴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고베 고속도로 붕괴는 </a:t>
            </a:r>
            <a:r>
              <a:rPr kumimoji="1"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상징적인 피해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endParaRPr kumimoji="1" lang="en-US" altLang="ko-KR" dirty="0">
              <a:solidFill>
                <a:schemeClr val="bg1"/>
              </a:solidFill>
            </a:endParaRPr>
          </a:p>
          <a:p>
            <a:endParaRPr kumimoji="1"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B3B9A795-E147-8384-4953-20A4B8578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78308" y="1904211"/>
            <a:ext cx="5043394" cy="407263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01D0450-9AA4-0472-89D1-3218DAC3F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592305"/>
            <a:ext cx="3840868" cy="3726672"/>
          </a:xfrm>
          <a:prstGeom prst="rect">
            <a:avLst/>
          </a:prstGeom>
        </p:spPr>
      </p:pic>
      <p:pic>
        <p:nvPicPr>
          <p:cNvPr id="12" name="그림 11" descr="야외, 하늘, 오염, 재앙이(가) 표시된 사진&#10;&#10;자동 생성된 설명">
            <a:extLst>
              <a:ext uri="{FF2B5EF4-FFF2-40B4-BE49-F238E27FC236}">
                <a16:creationId xmlns:a16="http://schemas.microsoft.com/office/drawing/2014/main" id="{E66767A2-EF16-07CF-A09C-B3BDC8848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22" y="1625221"/>
            <a:ext cx="3827605" cy="372667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300B69B-3C4D-6859-7A0E-172D2AABC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42145" y="1351013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고베 대지진 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(1995</a:t>
            </a:r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endParaRPr kumimoji="1" lang="ko-KR" altLang="en-US" sz="48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5220784" y="1832255"/>
            <a:ext cx="63573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사회적 영향</a:t>
            </a:r>
            <a:endParaRPr kumimoji="1" lang="en-US" altLang="ko-KR" sz="3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방재 정책의 변화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내진 설계 기준 강화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정부와 민간의 방재 체계 전면 개혁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자원봉사 문화 확산</a:t>
            </a:r>
            <a:r>
              <a:rPr kumimoji="1"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일본에서 </a:t>
            </a:r>
            <a:r>
              <a:rPr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자원봉사 </a:t>
            </a:r>
            <a:r>
              <a:rPr lang="ko-KR" alt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元年</a:t>
            </a:r>
            <a:r>
              <a:rPr lang="en-US" altLang="ko-K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lang="ko-KR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첫 해</a:t>
            </a:r>
            <a:r>
              <a:rPr lang="en-US" altLang="ko-K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로 불리며</a:t>
            </a:r>
            <a:r>
              <a:rPr lang="en-US" altLang="ko-KR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lang="ko-KR" altLang="en-US" sz="28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시민들의 지원 활동이 활발히 이루어짐</a:t>
            </a:r>
            <a:endParaRPr kumimoji="1" lang="en-US" altLang="ko-KR" sz="28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9D80D162-3248-1AE0-04C0-C497BD9F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78308" y="1904211"/>
            <a:ext cx="5043394" cy="407263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7AA7A6-0DB9-405E-8FD5-2B24DBCB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592305"/>
            <a:ext cx="3840868" cy="3726672"/>
          </a:xfrm>
          <a:prstGeom prst="rect">
            <a:avLst/>
          </a:prstGeom>
        </p:spPr>
      </p:pic>
      <p:pic>
        <p:nvPicPr>
          <p:cNvPr id="11" name="그림 10" descr="야외, 하늘, 오염, 재앙이(가) 표시된 사진&#10;&#10;자동 생성된 설명">
            <a:extLst>
              <a:ext uri="{FF2B5EF4-FFF2-40B4-BE49-F238E27FC236}">
                <a16:creationId xmlns:a16="http://schemas.microsoft.com/office/drawing/2014/main" id="{3AAFBB3A-7AD2-766D-CE2E-8C401B46C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22" y="1625221"/>
            <a:ext cx="3827605" cy="372667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27CBECF-73A5-FDD8-FA42-6CA9E63FC6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42145" y="1351013"/>
            <a:ext cx="4457095" cy="5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9A3EC9FD-7111-CF0C-FC18-E5CF7CAC3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2893536" y="-2392134"/>
            <a:ext cx="6404928" cy="11642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2432384" y="634731"/>
            <a:ext cx="732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고베 대지진 </a:t>
            </a:r>
            <a:r>
              <a:rPr kumimoji="1" lang="en-US" altLang="ko-KR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(1995</a:t>
            </a:r>
            <a:r>
              <a:rPr kumimoji="1" lang="ko-KR" altLang="en-US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년</a:t>
            </a:r>
            <a:r>
              <a:rPr kumimoji="1" lang="en-US" altLang="ko-KR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)</a:t>
            </a:r>
            <a:r>
              <a:rPr kumimoji="1" lang="ko-KR" altLang="en-US" sz="36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실제 영상</a:t>
            </a:r>
          </a:p>
        </p:txBody>
      </p:sp>
      <p:pic>
        <p:nvPicPr>
          <p:cNvPr id="6" name="그림 5" descr="건물, 버려진, 탐구이(가) 표시된 사진&#10;&#10;자동 생성된 설명">
            <a:hlinkClick r:id="rId3"/>
            <a:extLst>
              <a:ext uri="{FF2B5EF4-FFF2-40B4-BE49-F238E27FC236}">
                <a16:creationId xmlns:a16="http://schemas.microsoft.com/office/drawing/2014/main" id="{7A3800E9-312E-5CC1-FA22-DF539766C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340" y="1651029"/>
            <a:ext cx="8301318" cy="42595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335B841-5EA6-3568-84A8-684ED69A07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8443689" flipH="1">
            <a:off x="1097039" y="826682"/>
            <a:ext cx="958641" cy="14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3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272</Words>
  <Application>Microsoft Office PowerPoint</Application>
  <PresentationFormat>와이드스크린</PresentationFormat>
  <Paragraphs>54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NANUMGOTHIC EXTRABOLD</vt:lpstr>
      <vt:lpstr>NanumGothic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신은영</dc:creator>
  <cp:lastModifiedBy>권나영</cp:lastModifiedBy>
  <cp:revision>10</cp:revision>
  <dcterms:created xsi:type="dcterms:W3CDTF">2024-11-23T17:42:55Z</dcterms:created>
  <dcterms:modified xsi:type="dcterms:W3CDTF">2024-12-04T16:39:29Z</dcterms:modified>
</cp:coreProperties>
</file>