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2" r:id="rId3"/>
    <p:sldId id="263" r:id="rId4"/>
    <p:sldId id="308" r:id="rId5"/>
    <p:sldId id="257" r:id="rId6"/>
    <p:sldId id="259" r:id="rId7"/>
    <p:sldId id="264" r:id="rId8"/>
    <p:sldId id="310" r:id="rId9"/>
    <p:sldId id="260" r:id="rId10"/>
    <p:sldId id="288" r:id="rId11"/>
    <p:sldId id="265" r:id="rId12"/>
    <p:sldId id="266" r:id="rId13"/>
    <p:sldId id="293" r:id="rId14"/>
    <p:sldId id="289" r:id="rId15"/>
    <p:sldId id="267" r:id="rId16"/>
    <p:sldId id="269" r:id="rId17"/>
    <p:sldId id="311" r:id="rId18"/>
    <p:sldId id="270" r:id="rId19"/>
    <p:sldId id="313" r:id="rId20"/>
    <p:sldId id="326" r:id="rId21"/>
    <p:sldId id="271" r:id="rId22"/>
    <p:sldId id="328" r:id="rId23"/>
    <p:sldId id="272" r:id="rId24"/>
    <p:sldId id="296" r:id="rId25"/>
    <p:sldId id="275" r:id="rId26"/>
    <p:sldId id="299" r:id="rId27"/>
    <p:sldId id="312" r:id="rId28"/>
    <p:sldId id="300" r:id="rId29"/>
    <p:sldId id="278" r:id="rId30"/>
    <p:sldId id="290" r:id="rId31"/>
    <p:sldId id="292" r:id="rId32"/>
    <p:sldId id="297" r:id="rId33"/>
    <p:sldId id="295" r:id="rId34"/>
    <p:sldId id="280" r:id="rId35"/>
    <p:sldId id="304" r:id="rId36"/>
    <p:sldId id="287" r:id="rId37"/>
    <p:sldId id="329" r:id="rId38"/>
    <p:sldId id="330" r:id="rId39"/>
    <p:sldId id="301" r:id="rId40"/>
    <p:sldId id="324" r:id="rId41"/>
    <p:sldId id="283" r:id="rId42"/>
    <p:sldId id="284" r:id="rId43"/>
    <p:sldId id="317" r:id="rId44"/>
    <p:sldId id="302" r:id="rId45"/>
    <p:sldId id="318" r:id="rId46"/>
    <p:sldId id="306" r:id="rId47"/>
    <p:sldId id="305" r:id="rId48"/>
    <p:sldId id="325" r:id="rId49"/>
    <p:sldId id="303" r:id="rId50"/>
    <p:sldId id="332" r:id="rId51"/>
    <p:sldId id="285" r:id="rId52"/>
    <p:sldId id="315" r:id="rId53"/>
    <p:sldId id="314" r:id="rId54"/>
    <p:sldId id="319" r:id="rId55"/>
    <p:sldId id="320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B99683-EEAD-891A-666C-47757E55B557}" v="1353" dt="2024-12-02T14:14:53.137"/>
    <p1510:client id="{3CD29DFF-90E9-C016-2265-3E5C2703F51A}" v="1" dt="2024-12-03T06:59:37.214"/>
    <p1510:client id="{4CE288E1-DFE4-F63E-CE9F-9399FB7212BF}" v="208" dt="2024-12-04T12:46:39.916"/>
    <p1510:client id="{5D012C96-84FE-4326-CED5-146EF6BA15FD}" v="480" dt="2024-12-03T07:58:49.868"/>
    <p1510:client id="{66999892-CFB1-12B7-33EC-8BF1BDBA1F32}" v="445" dt="2024-12-03T08:23:16.048"/>
    <p1510:client id="{D2265A8F-6638-A012-CA0D-60064B76BFA7}" v="551" dt="2024-12-03T06:59:07.433"/>
    <p1510:client id="{EDAFCD04-CD98-075E-BCCA-A97306601513}" v="17" dt="2024-12-04T12:10:44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B977-667D-4ED2-A6C7-6A595E7B8741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3F1E-B327-405E-AACC-FA6076023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763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B977-667D-4ED2-A6C7-6A595E7B8741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3F1E-B327-405E-AACC-FA6076023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45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B977-667D-4ED2-A6C7-6A595E7B8741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3F1E-B327-405E-AACC-FA6076023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4807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B977-667D-4ED2-A6C7-6A595E7B8741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3F1E-B327-405E-AACC-FA60760231A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6758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B977-667D-4ED2-A6C7-6A595E7B8741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3F1E-B327-405E-AACC-FA6076023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060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B977-667D-4ED2-A6C7-6A595E7B8741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3F1E-B327-405E-AACC-FA6076023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205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B977-667D-4ED2-A6C7-6A595E7B8741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3F1E-B327-405E-AACC-FA6076023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148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B977-667D-4ED2-A6C7-6A595E7B8741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3F1E-B327-405E-AACC-FA6076023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773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B977-667D-4ED2-A6C7-6A595E7B8741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3F1E-B327-405E-AACC-FA6076023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817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B977-667D-4ED2-A6C7-6A595E7B8741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3F1E-B327-405E-AACC-FA6076023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10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B977-667D-4ED2-A6C7-6A595E7B8741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3F1E-B327-405E-AACC-FA6076023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30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B977-667D-4ED2-A6C7-6A595E7B8741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3F1E-B327-405E-AACC-FA6076023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44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B977-667D-4ED2-A6C7-6A595E7B8741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3F1E-B327-405E-AACC-FA6076023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93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B977-667D-4ED2-A6C7-6A595E7B8741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3F1E-B327-405E-AACC-FA6076023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71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B977-667D-4ED2-A6C7-6A595E7B8741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3F1E-B327-405E-AACC-FA6076023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2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B977-667D-4ED2-A6C7-6A595E7B8741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3F1E-B327-405E-AACC-FA6076023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46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B977-667D-4ED2-A6C7-6A595E7B8741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3F1E-B327-405E-AACC-FA6076023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142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101B977-667D-4ED2-A6C7-6A595E7B8741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5203F1E-B327-405E-AACC-FA6076023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085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4A9DA5-EE1E-425B-A6BE-EF7E5007C3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/>
              <a:t>일제강점기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5C12C94-D9BF-9728-83AA-9BD40148C1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latin typeface="Dotum"/>
                <a:ea typeface="돋움"/>
              </a:rPr>
              <a:t>22101627 </a:t>
            </a:r>
            <a:r>
              <a:rPr lang="ko-KR" altLang="en-US" dirty="0">
                <a:latin typeface="Dotum"/>
                <a:ea typeface="Dotum"/>
              </a:rPr>
              <a:t>김건우</a:t>
            </a:r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</p:spTree>
    <p:extLst>
      <p:ext uri="{BB962C8B-B14F-4D97-AF65-F5344CB8AC3E}">
        <p14:creationId xmlns:p14="http://schemas.microsoft.com/office/powerpoint/2010/main" val="334849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8FCD87-88A0-E540-4B2E-45603C92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조선총독부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F6C206-15B0-8129-7740-59B7B8BD7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일본이 조선을 지배하기 위해 총독부를 설치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altLang="en-US" dirty="0">
                <a:latin typeface="Dotum"/>
                <a:ea typeface="Dotum"/>
              </a:rPr>
              <a:t>조선총독부의 역할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Font typeface="Arial" panose="020B0604020202020204" pitchFamily="34" charset="0"/>
              <a:buChar char="•"/>
            </a:pPr>
            <a:r>
              <a:rPr lang="ko-KR" altLang="en-US" dirty="0">
                <a:latin typeface="Dotum"/>
                <a:ea typeface="Dotum"/>
              </a:rPr>
              <a:t>권력 독점</a:t>
            </a:r>
            <a:r>
              <a:rPr lang="en-US" altLang="ko-KR" dirty="0">
                <a:latin typeface="Dotum"/>
                <a:ea typeface="돋움"/>
              </a:rPr>
              <a:t>: </a:t>
            </a:r>
            <a:r>
              <a:rPr lang="ko-KR" altLang="en-US" dirty="0">
                <a:latin typeface="Dotum"/>
                <a:ea typeface="Dotum"/>
              </a:rPr>
              <a:t>모든 행정</a:t>
            </a:r>
            <a:r>
              <a:rPr lang="en-US" altLang="ko-KR" dirty="0">
                <a:latin typeface="Dotum"/>
                <a:ea typeface="돋움"/>
              </a:rPr>
              <a:t>·</a:t>
            </a:r>
            <a:r>
              <a:rPr lang="ko-KR" altLang="en-US" dirty="0">
                <a:latin typeface="Dotum"/>
                <a:ea typeface="Dotum"/>
              </a:rPr>
              <a:t>입법</a:t>
            </a:r>
            <a:r>
              <a:rPr lang="en-US" altLang="ko-KR" dirty="0">
                <a:latin typeface="Dotum"/>
                <a:ea typeface="돋움"/>
              </a:rPr>
              <a:t>·</a:t>
            </a:r>
            <a:r>
              <a:rPr lang="ko-KR" altLang="en-US" dirty="0">
                <a:latin typeface="Dotum"/>
                <a:ea typeface="Dotum"/>
              </a:rPr>
              <a:t>사법 통제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Font typeface="Arial" panose="020B0604020202020204" pitchFamily="34" charset="0"/>
              <a:buChar char="•"/>
            </a:pPr>
            <a:r>
              <a:rPr lang="ko-KR" altLang="en-US" dirty="0">
                <a:latin typeface="Dotum"/>
                <a:ea typeface="Dotum"/>
              </a:rPr>
              <a:t>일본인 총독만 임명</a:t>
            </a:r>
            <a:endParaRPr lang="en-US" altLang="ko-KR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Font typeface="Arial" panose="020B0604020202020204" pitchFamily="34" charset="0"/>
              <a:buChar char="•"/>
            </a:pPr>
            <a:r>
              <a:rPr lang="ko-KR" altLang="en-US" dirty="0">
                <a:latin typeface="Dotum"/>
                <a:ea typeface="Dotum"/>
              </a:rPr>
              <a:t>입법</a:t>
            </a:r>
            <a:r>
              <a:rPr lang="en-US" altLang="ko-KR" dirty="0">
                <a:latin typeface="Dotum"/>
                <a:ea typeface="돋움"/>
              </a:rPr>
              <a:t>·</a:t>
            </a:r>
            <a:r>
              <a:rPr lang="ko-KR" altLang="en-US" dirty="0">
                <a:latin typeface="Dotum"/>
                <a:ea typeface="Dotum"/>
              </a:rPr>
              <a:t>행정</a:t>
            </a:r>
            <a:r>
              <a:rPr lang="en-US" altLang="ko-KR" dirty="0">
                <a:latin typeface="Dotum"/>
                <a:ea typeface="돋움"/>
              </a:rPr>
              <a:t>·</a:t>
            </a:r>
            <a:r>
              <a:rPr lang="ko-KR" altLang="en-US" dirty="0">
                <a:latin typeface="Dotum"/>
                <a:ea typeface="Dotum"/>
              </a:rPr>
              <a:t>사법권 독점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4" name="그림 3" descr="텍스트, 평행, 폰트, 친필이(가) 표시된 사진&#10;&#10;자동 생성된 설명">
            <a:extLst>
              <a:ext uri="{FF2B5EF4-FFF2-40B4-BE49-F238E27FC236}">
                <a16:creationId xmlns:a16="http://schemas.microsoft.com/office/drawing/2014/main" id="{13C07D75-812A-887E-BCC6-AD9CB1631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200" y="613826"/>
            <a:ext cx="2937606" cy="5638799"/>
          </a:xfrm>
          <a:prstGeom prst="rect">
            <a:avLst/>
          </a:prstGeom>
        </p:spPr>
      </p:pic>
      <p:pic>
        <p:nvPicPr>
          <p:cNvPr id="6" name="그림 5" descr="텍스트, 인간의 얼굴, 의류, 사람이(가) 표시된 사진&#10;&#10;자동 생성된 설명">
            <a:extLst>
              <a:ext uri="{FF2B5EF4-FFF2-40B4-BE49-F238E27FC236}">
                <a16:creationId xmlns:a16="http://schemas.microsoft.com/office/drawing/2014/main" id="{B3050B95-98BB-A22E-98E1-51DE0B9C9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943" y="1754366"/>
            <a:ext cx="2580915" cy="33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4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0E962C-83A1-119A-5BC0-50FC9E9EC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09600"/>
            <a:ext cx="5168052" cy="1117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ko-KR" altLang="en-US" sz="3000" dirty="0">
                <a:latin typeface="Dotum"/>
                <a:ea typeface="Dotum"/>
              </a:rPr>
              <a:t>일본의 정책 </a:t>
            </a:r>
            <a:r>
              <a:rPr lang="en-US" altLang="ko-KR" sz="3000" dirty="0">
                <a:latin typeface="Dotum"/>
                <a:ea typeface="돋움"/>
              </a:rPr>
              <a:t>- </a:t>
            </a:r>
            <a:r>
              <a:rPr lang="ko-KR" altLang="en-US" sz="3000" dirty="0">
                <a:latin typeface="Dotum"/>
                <a:ea typeface="Dotum"/>
              </a:rPr>
              <a:t>헌병경찰제</a:t>
            </a:r>
            <a:endParaRPr lang="ko-KR" altLang="en-US" sz="3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C6C8054-D362-29A9-15BF-644A535D8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1828800"/>
            <a:ext cx="5168052" cy="3962400"/>
          </a:xfrm>
        </p:spPr>
        <p:txBody>
          <a:bodyPr>
            <a:normAutofit/>
          </a:bodyPr>
          <a:lstStyle/>
          <a:p>
            <a:pPr indent="-305435">
              <a:buClr>
                <a:srgbClr val="96402B"/>
              </a:buClr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군사 </a:t>
            </a:r>
            <a:r>
              <a:rPr lang="ko-KR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경찰제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</a:rPr>
              <a:t>: 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강압적 질서 유지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Clr>
                <a:srgbClr val="96402B"/>
              </a:buClr>
            </a:pP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Clr>
                <a:srgbClr val="96402B"/>
              </a:buClr>
            </a:pPr>
            <a:r>
              <a:rPr lang="ko-KR" altLang="en-US" dirty="0">
                <a:latin typeface="Dotum"/>
                <a:ea typeface="Dotum"/>
              </a:rPr>
              <a:t>경찰</a:t>
            </a:r>
            <a:r>
              <a:rPr lang="en-US" altLang="ko-KR" dirty="0">
                <a:latin typeface="Dotum"/>
                <a:ea typeface="돋움"/>
              </a:rPr>
              <a:t>+</a:t>
            </a:r>
            <a:r>
              <a:rPr lang="ko-KR" altLang="en-US" dirty="0">
                <a:latin typeface="Dotum"/>
                <a:ea typeface="Dotum"/>
              </a:rPr>
              <a:t>군사 기능을 가진 헌병 도입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Clr>
                <a:srgbClr val="96402B"/>
              </a:buClr>
            </a:pP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Clr>
                <a:srgbClr val="96402B"/>
              </a:buClr>
            </a:pPr>
            <a:r>
              <a:rPr lang="ko-KR" altLang="en-US" dirty="0">
                <a:latin typeface="Dotum"/>
                <a:ea typeface="Dotum"/>
              </a:rPr>
              <a:t>일반 행정 업무까지 군사적 통제로 수행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Clr>
                <a:srgbClr val="96402B"/>
              </a:buClr>
            </a:pP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Clr>
                <a:srgbClr val="96402B"/>
              </a:buClr>
            </a:pPr>
            <a:r>
              <a:rPr lang="ko-KR" altLang="en-US" dirty="0">
                <a:latin typeface="Dotum"/>
                <a:ea typeface="Dotum"/>
              </a:rPr>
              <a:t>독립운동 탄압과 민중 감시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Clr>
                <a:srgbClr val="96402B"/>
              </a:buClr>
            </a:pP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Clr>
                <a:srgbClr val="96402B"/>
              </a:buClr>
            </a:pP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5A1844-5CB8-438B-B90E-EF2A51CF8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586695" y="1"/>
            <a:ext cx="5605305" cy="6858000"/>
          </a:xfrm>
          <a:prstGeom prst="rect">
            <a:avLst/>
          </a:prstGeom>
        </p:spPr>
      </p:pic>
      <p:pic>
        <p:nvPicPr>
          <p:cNvPr id="4" name="그림 3" descr="의류, 인간의 얼굴, 사람, 미소이(가) 표시된 사진&#10;&#10;자동 생성된 설명">
            <a:extLst>
              <a:ext uri="{FF2B5EF4-FFF2-40B4-BE49-F238E27FC236}">
                <a16:creationId xmlns:a16="http://schemas.microsoft.com/office/drawing/2014/main" id="{865D3C48-4612-CFA4-0239-1791EDA0E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241" y="1450507"/>
            <a:ext cx="4776165" cy="395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3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AE180C-56D4-C42B-0141-A8716FFB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ea typeface="돋움"/>
              </a:rPr>
              <a:t>법령 차별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3463B8-5AE1-0673-6067-09042D14F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305435">
              <a:buFont typeface="Wingdings 2"/>
              <a:buChar char=""/>
            </a:pPr>
            <a:r>
              <a:rPr lang="ko-KR" sz="21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조선인을 대상으로 한 불공정 재판</a:t>
            </a:r>
            <a:r>
              <a:rPr lang="en-US" altLang="ko-KR" sz="21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Malgun Gothic"/>
                <a:ea typeface="Dotum"/>
              </a:rPr>
              <a:t>, </a:t>
            </a:r>
            <a:r>
              <a:rPr lang="ko-KR" sz="21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처형과 강제 노동</a:t>
            </a:r>
            <a:endParaRPr lang="ko-KR" sz="21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285750" indent="-305435">
              <a:buFont typeface="Wingdings 2"/>
              <a:buChar char=""/>
            </a:pPr>
            <a:endParaRPr lang="ko-KR" altLang="en-US" sz="21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285750" indent="-305435">
              <a:buFont typeface="Wingdings 2"/>
              <a:buChar char=""/>
            </a:pPr>
            <a:r>
              <a:rPr lang="ko-KR" sz="19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사소한 법령 위반에도 즉결 처분</a:t>
            </a:r>
            <a:endParaRPr lang="ko-KR" sz="19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7465" indent="0">
              <a:buNone/>
            </a:pP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독립운동가 강제 체포 및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고문</a:t>
            </a:r>
            <a:endParaRPr lang="ko-KR" sz="21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00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집회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ea typeface="Dotum"/>
              </a:rPr>
              <a:t>·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결사 자유 박탈,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ea typeface="Dotum"/>
              </a:rPr>
              <a:t> 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의열단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ea typeface="Dotum"/>
              </a:rPr>
              <a:t>, 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신민회 등 비밀결사 해체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Font typeface="Wingdings" charset="2"/>
              <a:buChar char="v"/>
            </a:pP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Font typeface="Wingdings" charset="2"/>
              <a:buChar char="v"/>
            </a:pPr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돋움"/>
            </a:endParaRPr>
          </a:p>
          <a:p>
            <a:pPr indent="-305435">
              <a:buFont typeface="Wingdings" charset="2"/>
              <a:buChar char="v"/>
            </a:pP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돋움"/>
            </a:endParaRPr>
          </a:p>
          <a:p>
            <a:pPr indent="-305435">
              <a:buFont typeface="Wingdings" charset="2"/>
              <a:buChar char="v"/>
            </a:pP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>
              <a:buFont typeface="Wingdings" charset="2"/>
              <a:buChar char="v"/>
            </a:pP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4" name="그림 3" descr="의류, 사람, 사람들, 그룹이(가) 표시된 사진&#10;&#10;자동 생성된 설명">
            <a:extLst>
              <a:ext uri="{FF2B5EF4-FFF2-40B4-BE49-F238E27FC236}">
                <a16:creationId xmlns:a16="http://schemas.microsoft.com/office/drawing/2014/main" id="{B6DB750A-83DD-980E-6631-D5F36B31B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955" y="1847310"/>
            <a:ext cx="5426055" cy="2962256"/>
          </a:xfrm>
          <a:prstGeom prst="rect">
            <a:avLst/>
          </a:prstGeom>
        </p:spPr>
      </p:pic>
      <p:pic>
        <p:nvPicPr>
          <p:cNvPr id="6" name="그림 5" descr="흑백, 실내, 벽, 바닥이(가) 표시된 사진&#10;&#10;자동 생성된 설명">
            <a:extLst>
              <a:ext uri="{FF2B5EF4-FFF2-40B4-BE49-F238E27FC236}">
                <a16:creationId xmlns:a16="http://schemas.microsoft.com/office/drawing/2014/main" id="{056B6D82-D117-A4A1-806C-59E6F6FCA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872" y="2529701"/>
            <a:ext cx="5276840" cy="288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7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8FDCBF-9D0F-DD7E-4C18-53C8889A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언론</a:t>
            </a:r>
            <a:r>
              <a:rPr lang="ko-KR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j-lt"/>
              </a:rPr>
              <a:t>·집회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j-lt"/>
              </a:rPr>
              <a:t> 탄압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871D24-BDEE-B225-7381-8CB9F5A9C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언론 검열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 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국민 동원 정책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 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독립운동 탄압</a:t>
            </a: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주요 민족 언론 폐간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37465" indent="0">
              <a:buNone/>
            </a:pP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   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→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 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《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황성신문》, 《</a:t>
            </a:r>
            <a:r>
              <a:rPr lang="ko-KR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만세보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》 폐간</a:t>
            </a:r>
          </a:p>
          <a:p>
            <a:pPr marL="37465" indent="0">
              <a:buNone/>
            </a:pP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일본이 주도하는 친일 신문 등장</a:t>
            </a:r>
          </a:p>
          <a:p>
            <a:pPr marL="37465" indent="0">
              <a:buNone/>
            </a:pP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  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→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 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《</a:t>
            </a:r>
            <a:r>
              <a:rPr lang="ko-KR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대한매일신보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》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총독부 기관지가 인수하여 여론 장악 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&gt;&gt;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《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매일신보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》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돋움"/>
            </a:endParaRPr>
          </a:p>
        </p:txBody>
      </p:sp>
      <p:pic>
        <p:nvPicPr>
          <p:cNvPr id="6" name="그림 5" descr="텍스트, 신문, 신문활자, 출판이(가) 표시된 사진&#10;&#10;자동 생성된 설명">
            <a:extLst>
              <a:ext uri="{FF2B5EF4-FFF2-40B4-BE49-F238E27FC236}">
                <a16:creationId xmlns:a16="http://schemas.microsoft.com/office/drawing/2014/main" id="{AEB003A7-7F1E-BE20-7088-BDAD38239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418" y="1382654"/>
            <a:ext cx="1771048" cy="2369917"/>
          </a:xfrm>
          <a:prstGeom prst="rect">
            <a:avLst/>
          </a:prstGeom>
        </p:spPr>
      </p:pic>
      <p:pic>
        <p:nvPicPr>
          <p:cNvPr id="7" name="그림 6" descr="텍스트, 흑백, 신문, 모노크롬이(가) 표시된 사진&#10;&#10;자동 생성된 설명">
            <a:extLst>
              <a:ext uri="{FF2B5EF4-FFF2-40B4-BE49-F238E27FC236}">
                <a16:creationId xmlns:a16="http://schemas.microsoft.com/office/drawing/2014/main" id="{4BF7AD78-1085-5C94-0778-50244B2EB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469" y="4284770"/>
            <a:ext cx="1781055" cy="2571870"/>
          </a:xfrm>
          <a:prstGeom prst="rect">
            <a:avLst/>
          </a:prstGeom>
        </p:spPr>
      </p:pic>
      <p:pic>
        <p:nvPicPr>
          <p:cNvPr id="8" name="그림 7" descr="텍스트, 폰트, 신문, 친필이(가) 표시된 사진&#10;&#10;자동 생성된 설명">
            <a:extLst>
              <a:ext uri="{FF2B5EF4-FFF2-40B4-BE49-F238E27FC236}">
                <a16:creationId xmlns:a16="http://schemas.microsoft.com/office/drawing/2014/main" id="{8F8AD45B-5F82-0F8D-D668-5246900C6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5903" y="1382185"/>
            <a:ext cx="1779608" cy="2371605"/>
          </a:xfrm>
          <a:prstGeom prst="rect">
            <a:avLst/>
          </a:prstGeom>
        </p:spPr>
      </p:pic>
      <p:pic>
        <p:nvPicPr>
          <p:cNvPr id="9" name="그림 8" descr="텍스트, 신문, 종이이(가) 표시된 사진&#10;&#10;자동 생성된 설명">
            <a:extLst>
              <a:ext uri="{FF2B5EF4-FFF2-40B4-BE49-F238E27FC236}">
                <a16:creationId xmlns:a16="http://schemas.microsoft.com/office/drawing/2014/main" id="{7E36502C-A45E-DFD0-1E9B-F50EC99BE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1472" y="4280774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CA919B-3FD8-BE45-4ABE-3F663FC76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b="1" dirty="0">
                <a:latin typeface="Dotum"/>
                <a:ea typeface="Dotum"/>
              </a:rPr>
              <a:t>토지조사사업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27352F-B523-D463-7F15-249EA8FF0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05435">
              <a:buFont typeface="Wingdings 2" panose="020B0604020202020204" pitchFamily="34" charset="0"/>
              <a:buChar char=""/>
            </a:pPr>
            <a:r>
              <a:rPr lang="ko-KR" altLang="en-US" dirty="0">
                <a:latin typeface="Dotum"/>
                <a:ea typeface="Dotum"/>
              </a:rPr>
              <a:t>토지 수탈 </a:t>
            </a:r>
            <a:r>
              <a:rPr lang="ko-KR" sz="1800" b="1" dirty="0">
                <a:latin typeface="Dotum"/>
                <a:ea typeface="Dotum"/>
              </a:rPr>
              <a:t>(토지조사사업, 1912~1918)</a:t>
            </a:r>
            <a:endParaRPr lang="ko-KR" sz="18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Font typeface="Arial" panose="020B0604020202020204" pitchFamily="34" charset="0"/>
              <a:buChar char="•"/>
            </a:pP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Font typeface="Wingdings 2" panose="020B0604020202020204" pitchFamily="34" charset="0"/>
              <a:buChar char="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조선의 토지 소유권을 명확히 한다는 명분 아래, 토지를 조직적으로 약탈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Font typeface="Wingdings 2" panose="020B0604020202020204" pitchFamily="34" charset="0"/>
              <a:buChar char=""/>
            </a:pP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Font typeface="Wingdings 2" panose="020B0604020202020204" pitchFamily="34" charset="0"/>
              <a:buChar char="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토지 소유를 증명하기 위해 서류를 요구했지만, 조선 농민 대부분은 문서가 없어 땅을 빼앗김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Font typeface="Wingdings 2" panose="020B0604020202020204" pitchFamily="34" charset="0"/>
              <a:buChar char=""/>
            </a:pP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Font typeface="Wingdings 2" panose="020B0604020202020204" pitchFamily="34" charset="0"/>
              <a:buChar char="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조선총독부가 몰수한 토지는 일본인 지주나 대기업(</a:t>
            </a:r>
            <a:r>
              <a:rPr lang="ko-KR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동양척식주식회사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)</a:t>
            </a:r>
            <a:r>
              <a:rPr lang="ko-KR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에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 헐값에 매각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Font typeface="Wingdings 2" panose="020B0604020202020204" pitchFamily="34" charset="0"/>
              <a:buChar char=""/>
            </a:pP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Font typeface="Wingdings 2" panose="020B0604020202020204" pitchFamily="34" charset="0"/>
              <a:buChar char="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토지조사사업 이후, 조선 농민의 약 40%가 </a:t>
            </a:r>
            <a:r>
              <a:rPr lang="ko-KR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소작농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으로 전락.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5" name="그림 4" descr="야외, 사람, 의류, 스탠딩이(가) 표시된 사진&#10;&#10;자동 생성된 설명">
            <a:extLst>
              <a:ext uri="{FF2B5EF4-FFF2-40B4-BE49-F238E27FC236}">
                <a16:creationId xmlns:a16="http://schemas.microsoft.com/office/drawing/2014/main" id="{E5D65FF0-B840-FC10-25C1-DB29FF2D0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108" y="1580968"/>
            <a:ext cx="5561635" cy="3291188"/>
          </a:xfrm>
          <a:prstGeom prst="rect">
            <a:avLst/>
          </a:prstGeom>
        </p:spPr>
      </p:pic>
      <p:pic>
        <p:nvPicPr>
          <p:cNvPr id="4" name="그림 3" descr="텍스트, 스크린샷, 일반 보급, 마커이(가) 표시된 사진&#10;&#10;자동 생성된 설명">
            <a:extLst>
              <a:ext uri="{FF2B5EF4-FFF2-40B4-BE49-F238E27FC236}">
                <a16:creationId xmlns:a16="http://schemas.microsoft.com/office/drawing/2014/main" id="{263BD940-5980-870F-8B9A-4B6E4098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376" y="1584285"/>
            <a:ext cx="5105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0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16A3B3-0B66-CAC1-1710-E89C21A2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Dotum"/>
                <a:ea typeface="돋움"/>
              </a:rPr>
              <a:t>3·1</a:t>
            </a:r>
            <a:r>
              <a:rPr lang="ko-KR" altLang="en-US" dirty="0">
                <a:latin typeface="Dotum"/>
                <a:ea typeface="Dotum"/>
              </a:rPr>
              <a:t>운동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94D7A9-A676-5869-4E8A-8CBC61C50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05435"/>
            <a:r>
              <a:rPr lang="ko-KR" altLang="en-US" dirty="0">
                <a:latin typeface="Dotum"/>
                <a:ea typeface="Dotum"/>
              </a:rPr>
              <a:t>무단통치 체제에 대한 대규모 저항 발생</a:t>
            </a:r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돋움"/>
              <a:ea typeface="돋움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1919년 3월 1일 시작된 3·1운동은 학생, 종교인, 농민 등 각계각층이 참여한 전국적인 독립운동으로 확산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3·1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운동은 대한민국 임시정부가 수립된 계기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37465" indent="0">
              <a:buNone/>
            </a:pP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    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→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 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3·1 운동으로 이미 독립을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선언, 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정부가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필요하여 대한민국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임시정부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수립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7465" indent="0">
              <a:buNone/>
            </a:pP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돋움"/>
            </a:endParaRPr>
          </a:p>
          <a:p>
            <a:pPr marL="37465" indent="0">
              <a:buNone/>
            </a:pP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</p:txBody>
      </p:sp>
      <p:pic>
        <p:nvPicPr>
          <p:cNvPr id="8" name="그림 7" descr="야외, 하늘, 건물, 군중이(가) 표시된 사진&#10;&#10;자동 생성된 설명">
            <a:extLst>
              <a:ext uri="{FF2B5EF4-FFF2-40B4-BE49-F238E27FC236}">
                <a16:creationId xmlns:a16="http://schemas.microsoft.com/office/drawing/2014/main" id="{93984ADF-C9DF-871E-BAC3-2AC861E8D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079" y="2274068"/>
            <a:ext cx="3774728" cy="231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9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DA71C1-CDED-B1D1-9921-33CC41A3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Dotum"/>
                <a:ea typeface="+mj-lt"/>
              </a:rPr>
              <a:t>3·1</a:t>
            </a:r>
            <a:r>
              <a:rPr lang="ko-KR" dirty="0">
                <a:latin typeface="Dotum"/>
                <a:ea typeface="Dotum"/>
              </a:rPr>
              <a:t>운동의 결과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4A1AC3-F7BF-123D-46FF-00F8C27C7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13158"/>
            <a:ext cx="6302623" cy="4078042"/>
          </a:xfrm>
        </p:spPr>
        <p:txBody>
          <a:bodyPr>
            <a:normAutofit/>
          </a:bodyPr>
          <a:lstStyle/>
          <a:p>
            <a:pPr indent="-305435"/>
            <a:r>
              <a:rPr lang="en-US" altLang="ko-KR" dirty="0">
                <a:latin typeface="Dotum"/>
                <a:ea typeface="돋움"/>
              </a:rPr>
              <a:t>3·1</a:t>
            </a:r>
            <a:r>
              <a:rPr lang="ko-KR" altLang="en-US" dirty="0">
                <a:latin typeface="Dotum"/>
                <a:ea typeface="Dotum"/>
              </a:rPr>
              <a:t>운동 이후 정책 변화의 필요성 인식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7465" indent="0">
              <a:buNone/>
            </a:pPr>
            <a:endParaRPr lang="ko-KR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일본의 폭압적 통치가 국제사회에서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비판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일본은 정책 변화의 필요성을 인식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37465" indent="0">
              <a:buNone/>
            </a:pP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 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-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강압적인 무단통치 방식은 일본의 행정 비용 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37465" indent="0">
              <a:buNone/>
            </a:pP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  증가와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효율성 저하를 초래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7465" indent="0">
              <a:buNone/>
            </a:pP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  -조선인들의 반발을 완화시키며 식민 통치를 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7465" indent="0">
              <a:buNone/>
            </a:pP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  안정화하기 위해 문화통치로 전환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4" name="그림 3" descr="의류, 실내, 가구, 사람이(가) 표시된 사진&#10;&#10;자동 생성된 설명">
            <a:extLst>
              <a:ext uri="{FF2B5EF4-FFF2-40B4-BE49-F238E27FC236}">
                <a16:creationId xmlns:a16="http://schemas.microsoft.com/office/drawing/2014/main" id="{35CBBC4F-A7D0-F2A5-CCA6-E83DA2F2E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959" y="1948203"/>
            <a:ext cx="4589280" cy="32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6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7EE55B-AC8A-B99C-4C22-9D625190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문화통치</a:t>
            </a:r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917A293-8226-4338-1109-2EE809CA4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민족분열통치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13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CCB51A-002B-1CE9-29D9-E8AAD612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문화통치의 개요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608099C-B9E4-8B2D-210A-6FF2D7A4E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en-US" altLang="ko-KR" dirty="0">
                <a:latin typeface="Dotum"/>
                <a:ea typeface="돋움"/>
              </a:rPr>
              <a:t>1920~1930</a:t>
            </a:r>
            <a:r>
              <a:rPr lang="ko-KR" altLang="en-US" dirty="0">
                <a:latin typeface="Dotum"/>
                <a:ea typeface="Dotum"/>
              </a:rPr>
              <a:t>년</a:t>
            </a:r>
            <a:r>
              <a:rPr lang="en-US" altLang="ko-KR" dirty="0">
                <a:latin typeface="Dotum"/>
                <a:ea typeface="돋움"/>
              </a:rPr>
              <a:t>, </a:t>
            </a:r>
            <a:r>
              <a:rPr lang="ko-KR" altLang="en-US" dirty="0">
                <a:latin typeface="Dotum"/>
                <a:ea typeface="Dotum"/>
              </a:rPr>
              <a:t>강압 정책을 완화하는 척 언론</a:t>
            </a:r>
            <a:r>
              <a:rPr lang="en-US" altLang="ko-KR" dirty="0">
                <a:latin typeface="Dotum"/>
                <a:ea typeface="돋움"/>
              </a:rPr>
              <a:t>, </a:t>
            </a:r>
            <a:r>
              <a:rPr lang="ko-KR" altLang="en-US" dirty="0">
                <a:latin typeface="Dotum"/>
                <a:ea typeface="Dotum"/>
              </a:rPr>
              <a:t>교육 통제 강화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dirty="0">
                <a:latin typeface="Dotum"/>
                <a:ea typeface="Dotum"/>
                <a:cs typeface="+mn-lt"/>
              </a:rPr>
              <a:t>3·1운동으로 인한 대규모 반발과 국제적 비난을 완화하기 위해 무단통치 방식을 완화하고, 문화와 제도를 통한 유화정책을 표방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dirty="0">
                <a:latin typeface="Dotum"/>
                <a:ea typeface="Dotum"/>
                <a:cs typeface="+mn-lt"/>
              </a:rPr>
              <a:t>조선인의 저항을 누그러뜨리고, 일본 지배의 정당성을 확보하며, 실질적인 경제 착취를 강화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돋움" panose="020B0600000101010101" pitchFamily="34" charset="-127"/>
            </a:endParaRPr>
          </a:p>
        </p:txBody>
      </p:sp>
      <p:pic>
        <p:nvPicPr>
          <p:cNvPr id="7" name="그림 6" descr="의류, 건물, 사람, 인간의 얼굴이(가) 표시된 사진&#10;&#10;자동 생성된 설명">
            <a:extLst>
              <a:ext uri="{FF2B5EF4-FFF2-40B4-BE49-F238E27FC236}">
                <a16:creationId xmlns:a16="http://schemas.microsoft.com/office/drawing/2014/main" id="{FD513BB4-FC55-B59F-B836-D962266F2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642" y="1884301"/>
            <a:ext cx="6096000" cy="32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F5820F-F197-9105-3930-FBA8C034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일본의 정책 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j-lt"/>
              </a:rPr>
              <a:t>-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명목상 유화정책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5C6AF9-A5C8-358D-06C7-D42ECB2A7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헌병 경찰 폐지 → 보통 경찰 제도로 전환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조선인 언론과 교육 일부 허용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조선인 관료를 일부 임명(단, 실권 없음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)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</p:spTree>
    <p:extLst>
      <p:ext uri="{BB962C8B-B14F-4D97-AF65-F5344CB8AC3E}">
        <p14:creationId xmlns:p14="http://schemas.microsoft.com/office/powerpoint/2010/main" val="370648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C1ECB4-EA8F-4A1D-53EE-F7A415634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87FA50C-B93B-1426-0519-13B6F7A63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05435"/>
            <a:r>
              <a:rPr lang="ko-KR" altLang="en-US" b="1" dirty="0">
                <a:latin typeface="Dotum"/>
                <a:ea typeface="Dotum"/>
              </a:rPr>
              <a:t>일제강점기란?</a:t>
            </a:r>
            <a:endParaRPr lang="en-US" altLang="ko-KR" b="1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en-US" altLang="ko-KR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C4C4C4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  <a:cs typeface="Arial"/>
            </a:endParaRPr>
          </a:p>
          <a:p>
            <a:pPr indent="-305435"/>
            <a:r>
              <a:rPr lang="ko-KR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무단통치</a:t>
            </a:r>
            <a:r>
              <a:rPr lang="en-US" altLang="ko-KR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·</a:t>
            </a:r>
            <a:r>
              <a:rPr lang="ko-KR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헌병경찰통치</a:t>
            </a:r>
            <a:r>
              <a:rPr lang="ko-KR" altLang="en-US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</a:t>
            </a:r>
            <a:endParaRPr lang="ko-KR" altLang="en-US" b="1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2">
                  <a:lumMod val="90000"/>
                </a:schemeClr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문화통치</a:t>
            </a:r>
            <a:r>
              <a:rPr lang="en-US" altLang="ko-KR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·</a:t>
            </a:r>
            <a:r>
              <a:rPr lang="ko-KR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민족분열통치</a:t>
            </a:r>
            <a:r>
              <a:rPr lang="ko-KR" altLang="en-US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</a:t>
            </a:r>
            <a:endParaRPr lang="ko-KR" altLang="en-US" b="1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2">
                  <a:lumMod val="90000"/>
                </a:schemeClr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황국신민화통치</a:t>
            </a:r>
            <a:r>
              <a:rPr lang="en-US" altLang="ko-KR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·</a:t>
            </a:r>
            <a:r>
              <a:rPr lang="ko-KR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민족말살통치</a:t>
            </a:r>
            <a:endParaRPr lang="en-US" b="1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2">
                  <a:lumMod val="90000"/>
                </a:schemeClr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ea typeface="돋움" panose="020B0600000101010101" pitchFamily="34" charset="-127"/>
              <a:cs typeface="Arial"/>
            </a:endParaRPr>
          </a:p>
          <a:p>
            <a:pPr indent="-305435"/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돋움" panose="020B0600000101010101" pitchFamily="34" charset="-127"/>
            </a:endParaRPr>
          </a:p>
          <a:p>
            <a:pPr indent="-305435"/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돋움" panose="020B0600000101010101" pitchFamily="34" charset="-127"/>
            </a:endParaRPr>
          </a:p>
          <a:p>
            <a:pPr marL="37465" indent="0">
              <a:buNone/>
            </a:pP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돋움"/>
            </a:endParaRPr>
          </a:p>
        </p:txBody>
      </p:sp>
    </p:spTree>
    <p:extLst>
      <p:ext uri="{BB962C8B-B14F-4D97-AF65-F5344CB8AC3E}">
        <p14:creationId xmlns:p14="http://schemas.microsoft.com/office/powerpoint/2010/main" val="307734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08B9BF-843E-4F4A-4028-18612B4C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/>
                <a:ea typeface="돋움"/>
              </a:rPr>
              <a:t>헌병 경찰 폐지</a:t>
            </a:r>
            <a:endParaRPr lang="ko-KR" dirty="0">
              <a:ea typeface="돋움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7E9D60-5E16-E9CC-52E9-8562C1EFF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05435"/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표면적 변화</a:t>
            </a:r>
          </a:p>
          <a:p>
            <a:pPr marL="719455" lvl="1" indent="-269875">
              <a:buFont typeface="Courier New" charset="2"/>
              <a:buChar char="o"/>
            </a:pP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1920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년에 헌병경찰제를 공식적으로 폐지하고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보통경찰제로 전환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719455" lvl="1" indent="-269875">
              <a:buFont typeface="Courier New" charset="2"/>
              <a:buChar char="o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일본은 유화책으로 통치 방식을 바꾼 것처럼 선전.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실질적 변화</a:t>
            </a:r>
          </a:p>
          <a:p>
            <a:pPr marL="719455" lvl="1" indent="-269875">
              <a:buFont typeface="Courier New" charset="2"/>
              <a:buChar char="o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경찰 인력과 감시망은 오히려 확대.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719455" lvl="1" indent="-269875">
              <a:buFont typeface="Courier New" charset="2"/>
              <a:buChar char="o"/>
            </a:pP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보통경찰도 강력한 탄압 권한을 보유하여 조선인의 일상과 집회를 강력히 감시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.</a:t>
            </a:r>
          </a:p>
          <a:p>
            <a:pPr indent="-305435"/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  <a:cs typeface="+mn-lt"/>
            </a:endParaRPr>
          </a:p>
          <a:p>
            <a:pPr indent="-305435"/>
            <a:r>
              <a:rPr lang="ko-KR" altLang="en-US" dirty="0">
                <a:latin typeface="Dotum"/>
                <a:ea typeface="Dotum"/>
              </a:rPr>
              <a:t>헌병경찰제</a:t>
            </a:r>
            <a:r>
              <a:rPr lang="en-US" altLang="ko-KR" dirty="0">
                <a:latin typeface="Dotum"/>
                <a:ea typeface="돋움"/>
              </a:rPr>
              <a:t> </a:t>
            </a:r>
            <a:r>
              <a:rPr lang="ko-KR" altLang="en-US" dirty="0">
                <a:latin typeface="Dotum"/>
                <a:ea typeface="Dotum"/>
              </a:rPr>
              <a:t>폐지의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실제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의도</a:t>
            </a:r>
            <a:endParaRPr 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719455" lvl="1" indent="-269875">
              <a:buFont typeface="Courier New" charset="2"/>
              <a:buChar char="o"/>
            </a:pP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국제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사회와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조선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민중의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비판을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무마하기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위한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외형적인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조치</a:t>
            </a:r>
            <a:endParaRPr 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</a:endParaRPr>
          </a:p>
        </p:txBody>
      </p:sp>
      <p:pic>
        <p:nvPicPr>
          <p:cNvPr id="5" name="그림 4" descr="의류, 사람, 군복, 피크트 캡이(가) 표시된 사진&#10;&#10;자동 생성된 설명">
            <a:extLst>
              <a:ext uri="{FF2B5EF4-FFF2-40B4-BE49-F238E27FC236}">
                <a16:creationId xmlns:a16="http://schemas.microsoft.com/office/drawing/2014/main" id="{BED46D94-550C-2DB5-F9DC-DB78C7A0F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138" y="2521283"/>
            <a:ext cx="4716202" cy="2344718"/>
          </a:xfrm>
          <a:prstGeom prst="rect">
            <a:avLst/>
          </a:prstGeom>
        </p:spPr>
      </p:pic>
      <p:pic>
        <p:nvPicPr>
          <p:cNvPr id="4" name="그림 3" descr="의류, 사람, 야외, 차량이(가) 표시된 사진&#10;&#10;자동 생성된 설명">
            <a:extLst>
              <a:ext uri="{FF2B5EF4-FFF2-40B4-BE49-F238E27FC236}">
                <a16:creationId xmlns:a16="http://schemas.microsoft.com/office/drawing/2014/main" id="{2B4E085A-16C9-FB0D-8668-A726295D2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745" y="2239834"/>
            <a:ext cx="4225241" cy="277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8D281E-01F7-9182-4742-E1D402B4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a typeface="돋움"/>
              </a:rPr>
              <a:t>언론 통제 완화</a:t>
            </a:r>
            <a:r>
              <a:rPr lang="en-US" altLang="ko-KR" dirty="0">
                <a:ea typeface="돋움"/>
              </a:rPr>
              <a:t>?</a:t>
            </a:r>
            <a:endParaRPr lang="ko-KR" altLang="en-US" dirty="0">
              <a:ea typeface="돋움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9612B1-B510-6F39-4709-5B948BDDF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-305435"/>
            <a:r>
              <a:rPr lang="ko-KR" altLang="en-US" sz="1800" dirty="0">
                <a:latin typeface="Dotum"/>
                <a:ea typeface="Dotum"/>
              </a:rPr>
              <a:t>표면적 변화</a:t>
            </a:r>
            <a:r>
              <a:rPr lang="en-US" altLang="ko-KR" sz="1800" dirty="0">
                <a:latin typeface="Dotum"/>
                <a:ea typeface="Dotum"/>
              </a:rPr>
              <a:t>:</a:t>
            </a:r>
            <a:r>
              <a:rPr lang="ko-KR" altLang="en-US" sz="1800" dirty="0">
                <a:latin typeface="Dotum"/>
                <a:ea typeface="Dotum"/>
              </a:rPr>
              <a:t> 언론의 부분적 허용</a:t>
            </a:r>
            <a:endParaRPr lang="ko-KR" sz="18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7465" indent="0">
              <a:buNone/>
            </a:pPr>
            <a:r>
              <a:rPr lang="ko-KR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 </a:t>
            </a:r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- 1920년, 일본은 언론과 출판의 자유를 보장하는 것처럼 선전하며 일부 조선 신문의 창간을 허용.</a:t>
            </a:r>
            <a:r>
              <a:rPr lang="ko-KR" altLang="en-US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 </a:t>
            </a:r>
            <a:endParaRPr lang="ko-KR" sz="15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37465" indent="0">
              <a:buNone/>
            </a:pPr>
            <a:r>
              <a:rPr lang="ko-KR" altLang="en-US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  </a:t>
            </a:r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→</a:t>
            </a:r>
            <a:r>
              <a:rPr lang="en-US" alt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《</a:t>
            </a:r>
            <a:r>
              <a:rPr lang="ko-KR" altLang="en-US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조선일보</a:t>
            </a:r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》(1920년</a:t>
            </a:r>
            <a:r>
              <a:rPr lang="en-US" alt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),</a:t>
            </a:r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《동아일보》(1920년</a:t>
            </a:r>
            <a:r>
              <a:rPr lang="en-US" alt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)</a:t>
            </a:r>
            <a:endParaRPr lang="ko-KR" sz="15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7465" indent="0">
              <a:buNone/>
            </a:pPr>
            <a:endParaRPr lang="en-US" altLang="ko-KR" sz="15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실질적 억압</a:t>
            </a:r>
            <a:r>
              <a:rPr lang="en-US" altLang="ko-KR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:</a:t>
            </a:r>
            <a:r>
              <a:rPr lang="ko-KR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검열과 통제</a:t>
            </a:r>
            <a:endParaRPr lang="ko-KR" altLang="en-US" sz="18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37465" indent="0">
              <a:buNone/>
            </a:pPr>
            <a:endParaRPr lang="en-US" altLang="ko-KR" sz="15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+mn-lt"/>
              <a:cs typeface="+mn-lt"/>
            </a:endParaRPr>
          </a:p>
          <a:p>
            <a:pPr marL="37465" indent="0">
              <a:buNone/>
            </a:pPr>
            <a:r>
              <a:rPr lang="en-US" alt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1.</a:t>
            </a:r>
            <a:r>
              <a:rPr lang="ko-KR" altLang="en-US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</a:t>
            </a:r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검열 제도 유지:</a:t>
            </a:r>
            <a:endParaRPr lang="ko-KR" altLang="en-US" sz="15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0" indent="0">
              <a:buNone/>
            </a:pPr>
            <a:r>
              <a:rPr lang="en-US" alt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  - </a:t>
            </a:r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언론의 자유를 허용한 척했지만, 강력한 검열 시스템을 유지.</a:t>
            </a:r>
            <a:endParaRPr lang="ko-KR" sz="15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0" indent="0">
              <a:buNone/>
            </a:pPr>
            <a:r>
              <a:rPr lang="ko-KR" altLang="en-US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  </a:t>
            </a:r>
            <a:r>
              <a:rPr lang="en-US" alt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- </a:t>
            </a:r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독립운동 관련 기사, 일본 통치를 비판하는 기사, 민족주의적 내용은 즉시 삭제 또는 금지.</a:t>
            </a:r>
            <a:endParaRPr lang="ko-KR" sz="15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0" indent="0">
              <a:buNone/>
            </a:pPr>
            <a:endParaRPr lang="en-US" altLang="ko-KR" sz="15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2. </a:t>
            </a:r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언론 폐간 및 탄압 </a:t>
            </a:r>
            <a:r>
              <a:rPr lang="en-US" alt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-</a:t>
            </a:r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친일적인 기사를 쓰지 않거나 검열 기준을 위반한 신문은 폐간.</a:t>
            </a:r>
            <a:endParaRPr lang="ko-KR" altLang="en-US" sz="15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0" indent="0">
              <a:buNone/>
            </a:pPr>
            <a:endParaRPr lang="en-US" altLang="ko-KR" sz="15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3.</a:t>
            </a:r>
            <a:r>
              <a:rPr lang="ko-KR" altLang="en-US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</a:t>
            </a:r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선전 도구로 활용</a:t>
            </a:r>
            <a:r>
              <a:rPr lang="en-US" alt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- </a:t>
            </a:r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친일 성향의 신문과 잡지를 대량 발행</a:t>
            </a:r>
            <a:r>
              <a:rPr lang="en-US" alt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,</a:t>
            </a:r>
            <a:r>
              <a:rPr lang="ko-KR" altLang="en-US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</a:t>
            </a:r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일본의 문화 우월성과 조선 통치의 정당성을 선전.</a:t>
            </a:r>
            <a:endParaRPr lang="ko-KR" sz="15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5" name="그림 4" descr="텍스트, 신문, 신문활자이(가) 표시된 사진&#10;&#10;자동 생성된 설명">
            <a:extLst>
              <a:ext uri="{FF2B5EF4-FFF2-40B4-BE49-F238E27FC236}">
                <a16:creationId xmlns:a16="http://schemas.microsoft.com/office/drawing/2014/main" id="{89AECA74-D819-8020-06B8-F9252BCBF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603" y="256648"/>
            <a:ext cx="2237399" cy="4007339"/>
          </a:xfrm>
          <a:prstGeom prst="rect">
            <a:avLst/>
          </a:prstGeom>
        </p:spPr>
      </p:pic>
      <p:pic>
        <p:nvPicPr>
          <p:cNvPr id="8" name="그림 7" descr="텍스트, 지도, 신문이(가) 표시된 사진&#10;&#10;자동 생성된 설명">
            <a:extLst>
              <a:ext uri="{FF2B5EF4-FFF2-40B4-BE49-F238E27FC236}">
                <a16:creationId xmlns:a16="http://schemas.microsoft.com/office/drawing/2014/main" id="{BD8E2661-7637-2455-01CA-BCCAAAE01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614" y="949391"/>
            <a:ext cx="3703787" cy="2335043"/>
          </a:xfrm>
          <a:prstGeom prst="rect">
            <a:avLst/>
          </a:prstGeom>
        </p:spPr>
      </p:pic>
      <p:pic>
        <p:nvPicPr>
          <p:cNvPr id="10" name="그림 9" descr="텍스트, 종이, 지도이(가) 표시된 사진&#10;&#10;자동 생성된 설명">
            <a:extLst>
              <a:ext uri="{FF2B5EF4-FFF2-40B4-BE49-F238E27FC236}">
                <a16:creationId xmlns:a16="http://schemas.microsoft.com/office/drawing/2014/main" id="{E3BCCF24-334E-E6C0-4C61-7FBC13AD9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286" y="4119624"/>
            <a:ext cx="1890183" cy="2692889"/>
          </a:xfrm>
          <a:prstGeom prst="rect">
            <a:avLst/>
          </a:prstGeom>
        </p:spPr>
      </p:pic>
      <p:pic>
        <p:nvPicPr>
          <p:cNvPr id="11" name="그림 10" descr="텍스트, 종이, 종이 제품이(가) 표시된 사진&#10;&#10;자동 생성된 설명">
            <a:extLst>
              <a:ext uri="{FF2B5EF4-FFF2-40B4-BE49-F238E27FC236}">
                <a16:creationId xmlns:a16="http://schemas.microsoft.com/office/drawing/2014/main" id="{9D1BC857-4E52-A0E3-F396-0E979792E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1555" y="4121883"/>
            <a:ext cx="2091664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BD2D14-FDFF-6267-CD89-D5B4C4B5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/>
                <a:ea typeface="돋움"/>
              </a:rPr>
              <a:t>집회와 결사의 자유?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00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sto mt"/>
              <a:ea typeface="돋움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50D8EA-8385-2857-2E51-B47C8E4A0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-305435"/>
            <a:r>
              <a:rPr lang="ko-KR" altLang="en-US" dirty="0">
                <a:latin typeface="Dotum"/>
                <a:ea typeface="Dotum"/>
              </a:rPr>
              <a:t>표면적 변화</a:t>
            </a:r>
            <a:r>
              <a:rPr lang="en-US" altLang="ko-KR" dirty="0">
                <a:latin typeface="Dotum"/>
                <a:ea typeface="Dotum"/>
              </a:rPr>
              <a:t>:</a:t>
            </a:r>
            <a:r>
              <a:rPr lang="ko-KR" altLang="en-US" dirty="0">
                <a:latin typeface="Dotum"/>
                <a:ea typeface="Dotum"/>
              </a:rPr>
              <a:t> 집회 허용</a:t>
            </a:r>
            <a:endParaRPr lang="ko-KR" altLang="en-US" sz="13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719455" lvl="1" indent="-269875"/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1920년대 초반, 집회와 결사의 자유를 </a:t>
            </a:r>
            <a:r>
              <a:rPr lang="ko-KR" altLang="en-US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보장</a:t>
            </a:r>
            <a:endParaRPr lang="ko-KR" sz="15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719455" lvl="1" indent="-269875"/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일부 정치 단체와 사회 조직의 </a:t>
            </a:r>
            <a:r>
              <a:rPr lang="ko-KR" altLang="en-US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활동 허용</a:t>
            </a:r>
            <a:endParaRPr lang="ko-KR" sz="15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7465" indent="0">
              <a:buNone/>
            </a:pPr>
            <a:endParaRPr lang="ko-KR" altLang="en-US" sz="15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실질적 억압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: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집회와 결사의 철저한 통제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494665" indent="-457200">
              <a:buAutoNum type="arabicPeriod"/>
            </a:pPr>
            <a:r>
              <a:rPr lang="ko-KR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집회 허가제:</a:t>
            </a:r>
            <a:endParaRPr lang="ko-KR" sz="17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719455" lvl="1" indent="-269875"/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모든 집회는 일본 경찰의 사전 허가를 받아야 했음</a:t>
            </a:r>
            <a:r>
              <a:rPr lang="en-US" alt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</a:t>
            </a:r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민족주의적 성격이 짙은 집회는 대부분 금지되거나 강제 해산</a:t>
            </a:r>
            <a:endParaRPr lang="ko-KR" sz="15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80365" indent="-305435">
              <a:buAutoNum type="arabicPeriod"/>
            </a:pPr>
            <a:r>
              <a:rPr lang="ko-KR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치안유지법(1925년):</a:t>
            </a:r>
            <a:endParaRPr lang="ko-KR" sz="17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719455" lvl="1" indent="-269875"/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공산주의, 사회주의, 독립운동 단체를 탄압하기 위한 법률 제정</a:t>
            </a:r>
            <a:endParaRPr lang="ko-KR" sz="15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719455" lvl="1" indent="-269875"/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반일적인 </a:t>
            </a:r>
            <a:r>
              <a:rPr lang="ko-KR" sz="150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활동뿐만</a:t>
            </a:r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아니라 민족운동 자체를 억압, </a:t>
            </a:r>
            <a:r>
              <a:rPr lang="ko-KR" altLang="en-US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경찰을</a:t>
            </a:r>
            <a:r>
              <a:rPr lang="en-US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통해</a:t>
            </a:r>
            <a:r>
              <a:rPr lang="en-US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민족주의자와</a:t>
            </a:r>
            <a:r>
              <a:rPr lang="en-US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독립운동가를</a:t>
            </a:r>
            <a:r>
              <a:rPr lang="en-US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체포</a:t>
            </a:r>
            <a:r>
              <a:rPr lang="en-US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·</a:t>
            </a:r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감시</a:t>
            </a:r>
            <a:endParaRPr lang="en-US" altLang="ko-KR" sz="15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80365" indent="-305435">
              <a:buAutoNum type="arabicPeriod"/>
            </a:pPr>
            <a:r>
              <a:rPr lang="ko-KR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집회 감시와 해산:</a:t>
            </a:r>
            <a:endParaRPr lang="ko-KR" sz="17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719455" lvl="1" indent="-269875"/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민족운동 집회는 일본 경찰과 고등경찰의 감시 대상</a:t>
            </a:r>
            <a:r>
              <a:rPr lang="en-US" alt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</a:t>
            </a:r>
            <a:r>
              <a:rPr lang="ko-KR" altLang="en-US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</a:t>
            </a:r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많은 집회가 강제 해산되거나 </a:t>
            </a:r>
            <a:r>
              <a:rPr lang="ko-KR" altLang="en-US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주최자</a:t>
            </a:r>
            <a:r>
              <a:rPr lang="ko-KR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</a:t>
            </a:r>
            <a:r>
              <a:rPr lang="ko-KR" altLang="en-US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체포</a:t>
            </a:r>
            <a:endParaRPr lang="ko-KR" altLang="en-US" sz="15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5" name="그림 4" descr="의류, 말, 그룹, 사람들이(가) 표시된 사진&#10;&#10;자동 생성된 설명">
            <a:extLst>
              <a:ext uri="{FF2B5EF4-FFF2-40B4-BE49-F238E27FC236}">
                <a16:creationId xmlns:a16="http://schemas.microsoft.com/office/drawing/2014/main" id="{A27843FD-06AA-8D2E-C66C-D2EB5F14B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114" y="1586573"/>
            <a:ext cx="3662973" cy="3922101"/>
          </a:xfrm>
          <a:prstGeom prst="rect">
            <a:avLst/>
          </a:prstGeom>
        </p:spPr>
      </p:pic>
      <p:pic>
        <p:nvPicPr>
          <p:cNvPr id="7" name="내용 개체 틀 3" descr="사람, 텍스트, 의류, 스포츠이(가) 표시된 사진&#10;&#10;자동 생성된 설명">
            <a:extLst>
              <a:ext uri="{FF2B5EF4-FFF2-40B4-BE49-F238E27FC236}">
                <a16:creationId xmlns:a16="http://schemas.microsoft.com/office/drawing/2014/main" id="{244E21B2-574B-60D9-1771-02673D4E7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608" y="1716183"/>
            <a:ext cx="2909928" cy="380413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5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5E8AD8-9AA1-6D0C-6AE5-4394CBA82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ea typeface="돋움"/>
              </a:rPr>
              <a:t>민족 분열 통치의 정책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7B13AF-6372-2021-EDF8-346FCB04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친일 엘리트 양성: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719455" lvl="1" indent="-26987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조선 내에서 일본에 협조하는 조선인(친일파)을 적극적으로 발굴 및 육성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 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경제적 혜택 제공.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친일 교육: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719455" lvl="1" indent="-26987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일본식 교육 체제를 통해 일본어와 일본 문화를 주입하여, 조선인 중에서도 일본에 충성하는 계층 형성.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정치적 분열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돋움"/>
              </a:rPr>
              <a:t>: </a:t>
            </a:r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  <a:cs typeface="+mn-lt"/>
            </a:endParaRPr>
          </a:p>
          <a:p>
            <a:pPr marL="719455" lvl="1" indent="-269875"/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독립운동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세력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내부의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좌파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(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사회주의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)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와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우파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(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민족주의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)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간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이념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갈등을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조장, 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독립운동의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단결력을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약화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.</a:t>
            </a:r>
            <a:endParaRPr 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친일 언론의 육성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: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lvl="1"/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친일 신문과 잡지를 통해 조선 내 민족주의를 약화시키고 일본 통치를 정당화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.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7465" indent="0">
              <a:buNone/>
            </a:pP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4" name="그림 3" descr="텍스트, 인간의 얼굴, 사람, 의류이(가) 표시된 사진&#10;&#10;자동 생성된 설명">
            <a:extLst>
              <a:ext uri="{FF2B5EF4-FFF2-40B4-BE49-F238E27FC236}">
                <a16:creationId xmlns:a16="http://schemas.microsoft.com/office/drawing/2014/main" id="{71B7925B-0D93-5E6E-B743-D53BAEDA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016" y="1581522"/>
            <a:ext cx="2376365" cy="3237279"/>
          </a:xfrm>
          <a:prstGeom prst="rect">
            <a:avLst/>
          </a:prstGeom>
        </p:spPr>
      </p:pic>
      <p:pic>
        <p:nvPicPr>
          <p:cNvPr id="5" name="그림 4" descr="인간의 얼굴, 사람, 의류, 인물사진이(가) 표시된 사진&#10;&#10;자동 생성된 설명">
            <a:extLst>
              <a:ext uri="{FF2B5EF4-FFF2-40B4-BE49-F238E27FC236}">
                <a16:creationId xmlns:a16="http://schemas.microsoft.com/office/drawing/2014/main" id="{247F920F-4CD5-DD8F-686B-D29828C39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646" y="1584281"/>
            <a:ext cx="2386866" cy="3235813"/>
          </a:xfrm>
          <a:prstGeom prst="rect">
            <a:avLst/>
          </a:prstGeom>
        </p:spPr>
      </p:pic>
      <p:pic>
        <p:nvPicPr>
          <p:cNvPr id="7" name="그림 6" descr="인물사진, 사람, 스케치, 인간의 얼굴이(가) 표시된 사진&#10;&#10;자동 생성된 설명">
            <a:extLst>
              <a:ext uri="{FF2B5EF4-FFF2-40B4-BE49-F238E27FC236}">
                <a16:creationId xmlns:a16="http://schemas.microsoft.com/office/drawing/2014/main" id="{4E56551C-403D-8B6C-9146-45EA516CC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457" y="1582508"/>
            <a:ext cx="2385401" cy="32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AC46F2-F912-0C73-6B3B-F481D6E4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산미증식계획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1D14D6-4455-E30B-8841-E65888357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05435"/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제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1차 세계대전 이후 일본 내 인구 증가와 산업화로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인해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쌀 생산량이 수요를 따라가지 못하자, 조선을 식량 공급지로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활용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산미증식계획(1920~1934): 일본 내 쌀 부족을 해결하기 위해 조선에서 쌀 생산을 늘리고, 이를 본토로 수출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alt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농업뿐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아니라 조선의 산업구조를 일본 경제에 </a:t>
            </a:r>
            <a:r>
              <a:rPr lang="ko-KR" alt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종속시키기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위한 경제적 기반 형성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결과적으로 조선 내 쌀값 상승과 식량 부족 사태 발생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6" name="그림 5" descr="야외, 하늘, 건물, 집이(가) 표시된 사진&#10;&#10;자동 생성된 설명">
            <a:extLst>
              <a:ext uri="{FF2B5EF4-FFF2-40B4-BE49-F238E27FC236}">
                <a16:creationId xmlns:a16="http://schemas.microsoft.com/office/drawing/2014/main" id="{2CCA50DA-DC89-D93A-B8FC-3EB4A247D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582" y="2700181"/>
            <a:ext cx="4030873" cy="2947718"/>
          </a:xfrm>
          <a:prstGeom prst="rect">
            <a:avLst/>
          </a:prstGeom>
        </p:spPr>
      </p:pic>
      <p:pic>
        <p:nvPicPr>
          <p:cNvPr id="7" name="그림 6" descr="텍스트, 도표, 라인, 그래프이(가) 표시된 사진&#10;&#10;자동 생성된 설명">
            <a:extLst>
              <a:ext uri="{FF2B5EF4-FFF2-40B4-BE49-F238E27FC236}">
                <a16:creationId xmlns:a16="http://schemas.microsoft.com/office/drawing/2014/main" id="{9937F2E1-D438-48BE-10DE-2C73850F7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459" y="3356434"/>
            <a:ext cx="4446952" cy="229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476C12-3D90-C355-1DEB-4DE5A1552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ea typeface="돋움"/>
              </a:rPr>
              <a:t>문화통치가 조선과 일본에 미친 결과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C7992F-BAC7-41D5-67AE-6024E2C68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조선</a:t>
            </a:r>
          </a:p>
          <a:p>
            <a:pPr marL="37465" indent="0">
              <a:buNone/>
            </a:pPr>
            <a:r>
              <a:rPr lang="ko-KR" altLang="en-US" dirty="0">
                <a:latin typeface="Dotum"/>
                <a:ea typeface="Dotum"/>
              </a:rPr>
              <a:t> - 민족 분열과 좌절</a:t>
            </a:r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7465" indent="0">
              <a:buNone/>
            </a:pPr>
            <a:r>
              <a:rPr lang="ko-KR" altLang="en-US" dirty="0">
                <a:latin typeface="Dotum"/>
                <a:ea typeface="Dotum"/>
              </a:rPr>
              <a:t> - 독립운동의 단결 약화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7465" indent="0">
              <a:buNone/>
            </a:pPr>
            <a:r>
              <a:rPr lang="ko-KR" altLang="en-US" dirty="0">
                <a:latin typeface="Dotum"/>
                <a:ea typeface="Dotum"/>
              </a:rPr>
              <a:t> - 경제적 불평등 심화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일본</a:t>
            </a:r>
          </a:p>
          <a:p>
            <a:pPr marL="37465" indent="0">
              <a:buNone/>
            </a:pP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돋움"/>
              </a:rPr>
              <a:t> - 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국제 사회에서 일본의 이미지 개선 시도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7465" indent="0">
              <a:buNone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 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돋움"/>
              </a:rPr>
              <a:t>- 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친일파 육성으로 조선 통치 비용 절감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4" name="그림 3" descr="인간의 얼굴, 의류, 사람, 인물사진이(가) 표시된 사진&#10;&#10;자동 생성된 설명">
            <a:extLst>
              <a:ext uri="{FF2B5EF4-FFF2-40B4-BE49-F238E27FC236}">
                <a16:creationId xmlns:a16="http://schemas.microsoft.com/office/drawing/2014/main" id="{3D9157AB-3E62-7D30-8457-0DE67887A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979" y="142786"/>
            <a:ext cx="5267325" cy="3495675"/>
          </a:xfrm>
          <a:prstGeom prst="rect">
            <a:avLst/>
          </a:prstGeom>
        </p:spPr>
      </p:pic>
      <p:pic>
        <p:nvPicPr>
          <p:cNvPr id="5" name="그림 4" descr="콘서트, 음악, 군중, 청중이(가) 표시된 사진&#10;&#10;자동 생성된 설명">
            <a:extLst>
              <a:ext uri="{FF2B5EF4-FFF2-40B4-BE49-F238E27FC236}">
                <a16:creationId xmlns:a16="http://schemas.microsoft.com/office/drawing/2014/main" id="{7DFF9B81-5BE3-275B-0DEC-161029450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884" y="3525603"/>
            <a:ext cx="43624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4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3A0B04-C9F5-EE90-FD57-930451893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문화통치의 한계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돋움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E1A977-0796-3613-2A39-3042AED52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05435"/>
            <a:r>
              <a:rPr lang="ko-KR" sz="23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조선인의 불신과 저항 지속</a:t>
            </a:r>
            <a:endParaRPr lang="ko-KR" altLang="en-US" sz="23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37465" indent="0">
              <a:buNone/>
            </a:pP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   - 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문화통치가 표면적으로 유화책으로 보였으나, 조선인은 이를 일본의 식민지 통치를 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37465" indent="0">
              <a:buNone/>
            </a:pP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   강화하기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위한 위장책으로 간주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7465" indent="0">
              <a:buNone/>
            </a:pP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   - 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독립운동 세력(의열단, 임시정부 등)은 여전히 국내외에서 활동하며 저항을 지속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국제 사회의 변화: 1930년대 들어 일본의 대외 팽창(만주사변, 중일전쟁)이 본격화되며, 유화적인 문화통치로는 전쟁 동원과 같은 제국주의적 목표를 달성하기 어려웠음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국제적 이유: 1931년 만주사변과 1937년 중일전쟁을 계기로, 일본은 전쟁 준비를 위해 식민지를 더 강력히 통제하고 동원할 필요성을 느꼈음</a:t>
            </a:r>
          </a:p>
        </p:txBody>
      </p:sp>
    </p:spTree>
    <p:extLst>
      <p:ext uri="{BB962C8B-B14F-4D97-AF65-F5344CB8AC3E}">
        <p14:creationId xmlns:p14="http://schemas.microsoft.com/office/powerpoint/2010/main" val="414276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336F3-006C-E17B-E4EF-673AA9DA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황국신민화통치</a:t>
            </a:r>
            <a:endParaRPr lang="ko-KR" altLang="en-US" err="1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2A4C065-E9A2-D147-7C1A-C5B681C8C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민족말살통치</a:t>
            </a:r>
          </a:p>
        </p:txBody>
      </p:sp>
    </p:spTree>
    <p:extLst>
      <p:ext uri="{BB962C8B-B14F-4D97-AF65-F5344CB8AC3E}">
        <p14:creationId xmlns:p14="http://schemas.microsoft.com/office/powerpoint/2010/main" val="252180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F426B7-3870-14A3-474A-663FE4F5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황국신민화</a:t>
            </a:r>
            <a:r>
              <a:rPr lang="ko-KR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 정책의 개요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00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돋움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D072E1-B8A2-14C8-D7B3-8F51966C7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-305435"/>
            <a:r>
              <a:rPr lang="en-US" altLang="ko-KR" sz="21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1930</a:t>
            </a:r>
            <a:r>
              <a:rPr lang="ko-KR" sz="21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년대 후반</a:t>
            </a:r>
            <a:r>
              <a:rPr lang="en-US" altLang="ko-KR" sz="21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~1945</a:t>
            </a:r>
            <a:r>
              <a:rPr lang="ko-KR" sz="21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년</a:t>
            </a:r>
            <a:r>
              <a:rPr lang="en-US" altLang="ko-KR" sz="21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</a:t>
            </a:r>
            <a:r>
              <a:rPr lang="ko-KR" sz="21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</a:t>
            </a:r>
            <a:r>
              <a:rPr lang="ko-KR" sz="19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창씨개명</a:t>
            </a:r>
            <a:r>
              <a:rPr lang="en-US" sz="19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 </a:t>
            </a:r>
            <a:r>
              <a:rPr lang="ko-KR" sz="19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조선어 금지</a:t>
            </a:r>
            <a:r>
              <a:rPr lang="en-US" sz="19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 </a:t>
            </a:r>
            <a:r>
              <a:rPr lang="ko-KR" sz="19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신사참배 강요</a:t>
            </a:r>
            <a:r>
              <a:rPr lang="en-US" altLang="ko-KR" sz="19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</a:t>
            </a:r>
            <a:r>
              <a:rPr lang="ko-KR" sz="19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노동자 양성 위주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sz="19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민족 정체성을 말살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: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719455" lvl="1" indent="-269875">
              <a:buFont typeface="Calibri" charset="2"/>
              <a:buChar char="-"/>
            </a:pPr>
            <a:r>
              <a:rPr lang="ko-KR" alt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조선인을 </a:t>
            </a:r>
            <a:r>
              <a:rPr lang="ko-KR" altLang="en-US" sz="200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황국신민으로</a:t>
            </a:r>
            <a:r>
              <a:rPr lang="ko-KR" alt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만들어 민족적 저항 의식을 제거 시도</a:t>
            </a:r>
          </a:p>
          <a:p>
            <a:pPr marL="719455" lvl="1" indent="-269875">
              <a:buFont typeface="Calibri" charset="2"/>
              <a:buChar char="-"/>
            </a:pPr>
            <a:r>
              <a:rPr lang="ko-KR" alt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창씨개명</a:t>
            </a:r>
            <a:r>
              <a:rPr lang="en-US" altLang="ko-K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,</a:t>
            </a:r>
            <a:r>
              <a:rPr lang="ko-KR" alt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조선어 금지</a:t>
            </a:r>
            <a:r>
              <a:rPr lang="en-US" altLang="ko-K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,</a:t>
            </a:r>
            <a:r>
              <a:rPr lang="ko-KR" alt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신사참배 강요 등을 통해 조선인의 정체성을 부정</a:t>
            </a:r>
            <a:endParaRPr lang="ko-KR" sz="20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전쟁 동원 준비:</a:t>
            </a:r>
          </a:p>
          <a:p>
            <a:pPr marL="719455" lvl="1" indent="-269875">
              <a:buFont typeface="Calibri" charset="2"/>
              <a:buChar char="-"/>
            </a:pPr>
            <a:r>
              <a:rPr lang="ko-K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조선을 일본 제국의 일부로 완전히 통합하여 전쟁 자원(병력, 노동력)을 확보</a:t>
            </a:r>
          </a:p>
          <a:p>
            <a:pPr marL="719455" lvl="1" indent="-269875">
              <a:buFont typeface="Calibri" charset="2"/>
              <a:buChar char="-"/>
            </a:pPr>
            <a:r>
              <a:rPr lang="ko-K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조선인을 전쟁에 적합한 국민으로 교육하고 훈련</a:t>
            </a: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군국주의 강화:</a:t>
            </a:r>
          </a:p>
          <a:p>
            <a:pPr marL="719455" lvl="1" indent="-269875">
              <a:buFont typeface="Calibri"/>
              <a:buChar char="-"/>
            </a:pPr>
            <a:r>
              <a:rPr lang="ko-K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조선인을 일본 군국주의 체제에 </a:t>
            </a:r>
            <a:r>
              <a:rPr lang="ko-KR" sz="200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복속시켜</a:t>
            </a:r>
            <a:r>
              <a:rPr lang="ko-K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천황에 대한 충성을 강요</a:t>
            </a:r>
          </a:p>
          <a:p>
            <a:pPr indent="-305435">
              <a:buFont typeface="Wingdings 2"/>
              <a:buChar char=""/>
            </a:pP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Font typeface="Wingdings 2"/>
              <a:buChar char=""/>
            </a:pP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719455" lvl="1" indent="-269875">
              <a:buFont typeface="Calibri"/>
              <a:buChar char="-"/>
            </a:pPr>
            <a:endParaRPr lang="ko-KR" sz="2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5" name="그림 4" descr="텍스트, 책, 종이, 종이 제품이(가) 표시된 사진&#10;&#10;자동 생성된 설명">
            <a:extLst>
              <a:ext uri="{FF2B5EF4-FFF2-40B4-BE49-F238E27FC236}">
                <a16:creationId xmlns:a16="http://schemas.microsoft.com/office/drawing/2014/main" id="{18408ECC-F9FF-8667-3199-6505D25DF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824" y="1718008"/>
            <a:ext cx="5049878" cy="384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0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4C59F4-505F-918F-CCE8-75646968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Dotum"/>
                <a:ea typeface="Dotum"/>
              </a:rPr>
              <a:t>일본의 정책 </a:t>
            </a:r>
            <a:r>
              <a:rPr lang="en-US" altLang="ko-KR" dirty="0">
                <a:latin typeface="Dotum"/>
                <a:ea typeface="돋움"/>
              </a:rPr>
              <a:t>- </a:t>
            </a:r>
            <a:r>
              <a:rPr lang="ko-KR" altLang="en-US" dirty="0">
                <a:latin typeface="Dotum"/>
                <a:ea typeface="Dotum"/>
              </a:rPr>
              <a:t>민족 정체성 말살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DC1547-AF54-8718-80FA-7B4BBB885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창씨개명 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돋움"/>
              </a:rPr>
              <a:t>-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 강제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 일본식 이름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사용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719455" lvl="1" indent="-269875">
              <a:buFont typeface="Courier New" charset="2"/>
              <a:buChar char="o"/>
            </a:pPr>
            <a:r>
              <a:rPr lang="ko-KR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1940년 시행 → 창씨개명을 거부할 경우 사회적 불이익(취업, 교육 등</a:t>
            </a:r>
            <a:r>
              <a:rPr lang="en-US" altLang="ko-KR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)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Font typeface="Wingdings 2"/>
            </a:pP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전통 의복 금지</a:t>
            </a:r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</a:endParaRPr>
          </a:p>
          <a:p>
            <a:pPr marL="719455" lvl="1" indent="-269875">
              <a:buFont typeface="Courier New"/>
              <a:buChar char="o"/>
            </a:pPr>
            <a:r>
              <a:rPr lang="ko-KR" alt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조선인의 전통 한복 대신 일본식 복장을 강제</a:t>
            </a:r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sto MT"/>
              <a:ea typeface="Dotum"/>
            </a:endParaRPr>
          </a:p>
          <a:p>
            <a:pPr marL="719455" lvl="1" indent="-269875">
              <a:buFont typeface="Courier New"/>
              <a:buChar char="o"/>
            </a:pPr>
            <a:r>
              <a:rPr lang="ko-KR" alt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특히 공공장소와 학교에서는 한복 착용이 금지되고 기모노나 양복을 입도록 강요</a:t>
            </a:r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sto MT"/>
              <a:ea typeface="Dotum"/>
            </a:endParaRPr>
          </a:p>
          <a:p>
            <a:pPr indent="-305435">
              <a:buFont typeface="Wingdings 2"/>
              <a:buChar char=""/>
            </a:pPr>
            <a:r>
              <a:rPr lang="ko-KR" altLang="en-US" sz="19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의례와 생활방식 변화 강요</a:t>
            </a:r>
            <a:endParaRPr lang="en-US" altLang="ko-KR" sz="19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719455" lvl="1" indent="-269875">
              <a:buFont typeface="Courier New"/>
              <a:buChar char="o"/>
            </a:pP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조선의 전통적인 결혼식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</a:t>
            </a:r>
            <a:r>
              <a:rPr lang="ko-KR" alt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제사 등 의례 대신 일본식 생활방식을 도입</a:t>
            </a:r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sto MT"/>
              <a:ea typeface="Dotum"/>
            </a:endParaRPr>
          </a:p>
          <a:p>
            <a:pPr indent="-305435"/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신사참배 의무화</a:t>
            </a:r>
          </a:p>
          <a:p>
            <a:pPr marL="719455" lvl="1" indent="-269875">
              <a:buFont typeface="Courier New" charset="2"/>
              <a:buChar char="o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일본의 신사에서 천황과 일본 신들을 숭배하도록 강요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719455" lvl="1" indent="-269875">
              <a:buFont typeface="Courier New" charset="2"/>
              <a:buChar char="o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이를 거부할 경우 처벌(기독교 학교와 교사들이 크게 반발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)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449580" lvl="1" indent="0">
              <a:buNone/>
            </a:pP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7465" indent="0">
              <a:buNone/>
            </a:pPr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 panose="020B0600000101010101" pitchFamily="34" charset="-127"/>
            </a:endParaRPr>
          </a:p>
          <a:p>
            <a:pPr marL="719455" lvl="1" indent="-269875">
              <a:buFont typeface="Courier New,monospace" charset="2"/>
              <a:buChar char="o"/>
            </a:pP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4" name="그림 3" descr="야외, 텍스트, 건물, 나무이(가) 표시된 사진&#10;&#10;자동 생성된 설명">
            <a:extLst>
              <a:ext uri="{FF2B5EF4-FFF2-40B4-BE49-F238E27FC236}">
                <a16:creationId xmlns:a16="http://schemas.microsoft.com/office/drawing/2014/main" id="{E9A3A380-B982-6864-1155-C87B9F506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418" y="4787312"/>
            <a:ext cx="2771775" cy="1647825"/>
          </a:xfrm>
          <a:prstGeom prst="rect">
            <a:avLst/>
          </a:prstGeom>
        </p:spPr>
      </p:pic>
      <p:pic>
        <p:nvPicPr>
          <p:cNvPr id="9" name="그림 8" descr="텍스트, 신문, 패턴이(가) 표시된 사진&#10;&#10;자동 생성된 설명">
            <a:extLst>
              <a:ext uri="{FF2B5EF4-FFF2-40B4-BE49-F238E27FC236}">
                <a16:creationId xmlns:a16="http://schemas.microsoft.com/office/drawing/2014/main" id="{71F0F0F2-D4C9-314D-9E06-BB24C6132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063" y="310980"/>
            <a:ext cx="2286000" cy="2000250"/>
          </a:xfrm>
          <a:prstGeom prst="rect">
            <a:avLst/>
          </a:prstGeom>
        </p:spPr>
      </p:pic>
      <p:pic>
        <p:nvPicPr>
          <p:cNvPr id="11" name="그림 10" descr="의류, 야외, 사람, 복고 스타일이(가) 표시된 사진&#10;&#10;자동 생성된 설명">
            <a:extLst>
              <a:ext uri="{FF2B5EF4-FFF2-40B4-BE49-F238E27FC236}">
                <a16:creationId xmlns:a16="http://schemas.microsoft.com/office/drawing/2014/main" id="{2F61EB3F-E05E-8B75-6649-3EFFD24A0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145" y="2398477"/>
            <a:ext cx="3325433" cy="224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4A0E2F-F6CD-53D9-BAD7-C8EE574D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B25C7E-796C-DB88-C132-840F53AE0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05435"/>
            <a:r>
              <a:rPr lang="en-US" altLang="ko-KR" b="1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한국의</a:t>
            </a:r>
            <a:r>
              <a:rPr lang="en-US" altLang="ko-KR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 </a:t>
            </a:r>
            <a:r>
              <a:rPr lang="en-US" altLang="ko-KR" b="1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해방과정</a:t>
            </a:r>
            <a:endParaRPr lang="en-US" altLang="ko-KR" b="1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2">
                  <a:lumMod val="90000"/>
                </a:schemeClr>
              </a:solidFill>
              <a:effectLst/>
              <a:latin typeface="Dotum"/>
              <a:ea typeface="돋움" panose="020B0600000101010101" pitchFamily="34" charset="-127"/>
            </a:endParaRPr>
          </a:p>
          <a:p>
            <a:pPr indent="-305435"/>
            <a:endParaRPr lang="en-US" altLang="ko-KR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2">
                  <a:lumMod val="90000"/>
                </a:schemeClr>
              </a:solidFill>
              <a:effectLst/>
              <a:latin typeface="Dotum"/>
              <a:ea typeface="돋움"/>
            </a:endParaRPr>
          </a:p>
          <a:p>
            <a:pPr indent="-305435"/>
            <a:r>
              <a:rPr lang="en-US" altLang="ko-KR" b="1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일제강점기가</a:t>
            </a:r>
            <a:r>
              <a:rPr lang="en-US" altLang="ko-KR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 </a:t>
            </a:r>
            <a:r>
              <a:rPr lang="en-US" altLang="ko-KR" b="1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남긴영향</a:t>
            </a:r>
            <a:endParaRPr lang="en-US" altLang="ko-KR" b="1" dirty="0" err="1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2">
                  <a:lumMod val="90000"/>
                </a:schemeClr>
              </a:solidFill>
              <a:effectLst/>
              <a:latin typeface="Dotum"/>
              <a:ea typeface="돋움"/>
            </a:endParaRPr>
          </a:p>
          <a:p>
            <a:pPr indent="-305435"/>
            <a:endParaRPr lang="en-US" altLang="ko-KR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2">
                  <a:lumMod val="90000"/>
                </a:schemeClr>
              </a:solidFill>
              <a:effectLst/>
              <a:latin typeface="Dotum"/>
              <a:ea typeface="돋움"/>
            </a:endParaRPr>
          </a:p>
          <a:p>
            <a:pPr indent="-305435"/>
            <a:r>
              <a:rPr lang="en-US" altLang="ko-KR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한국의</a:t>
            </a:r>
            <a:r>
              <a:rPr lang="en-US" altLang="ko-KR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 </a:t>
            </a:r>
            <a:r>
              <a:rPr lang="en-US" altLang="ko-KR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해방이후</a:t>
            </a:r>
            <a:r>
              <a:rPr lang="en-US" altLang="ko-KR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 </a:t>
            </a:r>
          </a:p>
          <a:p>
            <a:pPr indent="-305435"/>
            <a:endParaRPr lang="ko-KR" altLang="en-US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2">
                  <a:lumMod val="90000"/>
                </a:schemeClr>
              </a:solidFill>
              <a:effectLst/>
              <a:latin typeface="Dotum"/>
              <a:ea typeface="Dotum"/>
            </a:endParaRPr>
          </a:p>
          <a:p>
            <a:pPr indent="-305435"/>
            <a:r>
              <a:rPr lang="ko-KR" altLang="en-US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의의</a:t>
            </a:r>
          </a:p>
          <a:p>
            <a:pPr indent="-305435"/>
            <a:endParaRPr lang="ko-KR" altLang="en-US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2">
                  <a:lumMod val="90000"/>
                </a:schemeClr>
              </a:solidFill>
              <a:effectLst/>
              <a:latin typeface="Dotum"/>
              <a:ea typeface="Dotum"/>
            </a:endParaRPr>
          </a:p>
          <a:p>
            <a:pPr indent="-305435"/>
            <a:endParaRPr lang="ko-KR" altLang="en-US" b="1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2">
                  <a:lumMod val="90000"/>
                </a:schemeClr>
              </a:solidFill>
              <a:effectLst/>
              <a:latin typeface="Pretendard JP"/>
              <a:ea typeface="돋움"/>
            </a:endParaRPr>
          </a:p>
        </p:txBody>
      </p:sp>
    </p:spTree>
    <p:extLst>
      <p:ext uri="{BB962C8B-B14F-4D97-AF65-F5344CB8AC3E}">
        <p14:creationId xmlns:p14="http://schemas.microsoft.com/office/powerpoint/2010/main" val="162273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58F892-9373-49B7-F60D-C64E017E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>
                <a:ea typeface="돋움"/>
              </a:rPr>
              <a:t>일본의 정책 </a:t>
            </a:r>
            <a:r>
              <a:rPr lang="en-US">
                <a:ea typeface="+mj-lt"/>
              </a:rPr>
              <a:t>-</a:t>
            </a:r>
            <a:r>
              <a:rPr lang="en-US" altLang="ko-KR">
                <a:ea typeface="+mj-lt"/>
              </a:rPr>
              <a:t> </a:t>
            </a:r>
            <a:r>
              <a:rPr lang="ko-KR" altLang="en-US">
                <a:ea typeface="돋움"/>
              </a:rPr>
              <a:t>한글 억압과 언론 통제</a:t>
            </a:r>
            <a:endParaRPr lang="ko-KR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F3C54C-8B13-E2F2-6DB8-C18C3C6F5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05435">
              <a:buFont typeface="Wingdings 2" panose="020B0604020202020204" pitchFamily="34" charset="0"/>
              <a:buChar char="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조선어 교육 전면 금지와 함께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돋움"/>
              </a:rPr>
              <a:t>, 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일본어와 일본 중심의 역사 교육 강제</a:t>
            </a:r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</a:endParaRPr>
          </a:p>
          <a:p>
            <a:pPr marL="719455" lvl="1" indent="-269875">
              <a:buFont typeface="Courier New" panose="020B0604020202020204" pitchFamily="34" charset="0"/>
              <a:buChar char="o"/>
            </a:pPr>
            <a:r>
              <a:rPr lang="ko-KR" dirty="0">
                <a:solidFill>
                  <a:srgbClr val="FFFFFF"/>
                </a:solidFill>
                <a:latin typeface="Dotum"/>
                <a:ea typeface="Dotum"/>
                <a:cs typeface="+mn-lt"/>
              </a:rPr>
              <a:t>학교에서 조선어 수업을 없애고 일본어만 교육</a:t>
            </a:r>
            <a:endParaRPr lang="ko-KR" altLang="en-US" dirty="0">
              <a:solidFill>
                <a:srgbClr val="DADADA"/>
              </a:solidFill>
              <a:latin typeface="Dotum"/>
              <a:ea typeface="Dotum"/>
              <a:cs typeface="+mn-lt"/>
            </a:endParaRPr>
          </a:p>
          <a:p>
            <a:pPr marL="719455" lvl="1" indent="-269875">
              <a:buFont typeface="Courier New" panose="020B0604020202020204" pitchFamily="34" charset="0"/>
              <a:buChar char="o"/>
            </a:pPr>
            <a:r>
              <a:rPr lang="ko-KR" dirty="0">
                <a:solidFill>
                  <a:srgbClr val="FFFFFF"/>
                </a:solidFill>
                <a:latin typeface="Dotum"/>
                <a:ea typeface="Dotum"/>
                <a:cs typeface="+mn-lt"/>
              </a:rPr>
              <a:t>조선어를 사용할 경우 처벌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719455" lvl="1" indent="-269875">
              <a:buFont typeface="Courier New" panose="020B0604020202020204" pitchFamily="34" charset="0"/>
              <a:buChar char="o"/>
            </a:pP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>
              <a:buFont typeface="Wingdings 2" panose="020B0604020202020204" pitchFamily="34" charset="0"/>
              <a:buChar char=""/>
            </a:pPr>
            <a:r>
              <a:rPr lang="ko-KR" dirty="0">
                <a:solidFill>
                  <a:srgbClr val="FFFFFF"/>
                </a:solidFill>
                <a:latin typeface="Dotum"/>
                <a:ea typeface="Dotum"/>
                <a:cs typeface="+mn-lt"/>
              </a:rPr>
              <a:t>공공장소에서 조선어 사용 금지: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719455" lvl="1" indent="-269875">
              <a:buFont typeface="Courier New" panose="020B0604020202020204" pitchFamily="34" charset="0"/>
              <a:buChar char="o"/>
            </a:pPr>
            <a:r>
              <a:rPr lang="ko-KR" dirty="0">
                <a:solidFill>
                  <a:srgbClr val="FFFFFF"/>
                </a:solidFill>
                <a:latin typeface="Dotum"/>
                <a:ea typeface="Dotum"/>
                <a:cs typeface="+mn-lt"/>
              </a:rPr>
              <a:t>공식 서류, 신문, 방송 등에서 일본어만 사용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719455" lvl="1" indent="-269875">
              <a:buFont typeface="Courier New" panose="020B0604020202020204" pitchFamily="34" charset="0"/>
              <a:buChar char="o"/>
            </a:pP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>
              <a:buFont typeface="Arial" panose="020B0604020202020204" pitchFamily="34" charset="0"/>
              <a:buChar char="•"/>
            </a:pP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한글신문 폐간</a:t>
            </a:r>
            <a:r>
              <a:rPr lang="en-US" altLang="ko-KR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ea typeface="Dotum"/>
              </a:rPr>
              <a:t>: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719455" lvl="1" indent="-269875">
              <a:buFont typeface="Courier New" charset="2"/>
              <a:buChar char="o"/>
            </a:pP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ea typeface="+mn-lt"/>
                <a:cs typeface="Arial"/>
              </a:rPr>
              <a:t>《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조선일보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ea typeface="Dotum"/>
              </a:rPr>
              <a:t>》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와 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ea typeface="Dotum"/>
              </a:rPr>
              <a:t>《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동아일보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ea typeface="Dotum"/>
              </a:rPr>
              <a:t>》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 같은 민족적 신문도 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ea typeface="Dotum"/>
              </a:rPr>
              <a:t>1940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년에 폐간</a:t>
            </a:r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ea typeface="Dotum"/>
              <a:cs typeface="Arial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5" name="그림 4" descr="텍스트, 책, 스케치, 그림이(가) 표시된 사진&#10;&#10;자동 생성된 설명">
            <a:extLst>
              <a:ext uri="{FF2B5EF4-FFF2-40B4-BE49-F238E27FC236}">
                <a16:creationId xmlns:a16="http://schemas.microsoft.com/office/drawing/2014/main" id="{9E53799D-48A7-5A60-4432-3759E30BF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06" y="1877829"/>
            <a:ext cx="3943594" cy="3097090"/>
          </a:xfrm>
          <a:prstGeom prst="rect">
            <a:avLst/>
          </a:prstGeom>
        </p:spPr>
      </p:pic>
      <p:pic>
        <p:nvPicPr>
          <p:cNvPr id="4" name="그림 3" descr="텍스트, 의류, 인간의 얼굴, 사람이(가) 표시된 사진&#10;&#10;자동 생성된 설명">
            <a:extLst>
              <a:ext uri="{FF2B5EF4-FFF2-40B4-BE49-F238E27FC236}">
                <a16:creationId xmlns:a16="http://schemas.microsoft.com/office/drawing/2014/main" id="{82742B92-6D3B-B15A-044C-70B2F43C9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122" y="1875600"/>
            <a:ext cx="3885467" cy="3116873"/>
          </a:xfrm>
          <a:prstGeom prst="rect">
            <a:avLst/>
          </a:prstGeom>
        </p:spPr>
      </p:pic>
      <p:pic>
        <p:nvPicPr>
          <p:cNvPr id="8" name="그림 7" descr="텍스트, 신문이(가) 표시된 사진&#10;&#10;자동 생성된 설명">
            <a:extLst>
              <a:ext uri="{FF2B5EF4-FFF2-40B4-BE49-F238E27FC236}">
                <a16:creationId xmlns:a16="http://schemas.microsoft.com/office/drawing/2014/main" id="{62AD48C1-2784-A969-F4D5-1445A9370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833" y="1220525"/>
            <a:ext cx="301942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63B14B-72AC-61A3-45EF-1117F1A3F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09600"/>
            <a:ext cx="5168052" cy="11176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ko-KR" dirty="0">
                <a:latin typeface="Dotum"/>
                <a:ea typeface="Dotum"/>
              </a:rPr>
              <a:t>일본의 정책 </a:t>
            </a:r>
            <a:r>
              <a:rPr lang="en-US" altLang="ko-KR" dirty="0">
                <a:latin typeface="Dotum"/>
                <a:ea typeface="+mj-lt"/>
              </a:rPr>
              <a:t>-</a:t>
            </a:r>
            <a:r>
              <a:rPr lang="ko-KR" altLang="en-US" sz="3700" dirty="0">
                <a:latin typeface="Dotum"/>
                <a:ea typeface="Dotum"/>
              </a:rPr>
              <a:t> 교육 억압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BB41B3-102E-3DFD-5132-01E09347E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1828800"/>
            <a:ext cx="5168052" cy="3962400"/>
          </a:xfrm>
        </p:spPr>
        <p:txBody>
          <a:bodyPr>
            <a:normAutofit fontScale="92500" lnSpcReduction="10000"/>
          </a:bodyPr>
          <a:lstStyle/>
          <a:p>
            <a:pPr indent="-305435"/>
            <a:r>
              <a:rPr lang="ko-KR" altLang="en-US" dirty="0">
                <a:latin typeface="Dotum"/>
                <a:ea typeface="Dotum"/>
              </a:rPr>
              <a:t>조선인을 황국 신민으로 만드는 데 초점을 맞춰 충성 교육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황국 신민 서사 암송</a:t>
            </a:r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719455" lvl="1" indent="-269875">
              <a:buFont typeface="Courier New" charset="2"/>
              <a:buChar char="o"/>
            </a:pPr>
            <a:r>
              <a:rPr lang="ko-KR" dirty="0">
                <a:latin typeface="Dotum"/>
                <a:ea typeface="Dotum"/>
                <a:cs typeface="+mn-lt"/>
              </a:rPr>
              <a:t>모든 조선인은 매일 학교나 공공장소에서 황국 신민 서사를 암송해야 했음</a:t>
            </a:r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719455" lvl="1" indent="-269875">
              <a:buFont typeface="Courier New" charset="2"/>
              <a:buChar char="o"/>
            </a:pPr>
            <a:r>
              <a:rPr lang="en-US" altLang="ko-KR" dirty="0">
                <a:latin typeface="Dotum"/>
                <a:ea typeface="Dotum"/>
                <a:cs typeface="+mn-lt"/>
              </a:rPr>
              <a:t>"</a:t>
            </a:r>
            <a:r>
              <a:rPr lang="ko-KR" dirty="0">
                <a:latin typeface="Dotum"/>
                <a:ea typeface="Dotum"/>
                <a:cs typeface="+mn-lt"/>
              </a:rPr>
              <a:t>우리는 대일본제국의 신민으로서 충성을 다한다..."라는 내용으로 일본 천황에 </a:t>
            </a:r>
            <a:r>
              <a:rPr lang="ko-KR" altLang="en-US" dirty="0">
                <a:latin typeface="Dotum"/>
                <a:ea typeface="Dotum"/>
                <a:cs typeface="+mn-lt"/>
              </a:rPr>
              <a:t>대한</a:t>
            </a:r>
            <a:r>
              <a:rPr lang="ko-KR" dirty="0">
                <a:latin typeface="Dotum"/>
                <a:ea typeface="Dotum"/>
                <a:cs typeface="+mn-lt"/>
              </a:rPr>
              <a:t> 절대적 충성을 </a:t>
            </a:r>
            <a:r>
              <a:rPr lang="ko-KR" altLang="en-US" dirty="0">
                <a:latin typeface="Dotum"/>
                <a:ea typeface="Dotum"/>
                <a:cs typeface="+mn-lt"/>
              </a:rPr>
              <a:t>강조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662305" lvl="1" indent="-285750">
              <a:buFont typeface="Courier New" charset="2"/>
              <a:buChar char="o"/>
            </a:pP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altLang="en-US" dirty="0">
                <a:latin typeface="Dotum"/>
                <a:ea typeface="Dotum"/>
              </a:rPr>
              <a:t>고등교육은 전쟁에 필요한 인재</a:t>
            </a:r>
            <a:r>
              <a:rPr lang="en-US" altLang="ko-KR" dirty="0">
                <a:latin typeface="Dotum"/>
                <a:ea typeface="돋움"/>
              </a:rPr>
              <a:t>(</a:t>
            </a:r>
            <a:r>
              <a:rPr lang="ko-KR" altLang="en-US" dirty="0">
                <a:latin typeface="Dotum"/>
                <a:ea typeface="Dotum"/>
              </a:rPr>
              <a:t>노동자</a:t>
            </a:r>
            <a:r>
              <a:rPr lang="en-US" altLang="ko-KR" dirty="0">
                <a:latin typeface="Dotum"/>
                <a:ea typeface="돋움"/>
              </a:rPr>
              <a:t>, </a:t>
            </a:r>
            <a:r>
              <a:rPr lang="ko-KR" altLang="en-US" dirty="0">
                <a:latin typeface="Dotum"/>
                <a:ea typeface="Dotum"/>
              </a:rPr>
              <a:t>군인</a:t>
            </a:r>
            <a:r>
              <a:rPr lang="en-US" altLang="ko-KR" dirty="0">
                <a:latin typeface="Dotum"/>
                <a:ea typeface="돋움"/>
              </a:rPr>
              <a:t>) </a:t>
            </a:r>
            <a:r>
              <a:rPr lang="ko-KR" altLang="en-US" dirty="0">
                <a:latin typeface="Dotum"/>
                <a:ea typeface="Dotum"/>
              </a:rPr>
              <a:t>양성을 위한 기술 중심 교육에 집중</a:t>
            </a:r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5A1844-5CB8-438B-B90E-EF2A51CF8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586695" y="1"/>
            <a:ext cx="5605305" cy="6858000"/>
          </a:xfrm>
          <a:prstGeom prst="rect">
            <a:avLst/>
          </a:prstGeom>
        </p:spPr>
      </p:pic>
      <p:pic>
        <p:nvPicPr>
          <p:cNvPr id="5" name="그림 4" descr="야외, 나무, 그룹, 사람들이(가) 표시된 사진&#10;&#10;자동 생성된 설명">
            <a:extLst>
              <a:ext uri="{FF2B5EF4-FFF2-40B4-BE49-F238E27FC236}">
                <a16:creationId xmlns:a16="http://schemas.microsoft.com/office/drawing/2014/main" id="{766976CB-2390-B606-BE2A-0F56858F4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836" y="3427563"/>
            <a:ext cx="3528592" cy="2507158"/>
          </a:xfrm>
          <a:prstGeom prst="rect">
            <a:avLst/>
          </a:prstGeom>
        </p:spPr>
      </p:pic>
      <p:pic>
        <p:nvPicPr>
          <p:cNvPr id="6" name="그림 5" descr="야외, 의류, 사람, 크루이(가) 표시된 사진&#10;&#10;자동 생성된 설명">
            <a:extLst>
              <a:ext uri="{FF2B5EF4-FFF2-40B4-BE49-F238E27FC236}">
                <a16:creationId xmlns:a16="http://schemas.microsoft.com/office/drawing/2014/main" id="{28C44334-9157-CF36-19DF-4D1E6E8BA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842" y="739750"/>
            <a:ext cx="3874581" cy="217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B365CF-9902-1628-1CFB-78A3FF20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산업 자본 독점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57CF98-C6EE-F4D1-90FA-A56625B68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05435"/>
            <a:r>
              <a:rPr lang="ko-KR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조선의 자원과 노동력을 활용해 일본의 군수산업을 지원 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719455" lvl="1" indent="-26987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중화학공업: 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1025525" lvl="2" indent="-215900">
              <a:buFont typeface="Calibri" charset="2"/>
              <a:buChar char="-"/>
            </a:pPr>
            <a:r>
              <a:rPr lang="ko-KR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조선의 자원을 이용해 군수산업을 발전</a:t>
            </a:r>
            <a:endParaRPr lang="ko-KR" sz="1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1025525" lvl="2" indent="-215900">
              <a:buFont typeface="Calibri" charset="2"/>
              <a:buChar char="-"/>
            </a:pPr>
            <a:r>
              <a:rPr lang="ko-KR" sz="18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대표적으로 북한 지역에 </a:t>
            </a:r>
            <a:r>
              <a:rPr lang="ko-KR" sz="180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흥남질소비료공장</a:t>
            </a:r>
            <a:r>
              <a:rPr lang="ko-KR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등 중화학공장 설립</a:t>
            </a:r>
            <a:endParaRPr lang="ko-KR" sz="1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719455" lvl="1" indent="-26987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금속과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광물채굴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1025525" lvl="2" indent="-215900">
              <a:buFont typeface="Calibri" charset="2"/>
              <a:buChar char="-"/>
            </a:pPr>
            <a:r>
              <a:rPr lang="ko-KR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철광석, 석탄, 금 등의 자원을 대규모로 채굴해 일본으로 반출</a:t>
            </a:r>
          </a:p>
          <a:p>
            <a:pPr marL="1025525" lvl="2" indent="-215900">
              <a:buFont typeface="Calibri" charset="2"/>
              <a:buChar char="-"/>
            </a:pPr>
            <a:r>
              <a:rPr lang="ko-KR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특히, 함경도와 평안도 지역에서 자원 수탈이 집중적으로 이루어짐</a:t>
            </a:r>
          </a:p>
          <a:p>
            <a:pPr marL="719455" lvl="1" indent="-26987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노동력 착취:</a:t>
            </a:r>
          </a:p>
          <a:p>
            <a:pPr marL="1025525" lvl="2" indent="-215900">
              <a:buFont typeface="Calibri" charset="2"/>
              <a:buChar char="-"/>
            </a:pPr>
            <a:r>
              <a:rPr lang="ko-KR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조선인을 값싼 노동력으로 활용하며 가혹한 노동 환경을 강요</a:t>
            </a:r>
          </a:p>
          <a:p>
            <a:pPr marL="809625" lvl="2" indent="0">
              <a:buNone/>
            </a:pPr>
            <a:endParaRPr lang="ko-KR" sz="1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sz="1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5" name="그림 4" descr="텍스트, 스크린샷, 폰트, 원이(가) 표시된 사진&#10;&#10;자동 생성된 설명">
            <a:extLst>
              <a:ext uri="{FF2B5EF4-FFF2-40B4-BE49-F238E27FC236}">
                <a16:creationId xmlns:a16="http://schemas.microsoft.com/office/drawing/2014/main" id="{7BB189D6-F71F-C443-552E-15AFFB742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990" y="1715005"/>
            <a:ext cx="7749764" cy="365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5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933A94-4817-E451-AFFB-9D85A5E2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j-lt"/>
              </a:rPr>
              <a:t>일본 경제적 수탈의 결과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C03B14-DC59-074D-9F98-7177096A7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05435"/>
            <a:r>
              <a:rPr lang="ko-KR" altLang="en-US" dirty="0">
                <a:latin typeface="Dotum"/>
                <a:ea typeface="Dotum"/>
              </a:rPr>
              <a:t>조선 경제의 종속화</a:t>
            </a:r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돋움"/>
              <a:ea typeface="돋움"/>
              <a:cs typeface="+mn-lt"/>
            </a:endParaRPr>
          </a:p>
          <a:p>
            <a:pPr marL="719455" lvl="1" indent="-285750">
              <a:buFont typeface="Courier New" charset="2"/>
              <a:buChar char="o"/>
            </a:pP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 조선은 일본 경제의 원료 공급지 및 소비시장으로 전락</a:t>
            </a:r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돋움"/>
              <a:ea typeface="돋움"/>
              <a:cs typeface="+mn-lt"/>
            </a:endParaRPr>
          </a:p>
          <a:p>
            <a:pPr marL="719455" lvl="1" indent="-285750">
              <a:buFont typeface="Courier New" charset="2"/>
              <a:buChar char="o"/>
            </a:pP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 자원과 노동력은 일본의 이익을 위해 활용, 조선 자체의 경제적 성장 기반 </a:t>
            </a:r>
            <a:r>
              <a:rPr lang="ko-KR" alt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X</a:t>
            </a:r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돋움"/>
              <a:ea typeface="돋움"/>
              <a:cs typeface="+mn-lt"/>
            </a:endParaRPr>
          </a:p>
          <a:p>
            <a:pPr indent="-305435"/>
            <a:r>
              <a:rPr lang="ko-KR" altLang="en-US" dirty="0">
                <a:latin typeface="Dotum"/>
                <a:ea typeface="Dotum"/>
              </a:rPr>
              <a:t>빈부격차 심화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719455" lvl="1" indent="-285750">
              <a:buFont typeface="Courier New" charset="2"/>
              <a:buChar char="o"/>
            </a:pP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일본인 지주와 기업이 경제적 혜택을 독점, 조선인의 경제적 불평등 극대화</a:t>
            </a:r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돋움"/>
              <a:ea typeface="돋움"/>
              <a:cs typeface="+mn-lt"/>
            </a:endParaRPr>
          </a:p>
          <a:p>
            <a:pPr marL="719455" lvl="1" indent="-285750">
              <a:buFont typeface="Courier New" charset="2"/>
              <a:buChar char="o"/>
            </a:pP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농민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노동자는 가난과 착취에 시달렸고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조선 중산층은 몰락</a:t>
            </a:r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돋움"/>
              <a:ea typeface="돋움"/>
            </a:endParaRPr>
          </a:p>
          <a:p>
            <a:pPr indent="-305435"/>
            <a:r>
              <a:rPr lang="ko-KR" altLang="en-US" dirty="0">
                <a:latin typeface="Dotum"/>
                <a:ea typeface="Dotum"/>
              </a:rPr>
              <a:t>민족적 반발</a:t>
            </a:r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돋움"/>
              <a:ea typeface="돋움"/>
            </a:endParaRPr>
          </a:p>
          <a:p>
            <a:pPr marL="719455" lvl="1" indent="-285750">
              <a:buFont typeface="Courier New" charset="2"/>
              <a:buChar char="o"/>
            </a:pP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경제적 착취는 독립운동의 주요 원인</a:t>
            </a:r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돋움"/>
              <a:ea typeface="돋움"/>
              <a:cs typeface="+mn-lt"/>
            </a:endParaRPr>
          </a:p>
          <a:p>
            <a:pPr marL="719455" lvl="1" indent="-285750">
              <a:buFont typeface="Courier New" charset="2"/>
              <a:buChar char="o"/>
            </a:pP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소작쟁의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농민운동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물산장려운동 등 경제적 저항 운동이 </a:t>
            </a:r>
            <a:r>
              <a:rPr lang="ko-KR" alt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일어남</a:t>
            </a:r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돋움"/>
              <a:ea typeface="돋움"/>
            </a:endParaRPr>
          </a:p>
          <a:p>
            <a:pPr indent="-305435"/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5" name="그림 4" descr="야외, 집, 건물, 스케치이(가) 표시된 사진&#10;&#10;자동 생성된 설명">
            <a:extLst>
              <a:ext uri="{FF2B5EF4-FFF2-40B4-BE49-F238E27FC236}">
                <a16:creationId xmlns:a16="http://schemas.microsoft.com/office/drawing/2014/main" id="{CB7CB37E-E414-1E92-EDAE-203559749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781" y="1869296"/>
            <a:ext cx="54673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7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6CCC9E-DF07-846D-8014-170F07B79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09600"/>
            <a:ext cx="5168052" cy="1117600"/>
          </a:xfrm>
        </p:spPr>
        <p:txBody>
          <a:bodyPr>
            <a:normAutofit/>
          </a:bodyPr>
          <a:lstStyle/>
          <a:p>
            <a:r>
              <a:rPr lang="ko-KR" altLang="en-US">
                <a:ea typeface="돋움"/>
              </a:rPr>
              <a:t>문화 말살 정책의 영향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D66E4F-30DC-9E9A-6DA7-53F64AF9D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1828800"/>
            <a:ext cx="5168052" cy="3962400"/>
          </a:xfrm>
        </p:spPr>
        <p:txBody>
          <a:bodyPr>
            <a:normAutofit/>
          </a:bodyPr>
          <a:lstStyle/>
          <a:p>
            <a:pPr indent="-305435">
              <a:buClr>
                <a:srgbClr val="5E7695"/>
              </a:buClr>
            </a:pP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조선에 미친 영향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7465" indent="0">
              <a:buClr>
                <a:srgbClr val="5E7695"/>
              </a:buClr>
              <a:buNone/>
            </a:pP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돋움"/>
              </a:rPr>
              <a:t> -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조선인의 이름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돋움"/>
              </a:rPr>
              <a:t>, 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언어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돋움"/>
              </a:rPr>
              <a:t>, 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전통 박탈</a:t>
            </a:r>
          </a:p>
          <a:p>
            <a:pPr marL="37465" indent="0">
              <a:buClr>
                <a:srgbClr val="5E7695"/>
              </a:buClr>
              <a:buNone/>
            </a:pP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 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돋움"/>
              </a:rPr>
              <a:t>-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민족적 자부심 상실</a:t>
            </a:r>
          </a:p>
          <a:p>
            <a:pPr indent="-305435">
              <a:buClr>
                <a:srgbClr val="5E7695"/>
              </a:buClr>
            </a:pP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Clr>
                <a:srgbClr val="5E7695"/>
              </a:buClr>
            </a:pPr>
            <a:r>
              <a:rPr lang="ko-KR" altLang="en-US" dirty="0">
                <a:latin typeface="Dotum"/>
                <a:ea typeface="Dotum"/>
              </a:rPr>
              <a:t>일본 내부 효과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7465" indent="0">
              <a:buClr>
                <a:srgbClr val="5E7695"/>
              </a:buClr>
              <a:buNone/>
            </a:pPr>
            <a:r>
              <a:rPr lang="ko-KR" altLang="en-US" dirty="0">
                <a:latin typeface="Dotum"/>
                <a:ea typeface="Dotum"/>
              </a:rPr>
              <a:t> -조선인 강제 동원을 통한 전쟁 자원 확보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7465" indent="0">
              <a:buClr>
                <a:srgbClr val="5E7695"/>
              </a:buClr>
              <a:buNone/>
            </a:pPr>
            <a:r>
              <a:rPr lang="ko-KR" altLang="en-US" dirty="0">
                <a:latin typeface="Dotum"/>
                <a:ea typeface="Dotum"/>
              </a:rPr>
              <a:t> -일본군에 편입된 조선인 병사 및 노동자 증가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Clr>
                <a:srgbClr val="5E7695"/>
              </a:buClr>
            </a:pPr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</a:endParaRPr>
          </a:p>
          <a:p>
            <a:pPr indent="-305435">
              <a:buClr>
                <a:srgbClr val="5E7695"/>
              </a:buClr>
            </a:pP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5A1844-5CB8-438B-B90E-EF2A51CF8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586695" y="1"/>
            <a:ext cx="5605305" cy="6858000"/>
          </a:xfrm>
          <a:prstGeom prst="rect">
            <a:avLst/>
          </a:prstGeom>
        </p:spPr>
      </p:pic>
      <p:pic>
        <p:nvPicPr>
          <p:cNvPr id="5" name="그림 4" descr="텍스트, 신문, 출판, 책이(가) 표시된 사진&#10;&#10;자동 생성된 설명">
            <a:extLst>
              <a:ext uri="{FF2B5EF4-FFF2-40B4-BE49-F238E27FC236}">
                <a16:creationId xmlns:a16="http://schemas.microsoft.com/office/drawing/2014/main" id="{A773E058-893D-BB66-EE02-7A4CD9C63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936" y="613628"/>
            <a:ext cx="3874581" cy="2499104"/>
          </a:xfrm>
          <a:prstGeom prst="rect">
            <a:avLst/>
          </a:prstGeom>
        </p:spPr>
      </p:pic>
      <p:pic>
        <p:nvPicPr>
          <p:cNvPr id="4" name="그림 3" descr="의류, 사람, 인간의 얼굴, 사람들이(가) 표시된 사진&#10;&#10;자동 생성된 설명">
            <a:extLst>
              <a:ext uri="{FF2B5EF4-FFF2-40B4-BE49-F238E27FC236}">
                <a16:creationId xmlns:a16="http://schemas.microsoft.com/office/drawing/2014/main" id="{889E112F-EDF6-19E6-9D10-34332D9B3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936" y="3441479"/>
            <a:ext cx="3874581" cy="217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265C7E-F574-243C-DF50-87AE50D6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한국의 해방과정</a:t>
            </a:r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30C18E5-98AA-4363-206E-8F90CB88A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일본의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패망과 한국의 독립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782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3BA562-A607-3585-25C9-A0722FCAA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j-lt"/>
              </a:rPr>
              <a:t>일본의 패망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940B0B-C216-84E5-57E9-4D3F440E7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05435"/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1941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년 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12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월 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7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일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일본이 진주만을 기습 공격하면서 태평양 전쟁 발발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.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719455" lvl="1" indent="-269875">
              <a:buFont typeface="Calibri" charset="2"/>
              <a:buChar char="-"/>
            </a:pPr>
            <a:r>
              <a:rPr lang="en-US" altLang="ko-KR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1942</a:t>
            </a:r>
            <a:r>
              <a:rPr lang="ko-KR" alt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년 미드웨이 해전에서 패배하며 공세가 꺾임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.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Arial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미국의 본토 공습: 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719455" lvl="1" indent="-269875">
              <a:buFont typeface="Calibri" charset="2"/>
              <a:buChar char="-"/>
            </a:pPr>
            <a:r>
              <a:rPr lang="ko-KR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1944년부터 미국은 일본 본토에 대한 대규모 공습을 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시작.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Arial"/>
            </a:endParaRPr>
          </a:p>
          <a:p>
            <a:pPr marL="719455" lvl="1" indent="-269875">
              <a:buFont typeface="Calibri" charset="2"/>
              <a:buChar char="-"/>
            </a:pPr>
            <a:r>
              <a:rPr lang="ko-KR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주요 도시(도쿄, 오사카 등)가 폭격으로 파괴되고 산업 기반이 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붕괴</a:t>
            </a:r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  <a:cs typeface="Arial"/>
            </a:endParaRPr>
          </a:p>
          <a:p>
            <a:pPr indent="-305435"/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히로시마와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나가사키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원자폭탄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투하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:</a:t>
            </a:r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  <a:cs typeface="+mn-lt"/>
            </a:endParaRPr>
          </a:p>
          <a:p>
            <a:pPr marL="719455" lvl="1" indent="-269875">
              <a:buFont typeface="Calibri" charset="2"/>
              <a:buChar char="-"/>
            </a:pPr>
            <a:r>
              <a:rPr lang="en-US" sz="16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1945</a:t>
            </a:r>
            <a:r>
              <a:rPr lang="ko-KR" altLang="en-US" sz="16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년</a:t>
            </a:r>
            <a:r>
              <a:rPr lang="en-US" altLang="ko-KR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8</a:t>
            </a:r>
            <a:r>
              <a:rPr lang="ko-KR" alt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월</a:t>
            </a:r>
            <a:r>
              <a:rPr lang="en-US" altLang="ko-KR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6</a:t>
            </a:r>
            <a:r>
              <a:rPr lang="ko-KR" alt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일</a:t>
            </a:r>
            <a:r>
              <a:rPr 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: </a:t>
            </a:r>
            <a:r>
              <a:rPr lang="en-US" sz="160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히로시마에</a:t>
            </a:r>
            <a:r>
              <a:rPr 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첫 </a:t>
            </a:r>
            <a:r>
              <a:rPr lang="en-US" sz="160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번째</a:t>
            </a:r>
            <a:r>
              <a:rPr 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sz="160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원자폭탄</a:t>
            </a:r>
            <a:r>
              <a:rPr 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sz="160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투하</a:t>
            </a:r>
            <a:r>
              <a:rPr 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→ 약 14만 명 </a:t>
            </a:r>
            <a:r>
              <a:rPr lang="en-US" sz="160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사망</a:t>
            </a:r>
            <a:r>
              <a:rPr 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.</a:t>
            </a:r>
            <a:endParaRPr 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Arial"/>
            </a:endParaRPr>
          </a:p>
          <a:p>
            <a:pPr marL="719455" lvl="1" indent="-269875">
              <a:buFont typeface="Calibri" charset="2"/>
              <a:buChar char="-"/>
            </a:pPr>
            <a:r>
              <a:rPr 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1945년 8</a:t>
            </a:r>
            <a:r>
              <a:rPr lang="ko-KR" alt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월</a:t>
            </a:r>
            <a:r>
              <a:rPr lang="en-US" altLang="ko-KR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9</a:t>
            </a:r>
            <a:r>
              <a:rPr lang="ko-KR" alt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일</a:t>
            </a:r>
            <a:r>
              <a:rPr 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: </a:t>
            </a:r>
            <a:r>
              <a:rPr lang="ko-KR" alt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나가사키에</a:t>
            </a:r>
            <a:r>
              <a:rPr lang="en-US" altLang="ko-KR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두</a:t>
            </a:r>
            <a:r>
              <a:rPr lang="en-US" altLang="ko-KR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번째</a:t>
            </a:r>
            <a:r>
              <a:rPr lang="en-US" altLang="ko-KR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원자폭탄</a:t>
            </a:r>
            <a:r>
              <a:rPr lang="en-US" altLang="ko-KR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투하</a:t>
            </a:r>
            <a:r>
              <a:rPr lang="en-US" altLang="ko-KR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→ </a:t>
            </a:r>
            <a:r>
              <a:rPr lang="ko-KR" alt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약</a:t>
            </a:r>
            <a:r>
              <a:rPr lang="en-US" altLang="ko-KR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7</a:t>
            </a:r>
            <a:r>
              <a:rPr lang="ko-KR" alt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만</a:t>
            </a:r>
            <a:r>
              <a:rPr lang="en-US" altLang="ko-KR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명</a:t>
            </a:r>
            <a:r>
              <a:rPr lang="en-US" altLang="ko-KR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사망</a:t>
            </a:r>
            <a:r>
              <a:rPr lang="en-US" altLang="ko-KR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.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Arial"/>
            </a:endParaRPr>
          </a:p>
          <a:p>
            <a:pPr marL="719455" lvl="1" indent="-269875">
              <a:buFont typeface="Calibri" charset="2"/>
              <a:buChar char="-"/>
            </a:pPr>
            <a:endParaRPr lang="en-US" altLang="ko-KR" sz="16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+mn-lt"/>
              <a:cs typeface="Arial"/>
            </a:endParaRPr>
          </a:p>
          <a:p>
            <a:pPr indent="-305435"/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Arial"/>
              </a:rPr>
              <a:t>1945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Arial"/>
              </a:rPr>
              <a:t>년 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Arial"/>
              </a:rPr>
              <a:t>8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Arial"/>
              </a:rPr>
              <a:t>월 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Arial"/>
              </a:rPr>
              <a:t>15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Arial"/>
              </a:rPr>
              <a:t>일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Arial"/>
              </a:rPr>
              <a:t>: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Arial"/>
              </a:rPr>
              <a:t> 일본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Arial"/>
              </a:rPr>
              <a:t>,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Arial"/>
              </a:rPr>
              <a:t> 제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Arial"/>
              </a:rPr>
              <a:t>2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Arial"/>
              </a:rPr>
              <a:t>차 세계대전 패배로 항복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Arial"/>
            </a:endParaRPr>
          </a:p>
        </p:txBody>
      </p:sp>
      <p:pic>
        <p:nvPicPr>
          <p:cNvPr id="6" name="그림 5" descr="야외, 차량, 재앙, 고철이(가) 표시된 사진&#10;&#10;자동 생성된 설명">
            <a:extLst>
              <a:ext uri="{FF2B5EF4-FFF2-40B4-BE49-F238E27FC236}">
                <a16:creationId xmlns:a16="http://schemas.microsoft.com/office/drawing/2014/main" id="{5F4A4AE4-E1D7-DF48-0001-80A3C7860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023" y="1445641"/>
            <a:ext cx="5829300" cy="4114800"/>
          </a:xfrm>
          <a:prstGeom prst="rect">
            <a:avLst/>
          </a:prstGeom>
        </p:spPr>
      </p:pic>
      <p:pic>
        <p:nvPicPr>
          <p:cNvPr id="7" name="그림 6" descr="텍스트, 도표, 지도이(가) 표시된 사진&#10;&#10;자동 생성된 설명">
            <a:extLst>
              <a:ext uri="{FF2B5EF4-FFF2-40B4-BE49-F238E27FC236}">
                <a16:creationId xmlns:a16="http://schemas.microsoft.com/office/drawing/2014/main" id="{43C44EA1-C97A-7D87-8089-6069F3EC5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635" y="1616197"/>
            <a:ext cx="28575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75DF4B-C9F3-2F42-417B-0FC9D939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일본 패망의 원인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16E175-3C53-AE90-1A12-F21EEADD4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-305435"/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미국의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압도적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전력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: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sto MT" panose="02040603050505030304"/>
              <a:ea typeface="돋움" panose="020B0600000101010101" pitchFamily="34" charset="-127"/>
              <a:cs typeface="+mn-lt"/>
            </a:endParaRPr>
          </a:p>
          <a:p>
            <a:pPr marL="719455" lvl="1" indent="-269875">
              <a:buFont typeface="Calibri" charset="2"/>
              <a:buChar char="-"/>
            </a:pP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경제력과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군사력에서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일본은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미국에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비해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크게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뒤처짐</a:t>
            </a:r>
            <a:endParaRPr 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+mn-lt"/>
              <a:cs typeface="+mn-lt"/>
            </a:endParaRPr>
          </a:p>
          <a:p>
            <a:pPr marL="719455" lvl="1" indent="-269875">
              <a:buFont typeface="Calibri" charset="2"/>
              <a:buChar char="-"/>
            </a:pP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일본의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주요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함대와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항공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전력이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미드웨이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해전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이후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사실상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무력화</a:t>
            </a:r>
            <a:endParaRPr lang="en-US" dirty="0" err="1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sto MT"/>
              <a:ea typeface="Dotum"/>
            </a:endParaRPr>
          </a:p>
          <a:p>
            <a:pPr indent="-305435"/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연합군의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전방위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반격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:</a:t>
            </a:r>
          </a:p>
          <a:p>
            <a:pPr marL="719455" lvl="1" indent="-269875">
              <a:buFont typeface="Calibri" charset="2"/>
              <a:buChar char="-"/>
            </a:pP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미국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영국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중국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소련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등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연합국의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협력으로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일본은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다방면에서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전선을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유지하기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어려워짐</a:t>
            </a:r>
            <a:endParaRPr lang="en-US" err="1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sto MT"/>
              <a:ea typeface="Dotum"/>
            </a:endParaRPr>
          </a:p>
          <a:p>
            <a:pPr indent="-305435"/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자원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부족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:</a:t>
            </a:r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+mn-lt"/>
              <a:cs typeface="+mn-lt"/>
            </a:endParaRPr>
          </a:p>
          <a:p>
            <a:pPr marL="719455" lvl="1" indent="-269875">
              <a:buFont typeface="Calibri" charset="2"/>
              <a:buChar char="-"/>
            </a:pPr>
            <a:r>
              <a:rPr lang="ko-KR" alt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일본의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전쟁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경제는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동남아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 </a:t>
            </a:r>
            <a:r>
              <a:rPr lang="ko-KR" alt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만주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 </a:t>
            </a:r>
            <a:r>
              <a:rPr lang="ko-KR" alt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조선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등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식민지에서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자원을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수탈해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유지했지만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 </a:t>
            </a:r>
            <a:r>
              <a:rPr lang="ko-KR" alt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전쟁이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길어지며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자원</a:t>
            </a:r>
            <a:r>
              <a:rPr 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고갈</a:t>
            </a:r>
            <a:endParaRPr lang="en-US" sz="17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+mn-lt"/>
              <a:cs typeface="+mn-lt"/>
            </a:endParaRPr>
          </a:p>
          <a:p>
            <a:pPr marL="719455" lvl="1" indent="-269875">
              <a:buFont typeface="Calibri" charset="2"/>
              <a:buChar char="-"/>
            </a:pPr>
            <a:r>
              <a:rPr lang="ko-KR" alt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연합군의</a:t>
            </a:r>
            <a:r>
              <a:rPr 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해상</a:t>
            </a:r>
            <a:r>
              <a:rPr 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봉쇄로</a:t>
            </a:r>
            <a:r>
              <a:rPr 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필수</a:t>
            </a:r>
            <a:r>
              <a:rPr 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물자</a:t>
            </a:r>
            <a:r>
              <a:rPr 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수송이</a:t>
            </a:r>
            <a:r>
              <a:rPr 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ko-KR" altLang="en-US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중단됨</a:t>
            </a:r>
            <a:endParaRPr lang="en-US" sz="16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+mn-lt"/>
              <a:cs typeface="+mn-lt"/>
            </a:endParaRPr>
          </a:p>
          <a:p>
            <a:pPr indent="-305435"/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소련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참전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:</a:t>
            </a:r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</a:endParaRPr>
          </a:p>
          <a:p>
            <a:pPr marL="719455" lvl="1" indent="-269875">
              <a:buFont typeface="Calibri" charset="2"/>
              <a:buChar char="-"/>
            </a:pP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태평양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전쟁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후반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일본은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소련을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중재자로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삼으려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했으나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소련의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참전으로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외교적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전략이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 </a:t>
            </a:r>
            <a:r>
              <a:rPr 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무너짐</a:t>
            </a:r>
            <a:endParaRPr lang="en-US" err="1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sto MT"/>
              <a:ea typeface="Dotum"/>
            </a:endParaRPr>
          </a:p>
          <a:p>
            <a:pPr indent="-305435"/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</a:endParaRPr>
          </a:p>
          <a:p>
            <a:pPr marL="719455" lvl="1" indent="-269875">
              <a:buFont typeface="Calibri" charset="2"/>
              <a:buChar char="-"/>
            </a:pPr>
            <a:endParaRPr lang="en-US" altLang="ko-KR" sz="15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</a:endParaRPr>
          </a:p>
        </p:txBody>
      </p:sp>
      <p:pic>
        <p:nvPicPr>
          <p:cNvPr id="5" name="그림 4" descr="바퀴, 야외, 지상, 사람이(가) 표시된 사진&#10;&#10;자동 생성된 설명">
            <a:extLst>
              <a:ext uri="{FF2B5EF4-FFF2-40B4-BE49-F238E27FC236}">
                <a16:creationId xmlns:a16="http://schemas.microsoft.com/office/drawing/2014/main" id="{E84CDAC1-F886-BD07-AE3B-2AAEE5E1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266" y="2630512"/>
            <a:ext cx="4572000" cy="27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7AC9AF-056A-98F5-A363-F5201E35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일본 패망의 결과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F34F13-B416-34CB-6398-9C2FBEA2E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ko-KR" dirty="0">
                <a:latin typeface="Dotum"/>
                <a:ea typeface="Dotum"/>
              </a:rPr>
              <a:t>일본 제국주의의 종말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719455" lvl="1" indent="-269875">
              <a:buFont typeface="Courier New" charset="2"/>
              <a:buChar char="o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패망 이후 일본은 군국주의 체제를 해체하고 민주주의 체제로 전환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719455" lvl="1" indent="-269875">
              <a:buFont typeface="Courier New" charset="2"/>
              <a:buChar char="o"/>
            </a:pPr>
            <a:r>
              <a:rPr lang="ko-KR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아시아 지역에서 일본의 모든 점령지가 해방됨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dirty="0">
                <a:latin typeface="Dotum"/>
                <a:ea typeface="Dotum"/>
              </a:rPr>
              <a:t>국제 질서 재편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719455" lvl="1" indent="-269875">
              <a:buFont typeface="Courier New" charset="2"/>
              <a:buChar char="o"/>
            </a:pPr>
            <a:r>
              <a:rPr lang="ko-KR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제2차 세계대전이 끝난 후 미국과 소련을 중심으로 냉전 체제가 형성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719455" lvl="1" indent="-269875">
              <a:buFont typeface="Courier New" charset="2"/>
              <a:buChar char="o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일본은 미국의 영향권에 들어가 전후 재건을 시작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4" name="그림 3" descr="의류, 사람, 야외, 앉기이(가) 표시된 사진&#10;&#10;자동 생성된 설명">
            <a:extLst>
              <a:ext uri="{FF2B5EF4-FFF2-40B4-BE49-F238E27FC236}">
                <a16:creationId xmlns:a16="http://schemas.microsoft.com/office/drawing/2014/main" id="{E37BBB74-8756-DA53-279B-BAE6A00F5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144" y="1377783"/>
            <a:ext cx="5324475" cy="4114800"/>
          </a:xfrm>
          <a:prstGeom prst="rect">
            <a:avLst/>
          </a:prstGeom>
        </p:spPr>
      </p:pic>
      <p:pic>
        <p:nvPicPr>
          <p:cNvPr id="5" name="그림 4" descr="텍스트, 메뉴, 책이(가) 표시된 사진&#10;&#10;자동 생성된 설명">
            <a:extLst>
              <a:ext uri="{FF2B5EF4-FFF2-40B4-BE49-F238E27FC236}">
                <a16:creationId xmlns:a16="http://schemas.microsoft.com/office/drawing/2014/main" id="{788EBBB1-7964-FEF8-445D-13416AEEB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587" y="1994592"/>
            <a:ext cx="50101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6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의류, 사람, 신발류, 야외이(가) 표시된 사진&#10;&#10;자동 생성된 설명">
            <a:extLst>
              <a:ext uri="{FF2B5EF4-FFF2-40B4-BE49-F238E27FC236}">
                <a16:creationId xmlns:a16="http://schemas.microsoft.com/office/drawing/2014/main" id="{F4FA0BF4-482D-8760-727F-077F718E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23F8735-F15D-71B9-ADDD-E361CF85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j-lt"/>
              </a:rPr>
              <a:t>조선의 독립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54829C-120B-2B22-1836-D9A5A6BF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 anchor="ctr">
            <a:normAutofit lnSpcReduction="10000"/>
          </a:bodyPr>
          <a:lstStyle/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1943년 카이로 회담:</a:t>
            </a:r>
          </a:p>
          <a:p>
            <a:pPr marL="719455" lvl="1" indent="-269875">
              <a:buFont typeface="Courier New" charset="2"/>
              <a:buChar char="o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미국, 영국, 중국이 모여 "일본으로부터 조선의 자유와 독립을 </a:t>
            </a:r>
            <a:r>
              <a:rPr lang="ko-KR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약속"함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719455" lvl="1" indent="-269875">
              <a:buFont typeface="Courier New" charset="2"/>
              <a:buChar char="o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조선 독립이 국제적으로 공인된 중요한 계기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719455" lvl="1" indent="-269875">
              <a:buFont typeface="Courier New" charset="2"/>
              <a:buChar char="o"/>
            </a:pP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1945년 포츠담 선언: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719455" lvl="1" indent="-269875">
              <a:buFont typeface="Courier New" charset="2"/>
              <a:buChar char="o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연합국이 일본의 무조건 항복을 요구하며, 패망 이후 조선의 독립을 재확인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en-US" dirty="0">
                <a:latin typeface="Dotum"/>
                <a:ea typeface="Dotum"/>
              </a:rPr>
              <a:t>1945</a:t>
            </a:r>
            <a:r>
              <a:rPr lang="ko-KR" dirty="0">
                <a:latin typeface="Dotum"/>
                <a:ea typeface="Dotum"/>
              </a:rPr>
              <a:t>년 </a:t>
            </a:r>
            <a:r>
              <a:rPr lang="en-US" dirty="0">
                <a:latin typeface="Dotum"/>
                <a:ea typeface="Dotum"/>
              </a:rPr>
              <a:t>8</a:t>
            </a:r>
            <a:r>
              <a:rPr lang="ko-KR" dirty="0">
                <a:latin typeface="Dotum"/>
                <a:ea typeface="Dotum"/>
              </a:rPr>
              <a:t>월 </a:t>
            </a:r>
            <a:r>
              <a:rPr lang="en-US" dirty="0">
                <a:latin typeface="Dotum"/>
                <a:ea typeface="Dotum"/>
              </a:rPr>
              <a:t>15</a:t>
            </a:r>
            <a:r>
              <a:rPr lang="ko-KR" dirty="0">
                <a:latin typeface="Dotum"/>
                <a:ea typeface="Dotum"/>
              </a:rPr>
              <a:t>일</a:t>
            </a:r>
            <a:r>
              <a:rPr lang="en-US" dirty="0">
                <a:latin typeface="Dotum"/>
                <a:ea typeface="Dotum"/>
              </a:rPr>
              <a:t>:</a:t>
            </a:r>
            <a:r>
              <a:rPr lang="ko-KR" dirty="0">
                <a:latin typeface="Dotum"/>
                <a:ea typeface="Dotum"/>
              </a:rPr>
              <a:t> 광복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719455" lvl="1" indent="-269875">
              <a:buFont typeface="Courier New" charset="2"/>
              <a:buChar char="o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일본이 패망하며 조선은 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35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년간의 일제강점기에서 벗어나 독립</a:t>
            </a:r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sto MT"/>
              <a:ea typeface="Dotum"/>
              <a:cs typeface="+mn-lt"/>
            </a:endParaRPr>
          </a:p>
          <a:p>
            <a:pPr marL="719455" lvl="1" indent="-269875">
              <a:buFont typeface="Courier New" charset="2"/>
              <a:buChar char="o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전국적으로 태극기를 내걸고 광복을 축하하는 장면이 연출됨</a:t>
            </a:r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sto MT"/>
              <a:ea typeface="Dotum"/>
              <a:cs typeface="+mn-lt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</p:spTree>
    <p:extLst>
      <p:ext uri="{BB962C8B-B14F-4D97-AF65-F5344CB8AC3E}">
        <p14:creationId xmlns:p14="http://schemas.microsoft.com/office/powerpoint/2010/main" val="18123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639638-AA5D-3799-EE02-163BB05C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일제강점기란?</a:t>
            </a:r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D70E2D-6AAD-80FD-A19D-DF5FB1AD89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일본의 한국 식민지배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25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D50AD8-663B-D21B-7E36-5DA87333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일제강점기가 남긴 영향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CEC695-3BAA-F868-4F5D-8A17CB514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조선과 일본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49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91E979-6074-37CE-E774-67B378CEB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일제강점기가 남긴 영향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FD2A6F-84D8-C543-F7BF-7B1F9559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ko-KR" altLang="en-US" sz="2500" dirty="0">
                <a:latin typeface="Dotum"/>
                <a:ea typeface="Dotum"/>
              </a:rPr>
              <a:t>한국에 미친 영향</a:t>
            </a:r>
            <a:endParaRPr lang="en-US" altLang="ko-KR" sz="25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</a:endParaRPr>
          </a:p>
          <a:p>
            <a:pPr indent="-305435"/>
            <a:r>
              <a:rPr lang="ko-KR" altLang="en-US" dirty="0">
                <a:latin typeface="Dotum"/>
                <a:ea typeface="Dotum"/>
              </a:rPr>
              <a:t>민족 정체성에 깊은 상처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altLang="en-US" dirty="0">
                <a:latin typeface="Dotum"/>
                <a:ea typeface="Dotum"/>
              </a:rPr>
              <a:t>독립운동과 민주화 정신의 출발점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altLang="en-US" dirty="0">
                <a:latin typeface="Dotum"/>
                <a:ea typeface="Dotum"/>
              </a:rPr>
              <a:t>경제적</a:t>
            </a:r>
            <a:r>
              <a:rPr lang="en-US" altLang="ko-KR" dirty="0">
                <a:latin typeface="Dotum"/>
                <a:ea typeface="돋움"/>
              </a:rPr>
              <a:t>, </a:t>
            </a:r>
            <a:r>
              <a:rPr lang="ko-KR" altLang="en-US" dirty="0">
                <a:latin typeface="Dotum"/>
                <a:ea typeface="Dotum"/>
              </a:rPr>
              <a:t>사회적 기반의 붕괴</a:t>
            </a:r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7465" indent="0">
              <a:buNone/>
            </a:pPr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</a:endParaRPr>
          </a:p>
        </p:txBody>
      </p:sp>
      <p:pic>
        <p:nvPicPr>
          <p:cNvPr id="4" name="그림 3" descr="인간의 얼굴, 사람, 의류, 콜라주이(가) 표시된 사진&#10;&#10;자동 생성된 설명">
            <a:extLst>
              <a:ext uri="{FF2B5EF4-FFF2-40B4-BE49-F238E27FC236}">
                <a16:creationId xmlns:a16="http://schemas.microsoft.com/office/drawing/2014/main" id="{9A09BECB-7395-0520-9E48-5DD1B3A27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668" y="1839668"/>
            <a:ext cx="3178663" cy="317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5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2765DC-7204-8F9D-79ED-40DA986F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일제강점기가 남긴 영향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00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돋움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124886-36C2-2B32-7F8E-80C4EE715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ko-KR" sz="2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일본에 미친 영향</a:t>
            </a:r>
          </a:p>
          <a:p>
            <a:pPr indent="-305435"/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altLang="en-US" dirty="0">
                <a:latin typeface="Dotum"/>
                <a:ea typeface="Dotum"/>
              </a:rPr>
              <a:t>국제 사회에서의 부정적 이미지 형성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altLang="en-US" dirty="0">
                <a:latin typeface="Dotum"/>
                <a:ea typeface="Dotum"/>
              </a:rPr>
              <a:t>전후 패전으로 인한 아시아 식민지 상실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altLang="en-US" dirty="0">
                <a:latin typeface="Dotum"/>
                <a:ea typeface="Dotum"/>
              </a:rPr>
              <a:t>경제적 자원 확보와 전쟁 동원 효과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7465" indent="0">
              <a:buNone/>
            </a:pPr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4" name="그림 3" descr="의류, 사람, 장례, 군대이(가) 표시된 사진&#10;&#10;자동 생성된 설명">
            <a:extLst>
              <a:ext uri="{FF2B5EF4-FFF2-40B4-BE49-F238E27FC236}">
                <a16:creationId xmlns:a16="http://schemas.microsoft.com/office/drawing/2014/main" id="{E669A076-ECBB-4029-1C5F-2DCE16AF0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227" y="1905122"/>
            <a:ext cx="3709620" cy="30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248470-8B3D-F85E-9CE4-7C1A3552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한국의 해방 이후</a:t>
            </a:r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E9449E-2EB8-EC88-1B56-17A401D066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현재의 대한민국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4C669A-523D-F6E6-6418-C6EBFBE3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ko-KR" dirty="0">
                <a:ln>
                  <a:solidFill>
                    <a:srgbClr val="404040"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j-lt"/>
              </a:rPr>
              <a:t>해방 이후 한반도의 분단</a:t>
            </a:r>
            <a:endParaRPr lang="ko-KR" altLang="en-US" dirty="0">
              <a:ln>
                <a:solidFill>
                  <a:srgbClr val="404040">
                    <a:alpha val="10000"/>
                  </a:srgb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1F8B67-1F90-CE8C-ECF0-3146D86B7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546272" cy="4058751"/>
          </a:xfrm>
        </p:spPr>
        <p:txBody>
          <a:bodyPr anchor="ctr">
            <a:normAutofit/>
          </a:bodyPr>
          <a:lstStyle/>
          <a:p>
            <a:pPr indent="-305435">
              <a:buClr>
                <a:srgbClr val="FEA517"/>
              </a:buClr>
              <a:buFont typeface="Arial" charset="2"/>
              <a:buChar char="•"/>
            </a:pPr>
            <a:r>
              <a:rPr lang="ko-KR" dirty="0">
                <a:latin typeface="Dotum"/>
                <a:ea typeface="Dotum"/>
                <a:cs typeface="+mn-lt"/>
              </a:rPr>
              <a:t>해방 후, 한반도는 미국과 소련의 군정 체제 하에 </a:t>
            </a:r>
            <a:r>
              <a:rPr lang="ko-KR" err="1">
                <a:latin typeface="Dotum"/>
                <a:ea typeface="Dotum"/>
                <a:cs typeface="+mn-lt"/>
              </a:rPr>
              <a:t>들어감</a:t>
            </a:r>
            <a:r>
              <a:rPr lang="ko-KR" dirty="0">
                <a:latin typeface="Dotum"/>
                <a:ea typeface="Dotum"/>
                <a:cs typeface="+mn-lt"/>
              </a:rPr>
              <a:t> - 완전한 독립국가로써 </a:t>
            </a:r>
            <a:r>
              <a:rPr lang="ko-KR" err="1">
                <a:latin typeface="Dotum"/>
                <a:ea typeface="Dotum"/>
                <a:cs typeface="+mn-lt"/>
              </a:rPr>
              <a:t>주권X</a:t>
            </a:r>
            <a:endParaRPr lang="ko-KR">
              <a:latin typeface="Dotum"/>
              <a:ea typeface="Dotum"/>
            </a:endParaRPr>
          </a:p>
          <a:p>
            <a:pPr indent="-305435">
              <a:buClr>
                <a:srgbClr val="FEA517"/>
              </a:buClr>
              <a:buFont typeface="Arial" charset="2"/>
              <a:buChar char="•"/>
            </a:pPr>
            <a:r>
              <a:rPr lang="ko-KR" dirty="0">
                <a:latin typeface="Dotum"/>
                <a:ea typeface="Dotum"/>
                <a:cs typeface="+mn-lt"/>
              </a:rPr>
              <a:t>38선을 기준으로 한반도가 분단 → 남북의 갈등 심화</a:t>
            </a:r>
            <a:endParaRPr lang="ko-KR">
              <a:latin typeface="Dotum"/>
              <a:ea typeface="Dotum"/>
            </a:endParaRPr>
          </a:p>
          <a:p>
            <a:pPr indent="-305435">
              <a:buClr>
                <a:srgbClr val="FEA517"/>
              </a:buClr>
              <a:buFont typeface="Arial" charset="2"/>
              <a:buChar char="•"/>
            </a:pPr>
            <a:r>
              <a:rPr lang="ko-KR" dirty="0">
                <a:latin typeface="Dotum"/>
                <a:ea typeface="Dotum"/>
                <a:cs typeface="+mn-lt"/>
              </a:rPr>
              <a:t>대한민국 정부 수립(1948년 8월 15일)과 한반도 분단 고착화</a:t>
            </a:r>
            <a:endParaRPr lang="ko-KR">
              <a:latin typeface="Dotum"/>
              <a:ea typeface="Dotum"/>
            </a:endParaRPr>
          </a:p>
          <a:p>
            <a:pPr indent="-305435">
              <a:buClr>
                <a:srgbClr val="FEA517"/>
              </a:buClr>
              <a:buFont typeface="Arial" charset="2"/>
              <a:buChar char="•"/>
            </a:pPr>
            <a:endParaRPr lang="ko-KR" dirty="0">
              <a:ln>
                <a:solidFill>
                  <a:srgbClr val="404040">
                    <a:alpha val="10000"/>
                  </a:srgb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Clr>
                <a:srgbClr val="FEA517"/>
              </a:buClr>
              <a:buFont typeface="Arial" charset="2"/>
              <a:buChar char="•"/>
            </a:pPr>
            <a:endParaRPr lang="ko-KR" altLang="en-US" dirty="0">
              <a:ln>
                <a:solidFill>
                  <a:srgbClr val="404040">
                    <a:alpha val="10000"/>
                  </a:srgb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190505-8C5B-4D13-B1A4-F89EAD645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98132"/>
            <a:ext cx="4333632" cy="3521077"/>
          </a:xfrm>
          <a:prstGeom prst="rect">
            <a:avLst/>
          </a:prstGeom>
        </p:spPr>
      </p:pic>
      <p:pic>
        <p:nvPicPr>
          <p:cNvPr id="5" name="그림 4" descr="클립아트, 그래픽, 그래픽 디자인, 상징이(가) 표시된 사진&#10;&#10;자동 생성된 설명">
            <a:extLst>
              <a:ext uri="{FF2B5EF4-FFF2-40B4-BE49-F238E27FC236}">
                <a16:creationId xmlns:a16="http://schemas.microsoft.com/office/drawing/2014/main" id="{05DC3205-014E-55AC-7226-48EB860A3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914" r="22704" b="-1"/>
          <a:stretch/>
        </p:blipFill>
        <p:spPr>
          <a:xfrm>
            <a:off x="7066560" y="2132822"/>
            <a:ext cx="1954022" cy="3258006"/>
          </a:xfrm>
          <a:prstGeom prst="rect">
            <a:avLst/>
          </a:prstGeom>
        </p:spPr>
      </p:pic>
      <p:pic>
        <p:nvPicPr>
          <p:cNvPr id="4" name="그림 3" descr="텍스트, 지도, 아틀라스, 폰트이(가) 표시된 사진&#10;&#10;자동 생성된 설명">
            <a:extLst>
              <a:ext uri="{FF2B5EF4-FFF2-40B4-BE49-F238E27FC236}">
                <a16:creationId xmlns:a16="http://schemas.microsoft.com/office/drawing/2014/main" id="{7D7E3226-7A48-3683-FB86-6B04D4E101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069" r="-4" b="-4"/>
          <a:stretch/>
        </p:blipFill>
        <p:spPr>
          <a:xfrm>
            <a:off x="9181450" y="2132823"/>
            <a:ext cx="1950574" cy="32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1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4744CA-08B7-0D59-C2FE-ED0786D2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09600"/>
            <a:ext cx="5168052" cy="1117600"/>
          </a:xfrm>
        </p:spPr>
        <p:txBody>
          <a:bodyPr>
            <a:normAutofit/>
          </a:bodyPr>
          <a:lstStyle/>
          <a:p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j-lt"/>
                <a:cs typeface="+mj-lt"/>
              </a:rPr>
              <a:t>6.25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j-lt"/>
              </a:rPr>
              <a:t> 전쟁의 발발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B5C6F3-2525-CF6A-A5A0-BAE26B249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1828800"/>
            <a:ext cx="5168052" cy="3962400"/>
          </a:xfrm>
        </p:spPr>
        <p:txBody>
          <a:bodyPr>
            <a:normAutofit/>
          </a:bodyPr>
          <a:lstStyle/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1950년 6월 25일: 북한군이 남한을 침공하며 한국 전쟁 발발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3년간의 전쟁으로 인한 수백만 명의 희생과 한반도 폐허화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1953년: 휴전 협정으로 전쟁 종료, 하지만 분단 지속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5A1844-5CB8-438B-B90E-EF2A51CF8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586695" y="1"/>
            <a:ext cx="5605305" cy="6858000"/>
          </a:xfrm>
          <a:prstGeom prst="rect">
            <a:avLst/>
          </a:prstGeom>
        </p:spPr>
      </p:pic>
      <p:pic>
        <p:nvPicPr>
          <p:cNvPr id="5" name="그림 4" descr="무기, 야외, 의류, 소총이(가) 표시된 사진&#10;&#10;자동 생성된 설명">
            <a:extLst>
              <a:ext uri="{FF2B5EF4-FFF2-40B4-BE49-F238E27FC236}">
                <a16:creationId xmlns:a16="http://schemas.microsoft.com/office/drawing/2014/main" id="{8C155D4D-E3DF-2C98-4F78-E49066C42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852" y="1839891"/>
            <a:ext cx="4443051" cy="3297912"/>
          </a:xfrm>
          <a:prstGeom prst="rect">
            <a:avLst/>
          </a:prstGeom>
        </p:spPr>
      </p:pic>
      <p:pic>
        <p:nvPicPr>
          <p:cNvPr id="7" name="그림 6" descr="야외, 하늘, 지상, 의류이(가) 표시된 사진&#10;&#10;자동 생성된 설명">
            <a:extLst>
              <a:ext uri="{FF2B5EF4-FFF2-40B4-BE49-F238E27FC236}">
                <a16:creationId xmlns:a16="http://schemas.microsoft.com/office/drawing/2014/main" id="{67E60C24-500A-E8B0-8A5A-8FDF40C71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7648" y="1925657"/>
            <a:ext cx="3198690" cy="32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D1238B-8781-4F02-4D76-14F7BBC9E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altLang="ko-KR" sz="2800" dirty="0">
                <a:ln>
                  <a:solidFill>
                    <a:srgbClr val="404040"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돋움"/>
              </a:rPr>
              <a:t>6.25전쟁 </a:t>
            </a:r>
            <a:r>
              <a:rPr lang="en-US" altLang="ko-KR" sz="2800" err="1">
                <a:ln>
                  <a:solidFill>
                    <a:srgbClr val="404040"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돋움"/>
              </a:rPr>
              <a:t>이후</a:t>
            </a:r>
            <a:endParaRPr lang="ko-KR" altLang="en-US" sz="2800">
              <a:ln>
                <a:solidFill>
                  <a:srgbClr val="404040">
                    <a:alpha val="10000"/>
                  </a:srgb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22C876-F308-C642-2DA8-32D8CD1D7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pPr indent="-305435"/>
            <a:r>
              <a:rPr lang="ko-KR" sz="1600" dirty="0">
                <a:ln>
                  <a:solidFill>
                    <a:srgbClr val="404040"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경제적 재건: 전쟁 직후 세계 최빈국에서 출발</a:t>
            </a:r>
            <a:endParaRPr lang="ko-KR" sz="1600" dirty="0">
              <a:ln>
                <a:solidFill>
                  <a:srgbClr val="404040">
                    <a:alpha val="10000"/>
                  </a:srgb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sz="1600" dirty="0">
              <a:ln>
                <a:solidFill>
                  <a:srgbClr val="404040">
                    <a:alpha val="10000"/>
                  </a:srgb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alt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새마을 운동으로 전국적인 생활 환경 및 인프라 구축</a:t>
            </a:r>
            <a:endParaRPr lang="ko-KR" altLang="en-US" sz="1600">
              <a:ln>
                <a:solidFill>
                  <a:srgbClr val="404040">
                    <a:alpha val="10000"/>
                  </a:srgb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endParaRPr lang="ko-KR" altLang="en-US" sz="1600" dirty="0">
              <a:ln>
                <a:solidFill>
                  <a:srgbClr val="404040">
                    <a:alpha val="10000"/>
                  </a:srgb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sz="1600" dirty="0">
                <a:ln>
                  <a:solidFill>
                    <a:srgbClr val="404040"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민주화와 산업화: 국민의 저력으로 독재를 극복하고 경제 발전 달성</a:t>
            </a:r>
            <a:endParaRPr lang="ko-KR" sz="1600" dirty="0">
              <a:ln>
                <a:solidFill>
                  <a:srgbClr val="404040">
                    <a:alpha val="10000"/>
                  </a:srgb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sz="1600" dirty="0">
              <a:ln>
                <a:solidFill>
                  <a:srgbClr val="404040">
                    <a:alpha val="10000"/>
                  </a:srgb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sz="1600" dirty="0">
              <a:ln>
                <a:solidFill>
                  <a:srgbClr val="404040">
                    <a:alpha val="10000"/>
                  </a:srgb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endParaRPr lang="ko-KR" altLang="en-US" sz="1600" dirty="0">
              <a:ln>
                <a:solidFill>
                  <a:srgbClr val="404040">
                    <a:alpha val="10000"/>
                  </a:srgb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6" name="그림 5" descr="야외, 건물, 의류, 사람이(가) 표시된 사진&#10;&#10;자동 생성된 설명">
            <a:extLst>
              <a:ext uri="{FF2B5EF4-FFF2-40B4-BE49-F238E27FC236}">
                <a16:creationId xmlns:a16="http://schemas.microsoft.com/office/drawing/2014/main" id="{791BB147-3E16-E4E8-E6DB-0025FA4B51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7" r="14093" b="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pic>
        <p:nvPicPr>
          <p:cNvPr id="7" name="그림 6" descr="텍스트, 야외, 사람, 자전거이(가) 표시된 사진&#10;&#10;자동 생성된 설명">
            <a:extLst>
              <a:ext uri="{FF2B5EF4-FFF2-40B4-BE49-F238E27FC236}">
                <a16:creationId xmlns:a16="http://schemas.microsoft.com/office/drawing/2014/main" id="{AA7C68CF-A79A-C804-E193-3C7140AEA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27" y="1763225"/>
            <a:ext cx="4352925" cy="333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04519A-2249-F150-8731-92BCD2FBE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현재의 대한민국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4BB2F8-05D9-D088-F08C-8C0CFE181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경제 발전: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719455" lvl="1" indent="-269875">
              <a:buFont typeface="Calibri" charset="2"/>
              <a:buChar char="-"/>
            </a:pPr>
            <a:r>
              <a:rPr lang="ko-K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세계 10위권 경제 대국 (2023년 기준)</a:t>
            </a:r>
          </a:p>
          <a:p>
            <a:pPr marL="719455" lvl="1" indent="-269875">
              <a:buFont typeface="Calibri" charset="2"/>
              <a:buChar char="-"/>
            </a:pPr>
            <a:r>
              <a:rPr lang="ko-K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반도체, 자동차, IT 등 첨단 산업의 중심</a:t>
            </a: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문화 강국:</a:t>
            </a:r>
          </a:p>
          <a:p>
            <a:pPr marL="719455" lvl="1" indent="-269875">
              <a:buFont typeface="Calibri" charset="2"/>
              <a:buChar char="-"/>
            </a:pPr>
            <a:r>
              <a:rPr lang="ko-K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K-POP, K-드라마 등으로 전 세계에 한국 문화 확산</a:t>
            </a:r>
          </a:p>
          <a:p>
            <a:pPr marL="719455" lvl="1" indent="-269875">
              <a:buFont typeface="Calibri" charset="2"/>
              <a:buChar char="-"/>
            </a:pPr>
            <a:r>
              <a:rPr lang="ko-K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한류를 통해 국가 브랜드 제고</a:t>
            </a: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민주주의의 성공:</a:t>
            </a:r>
          </a:p>
          <a:p>
            <a:pPr marL="719455" lvl="1" indent="-269875">
              <a:buFont typeface="Calibri" charset="2"/>
              <a:buChar char="-"/>
            </a:pPr>
            <a:r>
              <a:rPr lang="ko-K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아시아에서 손꼽히는 민주주의 모범국가</a:t>
            </a:r>
          </a:p>
          <a:p>
            <a:pPr marL="719455" lvl="1" indent="-269875">
              <a:buFont typeface="Calibri" charset="2"/>
              <a:buChar char="-"/>
            </a:pPr>
            <a:r>
              <a:rPr lang="ko-K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자유와 인권을 중시하는 국제적 파트너</a:t>
            </a:r>
          </a:p>
          <a:p>
            <a:pPr marL="719455" lvl="1" indent="-269875">
              <a:buFont typeface="Calibri" charset="2"/>
              <a:buChar char="-"/>
            </a:pP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4" name="그림 3" descr="텍스트, 도표, 지도, 스크린샷이(가) 표시된 사진&#10;&#10;자동 생성된 설명">
            <a:extLst>
              <a:ext uri="{FF2B5EF4-FFF2-40B4-BE49-F238E27FC236}">
                <a16:creationId xmlns:a16="http://schemas.microsoft.com/office/drawing/2014/main" id="{449112E6-E98D-9384-6A79-41FB82395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952" y="1290314"/>
            <a:ext cx="4607775" cy="3669101"/>
          </a:xfrm>
          <a:prstGeom prst="rect">
            <a:avLst/>
          </a:prstGeom>
        </p:spPr>
      </p:pic>
      <p:pic>
        <p:nvPicPr>
          <p:cNvPr id="6" name="그림 5" descr="사람, 의류, 댄스, 체조이(가) 표시된 사진&#10;&#10;자동 생성된 설명">
            <a:extLst>
              <a:ext uri="{FF2B5EF4-FFF2-40B4-BE49-F238E27FC236}">
                <a16:creationId xmlns:a16="http://schemas.microsoft.com/office/drawing/2014/main" id="{791EDEBF-858F-C8F9-01CC-7EC8CCD9A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267" y="2004088"/>
            <a:ext cx="4065221" cy="2700459"/>
          </a:xfrm>
          <a:prstGeom prst="rect">
            <a:avLst/>
          </a:prstGeom>
        </p:spPr>
      </p:pic>
      <p:pic>
        <p:nvPicPr>
          <p:cNvPr id="5" name="그림 4" descr="야외, 타워 블록, 스카이라인, 대도시이(가) 표시된 사진&#10;&#10;자동 생성된 설명">
            <a:extLst>
              <a:ext uri="{FF2B5EF4-FFF2-40B4-BE49-F238E27FC236}">
                <a16:creationId xmlns:a16="http://schemas.microsoft.com/office/drawing/2014/main" id="{9B9DBFC9-76D2-72D6-E671-009D7B371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061" y="2622582"/>
            <a:ext cx="5195765" cy="246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1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206140-624C-B4A1-6242-93480B25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일본 패망의 의의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0BD358-8A4C-B4A2-E49D-F36EE7BF9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일제강점기에 대한 의미와 교훈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50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1B18DA-BFF7-28CF-1327-02D2037B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j-lt"/>
              </a:rPr>
              <a:t>해방의 역사적 의미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52DD62-25F2-9974-6654-CFDD4475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35년의 고통 끝에 쟁취한 독립, 민족의 단결과 희생의 결과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독립운동의 불씨가 오늘날까지 이어지는 민주화 정신의 출발점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일본 제국주의의 끝을 통해 전 세계에 식민지 해방의 가능성을 알림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4" name="그림 3" descr="의류, 텍스트, 사람, 건물이(가) 표시된 사진&#10;&#10;자동 생성된 설명">
            <a:extLst>
              <a:ext uri="{FF2B5EF4-FFF2-40B4-BE49-F238E27FC236}">
                <a16:creationId xmlns:a16="http://schemas.microsoft.com/office/drawing/2014/main" id="{C4F57F91-9A48-E0F9-D220-25383AA62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667" y="1587445"/>
            <a:ext cx="3912088" cy="2883876"/>
          </a:xfrm>
          <a:prstGeom prst="rect">
            <a:avLst/>
          </a:prstGeom>
        </p:spPr>
      </p:pic>
      <p:pic>
        <p:nvPicPr>
          <p:cNvPr id="6" name="그림 5" descr="텍스트, 야외, 묘실, 기념이(가) 표시된 사진&#10;&#10;자동 생성된 설명">
            <a:extLst>
              <a:ext uri="{FF2B5EF4-FFF2-40B4-BE49-F238E27FC236}">
                <a16:creationId xmlns:a16="http://schemas.microsoft.com/office/drawing/2014/main" id="{69F11641-14BE-F77E-1164-5FACA3E82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320" y="3029336"/>
            <a:ext cx="3908912" cy="257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2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B13B79-0AD7-A774-A953-C6AD9C01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09600"/>
            <a:ext cx="5168052" cy="1117600"/>
          </a:xfrm>
        </p:spPr>
        <p:txBody>
          <a:bodyPr>
            <a:normAutofit/>
          </a:bodyPr>
          <a:lstStyle/>
          <a:p>
            <a:r>
              <a:rPr lang="ko-KR" altLang="en-US" sz="3700">
                <a:latin typeface="Dotum"/>
                <a:ea typeface="Dotum"/>
              </a:rPr>
              <a:t>일제강점기가 무엇인가</a:t>
            </a:r>
            <a:endParaRPr lang="en-US" altLang="ko-KR" sz="37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032A05-3B78-8ABC-4F99-666490E27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1828800"/>
            <a:ext cx="5168052" cy="3962400"/>
          </a:xfrm>
        </p:spPr>
        <p:txBody>
          <a:bodyPr>
            <a:normAutofit/>
          </a:bodyPr>
          <a:lstStyle/>
          <a:p>
            <a:pPr indent="-305435"/>
            <a:r>
              <a:rPr lang="ko-KR" altLang="en-US" dirty="0">
                <a:latin typeface="Dotum"/>
                <a:ea typeface="Dotum"/>
              </a:rPr>
              <a:t>일제강점기 </a:t>
            </a:r>
            <a:r>
              <a:rPr lang="en-US" altLang="ko-KR" dirty="0">
                <a:latin typeface="Dotum"/>
                <a:ea typeface="돋움"/>
              </a:rPr>
              <a:t>-</a:t>
            </a:r>
            <a:r>
              <a:rPr lang="ko-KR" altLang="en-US" dirty="0">
                <a:latin typeface="Dotum"/>
                <a:ea typeface="Dotum"/>
              </a:rPr>
              <a:t> 일본 제국이 대한제국과</a:t>
            </a:r>
            <a:endParaRPr lang="en-US" altLang="ko-KR" dirty="0">
              <a:latin typeface="Dotum"/>
              <a:ea typeface="Dotum"/>
            </a:endParaRPr>
          </a:p>
          <a:p>
            <a:pPr marL="37465" indent="0">
              <a:buNone/>
            </a:pPr>
            <a:r>
              <a:rPr lang="ko-KR" altLang="en-US" dirty="0">
                <a:latin typeface="Dotum"/>
                <a:ea typeface="Dotum"/>
              </a:rPr>
              <a:t>  </a:t>
            </a:r>
            <a:r>
              <a:rPr lang="ko-KR" altLang="en-US" dirty="0" err="1">
                <a:latin typeface="Dotum"/>
                <a:ea typeface="Dotum"/>
              </a:rPr>
              <a:t>한일병합조약을</a:t>
            </a:r>
            <a:r>
              <a:rPr lang="ko-KR" altLang="en-US" dirty="0">
                <a:latin typeface="Dotum"/>
                <a:ea typeface="Dotum"/>
              </a:rPr>
              <a:t> 강제로 체결</a:t>
            </a:r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</a:endParaRPr>
          </a:p>
          <a:p>
            <a:pPr indent="-305435"/>
            <a:r>
              <a:rPr lang="en-US" altLang="ko-KR" dirty="0">
                <a:latin typeface="Dotum"/>
                <a:ea typeface="돋움"/>
              </a:rPr>
              <a:t>1910</a:t>
            </a:r>
            <a:r>
              <a:rPr lang="ko-KR" altLang="en-US" dirty="0">
                <a:latin typeface="Dotum"/>
                <a:ea typeface="Dotum"/>
              </a:rPr>
              <a:t>년 </a:t>
            </a:r>
            <a:r>
              <a:rPr lang="en-US" altLang="ko-KR" dirty="0">
                <a:latin typeface="Dotum"/>
                <a:ea typeface="돋움"/>
              </a:rPr>
              <a:t>8</a:t>
            </a:r>
            <a:r>
              <a:rPr lang="ko-KR" altLang="en-US" dirty="0">
                <a:latin typeface="Dotum"/>
                <a:ea typeface="Dotum"/>
              </a:rPr>
              <a:t>월 </a:t>
            </a:r>
            <a:r>
              <a:rPr lang="en-US" altLang="ko-KR" dirty="0">
                <a:latin typeface="Dotum"/>
                <a:ea typeface="돋움"/>
              </a:rPr>
              <a:t>29</a:t>
            </a:r>
            <a:r>
              <a:rPr lang="ko-KR" altLang="en-US" dirty="0">
                <a:latin typeface="Dotum"/>
                <a:ea typeface="Dotum"/>
              </a:rPr>
              <a:t>일부터 </a:t>
            </a:r>
            <a:r>
              <a:rPr lang="en-US" altLang="ko-KR" dirty="0">
                <a:latin typeface="Dotum"/>
                <a:ea typeface="돋움"/>
              </a:rPr>
              <a:t>1945</a:t>
            </a:r>
            <a:r>
              <a:rPr lang="ko-KR" altLang="en-US" dirty="0">
                <a:latin typeface="Dotum"/>
                <a:ea typeface="Dotum"/>
              </a:rPr>
              <a:t>년 </a:t>
            </a:r>
            <a:r>
              <a:rPr lang="en-US" altLang="ko-KR" dirty="0">
                <a:latin typeface="Dotum"/>
                <a:ea typeface="돋움"/>
              </a:rPr>
              <a:t>8</a:t>
            </a:r>
            <a:r>
              <a:rPr lang="ko-KR" altLang="en-US" dirty="0">
                <a:latin typeface="Dotum"/>
                <a:ea typeface="Dotum"/>
              </a:rPr>
              <a:t>월 </a:t>
            </a:r>
            <a:r>
              <a:rPr lang="en-US" altLang="ko-KR" dirty="0">
                <a:latin typeface="Dotum"/>
                <a:ea typeface="돋움"/>
              </a:rPr>
              <a:t>15</a:t>
            </a:r>
            <a:r>
              <a:rPr lang="ko-KR" altLang="en-US" dirty="0">
                <a:latin typeface="Dotum"/>
                <a:ea typeface="Dotum"/>
              </a:rPr>
              <a:t>일</a:t>
            </a:r>
            <a:endParaRPr lang="en-US" altLang="ko-KR" dirty="0">
              <a:latin typeface="Dotum"/>
              <a:ea typeface="Dotum"/>
            </a:endParaRPr>
          </a:p>
          <a:p>
            <a:pPr marL="37465" indent="0">
              <a:buNone/>
            </a:pPr>
            <a:r>
              <a:rPr lang="ko-KR" altLang="en-US" dirty="0">
                <a:latin typeface="Dotum"/>
                <a:ea typeface="Dotum"/>
              </a:rPr>
              <a:t>  광복까지 일본 제국이 한반도를 강제로 </a:t>
            </a:r>
            <a:endParaRPr lang="en-US" altLang="ko-KR" dirty="0">
              <a:latin typeface="Dotum"/>
              <a:ea typeface="Dotum"/>
            </a:endParaRPr>
          </a:p>
          <a:p>
            <a:pPr marL="37465" indent="0">
              <a:buNone/>
            </a:pPr>
            <a:r>
              <a:rPr lang="ko-KR" altLang="en-US" dirty="0">
                <a:latin typeface="Dotum"/>
                <a:ea typeface="Dotum"/>
              </a:rPr>
              <a:t>  무단점거</a:t>
            </a:r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</a:endParaRPr>
          </a:p>
          <a:p>
            <a:pPr indent="-305435"/>
            <a:r>
              <a:rPr lang="ko-KR" altLang="en-US" dirty="0">
                <a:latin typeface="Dotum"/>
                <a:ea typeface="Dotum"/>
              </a:rPr>
              <a:t>일본 식민지 지배 시기</a:t>
            </a:r>
            <a:r>
              <a:rPr lang="en-US" altLang="ko-KR" dirty="0">
                <a:latin typeface="Dotum"/>
                <a:ea typeface="돋움"/>
              </a:rPr>
              <a:t>,</a:t>
            </a:r>
            <a:r>
              <a:rPr lang="ko-KR" altLang="en-US" dirty="0">
                <a:latin typeface="Dotum"/>
                <a:ea typeface="Dotum"/>
              </a:rPr>
              <a:t> 한국의 문화</a:t>
            </a:r>
            <a:r>
              <a:rPr lang="en-US" altLang="ko-KR" dirty="0">
                <a:latin typeface="Dotum"/>
                <a:ea typeface="돋움"/>
              </a:rPr>
              <a:t>, </a:t>
            </a:r>
            <a:endParaRPr lang="ko-KR" altLang="en-US" dirty="0">
              <a:latin typeface="Dotum"/>
              <a:ea typeface="Dotum"/>
            </a:endParaRPr>
          </a:p>
          <a:p>
            <a:pPr marL="37465" indent="0">
              <a:buNone/>
            </a:pPr>
            <a:r>
              <a:rPr lang="ko-KR" altLang="en-US" dirty="0">
                <a:latin typeface="Dotum"/>
                <a:ea typeface="Dotum"/>
              </a:rPr>
              <a:t>  경제</a:t>
            </a:r>
            <a:r>
              <a:rPr lang="en-US" altLang="ko-KR" dirty="0">
                <a:latin typeface="Dotum"/>
                <a:ea typeface="돋움"/>
              </a:rPr>
              <a:t>, </a:t>
            </a:r>
            <a:r>
              <a:rPr lang="ko-KR" altLang="en-US" dirty="0">
                <a:latin typeface="Dotum"/>
                <a:ea typeface="Dotum"/>
              </a:rPr>
              <a:t>정치에 중대한 변화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5A1844-5CB8-438B-B90E-EF2A51CF8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586695" y="1"/>
            <a:ext cx="5605305" cy="6858000"/>
          </a:xfrm>
          <a:prstGeom prst="rect">
            <a:avLst/>
          </a:prstGeom>
        </p:spPr>
      </p:pic>
      <p:pic>
        <p:nvPicPr>
          <p:cNvPr id="8" name="그림 7" descr="야외, 하늘, 크루, 사람들이(가) 표시된 사진&#10;&#10;자동 생성된 설명">
            <a:extLst>
              <a:ext uri="{FF2B5EF4-FFF2-40B4-BE49-F238E27FC236}">
                <a16:creationId xmlns:a16="http://schemas.microsoft.com/office/drawing/2014/main" id="{D097342E-76E4-16B4-4583-6E6824E72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503" y="609601"/>
            <a:ext cx="3287446" cy="2507158"/>
          </a:xfrm>
          <a:prstGeom prst="rect">
            <a:avLst/>
          </a:prstGeom>
        </p:spPr>
      </p:pic>
      <p:pic>
        <p:nvPicPr>
          <p:cNvPr id="5" name="그림 4" descr="텍스트, 야외, 장면, 거리이(가) 표시된 사진&#10;&#10;자동 생성된 설명">
            <a:extLst>
              <a:ext uri="{FF2B5EF4-FFF2-40B4-BE49-F238E27FC236}">
                <a16:creationId xmlns:a16="http://schemas.microsoft.com/office/drawing/2014/main" id="{F45F6066-59E6-8753-D977-8D0D0D919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210" y="3277626"/>
            <a:ext cx="3574033" cy="25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AA26E6-85F6-71CA-B9FA-7ED7F0B9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j-lt"/>
              </a:rPr>
              <a:t>조선의 독립 실현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86CBDC-1BAB-AE72-188A-2DD3A4068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민족의 해방: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marL="719455" lvl="1" indent="-305435">
              <a:buFont typeface="Courier New" charset="2"/>
              <a:buChar char="o"/>
            </a:pPr>
            <a:r>
              <a:rPr lang="ko-KR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35년간의 일제강점기를 끝내고, 조선이 자유와 주권을 되찾는 전환점이 됨</a:t>
            </a:r>
          </a:p>
          <a:p>
            <a:pPr marL="719455" lvl="1" indent="-305435">
              <a:buFont typeface="Courier New" charset="2"/>
              <a:buChar char="o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일본의 패망은 조선의 독립운동과 국제사회의 지원이 결실을 맺은 결과</a:t>
            </a: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민족 정체성 회복:</a:t>
            </a:r>
          </a:p>
          <a:p>
            <a:pPr marL="719455" lvl="1" indent="-305435">
              <a:buFont typeface="Courier New" charset="2"/>
              <a:buChar char="o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언어, 문화, 역사 등 조선의 민족 정체성을 말살하려 했던 일본 제국주의의 시도가 실패로 </a:t>
            </a:r>
            <a:r>
              <a:rPr lang="ko-KR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돌아감</a:t>
            </a: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5" name="그림 4" descr="야외, 스케치, 블랙, 스키 타기이(가) 표시된 사진&#10;&#10;자동 생성된 설명">
            <a:extLst>
              <a:ext uri="{FF2B5EF4-FFF2-40B4-BE49-F238E27FC236}">
                <a16:creationId xmlns:a16="http://schemas.microsoft.com/office/drawing/2014/main" id="{8210E72C-FA09-4E10-AA1B-3660499CE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508" y="2130669"/>
            <a:ext cx="4625730" cy="25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240C00-D155-5A97-265C-D2441F55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dirty="0">
                <a:latin typeface="Dotum"/>
                <a:ea typeface="Dotum"/>
                <a:cs typeface="+mj-lt"/>
              </a:rPr>
              <a:t>조선 독립운동의 </a:t>
            </a:r>
            <a:r>
              <a:rPr lang="ko-KR" altLang="en-US" dirty="0">
                <a:latin typeface="Dotum"/>
                <a:ea typeface="Dotum"/>
                <a:cs typeface="+mj-lt"/>
              </a:rPr>
              <a:t>교훈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D36F1F-15B2-591F-3F52-6192EC6CA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 2"/>
              <a:buChar char="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민족의 단결과 저항의 힘: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662305" lvl="1" indent="-269875">
              <a:buFont typeface="Courier New"/>
              <a:buChar char="o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조선 독립운동가들의 지속적인 노력과 희생이 독립의 밑거름이 됨.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662305" lvl="1" indent="-269875">
              <a:buFont typeface="Courier New"/>
              <a:buChar char="o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해외 독립운동(임시정부, 광복군 등)과 국내 민족운동이 조선 독립의 기반이 되었음을 확인.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662305" lvl="1" indent="-269875">
              <a:buFont typeface="Courier New"/>
              <a:buChar char="o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강압적 통치는 지속 불가능</a:t>
            </a:r>
          </a:p>
          <a:p>
            <a:pPr marL="285750" indent="-285750">
              <a:buFont typeface="Wingdings 2"/>
              <a:buChar char="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국제 연대의 중요성: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662305" lvl="1" indent="-269875">
              <a:buFont typeface="Courier New"/>
              <a:buChar char="o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조선 독립은 국제사회의 지지(카이로 회담, 연합군의 역할)와 맞물려 이루어짐.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662305" lvl="1" indent="-269875">
              <a:buFont typeface="Courier New"/>
              <a:buChar char="o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이는 외교적 협력과 민족적 저항의 결합이 중요한 사례로 남음.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662305" lvl="1" indent="-269875">
              <a:buFont typeface="Courier New"/>
              <a:buChar char="o"/>
            </a:pP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</a:rPr>
              <a:t>한일 관계의 올바른 이해와 협력 필요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7465" indent="0">
              <a:buNone/>
            </a:pP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</a:endParaRPr>
          </a:p>
          <a:p>
            <a:pPr marL="37465" indent="0">
              <a:buNone/>
            </a:pP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5" name="그림 4" descr="의류, 인간의 얼굴, 텍스트, 사람이(가) 표시된 사진&#10;&#10;자동 생성된 설명">
            <a:extLst>
              <a:ext uri="{FF2B5EF4-FFF2-40B4-BE49-F238E27FC236}">
                <a16:creationId xmlns:a16="http://schemas.microsoft.com/office/drawing/2014/main" id="{FBF50749-4F2C-F8DC-33B0-BDFD5548D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828" y="942247"/>
            <a:ext cx="3393586" cy="2474057"/>
          </a:xfrm>
          <a:prstGeom prst="rect">
            <a:avLst/>
          </a:prstGeom>
        </p:spPr>
      </p:pic>
      <p:pic>
        <p:nvPicPr>
          <p:cNvPr id="6" name="그림 5" descr="인간의 얼굴, 사람, 의류, 미소이(가) 표시된 사진&#10;&#10;자동 생성된 설명">
            <a:extLst>
              <a:ext uri="{FF2B5EF4-FFF2-40B4-BE49-F238E27FC236}">
                <a16:creationId xmlns:a16="http://schemas.microsoft.com/office/drawing/2014/main" id="{560ACD0A-90EA-8AF6-5F4E-47CC70E80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475" y="3205326"/>
            <a:ext cx="3375269" cy="249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6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1D7991-E6CE-3D38-89A3-0EA1719E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j-lt"/>
              </a:rPr>
              <a:t>일제강점기를 극복한 한국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463C3C-C3FC-301E-3579-F1D51B697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과거의 아픔을 딛고 일어서며 세계 속의 강국으로 도약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일제강점기의 독립운동 정신이 민주화와 성장의 기반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미래 세대의 과제: 과거를 기억하며 평화와 번영을 이어가기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4" name="그림 3" descr="야외, 묘실, 하늘, 건물이(가) 표시된 사진&#10;&#10;자동 생성된 설명">
            <a:extLst>
              <a:ext uri="{FF2B5EF4-FFF2-40B4-BE49-F238E27FC236}">
                <a16:creationId xmlns:a16="http://schemas.microsoft.com/office/drawing/2014/main" id="{EDCB66FD-5345-568B-D40E-F1166AD66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135" y="1736071"/>
            <a:ext cx="2965205" cy="2219080"/>
          </a:xfrm>
          <a:prstGeom prst="rect">
            <a:avLst/>
          </a:prstGeom>
        </p:spPr>
      </p:pic>
      <p:pic>
        <p:nvPicPr>
          <p:cNvPr id="5" name="그림 4" descr="건물, 하늘, 야외, 예배 장소이(가) 표시된 사진&#10;&#10;자동 생성된 설명">
            <a:extLst>
              <a:ext uri="{FF2B5EF4-FFF2-40B4-BE49-F238E27FC236}">
                <a16:creationId xmlns:a16="http://schemas.microsoft.com/office/drawing/2014/main" id="{EEC992AB-7F92-26FB-6AC3-1C31F9723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688" y="3426464"/>
            <a:ext cx="3811953" cy="14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408151-5717-0AD2-7316-F1E88CD8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독립운동 관련 영상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0D4481-C5C1-EB61-2C26-3D70354EE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ko-KR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https://www.youtube.com/watch?v=pPEzIS2BDZg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97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DDB5F5-C264-AD31-6882-C74CB420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느낀점</a:t>
            </a:r>
            <a:endParaRPr lang="ko-KR" altLang="en-US" err="1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B207CF-AA42-9149-4B6A-CDB8793B2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우리 민족이 겪었던 고난과 수탈의 역사를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이해하며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,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일제강점기를 겪어야 했던 조선인의 고통을 알게 되었다. 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특히 독립을 위해 싸웠던 수많은 독립운동가들의 희생정신을 되새기게 되었다</a:t>
            </a:r>
            <a:r>
              <a:rPr lang="en-US" alt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+mn-lt"/>
                <a:cs typeface="+mn-lt"/>
              </a:rPr>
              <a:t>.</a:t>
            </a:r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우리 민족이 하나로 단결해 싸운 역사를 보며 민족의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자긍심과 단결 정신이라는 교훈을 얻게 되었다.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과거의 역사를 올바르게 기억하고 이를 통해 정의와 평화를 지키기 위한 노력하고, 앞으로도 이러한 역사를 잊지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않고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후대에 </a:t>
            </a:r>
            <a:r>
              <a:rPr lang="ko-KR" alt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전해야겠다고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생각했다.</a:t>
            </a:r>
            <a:endParaRPr 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</p:spTree>
    <p:extLst>
      <p:ext uri="{BB962C8B-B14F-4D97-AF65-F5344CB8AC3E}">
        <p14:creationId xmlns:p14="http://schemas.microsoft.com/office/powerpoint/2010/main" val="29236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77B03D-ADCC-6C1B-B675-4AA5AA86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감사합니다</a:t>
            </a:r>
            <a:endParaRPr lang="ko-KR" altLang="en-US"/>
          </a:p>
        </p:txBody>
      </p:sp>
      <p:pic>
        <p:nvPicPr>
          <p:cNvPr id="10" name="내용 개체 틀 9" descr="폰트, 친필, 서예, 하트이(가) 표시된 사진&#10;&#10;자동 생성된 설명">
            <a:extLst>
              <a:ext uri="{FF2B5EF4-FFF2-40B4-BE49-F238E27FC236}">
                <a16:creationId xmlns:a16="http://schemas.microsoft.com/office/drawing/2014/main" id="{D0203144-F0DA-47A6-5D0C-3128A0012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5842" y="2323672"/>
            <a:ext cx="4289669" cy="2837228"/>
          </a:xfrm>
        </p:spPr>
      </p:pic>
    </p:spTree>
    <p:extLst>
      <p:ext uri="{BB962C8B-B14F-4D97-AF65-F5344CB8AC3E}">
        <p14:creationId xmlns:p14="http://schemas.microsoft.com/office/powerpoint/2010/main" val="39430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AB8D36-8D48-ACA0-F81B-AD86CFE7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ea typeface="돋움"/>
              </a:rPr>
              <a:t>일제강점기 한국의 명칭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3CCD1C-FE07-541E-62C2-7EA50B0BF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-305435"/>
            <a:r>
              <a:rPr lang="en-US" altLang="ko-KR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1910</a:t>
            </a:r>
            <a:r>
              <a:rPr lang="ko-KR" altLang="en-US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년 일제는 칙령 제</a:t>
            </a:r>
            <a:r>
              <a:rPr lang="en-US" altLang="ko-KR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318</a:t>
            </a:r>
            <a:r>
              <a:rPr lang="ko-KR" altLang="en-US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호를 공포</a:t>
            </a:r>
            <a:endParaRPr lang="en-US" altLang="ko-KR" u="none" strike="noStrike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2">
                  <a:lumMod val="90000"/>
                </a:schemeClr>
              </a:solidFill>
              <a:effectLst/>
              <a:latin typeface="Dotum"/>
              <a:ea typeface="Dotum"/>
            </a:endParaRPr>
          </a:p>
          <a:p>
            <a:pPr marL="36830" indent="0">
              <a:buNone/>
            </a:pPr>
            <a:r>
              <a:rPr lang="ko-KR" altLang="en-US" b="0" i="0" u="none" strike="noStrike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   </a:t>
            </a:r>
            <a:r>
              <a:rPr lang="ko-KR" altLang="en-US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 </a:t>
            </a:r>
            <a:r>
              <a:rPr lang="ko-KR" altLang="en-US" dirty="0">
                <a:solidFill>
                  <a:srgbClr val="DADADA"/>
                </a:solidFill>
                <a:effectLst/>
                <a:latin typeface="Dotum"/>
                <a:ea typeface="Dotum"/>
              </a:rPr>
              <a:t>→</a:t>
            </a:r>
            <a:r>
              <a:rPr lang="ko-KR" altLang="en-US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 </a:t>
            </a:r>
            <a:r>
              <a:rPr lang="ko-KR" altLang="en-US" b="0" i="0" u="none" strike="noStrike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한국의 국호를 고쳐 조선이라 칭할 것</a:t>
            </a:r>
            <a:r>
              <a:rPr lang="en-US" altLang="ko-KR" b="0" i="0" u="none" strike="noStrike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(</a:t>
            </a:r>
            <a:r>
              <a:rPr lang="ko-KR" altLang="en-US" b="0" i="0" u="none" strike="noStrike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韓國ノ國號ヲ改メ朝鮮ト稱スルノ件</a:t>
            </a:r>
            <a:r>
              <a:rPr lang="en-US" altLang="ko-KR" b="0" i="0" u="none" strike="noStrike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)</a:t>
            </a:r>
            <a:r>
              <a:rPr lang="ko-KR" altLang="en-US" b="0" i="0" u="none" strike="noStrike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」</a:t>
            </a:r>
            <a:endParaRPr lang="en-US" altLang="ko-KR" b="0" i="0" u="none" strike="noStrike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2">
                  <a:lumMod val="90000"/>
                </a:schemeClr>
              </a:solidFill>
              <a:effectLst/>
              <a:latin typeface="Dotum"/>
              <a:ea typeface="Dotum"/>
            </a:endParaRPr>
          </a:p>
          <a:p>
            <a:pPr marL="36830" indent="0">
              <a:buNone/>
            </a:pPr>
            <a:endParaRPr lang="ko-KR" altLang="en-US" dirty="0">
              <a:solidFill>
                <a:schemeClr val="tx2">
                  <a:lumMod val="90000"/>
                </a:schemeClr>
              </a:solidFill>
              <a:effectLst/>
              <a:latin typeface="Dotum"/>
              <a:ea typeface="Dotum"/>
            </a:endParaRPr>
          </a:p>
          <a:p>
            <a:pPr indent="-305435"/>
            <a:r>
              <a:rPr lang="ko-KR" altLang="en-US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자국 내로 편입한 한반도에 대한 공식 명칭을 </a:t>
            </a:r>
            <a:r>
              <a:rPr lang="en-US" altLang="ko-KR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＇</a:t>
            </a:r>
            <a:r>
              <a:rPr lang="ko-KR" altLang="en-US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조선</a:t>
            </a:r>
            <a:r>
              <a:rPr lang="en-US" altLang="ko-KR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(</a:t>
            </a:r>
            <a:r>
              <a:rPr lang="ko-KR" altLang="en-US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朝鮮</a:t>
            </a:r>
            <a:r>
              <a:rPr lang="en-US" altLang="ko-KR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)＇</a:t>
            </a:r>
            <a:r>
              <a:rPr lang="ko-KR" altLang="en-US" b="0" i="0" err="1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으로</a:t>
            </a:r>
            <a:r>
              <a:rPr lang="ko-KR" altLang="en-US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 환원</a:t>
            </a:r>
            <a:r>
              <a:rPr lang="en-US" altLang="ko-KR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 </a:t>
            </a:r>
            <a:endParaRPr lang="en-US" altLang="ko-KR" b="0" i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2">
                  <a:lumMod val="90000"/>
                </a:schemeClr>
              </a:solidFill>
              <a:effectLst/>
              <a:latin typeface="Dotum"/>
              <a:ea typeface="돋움"/>
            </a:endParaRPr>
          </a:p>
          <a:p>
            <a:pPr indent="-305435"/>
            <a:endParaRPr lang="en-US" altLang="ko-KR" b="0" i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2">
                  <a:lumMod val="90000"/>
                </a:schemeClr>
              </a:solidFill>
              <a:effectLst/>
              <a:latin typeface="Dotum"/>
              <a:ea typeface="돋움"/>
            </a:endParaRPr>
          </a:p>
          <a:p>
            <a:pPr indent="-305435"/>
            <a:r>
              <a:rPr lang="ko-KR" altLang="en-US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「</a:t>
            </a:r>
            <a:r>
              <a:rPr lang="ko-KR" altLang="en-US" b="0" i="0" u="none" strike="noStrike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메이지 제령 </a:t>
            </a:r>
            <a:r>
              <a:rPr lang="en-US" altLang="ko-KR" b="0" i="0" u="none" strike="noStrike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5</a:t>
            </a:r>
            <a:r>
              <a:rPr lang="ko-KR" altLang="en-US" b="0" i="0" u="none" strike="noStrike" err="1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호</a:t>
            </a:r>
            <a:r>
              <a:rPr lang="ko-KR" altLang="en-US" b="0" i="0" err="1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」</a:t>
            </a:r>
            <a:r>
              <a:rPr lang="ko-KR" altLang="en-US" err="1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로</a:t>
            </a:r>
            <a:r>
              <a:rPr lang="ko-KR" altLang="en-US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 기존의 국체를 나타내던 명칭을 제거</a:t>
            </a:r>
            <a:endParaRPr lang="en-US" altLang="ko-KR" b="0" i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2">
                  <a:lumMod val="90000"/>
                </a:schemeClr>
              </a:solidFill>
              <a:effectLst/>
              <a:latin typeface="Dotum"/>
              <a:ea typeface="Dotum"/>
            </a:endParaRPr>
          </a:p>
          <a:p>
            <a:pPr marL="36830" indent="0">
              <a:buNone/>
            </a:pPr>
            <a:r>
              <a:rPr lang="ko-KR" altLang="en-US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 </a:t>
            </a:r>
            <a:r>
              <a:rPr lang="en-US" altLang="ko-KR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- </a:t>
            </a:r>
            <a:r>
              <a:rPr lang="ko-KR" altLang="en-US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 </a:t>
            </a:r>
            <a:r>
              <a:rPr lang="en-US" altLang="ko-KR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‘</a:t>
            </a:r>
            <a:r>
              <a:rPr lang="ko-KR" altLang="en-US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통감</a:t>
            </a:r>
            <a:r>
              <a:rPr lang="en-US" altLang="ko-KR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’</a:t>
            </a:r>
            <a:r>
              <a:rPr lang="en-US" altLang="ko-KR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 -&gt;</a:t>
            </a:r>
            <a:r>
              <a:rPr lang="ko-KR" altLang="en-US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 </a:t>
            </a:r>
            <a:r>
              <a:rPr lang="en-US" altLang="ko-KR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‘</a:t>
            </a:r>
            <a:r>
              <a:rPr lang="ko-KR" altLang="en-US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조선총독</a:t>
            </a:r>
            <a:r>
              <a:rPr lang="en-US" altLang="ko-KR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’</a:t>
            </a:r>
            <a:endParaRPr lang="en-US" altLang="ko-KR" b="0" i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2">
                  <a:lumMod val="90000"/>
                </a:schemeClr>
              </a:solidFill>
              <a:effectLst/>
              <a:latin typeface="Dotum"/>
              <a:ea typeface="돋움"/>
            </a:endParaRPr>
          </a:p>
          <a:p>
            <a:pPr marL="36830" indent="0">
              <a:buNone/>
            </a:pPr>
            <a:r>
              <a:rPr lang="en-US" altLang="ko-KR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 -</a:t>
            </a:r>
            <a:r>
              <a:rPr lang="en-US" altLang="ko-KR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  ‘</a:t>
            </a:r>
            <a:r>
              <a:rPr lang="ko-KR" altLang="en-US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한국</a:t>
            </a:r>
            <a:r>
              <a:rPr lang="en-US" altLang="ko-KR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’ </a:t>
            </a:r>
            <a:r>
              <a:rPr lang="en-US" altLang="ko-KR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-&gt;</a:t>
            </a:r>
            <a:r>
              <a:rPr lang="ko-KR" altLang="en-US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 </a:t>
            </a:r>
            <a:r>
              <a:rPr lang="en-US" altLang="ko-KR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‘</a:t>
            </a:r>
            <a:r>
              <a:rPr lang="ko-KR" altLang="en-US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조선</a:t>
            </a:r>
            <a:r>
              <a:rPr lang="en-US" altLang="ko-KR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’</a:t>
            </a:r>
            <a:endParaRPr lang="en-US" altLang="ko-KR" b="0" i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2">
                  <a:lumMod val="90000"/>
                </a:schemeClr>
              </a:solidFill>
              <a:effectLst/>
              <a:latin typeface="Dotum"/>
              <a:ea typeface="돋움"/>
            </a:endParaRPr>
          </a:p>
          <a:p>
            <a:pPr marL="36830" indent="0">
              <a:buNone/>
            </a:pPr>
            <a:r>
              <a:rPr lang="en-US" altLang="ko-KR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 -</a:t>
            </a:r>
            <a:r>
              <a:rPr lang="en-US" altLang="ko-KR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  ‘</a:t>
            </a:r>
            <a:r>
              <a:rPr lang="ko-KR" altLang="en-US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한국법규</a:t>
            </a:r>
            <a:r>
              <a:rPr lang="en-US" altLang="ko-KR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’</a:t>
            </a:r>
            <a:r>
              <a:rPr lang="ko-KR" altLang="en-US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 </a:t>
            </a:r>
            <a:r>
              <a:rPr lang="en-US" altLang="ko-KR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-&gt;  ‘</a:t>
            </a:r>
            <a:r>
              <a:rPr lang="ko-KR" altLang="en-US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구한국법규</a:t>
            </a:r>
            <a:r>
              <a:rPr lang="en-US" altLang="ko-KR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’ </a:t>
            </a:r>
            <a:endParaRPr lang="en-US" altLang="ko-KR" b="0" i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2">
                  <a:lumMod val="90000"/>
                </a:schemeClr>
              </a:solidFill>
              <a:effectLst/>
              <a:latin typeface="Dotum"/>
              <a:ea typeface="돋움"/>
            </a:endParaRPr>
          </a:p>
          <a:p>
            <a:pPr marL="36830" indent="0">
              <a:buNone/>
            </a:pPr>
            <a:r>
              <a:rPr lang="en-US" altLang="ko-KR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 -</a:t>
            </a:r>
            <a:r>
              <a:rPr lang="ko-KR" altLang="en-US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 </a:t>
            </a:r>
            <a:r>
              <a:rPr lang="en-US" altLang="ko-KR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 ‘</a:t>
            </a:r>
            <a:r>
              <a:rPr lang="ko-KR" altLang="en-US" b="0" i="0" dirty="0" err="1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한국형법대전</a:t>
            </a:r>
            <a:r>
              <a:rPr lang="en-US" altLang="ko-KR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’</a:t>
            </a:r>
            <a:r>
              <a:rPr lang="ko-KR" altLang="en-US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 </a:t>
            </a:r>
            <a:r>
              <a:rPr lang="en-US" altLang="ko-KR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-&gt;</a:t>
            </a:r>
            <a:r>
              <a:rPr lang="ko-KR" altLang="en-US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 </a:t>
            </a:r>
            <a:r>
              <a:rPr lang="ko-KR" altLang="en-US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 </a:t>
            </a:r>
            <a:r>
              <a:rPr lang="en-US" altLang="ko-KR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‘</a:t>
            </a:r>
            <a:r>
              <a:rPr lang="ko-KR" altLang="en-US" b="0" i="0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Dotum"/>
              </a:rPr>
              <a:t>형법대전</a:t>
            </a:r>
            <a:r>
              <a:rPr lang="en-US" altLang="ko-KR" dirty="0">
                <a:solidFill>
                  <a:schemeClr val="tx2">
                    <a:lumMod val="90000"/>
                  </a:schemeClr>
                </a:solidFill>
                <a:effectLst/>
                <a:latin typeface="Dotum"/>
                <a:ea typeface="돋움"/>
              </a:rPr>
              <a:t>＇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2">
                  <a:lumMod val="90000"/>
                </a:schemeClr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</a:endParaRPr>
          </a:p>
        </p:txBody>
      </p:sp>
    </p:spTree>
    <p:extLst>
      <p:ext uri="{BB962C8B-B14F-4D97-AF65-F5344CB8AC3E}">
        <p14:creationId xmlns:p14="http://schemas.microsoft.com/office/powerpoint/2010/main" val="416464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748DF3-4213-FAD8-ED8F-A65A697A9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09600"/>
            <a:ext cx="5168052" cy="1117600"/>
          </a:xfrm>
        </p:spPr>
        <p:txBody>
          <a:bodyPr>
            <a:normAutofit/>
          </a:bodyPr>
          <a:lstStyle/>
          <a:p>
            <a:r>
              <a:rPr lang="ko-KR" altLang="en-US"/>
              <a:t>역사적 배경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0B8DC5-5C62-AD77-AF7E-9B6899266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1828800"/>
            <a:ext cx="5168052" cy="3962400"/>
          </a:xfrm>
        </p:spPr>
        <p:txBody>
          <a:bodyPr>
            <a:normAutofit/>
          </a:bodyPr>
          <a:lstStyle/>
          <a:p>
            <a:pPr indent="-305435">
              <a:buClr>
                <a:srgbClr val="BD8E4D"/>
              </a:buClr>
            </a:pPr>
            <a:r>
              <a:rPr lang="en-US" altLang="ko-KR" dirty="0">
                <a:latin typeface="Dotum"/>
                <a:ea typeface="돋움"/>
              </a:rPr>
              <a:t>19</a:t>
            </a:r>
            <a:r>
              <a:rPr lang="ko-KR" altLang="en-US" dirty="0">
                <a:latin typeface="Dotum"/>
                <a:ea typeface="Dotum"/>
              </a:rPr>
              <a:t>세기 말</a:t>
            </a:r>
            <a:r>
              <a:rPr lang="en-US" altLang="ko-KR" dirty="0">
                <a:latin typeface="Dotum"/>
                <a:ea typeface="돋움"/>
              </a:rPr>
              <a:t>, </a:t>
            </a:r>
            <a:r>
              <a:rPr lang="ko-KR" altLang="en-US" dirty="0">
                <a:latin typeface="Dotum"/>
                <a:ea typeface="Dotum"/>
              </a:rPr>
              <a:t>일본은 서구 근대화를 추진</a:t>
            </a:r>
            <a:r>
              <a:rPr lang="en-US" altLang="ko-KR" dirty="0">
                <a:latin typeface="Dotum"/>
                <a:ea typeface="돋움"/>
              </a:rPr>
              <a:t> - </a:t>
            </a:r>
            <a:r>
              <a:rPr lang="ko-KR" altLang="en-US" dirty="0">
                <a:latin typeface="Dotum"/>
                <a:ea typeface="Dotum"/>
              </a:rPr>
              <a:t>한국 식민지화 하려함</a:t>
            </a:r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>
              <a:buClr>
                <a:srgbClr val="BD8E4D"/>
              </a:buClr>
            </a:pPr>
            <a:endParaRPr lang="en-US" alt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</a:endParaRPr>
          </a:p>
          <a:p>
            <a:pPr indent="-305435">
              <a:buClr>
                <a:srgbClr val="BD8E4D"/>
              </a:buClr>
            </a:pPr>
            <a:r>
              <a:rPr lang="ko-KR" altLang="en-US" dirty="0">
                <a:latin typeface="Dotum"/>
                <a:ea typeface="Dotum"/>
              </a:rPr>
              <a:t>한국 내부의 정치적 혼란과 외세의 간섭 </a:t>
            </a:r>
            <a:r>
              <a:rPr lang="en-US" altLang="ko-KR" dirty="0">
                <a:latin typeface="Dotum"/>
                <a:ea typeface="돋움"/>
              </a:rPr>
              <a:t>- </a:t>
            </a:r>
            <a:r>
              <a:rPr lang="ko-KR" altLang="en-US" dirty="0">
                <a:latin typeface="Dotum"/>
                <a:ea typeface="Dotum"/>
              </a:rPr>
              <a:t>일본의 침략을 용이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5A1844-5CB8-438B-B90E-EF2A51CF8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586695" y="1"/>
            <a:ext cx="5605305" cy="6858000"/>
          </a:xfrm>
          <a:prstGeom prst="rect">
            <a:avLst/>
          </a:prstGeom>
        </p:spPr>
      </p:pic>
      <p:pic>
        <p:nvPicPr>
          <p:cNvPr id="6" name="그림 5" descr="페인팅, 예술, 댄스, 그림이(가) 표시된 사진&#10;&#10;자동 생성된 설명">
            <a:extLst>
              <a:ext uri="{FF2B5EF4-FFF2-40B4-BE49-F238E27FC236}">
                <a16:creationId xmlns:a16="http://schemas.microsoft.com/office/drawing/2014/main" id="{68776E2D-E15C-2406-C99A-E92B40360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936" y="894535"/>
            <a:ext cx="3874581" cy="1937290"/>
          </a:xfrm>
          <a:prstGeom prst="rect">
            <a:avLst/>
          </a:prstGeom>
        </p:spPr>
      </p:pic>
      <p:pic>
        <p:nvPicPr>
          <p:cNvPr id="5" name="그림 4" descr="페인팅, 예술, 겨울이(가) 표시된 사진&#10;&#10;자동 생성된 설명">
            <a:extLst>
              <a:ext uri="{FF2B5EF4-FFF2-40B4-BE49-F238E27FC236}">
                <a16:creationId xmlns:a16="http://schemas.microsoft.com/office/drawing/2014/main" id="{9FA3816D-6C97-08D6-0609-D0F95A4C41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936" y="3857997"/>
            <a:ext cx="3874581" cy="13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4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E56E30-B38F-3688-8ECA-6EEF40DD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돋움"/>
              </a:rPr>
              <a:t>무단통치</a:t>
            </a:r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45166A4-E8E8-28E9-BDB4-53372BCB5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/>
                <a:ea typeface="돋움"/>
                <a:cs typeface="Arial"/>
              </a:rPr>
              <a:t>헌병경찰통치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돋움"/>
            </a:endParaRPr>
          </a:p>
        </p:txBody>
      </p:sp>
    </p:spTree>
    <p:extLst>
      <p:ext uri="{BB962C8B-B14F-4D97-AF65-F5344CB8AC3E}">
        <p14:creationId xmlns:p14="http://schemas.microsoft.com/office/powerpoint/2010/main" val="27606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7B1610-164F-516D-19CE-E00187BD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ko-KR" altLang="en-US"/>
              <a:t>무단통치의 개요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5CDF7A-B9BF-D5B9-A945-757372A0F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546272" cy="4058751"/>
          </a:xfrm>
        </p:spPr>
        <p:txBody>
          <a:bodyPr anchor="ctr">
            <a:normAutofit/>
          </a:bodyPr>
          <a:lstStyle/>
          <a:p>
            <a:pPr indent="-305435"/>
            <a:r>
              <a:rPr lang="en-US" altLang="ko-KR" dirty="0">
                <a:latin typeface="Dotum"/>
                <a:ea typeface="돋움"/>
              </a:rPr>
              <a:t>1910~1919</a:t>
            </a:r>
            <a:r>
              <a:rPr lang="ko-KR" altLang="en-US" dirty="0">
                <a:latin typeface="Dotum"/>
                <a:ea typeface="Dotum"/>
              </a:rPr>
              <a:t>년</a:t>
            </a:r>
            <a:r>
              <a:rPr lang="en-US" altLang="ko-KR" dirty="0">
                <a:latin typeface="Dotum"/>
                <a:ea typeface="돋움"/>
              </a:rPr>
              <a:t>, </a:t>
            </a:r>
            <a:r>
              <a:rPr lang="ko-KR" altLang="en-US" dirty="0">
                <a:latin typeface="Dotum"/>
                <a:ea typeface="Dotum"/>
              </a:rPr>
              <a:t>강압적 무단통치 시행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r>
              <a:rPr lang="ko-KR" altLang="en-US" dirty="0">
                <a:latin typeface="Dotum"/>
                <a:ea typeface="Dotum"/>
              </a:rPr>
              <a:t>총독부 설치 및 헌병경찰제 도입</a:t>
            </a:r>
            <a:r>
              <a:rPr lang="en-US" altLang="ko-KR" dirty="0">
                <a:latin typeface="Dotum"/>
                <a:ea typeface="돋움"/>
              </a:rPr>
              <a:t>, </a:t>
            </a:r>
            <a:r>
              <a:rPr lang="ko-KR" altLang="en-US" dirty="0">
                <a:latin typeface="Dotum"/>
                <a:ea typeface="Dotum"/>
              </a:rPr>
              <a:t>법령강제</a:t>
            </a:r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indent="-305435"/>
            <a:endParaRPr lang="ko-KR" alt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  <a:cs typeface="+mn-lt"/>
            </a:endParaRPr>
          </a:p>
          <a:p>
            <a:pPr indent="-305435"/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조선인의</a:t>
            </a:r>
            <a:r>
              <a:rPr lang="ko-KR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 반발을 무력으로 억누르고, 일본의 식민 지배를 빠르게 </a:t>
            </a:r>
            <a:r>
              <a:rPr lang="ko-KR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Dotum"/>
                <a:ea typeface="Dotum"/>
                <a:cs typeface="+mn-lt"/>
              </a:rPr>
              <a:t>안정화시키려 함</a:t>
            </a:r>
            <a:endParaRPr lang="ko-KR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Dotum"/>
            </a:endParaRPr>
          </a:p>
          <a:p>
            <a:pPr marL="37465" indent="0">
              <a:buNone/>
            </a:pPr>
            <a:endParaRPr lang="en-US" altLang="ko-KR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Dotum"/>
              <a:ea typeface="돋움"/>
            </a:endParaRPr>
          </a:p>
          <a:p>
            <a:pPr indent="-305435"/>
            <a:endParaRPr lang="ko-KR" alt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4107" name="Picture 4106">
            <a:extLst>
              <a:ext uri="{FF2B5EF4-FFF2-40B4-BE49-F238E27FC236}">
                <a16:creationId xmlns:a16="http://schemas.microsoft.com/office/drawing/2014/main" id="{AD661026-DE64-47F1-9F88-0847B5FB3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98132"/>
            <a:ext cx="4333632" cy="3521077"/>
          </a:xfrm>
          <a:prstGeom prst="rect">
            <a:avLst/>
          </a:prstGeom>
        </p:spPr>
      </p:pic>
      <p:pic>
        <p:nvPicPr>
          <p:cNvPr id="4102" name="Picture 6" descr="조선총독부 - 위키백과, 우리 모두의 백과사전">
            <a:extLst>
              <a:ext uri="{FF2B5EF4-FFF2-40B4-BE49-F238E27FC236}">
                <a16:creationId xmlns:a16="http://schemas.microsoft.com/office/drawing/2014/main" id="{5322C0E9-4434-5043-A0D2-A6BD37DD9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r="4298" b="-3"/>
          <a:stretch/>
        </p:blipFill>
        <p:spPr bwMode="auto">
          <a:xfrm>
            <a:off x="7066560" y="2132822"/>
            <a:ext cx="4065464" cy="325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 descr="의류, 사람, 군복, 인간의 얼굴이(가) 표시된 사진&#10;&#10;자동 생성된 설명">
            <a:extLst>
              <a:ext uri="{FF2B5EF4-FFF2-40B4-BE49-F238E27FC236}">
                <a16:creationId xmlns:a16="http://schemas.microsoft.com/office/drawing/2014/main" id="{0717E4A6-E58F-B5C3-F24A-34B49719F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6643" y="2001805"/>
            <a:ext cx="2715829" cy="352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2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슬레이트">
  <a:themeElements>
    <a:clrScheme name="슬레이트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슬레이트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슬레이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TM04033929[[fn=슬레이트]]</Template>
  <Application>Microsoft Office PowerPoint</Application>
  <PresentationFormat>와이드스크린</PresentationFormat>
  <Slides>55</Slides>
  <Notes>0</Notes>
  <HiddenSlides>0</HiddenSlide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55</vt:i4>
      </vt:variant>
    </vt:vector>
  </HeadingPairs>
  <TitlesOfParts>
    <vt:vector size="56" baseType="lpstr">
      <vt:lpstr>슬레이트</vt:lpstr>
      <vt:lpstr>일제강점기</vt:lpstr>
      <vt:lpstr>목차</vt:lpstr>
      <vt:lpstr>목차</vt:lpstr>
      <vt:lpstr>일제강점기란?</vt:lpstr>
      <vt:lpstr>일제강점기가 무엇인가</vt:lpstr>
      <vt:lpstr>일제강점기 한국의 명칭</vt:lpstr>
      <vt:lpstr>역사적 배경</vt:lpstr>
      <vt:lpstr>무단통치</vt:lpstr>
      <vt:lpstr>무단통치의 개요</vt:lpstr>
      <vt:lpstr>조선총독부</vt:lpstr>
      <vt:lpstr>일본의 정책 - 헌병경찰제</vt:lpstr>
      <vt:lpstr>법령 차별</vt:lpstr>
      <vt:lpstr>언론·집회 탄압</vt:lpstr>
      <vt:lpstr>토지조사사업</vt:lpstr>
      <vt:lpstr>3·1운동</vt:lpstr>
      <vt:lpstr>3·1운동의 결과</vt:lpstr>
      <vt:lpstr>문화통치</vt:lpstr>
      <vt:lpstr>문화통치의 개요</vt:lpstr>
      <vt:lpstr>일본의 정책 - 명목상 유화정책</vt:lpstr>
      <vt:lpstr>헌병 경찰 폐지</vt:lpstr>
      <vt:lpstr>언론 통제 완화?</vt:lpstr>
      <vt:lpstr>집회와 결사의 자유?</vt:lpstr>
      <vt:lpstr>민족 분열 통치의 정책</vt:lpstr>
      <vt:lpstr>산미증식계획</vt:lpstr>
      <vt:lpstr>문화통치가 조선과 일본에 미친 결과</vt:lpstr>
      <vt:lpstr>문화통치의 한계</vt:lpstr>
      <vt:lpstr>황국신민화통치</vt:lpstr>
      <vt:lpstr>황국신민화 정책의 개요</vt:lpstr>
      <vt:lpstr>일본의 정책 - 민족 정체성 말살</vt:lpstr>
      <vt:lpstr>일본의 정책 - 한글 억압과 언론 통제</vt:lpstr>
      <vt:lpstr>일본의 정책 - 교육 억압</vt:lpstr>
      <vt:lpstr>산업 자본 독점</vt:lpstr>
      <vt:lpstr>일본 경제적 수탈의 결과</vt:lpstr>
      <vt:lpstr>문화 말살 정책의 영향</vt:lpstr>
      <vt:lpstr>한국의 해방과정</vt:lpstr>
      <vt:lpstr>일본의 패망</vt:lpstr>
      <vt:lpstr>일본 패망의 원인</vt:lpstr>
      <vt:lpstr>일본 패망의 결과</vt:lpstr>
      <vt:lpstr>조선의 독립</vt:lpstr>
      <vt:lpstr>일제강점기가 남긴 영향</vt:lpstr>
      <vt:lpstr>일제강점기가 남긴 영향</vt:lpstr>
      <vt:lpstr>일제강점기가 남긴 영향</vt:lpstr>
      <vt:lpstr>한국의 해방 이후</vt:lpstr>
      <vt:lpstr>해방 이후 한반도의 분단</vt:lpstr>
      <vt:lpstr>6.25 전쟁의 발발</vt:lpstr>
      <vt:lpstr>6.25전쟁 이후</vt:lpstr>
      <vt:lpstr>현재의 대한민국</vt:lpstr>
      <vt:lpstr>일본 패망의 의의</vt:lpstr>
      <vt:lpstr>해방의 역사적 의미</vt:lpstr>
      <vt:lpstr>조선의 독립 실현</vt:lpstr>
      <vt:lpstr>조선 독립운동의 교훈</vt:lpstr>
      <vt:lpstr>일제강점기를 극복한 한국</vt:lpstr>
      <vt:lpstr>독립운동 관련 영상</vt:lpstr>
      <vt:lpstr>느낀점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건우 김</dc:creator>
  <cp:revision>1281</cp:revision>
  <dcterms:created xsi:type="dcterms:W3CDTF">2024-11-30T14:15:36Z</dcterms:created>
  <dcterms:modified xsi:type="dcterms:W3CDTF">2024-12-04T12:50:19Z</dcterms:modified>
</cp:coreProperties>
</file>