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3"/>
  </p:notesMasterIdLst>
  <p:sldIdLst>
    <p:sldId id="256" r:id="rId2"/>
    <p:sldId id="257" r:id="rId3"/>
    <p:sldId id="260" r:id="rId4"/>
    <p:sldId id="259" r:id="rId5"/>
    <p:sldId id="258" r:id="rId6"/>
    <p:sldId id="261" r:id="rId7"/>
    <p:sldId id="264" r:id="rId8"/>
    <p:sldId id="262" r:id="rId9"/>
    <p:sldId id="265" r:id="rId10"/>
    <p:sldId id="263" r:id="rId11"/>
    <p:sldId id="266" r:id="rId12"/>
    <p:sldId id="268" r:id="rId13"/>
    <p:sldId id="269" r:id="rId14"/>
    <p:sldId id="267" r:id="rId15"/>
    <p:sldId id="271" r:id="rId16"/>
    <p:sldId id="272" r:id="rId17"/>
    <p:sldId id="270" r:id="rId18"/>
    <p:sldId id="273" r:id="rId19"/>
    <p:sldId id="275" r:id="rId20"/>
    <p:sldId id="276" r:id="rId21"/>
    <p:sldId id="277" r:id="rId22"/>
    <p:sldId id="278" r:id="rId23"/>
    <p:sldId id="274" r:id="rId24"/>
    <p:sldId id="279" r:id="rId25"/>
    <p:sldId id="307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6" r:id="rId34"/>
    <p:sldId id="287" r:id="rId35"/>
    <p:sldId id="288" r:id="rId36"/>
    <p:sldId id="289" r:id="rId37"/>
    <p:sldId id="297" r:id="rId38"/>
    <p:sldId id="295" r:id="rId39"/>
    <p:sldId id="290" r:id="rId40"/>
    <p:sldId id="296" r:id="rId41"/>
    <p:sldId id="298" r:id="rId42"/>
    <p:sldId id="304" r:id="rId43"/>
    <p:sldId id="291" r:id="rId44"/>
    <p:sldId id="292" r:id="rId45"/>
    <p:sldId id="301" r:id="rId46"/>
    <p:sldId id="299" r:id="rId47"/>
    <p:sldId id="300" r:id="rId48"/>
    <p:sldId id="294" r:id="rId49"/>
    <p:sldId id="293" r:id="rId50"/>
    <p:sldId id="303" r:id="rId51"/>
    <p:sldId id="30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16577-D2AB-4C06-8C78-7FE6C2F05FD7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7BA83-A4AA-4E6B-9A53-5696286D8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7BA83-A4AA-4E6B-9A53-5696286D8B9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19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7BA83-A4AA-4E6B-9A53-5696286D8B9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58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7BA83-A4AA-4E6B-9A53-5696286D8B9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2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B5-87AB-493D-B16B-584060861523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542-9C5D-40F2-AB7D-0A1A3FC3C8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94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B5-87AB-493D-B16B-584060861523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542-9C5D-40F2-AB7D-0A1A3FC3C8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573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B5-87AB-493D-B16B-584060861523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542-9C5D-40F2-AB7D-0A1A3FC3C8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98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B5-87AB-493D-B16B-584060861523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542-9C5D-40F2-AB7D-0A1A3FC3C8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79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B5-87AB-493D-B16B-584060861523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542-9C5D-40F2-AB7D-0A1A3FC3C84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B5-87AB-493D-B16B-584060861523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542-9C5D-40F2-AB7D-0A1A3FC3C8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09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B5-87AB-493D-B16B-584060861523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542-9C5D-40F2-AB7D-0A1A3FC3C8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91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B5-87AB-493D-B16B-584060861523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542-9C5D-40F2-AB7D-0A1A3FC3C8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78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B5-87AB-493D-B16B-584060861523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542-9C5D-40F2-AB7D-0A1A3FC3C8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55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B5-87AB-493D-B16B-584060861523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542-9C5D-40F2-AB7D-0A1A3FC3C84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B5-87AB-493D-B16B-584060861523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4542-9C5D-40F2-AB7D-0A1A3FC3C8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33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2DB5-87AB-493D-B16B-584060861523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04542-9C5D-40F2-AB7D-0A1A3FC3C8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65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sW1ty-YMQ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5Xe8HaF4c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B7D208-56CC-A53E-CF80-2EB74B965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/>
              <a:t>제 </a:t>
            </a:r>
            <a:r>
              <a:rPr lang="en-US" altLang="ko-KR" sz="5400" b="1" dirty="0"/>
              <a:t>2</a:t>
            </a:r>
            <a:r>
              <a:rPr lang="ko-KR" altLang="en-US" sz="5400" b="1" dirty="0"/>
              <a:t>차세계대전에서의 일본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9987628-EE73-96B4-F250-338B3C1087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altLang="ko-KR" dirty="0"/>
          </a:p>
          <a:p>
            <a:r>
              <a:rPr lang="ko-KR" altLang="en-US" sz="9600" b="1" dirty="0"/>
              <a:t>대구대학교 </a:t>
            </a:r>
            <a:r>
              <a:rPr lang="ko-KR" altLang="en-US" sz="9600" b="1" dirty="0" err="1"/>
              <a:t>일본어일본학과</a:t>
            </a:r>
            <a:endParaRPr lang="en-US" altLang="ko-KR" sz="9600" b="1" dirty="0"/>
          </a:p>
          <a:p>
            <a:r>
              <a:rPr lang="en-US" altLang="ko-KR" sz="9600" b="1" dirty="0"/>
              <a:t>2x1x1x3x </a:t>
            </a:r>
            <a:r>
              <a:rPr lang="ko-KR" altLang="en-US" sz="9600" b="1" dirty="0"/>
              <a:t>조영준</a:t>
            </a:r>
          </a:p>
        </p:txBody>
      </p:sp>
    </p:spTree>
    <p:extLst>
      <p:ext uri="{BB962C8B-B14F-4D97-AF65-F5344CB8AC3E}">
        <p14:creationId xmlns:p14="http://schemas.microsoft.com/office/powerpoint/2010/main" val="32896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E93A4-B900-DC68-574B-88D54A81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일본침략에 대한 미국의 반발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0DA350-F11A-32DC-E8FC-2DB1759BF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미국은 일본에 </a:t>
            </a:r>
            <a:r>
              <a:rPr lang="ko-KR" altLang="en-US" b="1" dirty="0"/>
              <a:t>고철</a:t>
            </a:r>
            <a:r>
              <a:rPr lang="ko-KR" altLang="en-US" dirty="0"/>
              <a:t>과 </a:t>
            </a:r>
            <a:r>
              <a:rPr lang="ko-KR" altLang="en-US" b="1" dirty="0"/>
              <a:t>가솔린</a:t>
            </a:r>
            <a:r>
              <a:rPr lang="ko-KR" altLang="en-US" dirty="0"/>
              <a:t> 수출 금지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관계 파탄을 우려한 </a:t>
            </a:r>
            <a:r>
              <a:rPr lang="ko-KR" altLang="en-US" dirty="0" err="1"/>
              <a:t>고노에</a:t>
            </a:r>
            <a:r>
              <a:rPr lang="ko-KR" altLang="en-US" dirty="0"/>
              <a:t> 내각 외교 교섭 병행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그럼에도 일본은 </a:t>
            </a:r>
            <a:r>
              <a:rPr lang="en-US" altLang="ko-KR" b="1" dirty="0"/>
              <a:t>1941</a:t>
            </a:r>
            <a:r>
              <a:rPr lang="ko-KR" altLang="en-US" b="1" dirty="0"/>
              <a:t>년 </a:t>
            </a:r>
            <a:r>
              <a:rPr lang="en-US" altLang="ko-KR" b="1" dirty="0"/>
              <a:t>7</a:t>
            </a:r>
            <a:r>
              <a:rPr lang="ko-KR" altLang="en-US" b="1" dirty="0"/>
              <a:t>월 베트남 남부 침략 </a:t>
            </a:r>
            <a:r>
              <a:rPr lang="ko-KR" altLang="en-US" dirty="0"/>
              <a:t>강행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06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4D89FD-2BA1-32EF-CFC4-D459FC2D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미국과 일본의 전쟁 위기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5F1856C-9079-2C70-7248-10AD5145B6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이에 </a:t>
            </a:r>
            <a:r>
              <a:rPr lang="ko-KR" altLang="en-US" b="1" dirty="0" err="1"/>
              <a:t>미국∙영국∙네덜란드</a:t>
            </a:r>
            <a:r>
              <a:rPr lang="ko-KR" altLang="en-US" b="1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국의 일본에 </a:t>
            </a:r>
            <a:r>
              <a:rPr lang="ko-KR" altLang="en-US" b="1" dirty="0"/>
              <a:t>석유</a:t>
            </a:r>
            <a:r>
              <a:rPr lang="ko-KR" altLang="en-US" dirty="0"/>
              <a:t> 수출 전면금지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1941</a:t>
            </a:r>
            <a:r>
              <a:rPr lang="ko-KR" altLang="en-US" dirty="0"/>
              <a:t>년 </a:t>
            </a:r>
            <a:r>
              <a:rPr lang="ko-KR" altLang="en-US" b="1" dirty="0"/>
              <a:t>도조 </a:t>
            </a:r>
            <a:r>
              <a:rPr lang="ko-KR" altLang="en-US" b="1" dirty="0" err="1"/>
              <a:t>히데키</a:t>
            </a:r>
            <a:r>
              <a:rPr lang="ko-KR" altLang="en-US" dirty="0"/>
              <a:t> 내각 성립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미국과의 전쟁 준비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901598B9-0D21-8755-7709-FEB60B2410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2424723"/>
            <a:ext cx="5384800" cy="30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189442-587C-1D0D-7BDA-12E5213A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미국과의 전쟁을 준비하는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C47B01-964A-9976-4511-8E6FB740C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미국의 석유 수출 금지는 무언의 </a:t>
            </a:r>
            <a:r>
              <a:rPr lang="ko-KR" altLang="en-US" b="1" dirty="0"/>
              <a:t>선전포고</a:t>
            </a:r>
            <a:r>
              <a:rPr lang="ko-KR" altLang="en-US" dirty="0"/>
              <a:t>로 판단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1941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 진주만 공습 계획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1941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5</a:t>
            </a:r>
            <a:r>
              <a:rPr lang="ko-KR" altLang="en-US" dirty="0"/>
              <a:t>일 어전회의에서 전쟁 계획 승인</a:t>
            </a:r>
          </a:p>
        </p:txBody>
      </p:sp>
    </p:spTree>
    <p:extLst>
      <p:ext uri="{BB962C8B-B14F-4D97-AF65-F5344CB8AC3E}">
        <p14:creationId xmlns:p14="http://schemas.microsoft.com/office/powerpoint/2010/main" val="13132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CF36CE-4769-3ECE-0344-CB516611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미국과의 전쟁 전 최종협상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C3C093-C97B-63ED-5924-0C74155CD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1941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 </a:t>
            </a:r>
            <a:r>
              <a:rPr lang="ko-KR" altLang="en-US" dirty="0" err="1"/>
              <a:t>히데키</a:t>
            </a:r>
            <a:r>
              <a:rPr lang="ko-KR" altLang="en-US" dirty="0"/>
              <a:t> 내각은 미국에 최종제안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</a:t>
            </a:r>
            <a:r>
              <a:rPr lang="en-US" altLang="ko-KR" dirty="0"/>
              <a:t>-</a:t>
            </a:r>
            <a:r>
              <a:rPr lang="ko-KR" altLang="en-US" dirty="0"/>
              <a:t>미국의 중국에 대한 원조 중단</a:t>
            </a:r>
            <a:r>
              <a:rPr lang="en-US" altLang="ko-KR" dirty="0"/>
              <a:t>, </a:t>
            </a:r>
            <a:r>
              <a:rPr lang="ko-KR" altLang="en-US" dirty="0"/>
              <a:t>석유 및 기타자원 수출금지 해제 요구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미국</a:t>
            </a:r>
            <a:r>
              <a:rPr lang="en-US" altLang="ko-KR" dirty="0"/>
              <a:t>-</a:t>
            </a:r>
            <a:r>
              <a:rPr lang="ko-KR" altLang="en-US" dirty="0"/>
              <a:t>중국 전역에서 철수</a:t>
            </a:r>
            <a:r>
              <a:rPr lang="en-US" altLang="ko-KR" dirty="0"/>
              <a:t>, </a:t>
            </a:r>
            <a:r>
              <a:rPr lang="ko-KR" altLang="en-US" dirty="0"/>
              <a:t>태평양 지역 열강국들과 중립 조약 체결 요구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협상 결렬</a:t>
            </a:r>
          </a:p>
        </p:txBody>
      </p:sp>
    </p:spTree>
    <p:extLst>
      <p:ext uri="{BB962C8B-B14F-4D97-AF65-F5344CB8AC3E}">
        <p14:creationId xmlns:p14="http://schemas.microsoft.com/office/powerpoint/2010/main" val="18353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9C2616-A456-56AB-D290-AAF9B959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진주만 공습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04DBF1-D330-79F7-230C-2EFC0B7917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1941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7</a:t>
            </a:r>
            <a:r>
              <a:rPr lang="ko-KR" altLang="en-US" dirty="0"/>
              <a:t>일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미국 하와이의 </a:t>
            </a:r>
            <a:r>
              <a:rPr lang="ko-KR" altLang="en-US" b="1" dirty="0"/>
              <a:t>진주만</a:t>
            </a:r>
            <a:r>
              <a:rPr lang="ko-KR" altLang="en-US" dirty="0"/>
              <a:t>에 주둔한 함대 </a:t>
            </a:r>
            <a:r>
              <a:rPr lang="ko-KR" altLang="en-US" b="1" dirty="0"/>
              <a:t>공습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dirty="0"/>
              <a:t>이 사건으로 </a:t>
            </a:r>
            <a:r>
              <a:rPr lang="ko-KR" altLang="en-US" b="1" dirty="0"/>
              <a:t>태평양 전쟁</a:t>
            </a:r>
            <a:r>
              <a:rPr lang="ko-KR" altLang="en-US" dirty="0"/>
              <a:t>이 발발</a:t>
            </a:r>
            <a:endParaRPr lang="en-US" altLang="ko-KR" dirty="0"/>
          </a:p>
          <a:p>
            <a:endParaRPr lang="en-US" altLang="ko-KR" b="1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2801333-B564-65C2-1BB2-6948279CB7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2400" dirty="0"/>
              <a:t>영화 </a:t>
            </a:r>
            <a:r>
              <a:rPr lang="en-US" altLang="ko-KR" sz="2400" dirty="0"/>
              <a:t>[</a:t>
            </a:r>
            <a:r>
              <a:rPr lang="ko-KR" altLang="en-US" sz="2400" dirty="0"/>
              <a:t>진주만</a:t>
            </a:r>
            <a:r>
              <a:rPr lang="en-US" altLang="ko-KR" sz="2400" dirty="0"/>
              <a:t>]</a:t>
            </a:r>
            <a:r>
              <a:rPr lang="ko-KR" altLang="en-US" sz="2400" dirty="0"/>
              <a:t>에서 구현한 </a:t>
            </a:r>
            <a:r>
              <a:rPr lang="ko-KR" altLang="en-US" sz="2400" b="1" dirty="0"/>
              <a:t>진주만 공습</a:t>
            </a:r>
            <a:r>
              <a:rPr lang="ko-KR" altLang="en-US" sz="2400" dirty="0"/>
              <a:t> 장면</a:t>
            </a:r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AF15C02-665C-7BD9-6431-D7E74C78E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87" y="1825625"/>
            <a:ext cx="53816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6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740E09-05AD-FB7B-E367-D62BB056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진주만 공습의 충격에 빠진 미국과 영국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9809FA-6203-9B10-9083-9302C31FA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진주만에 주둔해 있던 미국의 군함</a:t>
            </a:r>
            <a:r>
              <a:rPr lang="en-US" altLang="ko-KR" dirty="0"/>
              <a:t>, </a:t>
            </a:r>
            <a:r>
              <a:rPr lang="ko-KR" altLang="en-US" dirty="0"/>
              <a:t>순양함</a:t>
            </a:r>
            <a:r>
              <a:rPr lang="en-US" altLang="ko-KR" dirty="0"/>
              <a:t> </a:t>
            </a:r>
            <a:r>
              <a:rPr lang="ko-KR" altLang="en-US" dirty="0"/>
              <a:t>등이 큰 피해를 입음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진주만 공습 </a:t>
            </a:r>
            <a:r>
              <a:rPr lang="en-US" altLang="ko-KR" dirty="0"/>
              <a:t>1</a:t>
            </a:r>
            <a:r>
              <a:rPr lang="ko-KR" altLang="en-US" dirty="0"/>
              <a:t>시간 전 일본은 영국군 거점이 있던 싱가포르로 진군해 승리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7755183-4177-C138-CD36-BBE681F0C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3762375"/>
            <a:ext cx="7419976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9C8F91-AF11-4AE2-3AB6-11ABD72C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진주만 공습에 기뻐하는 일본 사회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EB87A0-1404-7B93-777E-A4E460F7D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ko-KR" altLang="en-US" dirty="0"/>
              <a:t>년간의 중국과의 전쟁에 나아지지 않는 일본 사회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식량이나 생활필수품 부족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중국에 지원하는 미국과 영국에 대한 불만의 해소</a:t>
            </a:r>
          </a:p>
        </p:txBody>
      </p:sp>
    </p:spTree>
    <p:extLst>
      <p:ext uri="{BB962C8B-B14F-4D97-AF65-F5344CB8AC3E}">
        <p14:creationId xmlns:p14="http://schemas.microsoft.com/office/powerpoint/2010/main" val="10503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FD6F81-6CAA-3D16-1349-59B25ED6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태평양 전쟁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ECC7A7-7CD9-DA18-54E4-4E4FEED63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진주만 공습 후 </a:t>
            </a:r>
            <a:r>
              <a:rPr lang="ko-KR" altLang="en-US" b="1" dirty="0"/>
              <a:t>일본</a:t>
            </a:r>
            <a:r>
              <a:rPr lang="en-US" altLang="ko-KR" dirty="0"/>
              <a:t>-1942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말까지 동남아시아 지역 거의 점령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미국</a:t>
            </a:r>
            <a:r>
              <a:rPr lang="en-US" altLang="ko-KR" dirty="0"/>
              <a:t>-</a:t>
            </a:r>
            <a:r>
              <a:rPr lang="en-US" altLang="ko-KR" b="1" dirty="0"/>
              <a:t>”</a:t>
            </a:r>
            <a:r>
              <a:rPr lang="ko-KR" altLang="en-US" b="1" dirty="0"/>
              <a:t>진주만을 기억해라</a:t>
            </a:r>
            <a:r>
              <a:rPr lang="en-US" altLang="ko-KR" b="1" dirty="0"/>
              <a:t>(Remember pearl harbor)”</a:t>
            </a:r>
            <a:r>
              <a:rPr lang="ko-KR" altLang="en-US" dirty="0"/>
              <a:t>를 외치면 일본과의 전쟁 시작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1942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필리핀에서 미군과 필리핀군이 일본과 전쟁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일본의 승리로 </a:t>
            </a:r>
            <a:r>
              <a:rPr lang="ko-KR" altLang="en-US" b="1" dirty="0"/>
              <a:t>필리핀 점령</a:t>
            </a:r>
          </a:p>
        </p:txBody>
      </p:sp>
    </p:spTree>
    <p:extLst>
      <p:ext uri="{BB962C8B-B14F-4D97-AF65-F5344CB8AC3E}">
        <p14:creationId xmlns:p14="http://schemas.microsoft.com/office/powerpoint/2010/main" val="44589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73902-3F9A-1930-116C-35F7F797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미국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연합국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첫 승리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156AE3-34BA-B518-BC20-B1631B1557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1942</a:t>
            </a:r>
            <a:r>
              <a:rPr lang="ko-KR" altLang="en-US" dirty="0"/>
              <a:t>년 </a:t>
            </a:r>
            <a:r>
              <a:rPr lang="en-US" altLang="ko-KR" dirty="0"/>
              <a:t>4</a:t>
            </a:r>
            <a:r>
              <a:rPr lang="ko-KR" altLang="en-US" dirty="0"/>
              <a:t>월 미국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b="1" dirty="0"/>
              <a:t>일본 본토에 첫 공습</a:t>
            </a:r>
            <a:endParaRPr lang="en-US" altLang="ko-KR" b="1" dirty="0"/>
          </a:p>
          <a:p>
            <a:endParaRPr lang="en-US" altLang="ko-KR" dirty="0"/>
          </a:p>
          <a:p>
            <a:r>
              <a:rPr lang="en-US" altLang="ko-KR" dirty="0"/>
              <a:t>1942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</a:t>
            </a:r>
            <a:r>
              <a:rPr lang="en-US" altLang="ko-KR" b="1" dirty="0"/>
              <a:t>‘</a:t>
            </a:r>
            <a:r>
              <a:rPr lang="ko-KR" altLang="en-US" b="1" dirty="0"/>
              <a:t>미드웨이 해전</a:t>
            </a:r>
            <a:r>
              <a:rPr lang="en-US" altLang="ko-KR" b="1" dirty="0"/>
              <a:t>＇</a:t>
            </a:r>
            <a:r>
              <a:rPr lang="ko-KR" altLang="en-US" dirty="0"/>
              <a:t>에서 미국의 승리</a:t>
            </a:r>
            <a:r>
              <a:rPr lang="en-US" altLang="ko-KR" dirty="0"/>
              <a:t>-</a:t>
            </a:r>
            <a:r>
              <a:rPr lang="ko-KR" altLang="en-US" dirty="0"/>
              <a:t>전쟁양상 변화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미드웨이 해전 상황→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019459D-EDCD-E515-6729-B32E52D3A5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0625" y="2207419"/>
            <a:ext cx="5238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58CFD2-B414-63F1-9CF6-FDD3468D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미국의 반격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53365A-F74D-1005-A5CB-8B08ACAD1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b="1" dirty="0"/>
              <a:t>1942</a:t>
            </a:r>
            <a:r>
              <a:rPr lang="ko-KR" altLang="en-US" b="1" dirty="0"/>
              <a:t>년 </a:t>
            </a:r>
            <a:r>
              <a:rPr lang="en-US" altLang="ko-KR" b="1" dirty="0"/>
              <a:t>8</a:t>
            </a:r>
            <a:r>
              <a:rPr lang="ko-KR" altLang="en-US" b="1" dirty="0"/>
              <a:t>월 </a:t>
            </a:r>
            <a:r>
              <a:rPr lang="ko-KR" altLang="en-US" dirty="0"/>
              <a:t>호주 </a:t>
            </a:r>
            <a:r>
              <a:rPr lang="ko-KR" altLang="en-US" b="1" dirty="0" err="1"/>
              <a:t>과달카날섬</a:t>
            </a:r>
            <a:r>
              <a:rPr lang="ko-KR" altLang="en-US" dirty="0"/>
              <a:t> 전투 발생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연정 연승의 일본 육군이 첫 패배를 맞은 전투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미국과의 상황이 역전되어 일본은 위기를 맞음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CBD47AF-19AC-2094-F999-C4A1DDE7CD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2424723"/>
            <a:ext cx="5384800" cy="30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9B29A8-5BD4-9FCF-7684-496AC849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61BBB2-8E5A-D6B7-914F-EBF136EB7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000" b="1" dirty="0"/>
              <a:t>1. </a:t>
            </a:r>
            <a:r>
              <a:rPr lang="ko-KR" altLang="en-US" sz="4000" b="1" dirty="0"/>
              <a:t>제 </a:t>
            </a:r>
            <a:r>
              <a:rPr lang="en-US" altLang="ko-KR" sz="4000" b="1" dirty="0"/>
              <a:t>2</a:t>
            </a:r>
            <a:r>
              <a:rPr lang="ko-KR" altLang="en-US" sz="4000" b="1" dirty="0"/>
              <a:t>차 세계대전 당시의 일본</a:t>
            </a:r>
            <a:endParaRPr lang="en-US" altLang="ko-KR" sz="4000" b="1" dirty="0"/>
          </a:p>
          <a:p>
            <a:pPr marL="514350" indent="-514350">
              <a:buAutoNum type="arabicPeriod"/>
            </a:pPr>
            <a:endParaRPr lang="en-US" altLang="ko-KR" sz="4000" b="1" dirty="0"/>
          </a:p>
          <a:p>
            <a:pPr marL="0" indent="0">
              <a:buNone/>
            </a:pPr>
            <a:r>
              <a:rPr lang="en-US" altLang="ko-KR" sz="4000" b="1" dirty="0"/>
              <a:t>2. </a:t>
            </a:r>
            <a:r>
              <a:rPr lang="ko-KR" altLang="en-US" sz="4000" b="1" dirty="0"/>
              <a:t>제 </a:t>
            </a:r>
            <a:r>
              <a:rPr lang="en-US" altLang="ko-KR" sz="4000" b="1" dirty="0"/>
              <a:t>2</a:t>
            </a:r>
            <a:r>
              <a:rPr lang="ko-KR" altLang="en-US" sz="4000" b="1" dirty="0"/>
              <a:t>차 세계대전 이후 일본</a:t>
            </a:r>
            <a:endParaRPr lang="en-US" altLang="ko-KR" sz="4000" b="1" dirty="0"/>
          </a:p>
          <a:p>
            <a:pPr marL="0" indent="0">
              <a:buNone/>
            </a:pPr>
            <a:endParaRPr lang="en-US" altLang="ko-KR" sz="4000" b="1" dirty="0"/>
          </a:p>
          <a:p>
            <a:pPr marL="0" indent="0">
              <a:buNone/>
            </a:pPr>
            <a:r>
              <a:rPr lang="en-US" altLang="ko-KR" sz="4000" b="1" dirty="0"/>
              <a:t>3. </a:t>
            </a:r>
            <a:r>
              <a:rPr lang="ko-KR" altLang="en-US" sz="4000" b="1" dirty="0"/>
              <a:t>제 </a:t>
            </a:r>
            <a:r>
              <a:rPr lang="en-US" altLang="ko-KR" sz="4000" b="1" dirty="0"/>
              <a:t>2</a:t>
            </a:r>
            <a:r>
              <a:rPr lang="ko-KR" altLang="en-US" sz="4000" b="1" dirty="0"/>
              <a:t>차 세계대전이 일본에 끼친 영향</a:t>
            </a:r>
          </a:p>
        </p:txBody>
      </p:sp>
    </p:spTree>
    <p:extLst>
      <p:ext uri="{BB962C8B-B14F-4D97-AF65-F5344CB8AC3E}">
        <p14:creationId xmlns:p14="http://schemas.microsoft.com/office/powerpoint/2010/main" val="4191891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64F7EF-7264-A38E-6450-DB259478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야마모토 </a:t>
            </a:r>
            <a:r>
              <a:rPr lang="ko-KR" altLang="en-US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이소로쿠</a:t>
            </a:r>
            <a:r>
              <a:rPr lang="ko-KR" alt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장관의 죽음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DC7F29-F2F3-7C08-86DB-B0E11249C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57801" cy="435133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일본 제국 연합함대 사령장관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진주만 공습</a:t>
            </a:r>
            <a:r>
              <a:rPr lang="ko-KR" altLang="en-US" dirty="0"/>
              <a:t>을</a:t>
            </a:r>
            <a:r>
              <a:rPr lang="ko-KR" altLang="en-US" b="1" dirty="0"/>
              <a:t> </a:t>
            </a:r>
            <a:r>
              <a:rPr lang="ko-KR" altLang="en-US" dirty="0"/>
              <a:t>주장한 인물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폭격기를 타고 있던 도중 미국 전투기의 집중폭격으로 추락해 사망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 사건은 일본과 미국에게 큰 영향을 끼침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9091C4B-1C47-35A8-FEF2-33FA519778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 algn="ctr">
              <a:buNone/>
            </a:pPr>
            <a:r>
              <a:rPr lang="ko-KR" altLang="en-US" sz="2600" b="1" dirty="0"/>
              <a:t>야마모토 </a:t>
            </a:r>
            <a:r>
              <a:rPr lang="ko-KR" altLang="en-US" sz="2600" b="1" dirty="0" err="1"/>
              <a:t>이소루쿠</a:t>
            </a:r>
            <a:r>
              <a:rPr lang="en-US" altLang="ko-KR" sz="2600" b="1" dirty="0"/>
              <a:t>(</a:t>
            </a:r>
            <a:r>
              <a:rPr lang="ko-KR" altLang="en-US" sz="2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山本 五十六</a:t>
            </a:r>
            <a:r>
              <a:rPr lang="en-US" altLang="ko-KR" sz="2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-1884</a:t>
            </a:r>
            <a:r>
              <a:rPr lang="ko-KR" altLang="en-US" sz="2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년 </a:t>
            </a:r>
            <a:r>
              <a:rPr lang="en-US" altLang="ko-KR" sz="2600" b="1" dirty="0">
                <a:solidFill>
                  <a:srgbClr val="202122"/>
                </a:solidFill>
                <a:latin typeface="Arial" panose="020B0604020202020204" pitchFamily="34" charset="0"/>
              </a:rPr>
              <a:t>4</a:t>
            </a:r>
            <a:r>
              <a:rPr lang="ko-KR" altLang="en-US" sz="2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월 </a:t>
            </a:r>
            <a:r>
              <a:rPr lang="en-US" altLang="ko-KR" sz="2600" b="1" dirty="0">
                <a:solidFill>
                  <a:srgbClr val="202122"/>
                </a:solidFill>
                <a:latin typeface="Arial" panose="020B0604020202020204" pitchFamily="34" charset="0"/>
              </a:rPr>
              <a:t>4</a:t>
            </a:r>
            <a:r>
              <a:rPr lang="ko-KR" altLang="en-US" sz="2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일</a:t>
            </a:r>
            <a:r>
              <a:rPr lang="en-US" altLang="ko-KR" sz="2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~1943</a:t>
            </a:r>
            <a:r>
              <a:rPr lang="ko-KR" altLang="en-US" sz="2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년 </a:t>
            </a:r>
            <a:r>
              <a:rPr lang="en-US" altLang="ko-KR" sz="2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ko-KR" altLang="en-US" sz="2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월 </a:t>
            </a:r>
            <a:r>
              <a:rPr lang="en-US" altLang="ko-KR" sz="2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altLang="ko-KR" sz="2600" b="1" dirty="0">
                <a:solidFill>
                  <a:srgbClr val="202122"/>
                </a:solidFill>
                <a:latin typeface="Arial" panose="020B0604020202020204" pitchFamily="34" charset="0"/>
              </a:rPr>
              <a:t>8</a:t>
            </a:r>
            <a:r>
              <a:rPr lang="ko-KR" altLang="en-US" sz="2600" b="1" dirty="0">
                <a:solidFill>
                  <a:srgbClr val="202122"/>
                </a:solidFill>
                <a:latin typeface="Arial" panose="020B0604020202020204" pitchFamily="34" charset="0"/>
              </a:rPr>
              <a:t>일</a:t>
            </a:r>
            <a:r>
              <a:rPr lang="en-US" altLang="ko-KR" sz="2600" b="1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ko-KR" altLang="en-US" sz="26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3C759F1-FFD9-6B0A-FDD8-D6F15A0F43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625" y="1574006"/>
            <a:ext cx="3562350" cy="37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0714CAD0-FBC6-119A-BD75-8F5E9D6C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애투섬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전투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63FC78B-F278-3CF0-3134-0AA87FCD8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925" y="1825625"/>
            <a:ext cx="5476875" cy="4351338"/>
          </a:xfrm>
        </p:spPr>
        <p:txBody>
          <a:bodyPr>
            <a:normAutofit/>
          </a:bodyPr>
          <a:lstStyle/>
          <a:p>
            <a:r>
              <a:rPr lang="ko-KR" altLang="en-US" dirty="0"/>
              <a:t>미국 알래스카에 위치한 </a:t>
            </a:r>
            <a:r>
              <a:rPr lang="ko-KR" altLang="en-US" b="1" dirty="0" err="1"/>
              <a:t>애투섬</a:t>
            </a:r>
            <a:endParaRPr lang="en-US" altLang="ko-KR" b="1" dirty="0"/>
          </a:p>
          <a:p>
            <a:endParaRPr lang="en-US" altLang="ko-KR" dirty="0"/>
          </a:p>
          <a:p>
            <a:r>
              <a:rPr lang="en-US" altLang="ko-KR" dirty="0"/>
              <a:t>1942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</a:t>
            </a:r>
            <a:r>
              <a:rPr lang="ko-KR" altLang="en-US" b="1" dirty="0"/>
              <a:t>소련견제</a:t>
            </a:r>
            <a:r>
              <a:rPr lang="en-US" altLang="ko-KR" dirty="0"/>
              <a:t>, </a:t>
            </a:r>
            <a:r>
              <a:rPr lang="ko-KR" altLang="en-US" b="1" dirty="0"/>
              <a:t>미 본토 공격</a:t>
            </a:r>
            <a:r>
              <a:rPr lang="ko-KR" altLang="en-US" dirty="0"/>
              <a:t> 계획 위해 점령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1943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미군 상륙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b="1" dirty="0"/>
              <a:t>일본군 수비대 </a:t>
            </a:r>
            <a:r>
              <a:rPr lang="en-US" altLang="ko-KR" b="1" dirty="0"/>
              <a:t>2600</a:t>
            </a:r>
            <a:r>
              <a:rPr lang="ko-KR" altLang="en-US" b="1" dirty="0"/>
              <a:t>명 사망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24D5072B-C457-8164-7882-910A824192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sz="2000" dirty="0"/>
          </a:p>
          <a:p>
            <a:pPr marL="0" indent="0">
              <a:buNone/>
            </a:pPr>
            <a:r>
              <a:rPr lang="ko-KR" altLang="en-US" sz="2000" b="1" dirty="0"/>
              <a:t>미군이 기록한 </a:t>
            </a:r>
            <a:r>
              <a:rPr lang="ko-KR" altLang="en-US" sz="2000" b="1" dirty="0" err="1"/>
              <a:t>애투섬</a:t>
            </a:r>
            <a:r>
              <a:rPr lang="ko-KR" altLang="en-US" sz="2000" b="1" dirty="0"/>
              <a:t> 일본 수비대의 최후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BA26BA0-C216-FD43-B107-AF8297C77A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099" y="1609725"/>
            <a:ext cx="5219701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125578-0D83-FE95-EAC8-CA637437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학도 출진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장행회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44B5A7-2517-049A-AD66-9A3AB970CD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도조 </a:t>
            </a:r>
            <a:r>
              <a:rPr lang="ko-KR" altLang="en-US" dirty="0" err="1"/>
              <a:t>히데키</a:t>
            </a:r>
            <a:r>
              <a:rPr lang="ko-KR" altLang="en-US" dirty="0"/>
              <a:t> 내각 병력 보충 위해 </a:t>
            </a:r>
            <a:r>
              <a:rPr lang="ko-KR" altLang="en-US" b="1" dirty="0"/>
              <a:t>학도병 출진 </a:t>
            </a:r>
            <a:r>
              <a:rPr lang="ko-KR" altLang="en-US" dirty="0"/>
              <a:t>결정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내각 결정 이후 </a:t>
            </a:r>
            <a:r>
              <a:rPr lang="en-US" altLang="ko-KR" dirty="0"/>
              <a:t>3</a:t>
            </a:r>
            <a:r>
              <a:rPr lang="ko-KR" altLang="en-US" dirty="0"/>
              <a:t>개월 뒤 일본 대학생</a:t>
            </a:r>
            <a:r>
              <a:rPr lang="en-US" altLang="ko-KR" dirty="0"/>
              <a:t>-</a:t>
            </a:r>
            <a:r>
              <a:rPr lang="ko-KR" altLang="en-US" dirty="0"/>
              <a:t>군입대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전쟁에 참전한 수 많은 학생들이 희생 당함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1E60743-A20B-92EF-4B29-74177F0DB1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0" indent="0" algn="ctr">
              <a:buNone/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학도의 출전을 알리는 </a:t>
            </a:r>
            <a:r>
              <a:rPr lang="ko-KR" altLang="en-US" sz="2400" b="1" dirty="0" err="1"/>
              <a:t>장행회</a:t>
            </a:r>
            <a:r>
              <a:rPr lang="en-US" altLang="ko-KR" sz="2400" b="1" dirty="0"/>
              <a:t>]</a:t>
            </a:r>
          </a:p>
          <a:p>
            <a:endParaRPr lang="ko-KR" altLang="en-US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705BC00-D67B-3589-C139-2122008E30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8"/>
            <a:ext cx="5086350" cy="39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494BE3-E055-4DE3-59D0-514936B2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사이판 전투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632E88-3E8F-6C26-47CB-E6921539DA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1944</a:t>
            </a:r>
            <a:r>
              <a:rPr lang="ko-KR" altLang="en-US" b="1" dirty="0"/>
              <a:t>년 </a:t>
            </a:r>
            <a:r>
              <a:rPr lang="en-US" altLang="ko-KR" b="1" dirty="0"/>
              <a:t>6</a:t>
            </a:r>
            <a:r>
              <a:rPr lang="ko-KR" altLang="en-US" b="1" dirty="0"/>
              <a:t>월 사이판 섬</a:t>
            </a:r>
            <a:r>
              <a:rPr lang="ko-KR" altLang="en-US" dirty="0"/>
              <a:t>에서</a:t>
            </a:r>
            <a:r>
              <a:rPr lang="ko-KR" altLang="en-US" b="1" dirty="0"/>
              <a:t> </a:t>
            </a:r>
            <a:r>
              <a:rPr lang="ko-KR" altLang="en-US" dirty="0"/>
              <a:t>미군과 일본군이 출동한 전투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 전투에서 </a:t>
            </a:r>
            <a:r>
              <a:rPr lang="ko-KR" altLang="en-US" b="1" dirty="0"/>
              <a:t>일본군이 패배 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태평양 전쟁 중 </a:t>
            </a:r>
            <a:r>
              <a:rPr lang="ko-KR" altLang="en-US" b="1" i="0" dirty="0">
                <a:solidFill>
                  <a:srgbClr val="000000"/>
                </a:solidFill>
                <a:effectLst/>
                <a:latin typeface="noto"/>
              </a:rPr>
              <a:t>많은 시민들이 희생당한 전쟁</a:t>
            </a: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  <a:p>
            <a:endParaRPr lang="en-US" altLang="ko-KR" dirty="0">
              <a:solidFill>
                <a:srgbClr val="000000"/>
              </a:solidFill>
              <a:latin typeface="noto"/>
            </a:endParaRPr>
          </a:p>
          <a:p>
            <a:r>
              <a:rPr lang="ko-KR" altLang="en-US" dirty="0"/>
              <a:t>살고 있던 일본인 </a:t>
            </a:r>
            <a:r>
              <a:rPr lang="en-US" altLang="ko-KR" dirty="0"/>
              <a:t>2</a:t>
            </a:r>
            <a:r>
              <a:rPr lang="ko-KR" altLang="en-US" dirty="0"/>
              <a:t>만명</a:t>
            </a:r>
            <a:r>
              <a:rPr lang="en-US" altLang="ko-KR" dirty="0"/>
              <a:t>, </a:t>
            </a:r>
            <a:r>
              <a:rPr lang="ko-KR" altLang="en-US" dirty="0"/>
              <a:t>자결하는 사태 발생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C5D5FF-E509-D38B-002D-7C1546C836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97600" y="2424723"/>
            <a:ext cx="5384800" cy="303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02FF1A-5247-6E08-CC9C-B62F2A28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카미카제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특공대 출격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1C6955-7F76-B103-8BAE-82CA6D74F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825625"/>
            <a:ext cx="5600700" cy="4351338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b="1" dirty="0" err="1"/>
              <a:t>카미카제</a:t>
            </a:r>
            <a:r>
              <a:rPr lang="en-US" altLang="ko-KR" b="1" dirty="0"/>
              <a:t>(</a:t>
            </a:r>
            <a:r>
              <a:rPr lang="ja-JP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カミカゼ</a:t>
            </a:r>
            <a:r>
              <a:rPr lang="en-US" altLang="ja-JP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특공대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-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일명 </a:t>
            </a:r>
            <a:r>
              <a:rPr lang="ko-KR" alt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자살 특공대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dirty="0"/>
              <a:t>패퇴를 반복한 일본이 반격으로 시작한 수단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1944</a:t>
            </a:r>
            <a:r>
              <a:rPr lang="ko-KR" altLang="en-US" dirty="0"/>
              <a:t>년 첫 출격</a:t>
            </a:r>
            <a:r>
              <a:rPr lang="en-US" altLang="ko-KR" dirty="0"/>
              <a:t>, </a:t>
            </a:r>
            <a:r>
              <a:rPr lang="ko-KR" altLang="en-US" dirty="0"/>
              <a:t>필리핀에 주둔한 미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군함정에 충돌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연합군에 상당한 피해를 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미국은 물론 일본에서도 이를 반대함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2F12AF2-2662-C273-4A87-0DF91D4A96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83833"/>
            <a:ext cx="5181600" cy="30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2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741AB93E-7EEB-666F-355D-78CBD7DD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카미카제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특공대 영상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45C6E212-2140-11CF-7A6B-D7B9052B2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25" y="2010309"/>
            <a:ext cx="7277100" cy="430819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1C21C-1943-69E4-5566-60D84DC2496D}"/>
              </a:ext>
            </a:extLst>
          </p:cNvPr>
          <p:cNvSpPr txBox="1"/>
          <p:nvPr/>
        </p:nvSpPr>
        <p:spPr>
          <a:xfrm>
            <a:off x="1404937" y="16239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hlinkClick r:id="rId3"/>
              </a:rPr>
              <a:t>https://www.youtube.com/watch?v=5UsW1ty-YMQ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39497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9BF1FB-D4A3-3D6C-CB56-A7DA3ED1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도쿄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대공습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429B5F-7C78-66D3-01D9-0EB970033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1945</a:t>
            </a:r>
            <a:r>
              <a:rPr lang="ko-KR" altLang="en-US" b="1" dirty="0"/>
              <a:t>년 </a:t>
            </a:r>
            <a:r>
              <a:rPr lang="en-US" altLang="ko-KR" b="1" dirty="0"/>
              <a:t>3</a:t>
            </a:r>
            <a:r>
              <a:rPr lang="ko-KR" altLang="en-US" b="1" dirty="0"/>
              <a:t>월 </a:t>
            </a:r>
            <a:r>
              <a:rPr lang="en-US" altLang="ko-KR" b="1" dirty="0"/>
              <a:t>9</a:t>
            </a:r>
            <a:r>
              <a:rPr lang="ko-KR" altLang="en-US" b="1" dirty="0"/>
              <a:t>일</a:t>
            </a:r>
            <a:r>
              <a:rPr lang="en-US" altLang="ko-KR" b="1" dirty="0"/>
              <a:t>~10</a:t>
            </a:r>
            <a:r>
              <a:rPr lang="ko-KR" altLang="en-US" b="1" dirty="0"/>
              <a:t>일 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dirty="0"/>
              <a:t>미국이 일본의 전쟁산업 파괴와 민간인 사기 저하 위해 </a:t>
            </a:r>
            <a:r>
              <a:rPr lang="ko-KR" altLang="en-US" b="1" dirty="0"/>
              <a:t>대규모 폭격 작전</a:t>
            </a:r>
            <a:r>
              <a:rPr lang="ko-KR" altLang="en-US" dirty="0"/>
              <a:t> 시행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도쿄 중심으로 집중 포격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약 </a:t>
            </a:r>
            <a:r>
              <a:rPr lang="en-US" altLang="ko-KR" dirty="0"/>
              <a:t>10</a:t>
            </a:r>
            <a:r>
              <a:rPr lang="ko-KR" altLang="en-US" dirty="0"/>
              <a:t>만명의 시민 사망</a:t>
            </a:r>
            <a:r>
              <a:rPr lang="en-US" altLang="ko-KR" dirty="0"/>
              <a:t>, </a:t>
            </a:r>
            <a:r>
              <a:rPr lang="ko-KR" altLang="en-US" dirty="0"/>
              <a:t>지역 일대 초토화</a:t>
            </a:r>
          </a:p>
        </p:txBody>
      </p:sp>
    </p:spTree>
    <p:extLst>
      <p:ext uri="{BB962C8B-B14F-4D97-AF65-F5344CB8AC3E}">
        <p14:creationId xmlns:p14="http://schemas.microsoft.com/office/powerpoint/2010/main" val="35344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D68290-9414-CE5A-7DA7-C2B617C5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오키나와에 상륙하는 미군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C22E74-87AE-F8BC-147E-1B45ACE21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1945</a:t>
            </a:r>
            <a:r>
              <a:rPr lang="ko-KR" altLang="en-US" b="1" dirty="0"/>
              <a:t>년 </a:t>
            </a:r>
            <a:r>
              <a:rPr lang="en-US" altLang="ko-KR" b="1" dirty="0"/>
              <a:t>4</a:t>
            </a:r>
            <a:r>
              <a:rPr lang="ko-KR" altLang="en-US" b="1" dirty="0"/>
              <a:t>월 </a:t>
            </a:r>
            <a:r>
              <a:rPr lang="en-US" altLang="ko-KR" b="1" dirty="0"/>
              <a:t>1</a:t>
            </a:r>
            <a:r>
              <a:rPr lang="ko-KR" altLang="en-US" b="1" dirty="0"/>
              <a:t>일</a:t>
            </a:r>
            <a:r>
              <a:rPr lang="en-US" altLang="ko-KR" b="1" dirty="0"/>
              <a:t>~6</a:t>
            </a:r>
            <a:r>
              <a:rPr lang="ko-KR" altLang="en-US" b="1" dirty="0"/>
              <a:t>월 </a:t>
            </a:r>
            <a:r>
              <a:rPr lang="en-US" altLang="ko-KR" b="1" dirty="0"/>
              <a:t>23</a:t>
            </a:r>
            <a:r>
              <a:rPr lang="ko-KR" altLang="en-US" b="1" dirty="0"/>
              <a:t>일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b="1" dirty="0"/>
              <a:t>일본 영토</a:t>
            </a:r>
            <a:r>
              <a:rPr lang="ko-KR" altLang="en-US" dirty="0"/>
              <a:t>내에서</a:t>
            </a:r>
            <a:r>
              <a:rPr lang="ko-KR" altLang="en-US" b="1" dirty="0"/>
              <a:t> </a:t>
            </a:r>
            <a:r>
              <a:rPr lang="ko-KR" altLang="en-US" dirty="0"/>
              <a:t>발생한 </a:t>
            </a:r>
            <a:r>
              <a:rPr lang="ko-KR" altLang="en-US" b="1" dirty="0"/>
              <a:t>미군과 일본군의 전면전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dirty="0"/>
              <a:t>미국에 화력에 버티지 못한 일본군 붕괴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불리해진 일본은 군인</a:t>
            </a:r>
            <a:r>
              <a:rPr lang="en-US" altLang="ko-KR" dirty="0"/>
              <a:t>, </a:t>
            </a:r>
            <a:r>
              <a:rPr lang="ko-KR" altLang="en-US" dirty="0"/>
              <a:t>주민들에게 자결 요구</a:t>
            </a:r>
            <a:r>
              <a:rPr lang="en-US" altLang="ko-KR" dirty="0"/>
              <a:t>-</a:t>
            </a:r>
            <a:r>
              <a:rPr lang="ko-KR" altLang="en-US" dirty="0"/>
              <a:t>자살</a:t>
            </a:r>
            <a:r>
              <a:rPr lang="en-US" altLang="ko-KR" dirty="0"/>
              <a:t>, </a:t>
            </a:r>
            <a:r>
              <a:rPr lang="ko-KR" altLang="en-US" dirty="0"/>
              <a:t>서로를 죽이는 비극 발생</a:t>
            </a:r>
          </a:p>
        </p:txBody>
      </p:sp>
    </p:spTree>
    <p:extLst>
      <p:ext uri="{BB962C8B-B14F-4D97-AF65-F5344CB8AC3E}">
        <p14:creationId xmlns:p14="http://schemas.microsoft.com/office/powerpoint/2010/main" val="271306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032C46-7E0C-59B2-B4C1-A275EF49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포츠담 선언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183472-A11C-F991-5044-D7ADB1732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1945</a:t>
            </a:r>
            <a:r>
              <a:rPr lang="ko-KR" altLang="en-US" b="1" dirty="0"/>
              <a:t>년 </a:t>
            </a:r>
            <a:r>
              <a:rPr lang="en-US" altLang="ko-KR" b="1" dirty="0"/>
              <a:t>7</a:t>
            </a:r>
            <a:r>
              <a:rPr lang="ko-KR" altLang="en-US" b="1" dirty="0"/>
              <a:t>월 </a:t>
            </a:r>
            <a:r>
              <a:rPr lang="en-US" altLang="ko-KR" b="1" dirty="0"/>
              <a:t>26</a:t>
            </a:r>
            <a:r>
              <a:rPr lang="ko-KR" altLang="en-US" b="1" dirty="0"/>
              <a:t>일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b="1" dirty="0"/>
              <a:t>미국</a:t>
            </a:r>
            <a:r>
              <a:rPr lang="en-US" altLang="ko-KR" b="1" dirty="0"/>
              <a:t>, </a:t>
            </a:r>
            <a:r>
              <a:rPr lang="ko-KR" altLang="en-US" b="1" dirty="0"/>
              <a:t>영국</a:t>
            </a:r>
            <a:r>
              <a:rPr lang="en-US" altLang="ko-KR" b="1" dirty="0"/>
              <a:t>, </a:t>
            </a:r>
            <a:r>
              <a:rPr lang="ko-KR" altLang="en-US" b="1" dirty="0"/>
              <a:t>중화민국</a:t>
            </a:r>
            <a:r>
              <a:rPr lang="ko-KR" altLang="en-US" dirty="0"/>
              <a:t>이 발표한 선언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일본의 항복 권고</a:t>
            </a:r>
            <a:r>
              <a:rPr lang="ko-KR" altLang="en-US" dirty="0"/>
              <a:t>와</a:t>
            </a:r>
            <a:r>
              <a:rPr lang="ko-KR" altLang="en-US" b="1" dirty="0"/>
              <a:t> 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 이후 일본에 처리 문제에 대한 내용이 담겨 있음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이에 일본은 무조건 </a:t>
            </a:r>
            <a:r>
              <a:rPr lang="ko-KR" altLang="en-US" b="1" dirty="0"/>
              <a:t>항복 요구 거부</a:t>
            </a:r>
            <a:endParaRPr lang="en-US" altLang="ko-KR" b="1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79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FBEFD8-48A5-A165-9708-A4FA4498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미국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히로시마에 원자폭탄 투하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344E139-BA4B-B4C1-EF84-A2203F863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925" y="1825625"/>
            <a:ext cx="5476875" cy="4351338"/>
          </a:xfrm>
        </p:spPr>
        <p:txBody>
          <a:bodyPr>
            <a:normAutofit lnSpcReduction="10000"/>
          </a:bodyPr>
          <a:lstStyle/>
          <a:p>
            <a:r>
              <a:rPr lang="en-US" altLang="ko-KR" b="1" dirty="0"/>
              <a:t>1945</a:t>
            </a:r>
            <a:r>
              <a:rPr lang="ko-KR" altLang="en-US" b="1" dirty="0"/>
              <a:t>년 </a:t>
            </a:r>
            <a:r>
              <a:rPr lang="en-US" altLang="ko-KR" b="1" dirty="0"/>
              <a:t>8</a:t>
            </a:r>
            <a:r>
              <a:rPr lang="ko-KR" altLang="en-US" b="1" dirty="0"/>
              <a:t>월 </a:t>
            </a:r>
            <a:r>
              <a:rPr lang="en-US" altLang="ko-KR" b="1" dirty="0"/>
              <a:t>6</a:t>
            </a:r>
            <a:r>
              <a:rPr lang="ko-KR" altLang="en-US" b="1" dirty="0"/>
              <a:t>일 일본 히로시마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dirty="0"/>
              <a:t>최초의 원자폭탄</a:t>
            </a:r>
            <a:r>
              <a:rPr lang="en-US" altLang="ko-KR" dirty="0"/>
              <a:t>-</a:t>
            </a:r>
            <a:r>
              <a:rPr lang="ko-KR" altLang="en-US" b="1" dirty="0" err="1"/>
              <a:t>리틀보이</a:t>
            </a:r>
            <a:r>
              <a:rPr lang="en-US" altLang="ko-KR" b="1" dirty="0"/>
              <a:t>(Little Boy)</a:t>
            </a:r>
            <a:r>
              <a:rPr lang="en-US" altLang="ko-KR" dirty="0"/>
              <a:t> </a:t>
            </a:r>
            <a:r>
              <a:rPr lang="ko-KR" altLang="en-US" dirty="0"/>
              <a:t>투여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9</a:t>
            </a:r>
            <a:r>
              <a:rPr lang="ko-KR" altLang="en-US" dirty="0"/>
              <a:t>만명</a:t>
            </a:r>
            <a:r>
              <a:rPr lang="en-US" altLang="ko-KR" dirty="0"/>
              <a:t>~16</a:t>
            </a:r>
            <a:r>
              <a:rPr lang="ko-KR" altLang="en-US" dirty="0"/>
              <a:t>만</a:t>
            </a:r>
            <a:r>
              <a:rPr lang="en-US" altLang="ko-KR" dirty="0"/>
              <a:t>6</a:t>
            </a:r>
            <a:r>
              <a:rPr lang="ko-KR" altLang="en-US" dirty="0"/>
              <a:t>천명 정도 사망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0D239B-23A1-9475-9F62-5FCB021982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 algn="ctr">
              <a:buNone/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히로시마 원폭 투하 당시 사진</a:t>
            </a:r>
            <a:r>
              <a:rPr lang="en-US" altLang="ko-KR" sz="2400" b="1" dirty="0"/>
              <a:t>]</a:t>
            </a:r>
            <a:endParaRPr lang="ko-KR" altLang="en-US" sz="24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7487BED-12A2-4275-22FC-CB2524918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1825625"/>
            <a:ext cx="5181599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8D667-CFB1-673B-7079-9DFB279AF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316B4B-8244-6D11-7A62-574B40F1E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br>
              <a:rPr lang="en-US" altLang="ko-KR" sz="5400" b="1" dirty="0"/>
            </a:br>
            <a:r>
              <a:rPr lang="en-US" altLang="ko-KR" sz="5400" b="1" dirty="0"/>
              <a:t>1. </a:t>
            </a:r>
            <a:r>
              <a:rPr lang="ko-KR" altLang="en-US" sz="5400" b="1" dirty="0"/>
              <a:t>제 </a:t>
            </a:r>
            <a:r>
              <a:rPr lang="en-US" altLang="ko-KR" sz="5400" b="1" dirty="0"/>
              <a:t>2</a:t>
            </a:r>
            <a:r>
              <a:rPr lang="ko-KR" altLang="en-US" sz="5400" b="1" dirty="0"/>
              <a:t>차 세계대전 당시의 일본</a:t>
            </a:r>
            <a:br>
              <a:rPr lang="en-US" altLang="ko-KR" sz="5400" b="1" dirty="0"/>
            </a:br>
            <a:endParaRPr lang="en-US" altLang="ko-KR" sz="54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8C174D5-0B68-F23D-A35B-6D8F92D2C2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06713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4A2F54-68AA-801E-5B31-B5B959D1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나가사키에 추가 원폭 투하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EA4025-29E0-DB62-9DF9-DE8FEB4DE3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/>
              <a:t>1945</a:t>
            </a:r>
            <a:r>
              <a:rPr lang="ko-KR" altLang="en-US" b="1" dirty="0"/>
              <a:t>년 </a:t>
            </a:r>
            <a:r>
              <a:rPr lang="en-US" altLang="ko-KR" b="1" dirty="0"/>
              <a:t>8</a:t>
            </a:r>
            <a:r>
              <a:rPr lang="ko-KR" altLang="en-US" b="1" dirty="0"/>
              <a:t>월 </a:t>
            </a:r>
            <a:r>
              <a:rPr lang="en-US" altLang="ko-KR" b="1" dirty="0"/>
              <a:t>9</a:t>
            </a:r>
            <a:r>
              <a:rPr lang="ko-KR" altLang="en-US" b="1" dirty="0"/>
              <a:t>일 일본 나가사키</a:t>
            </a:r>
            <a:endParaRPr lang="en-US" altLang="ko-KR" b="1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원자폭탄 </a:t>
            </a:r>
            <a:r>
              <a:rPr lang="ko-KR" altLang="en-US" b="1" dirty="0"/>
              <a:t>팻 맨</a:t>
            </a:r>
            <a:r>
              <a:rPr lang="en-US" altLang="ko-KR" b="1" dirty="0"/>
              <a:t>(Fat man) </a:t>
            </a:r>
            <a:r>
              <a:rPr lang="ko-KR" altLang="en-US" dirty="0"/>
              <a:t>투하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히로시마 투여된 </a:t>
            </a:r>
            <a:r>
              <a:rPr lang="ko-KR" altLang="en-US" dirty="0" err="1"/>
              <a:t>리틀보이</a:t>
            </a:r>
            <a:r>
              <a:rPr lang="ko-KR" altLang="en-US" dirty="0"/>
              <a:t> 보다 위력이 낮음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그럼에도 </a:t>
            </a:r>
            <a:r>
              <a:rPr lang="en-US" altLang="ko-KR" dirty="0"/>
              <a:t>6</a:t>
            </a:r>
            <a:r>
              <a:rPr lang="ko-KR" altLang="en-US" dirty="0"/>
              <a:t>만명</a:t>
            </a:r>
            <a:r>
              <a:rPr lang="en-US" altLang="ko-KR" dirty="0"/>
              <a:t>~8</a:t>
            </a:r>
            <a:r>
              <a:rPr lang="ko-KR" altLang="en-US" dirty="0"/>
              <a:t>만명 사망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FDA73D-0D1C-2E15-8909-B13C4213C9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 algn="ctr">
              <a:buNone/>
            </a:pPr>
            <a:endParaRPr lang="en-US" altLang="ko-KR" sz="2400" b="1" dirty="0"/>
          </a:p>
          <a:p>
            <a:pPr marL="0" indent="0" algn="ctr">
              <a:buNone/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나가사키 원폭 투하 당시</a:t>
            </a:r>
            <a:r>
              <a:rPr lang="en-US" altLang="ko-KR" sz="2400" b="1" dirty="0"/>
              <a:t>]</a:t>
            </a:r>
            <a:endParaRPr lang="ko-KR" altLang="en-US" sz="24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C56BCFE-4236-7352-20FC-12916E1469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6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1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01D08E-FC84-C5B7-E3BF-A4E6019A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소련의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만주국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침공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A55B881-1CB2-4B42-90F0-321920EEE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두 차례의 원폭 투하 시기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소련의 </a:t>
            </a:r>
            <a:r>
              <a:rPr lang="ko-KR" altLang="en-US" dirty="0" err="1"/>
              <a:t>대일전</a:t>
            </a:r>
            <a:r>
              <a:rPr lang="ko-KR" altLang="en-US" dirty="0"/>
              <a:t> 참전</a:t>
            </a:r>
            <a:r>
              <a:rPr lang="en-US" altLang="ko-KR" dirty="0"/>
              <a:t>-</a:t>
            </a:r>
            <a:r>
              <a:rPr lang="ko-KR" altLang="en-US" dirty="0" err="1"/>
              <a:t>만주국</a:t>
            </a:r>
            <a:r>
              <a:rPr lang="ko-KR" altLang="en-US" dirty="0"/>
              <a:t> 침공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 관동군</a:t>
            </a:r>
            <a:r>
              <a:rPr lang="en-US" altLang="ko-KR" dirty="0"/>
              <a:t>, </a:t>
            </a:r>
            <a:r>
              <a:rPr lang="ko-KR" altLang="en-US" dirty="0"/>
              <a:t>만주국군 빠르게 격파</a:t>
            </a:r>
          </a:p>
        </p:txBody>
      </p:sp>
    </p:spTree>
    <p:extLst>
      <p:ext uri="{BB962C8B-B14F-4D97-AF65-F5344CB8AC3E}">
        <p14:creationId xmlns:p14="http://schemas.microsoft.com/office/powerpoint/2010/main" val="24541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9B1215-5302-15A5-C781-E2956E8F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패망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3A73EF-DBE4-5DC9-DD6C-E5FD64CC6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550" y="1825625"/>
            <a:ext cx="542925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b="1" dirty="0"/>
              <a:t>1945</a:t>
            </a:r>
            <a:r>
              <a:rPr lang="ko-KR" altLang="en-US" b="1" dirty="0"/>
              <a:t>년 </a:t>
            </a:r>
            <a:r>
              <a:rPr lang="en-US" altLang="ko-KR" b="1" dirty="0"/>
              <a:t>8</a:t>
            </a:r>
            <a:r>
              <a:rPr lang="ko-KR" altLang="en-US" b="1" dirty="0"/>
              <a:t>월 </a:t>
            </a:r>
            <a:r>
              <a:rPr lang="en-US" altLang="ko-KR" b="1" dirty="0"/>
              <a:t>15</a:t>
            </a:r>
            <a:r>
              <a:rPr lang="ko-KR" altLang="en-US" b="1" dirty="0"/>
              <a:t>일 일본 항복 선언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b="1" dirty="0"/>
              <a:t>두 차례의 원폭투하</a:t>
            </a:r>
            <a:r>
              <a:rPr lang="ko-KR" altLang="en-US" dirty="0"/>
              <a:t>와</a:t>
            </a:r>
            <a:r>
              <a:rPr lang="ko-KR" altLang="en-US" b="1" dirty="0"/>
              <a:t> 소련의 </a:t>
            </a:r>
            <a:r>
              <a:rPr lang="ko-KR" altLang="en-US" b="1" dirty="0" err="1"/>
              <a:t>대일전</a:t>
            </a:r>
            <a:r>
              <a:rPr lang="ko-KR" altLang="en-US" b="1" dirty="0"/>
              <a:t> 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b="1" dirty="0"/>
              <a:t>참전 영향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연합국이 선언한 </a:t>
            </a:r>
            <a:r>
              <a:rPr lang="ko-KR" altLang="en-US" b="1" dirty="0"/>
              <a:t>포츠담 선언</a:t>
            </a:r>
            <a:r>
              <a:rPr lang="ko-KR" altLang="en-US" dirty="0"/>
              <a:t>의</a:t>
            </a:r>
            <a:r>
              <a:rPr lang="ko-KR" altLang="en-US" b="1" dirty="0"/>
              <a:t> </a:t>
            </a:r>
            <a:r>
              <a:rPr lang="ko-KR" altLang="en-US" dirty="0"/>
              <a:t>조건</a:t>
            </a:r>
            <a:r>
              <a:rPr lang="en-US" altLang="ko-KR" dirty="0"/>
              <a:t>, </a:t>
            </a:r>
          </a:p>
          <a:p>
            <a:pPr marL="0" indent="0">
              <a:buNone/>
            </a:pPr>
            <a:r>
              <a:rPr lang="ko-KR" altLang="en-US" dirty="0"/>
              <a:t>모두 수락하기로 결정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일본의 항복으로 제</a:t>
            </a:r>
            <a:r>
              <a:rPr lang="en-US" altLang="ko-KR" dirty="0"/>
              <a:t>2</a:t>
            </a:r>
            <a:r>
              <a:rPr lang="ko-KR" altLang="en-US" dirty="0"/>
              <a:t>차 세계대전 종결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A2025F-145B-B9D4-41C4-84E5C4D675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 algn="ctr">
              <a:buNone/>
            </a:pPr>
            <a:endParaRPr lang="en-US" altLang="ko-KR" sz="2400" dirty="0"/>
          </a:p>
          <a:p>
            <a:pPr marL="0" indent="0" algn="ctr">
              <a:buNone/>
            </a:pPr>
            <a:r>
              <a:rPr lang="ko-KR" altLang="en-US" sz="2400" b="1" dirty="0"/>
              <a:t>미국 미주리 전함에서 항복 문서에 서명하는 </a:t>
            </a:r>
            <a:r>
              <a:rPr lang="ko-KR" altLang="en-US" sz="2400" b="1" dirty="0" err="1"/>
              <a:t>중광</a:t>
            </a:r>
            <a:r>
              <a:rPr lang="ko-KR" altLang="en-US" sz="2400" b="1" dirty="0"/>
              <a:t> 외상</a:t>
            </a:r>
            <a:r>
              <a:rPr lang="en-US" altLang="ko-KR" sz="2400" b="1" dirty="0"/>
              <a:t>(1945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9</a:t>
            </a:r>
            <a:r>
              <a:rPr lang="ko-KR" altLang="en-US" sz="2400" b="1" dirty="0"/>
              <a:t>월 </a:t>
            </a:r>
            <a:r>
              <a:rPr lang="en-US" altLang="ko-KR" sz="2400" b="1" dirty="0"/>
              <a:t>25</a:t>
            </a:r>
            <a:r>
              <a:rPr lang="ko-KR" altLang="en-US" sz="2400" b="1" dirty="0"/>
              <a:t>일</a:t>
            </a:r>
            <a:r>
              <a:rPr lang="en-US" altLang="ko-KR" sz="2400" b="1" dirty="0"/>
              <a:t>)</a:t>
            </a:r>
            <a:endParaRPr lang="ko-KR" altLang="en-US" sz="26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F5A0588-C17D-707C-C7D6-338D64A11D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5" y="1295400"/>
            <a:ext cx="51816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E4384E8C-82C5-28BB-9F92-F0FB640C2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패망 영상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43ED475F-5E02-BCF1-FA21-F9AE99277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1" y="2247900"/>
            <a:ext cx="9639300" cy="421004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5E86BD-CDC5-44AE-1B10-29CEBEC16329}"/>
              </a:ext>
            </a:extLst>
          </p:cNvPr>
          <p:cNvSpPr txBox="1"/>
          <p:nvPr/>
        </p:nvSpPr>
        <p:spPr>
          <a:xfrm>
            <a:off x="1409700" y="173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hlinkClick r:id="rId3"/>
              </a:rPr>
              <a:t>https://www.youtube.com/watch?v=if5Xe8HaF4c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97682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5E1F02-B2E7-5260-9252-B0CD65C80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 </a:t>
            </a:r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세계대전 이후 일본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976A762-AC32-7DB3-BD8D-B036F1800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29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164C0B-D140-FED1-1B1A-1688D002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GHQ</a:t>
            </a:r>
            <a:r>
              <a:rPr lang="ko-KR" altLang="en-US" dirty="0"/>
              <a:t>의 점령을 받게 된 일본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9A7135-CAC4-1064-16D4-A7A0BD04D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패망 이후 포츠담 선언에 따라 </a:t>
            </a:r>
            <a:r>
              <a:rPr lang="en-US" altLang="ko-KR" b="1" dirty="0"/>
              <a:t>GHQ(</a:t>
            </a:r>
            <a:r>
              <a:rPr lang="ko-KR" altLang="en-US" b="1" dirty="0"/>
              <a:t>연합국</a:t>
            </a:r>
            <a:r>
              <a:rPr lang="en-US" altLang="ko-KR" b="1" dirty="0"/>
              <a:t>)</a:t>
            </a:r>
            <a:r>
              <a:rPr lang="ko-KR" altLang="en-US" dirty="0"/>
              <a:t>의 점령을 받게 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연합군 최고사령부</a:t>
            </a:r>
            <a:r>
              <a:rPr lang="en-US" altLang="ko-KR" dirty="0"/>
              <a:t>(SCAP)</a:t>
            </a:r>
            <a:r>
              <a:rPr lang="ko-KR" altLang="en-US" dirty="0"/>
              <a:t>사령관 </a:t>
            </a:r>
            <a:r>
              <a:rPr lang="ko-KR" altLang="en-US" b="1" dirty="0"/>
              <a:t>더글러스 맥아더 </a:t>
            </a:r>
            <a:r>
              <a:rPr lang="ko-KR" altLang="en-US" dirty="0"/>
              <a:t>임명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일장기와 </a:t>
            </a:r>
            <a:r>
              <a:rPr lang="ko-KR" altLang="en-US" dirty="0" err="1"/>
              <a:t>욱일기</a:t>
            </a:r>
            <a:r>
              <a:rPr lang="ko-KR" altLang="en-US" dirty="0"/>
              <a:t> 사용 강력히 통제</a:t>
            </a:r>
          </a:p>
        </p:txBody>
      </p:sp>
    </p:spTree>
    <p:extLst>
      <p:ext uri="{BB962C8B-B14F-4D97-AF65-F5344CB8AC3E}">
        <p14:creationId xmlns:p14="http://schemas.microsoft.com/office/powerpoint/2010/main" val="4272663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9C02C6-97CC-6453-3EAC-F424E9B0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GHQ</a:t>
            </a:r>
            <a:r>
              <a:rPr lang="ko-KR" altLang="en-US" dirty="0"/>
              <a:t>의 점령을 받게 된 일본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4F8C8E-0E7B-E84F-D95F-4BACB0DCA2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1945</a:t>
            </a:r>
            <a:r>
              <a:rPr lang="ko-KR" altLang="en-US" b="1" dirty="0"/>
              <a:t>년 </a:t>
            </a:r>
            <a:r>
              <a:rPr lang="en-US" altLang="ko-KR" b="1" dirty="0"/>
              <a:t>9</a:t>
            </a:r>
            <a:r>
              <a:rPr lang="ko-KR" altLang="en-US" b="1" dirty="0"/>
              <a:t>월 </a:t>
            </a:r>
            <a:r>
              <a:rPr lang="en-US" altLang="ko-KR" b="1" dirty="0"/>
              <a:t>27</a:t>
            </a:r>
            <a:r>
              <a:rPr lang="ko-KR" altLang="en-US" b="1" dirty="0"/>
              <a:t>일 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dirty="0"/>
              <a:t>맥아더 장군과 쇼와 천황의 만남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둘의 만남</a:t>
            </a:r>
            <a:r>
              <a:rPr lang="en-US" altLang="ko-KR" dirty="0"/>
              <a:t>-</a:t>
            </a:r>
            <a:r>
              <a:rPr lang="ko-KR" altLang="en-US" dirty="0"/>
              <a:t>일본 국민 반발심을 억누르려는 맥아더의 의도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그러나 맥아더를 찬양하는 일본 사람들 수 증가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481A97A-A691-7BBD-7E35-E0079F36B4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 algn="ctr">
              <a:buNone/>
            </a:pPr>
            <a:endParaRPr lang="en-US" altLang="ko-KR" sz="2400" dirty="0"/>
          </a:p>
          <a:p>
            <a:pPr marL="0" indent="0" algn="ctr">
              <a:buNone/>
            </a:pPr>
            <a:r>
              <a:rPr lang="ko-KR" altLang="en-US" sz="2400" b="1" dirty="0"/>
              <a:t>맥아더장군과 </a:t>
            </a:r>
            <a:r>
              <a:rPr lang="ko-KR" altLang="en-US" sz="2400" b="1" dirty="0" err="1"/>
              <a:t>쇼와천황</a:t>
            </a:r>
            <a:endParaRPr lang="en-US" altLang="ko-KR" sz="2400" b="1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1B5AC96-F2E4-3367-AE76-64B90EC11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325" y="1825625"/>
            <a:ext cx="3981450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6D4EF6E1-3E94-2B35-FA8F-663DE5C4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탈군국주의화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FFD64DC-0572-6EE4-BF7B-473FEFBDC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미군정</a:t>
            </a:r>
            <a:r>
              <a:rPr lang="en-US" altLang="ko-KR" dirty="0"/>
              <a:t>(GHQ)</a:t>
            </a:r>
            <a:r>
              <a:rPr lang="ko-KR" altLang="en-US" dirty="0"/>
              <a:t>가 </a:t>
            </a:r>
            <a:r>
              <a:rPr lang="ko-KR" altLang="en-US" b="1" dirty="0"/>
              <a:t>일본 전쟁도발</a:t>
            </a:r>
            <a:r>
              <a:rPr lang="ko-KR" altLang="en-US" dirty="0"/>
              <a:t>을 뿌리뽑기 위해 시행한 정책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노동조합 합법화</a:t>
            </a:r>
            <a:r>
              <a:rPr lang="en-US" altLang="ko-KR" dirty="0"/>
              <a:t>-</a:t>
            </a:r>
            <a:r>
              <a:rPr lang="ko-KR" altLang="en-US" dirty="0"/>
              <a:t>자본가 견제</a:t>
            </a:r>
            <a:r>
              <a:rPr lang="en-US" altLang="ko-KR" dirty="0"/>
              <a:t>, </a:t>
            </a:r>
            <a:r>
              <a:rPr lang="ko-KR" altLang="en-US" dirty="0"/>
              <a:t>천황 신격화 금지</a:t>
            </a:r>
            <a:r>
              <a:rPr lang="en-US" altLang="ko-KR" dirty="0"/>
              <a:t>, </a:t>
            </a:r>
            <a:r>
              <a:rPr lang="ko-KR" altLang="en-US" dirty="0"/>
              <a:t>농지 개혁 등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그러나 후에 일어난 </a:t>
            </a:r>
            <a:r>
              <a:rPr lang="ko-KR" altLang="en-US" b="1" dirty="0"/>
              <a:t>한국전쟁</a:t>
            </a:r>
            <a:r>
              <a:rPr lang="ko-KR" altLang="en-US" dirty="0"/>
              <a:t>으로 의미가 없어짐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86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7C184446-3C43-0AE9-30CC-3D364458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일본국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헌법 제정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8F0472C-927B-0B86-FB6F-F4D36B24D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1946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월 </a:t>
            </a:r>
            <a:r>
              <a:rPr lang="en-US" altLang="ko-KR" dirty="0"/>
              <a:t>13</a:t>
            </a:r>
            <a:r>
              <a:rPr lang="ko-KR" altLang="en-US" dirty="0"/>
              <a:t>일 </a:t>
            </a:r>
            <a:r>
              <a:rPr lang="en-US" altLang="ko-KR" dirty="0"/>
              <a:t>GHQ </a:t>
            </a:r>
            <a:r>
              <a:rPr lang="ko-KR" altLang="en-US" dirty="0"/>
              <a:t>개헌 지침</a:t>
            </a:r>
            <a:r>
              <a:rPr lang="en-US" altLang="ko-KR" dirty="0"/>
              <a:t>, </a:t>
            </a:r>
            <a:r>
              <a:rPr lang="ko-KR" altLang="en-US" dirty="0"/>
              <a:t>새로운 국가 이름 </a:t>
            </a:r>
            <a:r>
              <a:rPr lang="en-US" altLang="ko-KR" b="1" dirty="0"/>
              <a:t>‘</a:t>
            </a:r>
            <a:r>
              <a:rPr lang="ko-KR" altLang="en-US" b="1" dirty="0" err="1"/>
              <a:t>일본국</a:t>
            </a:r>
            <a:r>
              <a:rPr lang="en-US" altLang="ko-K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日本国</a:t>
            </a:r>
            <a:r>
              <a:rPr lang="en-US" altLang="ko-K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)’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발표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1946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 </a:t>
            </a:r>
            <a:r>
              <a:rPr lang="ko-KR" altLang="en-US" b="1" dirty="0" err="1"/>
              <a:t>일본국</a:t>
            </a:r>
            <a:r>
              <a:rPr lang="ko-KR" altLang="en-US" b="1" dirty="0"/>
              <a:t> 헌법 </a:t>
            </a:r>
            <a:r>
              <a:rPr lang="ko-KR" altLang="en-US" dirty="0"/>
              <a:t>공포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1947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 </a:t>
            </a:r>
            <a:r>
              <a:rPr lang="ko-KR" altLang="en-US" b="1" dirty="0"/>
              <a:t>민주주의 요소 강화된 </a:t>
            </a:r>
            <a:r>
              <a:rPr lang="ko-KR" altLang="en-US" dirty="0" err="1"/>
              <a:t>일본국</a:t>
            </a:r>
            <a:r>
              <a:rPr lang="ko-KR" altLang="en-US" dirty="0"/>
              <a:t> 헌법 시행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842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FF654-F3C0-8F6B-0B0F-4C22BA4E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극동 국제 군사 재판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67F6AC-7E58-0605-68C9-F0E1713C19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1948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 및 태평양 전쟁 주도한 </a:t>
            </a:r>
            <a:r>
              <a:rPr lang="ko-KR" altLang="en-US" b="1" dirty="0"/>
              <a:t>군인</a:t>
            </a:r>
            <a:r>
              <a:rPr lang="en-US" altLang="ko-KR" b="1" dirty="0"/>
              <a:t>, </a:t>
            </a:r>
            <a:r>
              <a:rPr lang="ko-KR" altLang="en-US" b="1" dirty="0"/>
              <a:t>정치가의 재판</a:t>
            </a:r>
            <a:r>
              <a:rPr lang="ko-KR" altLang="en-US" dirty="0"/>
              <a:t>이</a:t>
            </a:r>
            <a:r>
              <a:rPr lang="ko-KR" altLang="en-US" b="1" dirty="0"/>
              <a:t> </a:t>
            </a:r>
            <a:r>
              <a:rPr lang="ko-KR" altLang="en-US" dirty="0"/>
              <a:t>이루어짐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일본 최고 원수 쇼와 천황은 회부되거나</a:t>
            </a:r>
            <a:r>
              <a:rPr lang="en-US" altLang="ko-KR" dirty="0"/>
              <a:t>, </a:t>
            </a:r>
            <a:r>
              <a:rPr lang="ko-KR" altLang="en-US" dirty="0"/>
              <a:t>폐위되지 않음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</a:t>
            </a:r>
            <a:r>
              <a:rPr lang="en-US" altLang="ko-KR" dirty="0"/>
              <a:t>-</a:t>
            </a:r>
            <a:r>
              <a:rPr lang="ko-KR" altLang="en-US" b="1" dirty="0"/>
              <a:t>비군사화와 민주화의 상징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80414C-DF8C-ED9B-7079-1CDD1DAE1E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2600" b="1" dirty="0"/>
              <a:t>피고인석에 앉아있는 </a:t>
            </a:r>
            <a:r>
              <a:rPr lang="en-US" altLang="ko-KR" sz="2600" b="1" dirty="0"/>
              <a:t>‘</a:t>
            </a:r>
            <a:r>
              <a:rPr lang="ko-KR" altLang="en-US" sz="2600" b="1" dirty="0"/>
              <a:t>도조 </a:t>
            </a:r>
            <a:r>
              <a:rPr lang="ko-KR" altLang="en-US" sz="2600" b="1" dirty="0" err="1"/>
              <a:t>히데키</a:t>
            </a:r>
            <a:r>
              <a:rPr lang="en-US" altLang="ko-KR" sz="2600" dirty="0"/>
              <a:t>＇</a:t>
            </a:r>
            <a:endParaRPr lang="ko-KR" altLang="en-US" sz="2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6DAF5F5-28FF-3520-C932-1BCCD0E55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825624"/>
            <a:ext cx="4857750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875ACF-417C-35DE-210F-19002C73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제 </a:t>
            </a:r>
            <a:r>
              <a:rPr lang="en-US" altLang="ko-KR" b="1" dirty="0"/>
              <a:t>2</a:t>
            </a:r>
            <a:r>
              <a:rPr lang="ko-KR" altLang="en-US" b="1" dirty="0"/>
              <a:t>차 세계대전의 개요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5F8C84-12AE-DE10-1DEB-7949F1CD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1939</a:t>
            </a:r>
            <a:r>
              <a:rPr lang="ko-KR" altLang="en-US" b="1" dirty="0"/>
              <a:t>년부터 </a:t>
            </a:r>
            <a:r>
              <a:rPr lang="en-US" altLang="ko-KR" b="1" dirty="0"/>
              <a:t>1945</a:t>
            </a:r>
            <a:r>
              <a:rPr lang="ko-KR" altLang="en-US" b="1" dirty="0"/>
              <a:t>년까지 </a:t>
            </a:r>
            <a:r>
              <a:rPr lang="ko-KR" altLang="en-US" dirty="0"/>
              <a:t>벌어진 전쟁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주요국가</a:t>
            </a:r>
            <a:r>
              <a:rPr lang="en-US" altLang="ko-KR" dirty="0"/>
              <a:t>- </a:t>
            </a:r>
            <a:r>
              <a:rPr lang="ko-KR" altLang="en-US" dirty="0"/>
              <a:t>독일</a:t>
            </a:r>
            <a:r>
              <a:rPr lang="en-US" altLang="ko-KR" dirty="0"/>
              <a:t>, </a:t>
            </a:r>
            <a:r>
              <a:rPr lang="ko-KR" altLang="en-US" dirty="0"/>
              <a:t>영국</a:t>
            </a:r>
            <a:r>
              <a:rPr lang="en-US" altLang="ko-KR" dirty="0"/>
              <a:t>, </a:t>
            </a:r>
            <a:r>
              <a:rPr lang="ko-KR" altLang="en-US" dirty="0"/>
              <a:t>프랑스</a:t>
            </a:r>
            <a:r>
              <a:rPr lang="en-US" altLang="ko-KR" dirty="0"/>
              <a:t>, </a:t>
            </a:r>
            <a:r>
              <a:rPr lang="ko-KR" altLang="en-US" dirty="0"/>
              <a:t>소련</a:t>
            </a:r>
            <a:r>
              <a:rPr lang="en-US" altLang="ko-KR" dirty="0"/>
              <a:t>, </a:t>
            </a:r>
            <a:r>
              <a:rPr lang="ko-KR" altLang="en-US" dirty="0"/>
              <a:t>미국</a:t>
            </a:r>
            <a:r>
              <a:rPr lang="en-US" altLang="ko-KR" dirty="0"/>
              <a:t>, </a:t>
            </a:r>
            <a:r>
              <a:rPr lang="ko-KR" altLang="en-US" dirty="0"/>
              <a:t>일본</a:t>
            </a:r>
            <a:r>
              <a:rPr lang="en-US" altLang="ko-KR" dirty="0"/>
              <a:t>, </a:t>
            </a:r>
            <a:r>
              <a:rPr lang="ko-KR" altLang="en-US" dirty="0"/>
              <a:t>이탈리아 등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차 세계대전의 결과 세계 경제불황으로 일어난 전쟁</a:t>
            </a:r>
          </a:p>
        </p:txBody>
      </p:sp>
    </p:spTree>
    <p:extLst>
      <p:ext uri="{BB962C8B-B14F-4D97-AF65-F5344CB8AC3E}">
        <p14:creationId xmlns:p14="http://schemas.microsoft.com/office/powerpoint/2010/main" val="9240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8840C0-275C-1054-785A-DF0ABA2D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 전쟁 특수를 누리는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7AF382-2C6A-D71B-DB65-B98C9188E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1950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</a:t>
            </a:r>
            <a:r>
              <a:rPr lang="en-US" altLang="ko-KR" dirty="0"/>
              <a:t>25</a:t>
            </a:r>
            <a:r>
              <a:rPr lang="ko-KR" altLang="en-US" dirty="0"/>
              <a:t>일</a:t>
            </a:r>
            <a:r>
              <a:rPr lang="en-US" altLang="ko-KR" dirty="0"/>
              <a:t> </a:t>
            </a:r>
            <a:r>
              <a:rPr lang="ko-KR" altLang="en-US" dirty="0"/>
              <a:t>발생한 </a:t>
            </a:r>
            <a:r>
              <a:rPr lang="ko-KR" altLang="en-US" b="1" dirty="0"/>
              <a:t>한국전쟁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당시 총리 </a:t>
            </a:r>
            <a:r>
              <a:rPr lang="en-US" altLang="ko-KR" dirty="0"/>
              <a:t>‘</a:t>
            </a:r>
            <a:r>
              <a:rPr lang="ko-KR" altLang="en-US" dirty="0"/>
              <a:t>요시다 시게루</a:t>
            </a:r>
            <a:r>
              <a:rPr lang="en-US" altLang="ko-KR" dirty="0"/>
              <a:t>‘-</a:t>
            </a:r>
            <a:r>
              <a:rPr lang="en-US" altLang="ko-KR" b="1" dirty="0"/>
              <a:t>[</a:t>
            </a:r>
            <a:r>
              <a:rPr lang="ko-KR" altLang="en-US" b="1" dirty="0"/>
              <a:t>일본은 살았다</a:t>
            </a:r>
            <a:r>
              <a:rPr lang="en-US" altLang="ko-KR" b="1" dirty="0"/>
              <a:t>]</a:t>
            </a:r>
            <a:r>
              <a:rPr lang="ko-KR" altLang="en-US" dirty="0"/>
              <a:t>라는 발언을 남김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</a:t>
            </a:r>
            <a:r>
              <a:rPr lang="en-US" altLang="ko-KR" dirty="0"/>
              <a:t>-</a:t>
            </a:r>
            <a:r>
              <a:rPr lang="ko-KR" altLang="en-US" b="1" dirty="0"/>
              <a:t>세계대전 이전 수준으로 회복한 경제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dirty="0"/>
              <a:t>미국의 병참 기지로 변모하는 일본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736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6F827D-D047-7AC7-1FCF-CEA2E69C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GHQ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철수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A507E8-0D75-FD2B-BF20-857CA05E26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1951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8</a:t>
            </a:r>
            <a:r>
              <a:rPr lang="ko-KR" altLang="en-US" dirty="0"/>
              <a:t>일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샌프란시스코 강화조약 </a:t>
            </a:r>
            <a:r>
              <a:rPr lang="en-US" altLang="ko-KR" b="1" dirty="0"/>
              <a:t>(</a:t>
            </a:r>
            <a:r>
              <a:rPr lang="ko-KR" altLang="en-US" b="1" dirty="0"/>
              <a:t>평화조약</a:t>
            </a:r>
            <a:r>
              <a:rPr lang="en-US" altLang="ko-KR" b="1" dirty="0"/>
              <a:t>)</a:t>
            </a:r>
            <a:r>
              <a:rPr lang="ko-KR" altLang="en-US" b="1" dirty="0"/>
              <a:t>체결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b="1" dirty="0"/>
              <a:t>1952</a:t>
            </a:r>
            <a:r>
              <a:rPr lang="ko-KR" altLang="en-US" b="1" dirty="0"/>
              <a:t>년 </a:t>
            </a:r>
            <a:r>
              <a:rPr lang="en-US" altLang="ko-KR" b="1" dirty="0"/>
              <a:t>4</a:t>
            </a:r>
            <a:r>
              <a:rPr lang="ko-KR" altLang="en-US" b="1" dirty="0"/>
              <a:t>월 </a:t>
            </a:r>
            <a:r>
              <a:rPr lang="en-US" altLang="ko-KR" b="1" dirty="0"/>
              <a:t>28</a:t>
            </a:r>
            <a:r>
              <a:rPr lang="ko-KR" altLang="en-US" b="1" dirty="0"/>
              <a:t>일 조약 발효</a:t>
            </a:r>
            <a:r>
              <a:rPr lang="en-US" altLang="ko-KR" b="1" dirty="0"/>
              <a:t>-</a:t>
            </a:r>
            <a:r>
              <a:rPr lang="ko-KR" altLang="en-US" b="1" dirty="0"/>
              <a:t>연합국 철수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dirty="0"/>
              <a:t>일본 주권을 회복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678F659-8CC6-7DC1-32E3-8DFC38B9B5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 algn="ctr">
              <a:buNone/>
            </a:pPr>
            <a:r>
              <a:rPr lang="ko-KR" altLang="en-US" sz="2600" b="1" dirty="0"/>
              <a:t>샌프란시스코 강화조약에 사인하는 요시다 시게루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D853C24-D8EC-F1C0-9BA4-23AB45DD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5" y="1825625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244AFC0C-0C84-A1DC-A7E4-86CEDEAF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미국의 보호를 받게 된 일본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BAD1F06-3F2F-C78D-C607-6CD3D03D2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연합군의 철수</a:t>
            </a:r>
            <a:r>
              <a:rPr lang="en-US" altLang="ko-KR" dirty="0"/>
              <a:t>-</a:t>
            </a:r>
            <a:r>
              <a:rPr lang="ko-KR" altLang="en-US" dirty="0"/>
              <a:t>미군이 주둔하며 보호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미국</a:t>
            </a:r>
            <a:r>
              <a:rPr lang="en-US" altLang="ko-KR" dirty="0"/>
              <a:t>-</a:t>
            </a:r>
            <a:r>
              <a:rPr lang="ko-KR" altLang="en-US" dirty="0"/>
              <a:t>일본의 재군비 압박</a:t>
            </a:r>
            <a:r>
              <a:rPr lang="en-US" altLang="ko-KR" dirty="0"/>
              <a:t>(</a:t>
            </a:r>
            <a:r>
              <a:rPr lang="ko-KR" altLang="en-US" dirty="0"/>
              <a:t>자위대 확충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1960</a:t>
            </a:r>
            <a:r>
              <a:rPr lang="ko-KR" altLang="en-US" dirty="0"/>
              <a:t>년 </a:t>
            </a:r>
            <a:r>
              <a:rPr lang="en-US" altLang="ko-KR" b="1" dirty="0"/>
              <a:t>‘</a:t>
            </a:r>
            <a:r>
              <a:rPr lang="ko-KR" altLang="en-US" b="1" dirty="0"/>
              <a:t>일본과 미국 간의 상호 협력 및 안전 보장 조약</a:t>
            </a:r>
            <a:r>
              <a:rPr lang="en-US" altLang="ko-KR" b="1" dirty="0"/>
              <a:t>’</a:t>
            </a:r>
            <a:r>
              <a:rPr lang="ko-KR" altLang="en-US" b="1" dirty="0"/>
              <a:t> </a:t>
            </a:r>
            <a:r>
              <a:rPr lang="ko-KR" altLang="en-US" dirty="0"/>
              <a:t>체결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현재</a:t>
            </a:r>
            <a:r>
              <a:rPr lang="en-US" altLang="ko-KR" dirty="0"/>
              <a:t>-</a:t>
            </a:r>
            <a:r>
              <a:rPr lang="ko-KR" altLang="en-US" dirty="0"/>
              <a:t>도쿄도</a:t>
            </a:r>
            <a:r>
              <a:rPr lang="en-US" altLang="ko-KR" dirty="0"/>
              <a:t>, </a:t>
            </a:r>
            <a:r>
              <a:rPr lang="ko-KR" altLang="en-US" dirty="0"/>
              <a:t>히로시마시 등 </a:t>
            </a:r>
            <a:r>
              <a:rPr lang="ko-KR" altLang="en-US" b="1" dirty="0"/>
              <a:t>미군 기지 배치</a:t>
            </a:r>
          </a:p>
        </p:txBody>
      </p:sp>
    </p:spTree>
    <p:extLst>
      <p:ext uri="{BB962C8B-B14F-4D97-AF65-F5344CB8AC3E}">
        <p14:creationId xmlns:p14="http://schemas.microsoft.com/office/powerpoint/2010/main" val="38663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492D6-B19E-FBD4-8572-FD9AFA4A3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sz="6000" b="1" dirty="0"/>
              <a:t>3. </a:t>
            </a:r>
            <a:r>
              <a:rPr lang="ko-KR" altLang="en-US" sz="6000" b="1" dirty="0"/>
              <a:t>제 </a:t>
            </a:r>
            <a:r>
              <a:rPr lang="en-US" altLang="ko-KR" sz="6000" b="1" dirty="0"/>
              <a:t>2</a:t>
            </a:r>
            <a:r>
              <a:rPr lang="ko-KR" altLang="en-US" sz="6000" b="1" dirty="0"/>
              <a:t>차 세계대전이</a:t>
            </a:r>
            <a:r>
              <a:rPr lang="en-US" altLang="ko-KR" sz="6000" dirty="0"/>
              <a:t> </a:t>
            </a:r>
            <a:r>
              <a:rPr lang="ko-KR" altLang="en-US" sz="6000" b="1" dirty="0"/>
              <a:t>일본에 끼친 영향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BA57E85-1D61-6E61-F768-EB045BFCD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9903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7BB103-C790-2C6C-D17E-4D06CE4F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비무장화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A3F793-2B0A-C2F8-BD0E-973E0296D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일본국</a:t>
            </a:r>
            <a:r>
              <a:rPr lang="ko-KR" altLang="en-US" dirty="0"/>
              <a:t> 헌법 제 </a:t>
            </a:r>
            <a:r>
              <a:rPr lang="en-US" altLang="ko-KR" dirty="0"/>
              <a:t>9</a:t>
            </a:r>
            <a:r>
              <a:rPr lang="ko-KR" altLang="en-US" dirty="0"/>
              <a:t>조에 의해 </a:t>
            </a:r>
            <a:r>
              <a:rPr lang="ko-KR" altLang="en-US" b="1" dirty="0"/>
              <a:t>전쟁과 전력 보유 포기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dirty="0"/>
              <a:t>일본</a:t>
            </a:r>
            <a:r>
              <a:rPr lang="en-US" altLang="ko-KR" dirty="0"/>
              <a:t>-</a:t>
            </a:r>
            <a:r>
              <a:rPr lang="ko-KR" altLang="en-US" dirty="0"/>
              <a:t>공격적인 군사대국으로 성장을 막으려는 의도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한국전쟁의 영향</a:t>
            </a:r>
            <a:r>
              <a:rPr lang="en-US" altLang="ko-KR" dirty="0"/>
              <a:t>-</a:t>
            </a:r>
            <a:r>
              <a:rPr lang="ko-KR" altLang="en-US" dirty="0"/>
              <a:t>일본 </a:t>
            </a:r>
            <a:r>
              <a:rPr lang="ko-KR" altLang="en-US" b="1" dirty="0"/>
              <a:t>자위대 확대 </a:t>
            </a:r>
            <a:r>
              <a:rPr lang="ko-KR" altLang="en-US" dirty="0"/>
              <a:t>및 </a:t>
            </a:r>
            <a:r>
              <a:rPr lang="ko-KR" altLang="en-US" b="1" dirty="0"/>
              <a:t>군수공업 육성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b="1" dirty="0"/>
              <a:t>세계대전의 영향</a:t>
            </a:r>
            <a:r>
              <a:rPr lang="en-US" altLang="ko-KR" dirty="0"/>
              <a:t>-</a:t>
            </a:r>
            <a:r>
              <a:rPr lang="ko-KR" altLang="en-US" dirty="0"/>
              <a:t>현재 방어용 요격 미사일만 사용 가능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25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2B0863-828F-64BB-E748-F457C5E4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자유화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9A2E05-39E4-72A1-FDA3-A966FA2FC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</a:t>
            </a:r>
            <a:r>
              <a:rPr lang="en-US" altLang="ko-KR" dirty="0"/>
              <a:t>-</a:t>
            </a:r>
            <a:r>
              <a:rPr lang="ko-KR" altLang="en-US" b="1" dirty="0"/>
              <a:t>사회</a:t>
            </a:r>
            <a:r>
              <a:rPr lang="en-US" altLang="ko-KR" b="1" dirty="0"/>
              <a:t>, </a:t>
            </a:r>
            <a:r>
              <a:rPr lang="ko-KR" altLang="en-US" b="1" dirty="0"/>
              <a:t>행정</a:t>
            </a:r>
            <a:r>
              <a:rPr lang="en-US" altLang="ko-KR" b="1" dirty="0"/>
              <a:t>, </a:t>
            </a:r>
            <a:r>
              <a:rPr lang="ko-KR" altLang="en-US" b="1" dirty="0"/>
              <a:t>경제 </a:t>
            </a:r>
            <a:r>
              <a:rPr lang="ko-KR" altLang="en-US" dirty="0"/>
              <a:t>전반에 걸쳐 수 </a:t>
            </a:r>
            <a:r>
              <a:rPr lang="ko-KR" altLang="en-US" dirty="0" err="1"/>
              <a:t>년만에</a:t>
            </a:r>
            <a:r>
              <a:rPr lang="ko-KR" altLang="en-US" dirty="0"/>
              <a:t> </a:t>
            </a:r>
            <a:r>
              <a:rPr lang="ko-KR" altLang="en-US" b="1" dirty="0"/>
              <a:t>자유화</a:t>
            </a:r>
            <a:endParaRPr lang="en-US" altLang="ko-KR" b="1" dirty="0"/>
          </a:p>
          <a:p>
            <a:endParaRPr lang="en-US" altLang="ko-KR" dirty="0"/>
          </a:p>
          <a:p>
            <a:r>
              <a:rPr lang="en-US" altLang="ko-KR" dirty="0"/>
              <a:t>1945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4</a:t>
            </a:r>
            <a:r>
              <a:rPr lang="ko-KR" altLang="en-US" dirty="0"/>
              <a:t>일 </a:t>
            </a:r>
            <a:r>
              <a:rPr lang="ko-KR" altLang="en-US" b="1" dirty="0"/>
              <a:t>정치</a:t>
            </a:r>
            <a:r>
              <a:rPr lang="en-US" altLang="ko-KR" b="1" dirty="0"/>
              <a:t>, </a:t>
            </a:r>
            <a:r>
              <a:rPr lang="ko-KR" altLang="en-US" b="1" dirty="0"/>
              <a:t>시민</a:t>
            </a:r>
            <a:r>
              <a:rPr lang="en-US" altLang="ko-KR" b="1" dirty="0"/>
              <a:t>, </a:t>
            </a:r>
            <a:r>
              <a:rPr lang="ko-KR" altLang="en-US" b="1" dirty="0"/>
              <a:t>종교의 자유의 제한 폐지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b="1" dirty="0"/>
              <a:t>치안유지법 폐지</a:t>
            </a:r>
          </a:p>
        </p:txBody>
      </p:sp>
    </p:spTree>
    <p:extLst>
      <p:ext uri="{BB962C8B-B14F-4D97-AF65-F5344CB8AC3E}">
        <p14:creationId xmlns:p14="http://schemas.microsoft.com/office/powerpoint/2010/main" val="70116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44FB2B-36EF-3905-729C-9DE8A890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경제 개혁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DE1AE9-73F8-79B0-D058-889C6ED0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/>
              <a:t>미국</a:t>
            </a:r>
            <a:r>
              <a:rPr lang="en-US" altLang="ko-KR" dirty="0"/>
              <a:t>-</a:t>
            </a:r>
            <a:r>
              <a:rPr lang="ko-KR" altLang="en-US" dirty="0"/>
              <a:t>일본 국내 정치적 안정</a:t>
            </a:r>
            <a:r>
              <a:rPr lang="en-US" altLang="ko-KR" dirty="0"/>
              <a:t>, </a:t>
            </a:r>
            <a:r>
              <a:rPr lang="ko-KR" altLang="en-US" dirty="0"/>
              <a:t>경제적 성장에 중점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연합국 산업 독점한 </a:t>
            </a:r>
            <a:r>
              <a:rPr lang="en-US" altLang="ko-KR" b="1" dirty="0"/>
              <a:t>‘</a:t>
            </a:r>
            <a:r>
              <a:rPr lang="ko-KR" altLang="en-US" b="1" dirty="0" err="1"/>
              <a:t>자이바쓰</a:t>
            </a:r>
            <a:r>
              <a:rPr lang="en-US" altLang="ko-KR" b="1" dirty="0"/>
              <a:t>(</a:t>
            </a:r>
            <a:r>
              <a:rPr lang="ko-KR" altLang="en-US" b="1" dirty="0"/>
              <a:t>일본 재벌</a:t>
            </a:r>
            <a:r>
              <a:rPr lang="en-US" altLang="ko-KR" b="1" dirty="0"/>
              <a:t>)’ </a:t>
            </a:r>
            <a:r>
              <a:rPr lang="ko-KR" altLang="en-US" b="1" dirty="0"/>
              <a:t>해체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dirty="0"/>
              <a:t>소련의 위협</a:t>
            </a:r>
            <a:r>
              <a:rPr lang="en-US" altLang="ko-KR" dirty="0"/>
              <a:t>-</a:t>
            </a:r>
            <a:r>
              <a:rPr lang="ko-KR" altLang="en-US" dirty="0"/>
              <a:t>일본 경제적 대국으로 성장시킬 필요성이 생김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‘</a:t>
            </a:r>
            <a:r>
              <a:rPr lang="ko-KR" altLang="en-US" dirty="0" err="1"/>
              <a:t>게이레쓰</a:t>
            </a:r>
            <a:r>
              <a:rPr lang="en-US" altLang="ko-KR" dirty="0"/>
              <a:t>(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系列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일본 거대 기업집단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형태의 산업 계열화 등장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10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AB51DF-9706-C45D-8E22-96D9D1F8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민주화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2F0855-F20D-51AC-FE03-31ED79A86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/>
              <a:t>연합국 점령 시기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ko-KR" altLang="en-US" sz="3000" b="1" dirty="0"/>
              <a:t>맥아더 장군의 민주화 추진</a:t>
            </a:r>
            <a:r>
              <a:rPr lang="en-US" altLang="ko-KR" sz="3000" dirty="0"/>
              <a:t>-</a:t>
            </a:r>
            <a:r>
              <a:rPr lang="ko-KR" altLang="en-US" sz="3000" dirty="0"/>
              <a:t>토지개혁</a:t>
            </a:r>
            <a:r>
              <a:rPr lang="en-US" altLang="ko-KR" sz="3000" dirty="0"/>
              <a:t>, </a:t>
            </a:r>
            <a:r>
              <a:rPr lang="ko-KR" altLang="en-US" sz="3000" dirty="0"/>
              <a:t>농업 재분배 정책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ko-KR" altLang="en-US" sz="3000" dirty="0"/>
              <a:t>군국주의</a:t>
            </a:r>
            <a:r>
              <a:rPr lang="en-US" altLang="ko-KR" sz="3000" dirty="0"/>
              <a:t>, </a:t>
            </a:r>
            <a:r>
              <a:rPr lang="ko-KR" altLang="en-US" sz="3000" dirty="0"/>
              <a:t>초국가주의인 </a:t>
            </a:r>
            <a:r>
              <a:rPr lang="ko-KR" altLang="en-US" sz="3000" dirty="0" err="1"/>
              <a:t>신토</a:t>
            </a:r>
            <a:r>
              <a:rPr lang="ko-KR" altLang="en-US" sz="3000" dirty="0"/>
              <a:t> 교육</a:t>
            </a:r>
            <a:r>
              <a:rPr lang="en-US" altLang="ko-KR" sz="3000" dirty="0"/>
              <a:t>, </a:t>
            </a:r>
            <a:r>
              <a:rPr lang="ko-KR" altLang="en-US" sz="3000" dirty="0"/>
              <a:t>의식 금지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en-US" altLang="ko-KR" sz="3000" dirty="0"/>
              <a:t>1946</a:t>
            </a:r>
            <a:r>
              <a:rPr lang="ko-KR" altLang="en-US" sz="3000" dirty="0"/>
              <a:t>년 </a:t>
            </a:r>
            <a:r>
              <a:rPr lang="en-US" altLang="ko-KR" sz="3000" dirty="0"/>
              <a:t>4</a:t>
            </a:r>
            <a:r>
              <a:rPr lang="ko-KR" altLang="en-US" sz="3000" dirty="0"/>
              <a:t>월 </a:t>
            </a:r>
            <a:r>
              <a:rPr lang="en-US" altLang="ko-KR" sz="3000" dirty="0"/>
              <a:t>10</a:t>
            </a:r>
            <a:r>
              <a:rPr lang="ko-KR" altLang="en-US" sz="3000" dirty="0"/>
              <a:t>일</a:t>
            </a:r>
            <a:r>
              <a:rPr lang="en-US" altLang="ko-KR" sz="3000" dirty="0"/>
              <a:t>-</a:t>
            </a:r>
            <a:r>
              <a:rPr lang="ko-KR" altLang="en-US" sz="3000" dirty="0"/>
              <a:t>첫 </a:t>
            </a:r>
            <a:r>
              <a:rPr lang="ko-KR" altLang="en-US" sz="3000" b="1" dirty="0"/>
              <a:t>남녀투표</a:t>
            </a:r>
            <a:r>
              <a:rPr lang="ko-KR" altLang="en-US" sz="3000" dirty="0"/>
              <a:t>로 당선된 </a:t>
            </a:r>
            <a:r>
              <a:rPr lang="en-US" altLang="ko-KR" sz="3000" dirty="0"/>
              <a:t>‘</a:t>
            </a:r>
            <a:r>
              <a:rPr lang="ko-KR" altLang="en-US" sz="3000" dirty="0"/>
              <a:t>요시다 시게루</a:t>
            </a:r>
            <a:r>
              <a:rPr lang="en-US" altLang="ko-KR" sz="3000" dirty="0"/>
              <a:t>(</a:t>
            </a:r>
            <a:r>
              <a:rPr lang="ko-KR" altLang="en-US" sz="3000" dirty="0"/>
              <a:t>첫 내각총리대신</a:t>
            </a:r>
            <a:r>
              <a:rPr lang="en-US" altLang="ko-KR" sz="3000" dirty="0"/>
              <a:t>)’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6104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A53B08-64CE-DBC6-CC51-1177F35D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교육 개혁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46EC48-54B0-5BFB-F706-6C26C1459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/>
              <a:t>패전 이전 독일식 기반 교육제도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en-US" altLang="ko-KR" sz="3000" dirty="0"/>
              <a:t>GHQ </a:t>
            </a:r>
            <a:r>
              <a:rPr lang="ko-KR" altLang="en-US" sz="3000" dirty="0"/>
              <a:t>점령기간 미국식 기반 교육제도로 개혁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en-US" altLang="ko-KR" sz="3000" dirty="0"/>
              <a:t>1946</a:t>
            </a:r>
            <a:r>
              <a:rPr lang="ko-KR" altLang="en-US" sz="3000" dirty="0"/>
              <a:t>년에 발표된 </a:t>
            </a:r>
            <a:r>
              <a:rPr lang="en-US" altLang="ko-KR" sz="3000" dirty="0"/>
              <a:t>‘</a:t>
            </a:r>
            <a:r>
              <a:rPr lang="ko-KR" altLang="en-US" sz="3000" dirty="0" err="1"/>
              <a:t>당용한자</a:t>
            </a:r>
            <a:r>
              <a:rPr lang="en-US" altLang="ko-KR" sz="3000" dirty="0"/>
              <a:t>’</a:t>
            </a:r>
            <a:r>
              <a:rPr lang="ko-KR" altLang="en-US" sz="3000" dirty="0"/>
              <a:t> 발표</a:t>
            </a:r>
            <a:r>
              <a:rPr lang="en-US" altLang="ko-KR" sz="3000" dirty="0"/>
              <a:t>, </a:t>
            </a:r>
            <a:r>
              <a:rPr lang="ko-KR" altLang="en-US" sz="3000" dirty="0"/>
              <a:t>이후 </a:t>
            </a:r>
            <a:r>
              <a:rPr lang="en-US" altLang="ko-KR" sz="3000" b="1" dirty="0"/>
              <a:t>‘</a:t>
            </a:r>
            <a:r>
              <a:rPr lang="ko-KR" altLang="en-US" sz="3000" b="1" dirty="0"/>
              <a:t>상용한자</a:t>
            </a:r>
            <a:r>
              <a:rPr lang="en-US" altLang="ko-KR" sz="3000" b="1" dirty="0"/>
              <a:t>’</a:t>
            </a:r>
            <a:r>
              <a:rPr lang="ko-KR" altLang="en-US" sz="3000" dirty="0"/>
              <a:t>로 개정</a:t>
            </a:r>
            <a:r>
              <a:rPr lang="en-US" altLang="ko-KR" sz="3000" dirty="0"/>
              <a:t>, </a:t>
            </a:r>
            <a:r>
              <a:rPr lang="ko-KR" altLang="en-US" sz="3000" dirty="0"/>
              <a:t>맞춤법 개정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ko-KR" altLang="en-US" sz="3000" dirty="0"/>
              <a:t>오늘날 사용하는 </a:t>
            </a:r>
            <a:r>
              <a:rPr lang="ko-KR" altLang="en-US" sz="3000" b="1" dirty="0"/>
              <a:t>일본어의 한자</a:t>
            </a:r>
            <a:r>
              <a:rPr lang="ko-KR" altLang="en-US" sz="3000" dirty="0"/>
              <a:t>가</a:t>
            </a:r>
            <a:r>
              <a:rPr lang="ko-KR" altLang="en-US" sz="3000" b="1" dirty="0"/>
              <a:t> </a:t>
            </a:r>
            <a:r>
              <a:rPr lang="ko-KR" altLang="en-US" sz="3000" dirty="0"/>
              <a:t>됨</a:t>
            </a:r>
          </a:p>
        </p:txBody>
      </p:sp>
    </p:spTree>
    <p:extLst>
      <p:ext uri="{BB962C8B-B14F-4D97-AF65-F5344CB8AC3E}">
        <p14:creationId xmlns:p14="http://schemas.microsoft.com/office/powerpoint/2010/main" val="11170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DBB714-856F-5D93-B730-E7CCE956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여권신장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EF8E9F-4D7D-AE67-9061-BED8FD70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/>
              <a:t>제 </a:t>
            </a:r>
            <a:r>
              <a:rPr lang="en-US" altLang="ko-KR" sz="3000" dirty="0"/>
              <a:t>2</a:t>
            </a:r>
            <a:r>
              <a:rPr lang="ko-KR" altLang="en-US" sz="3000" dirty="0"/>
              <a:t>차 세계대전 이전 </a:t>
            </a:r>
            <a:r>
              <a:rPr lang="ko-KR" altLang="en-US" sz="3000" b="1" dirty="0"/>
              <a:t>일본 여성</a:t>
            </a:r>
            <a:r>
              <a:rPr lang="en-US" altLang="ko-KR" sz="3000" dirty="0"/>
              <a:t>, </a:t>
            </a:r>
            <a:r>
              <a:rPr lang="ko-KR" altLang="en-US" sz="3000" dirty="0"/>
              <a:t>자연권과 참정권 부정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ko-KR" altLang="en-US" sz="3000" dirty="0"/>
              <a:t>패전 이후 제정된 헌법</a:t>
            </a:r>
            <a:r>
              <a:rPr lang="en-US" altLang="ko-KR" sz="3000" dirty="0"/>
              <a:t>-</a:t>
            </a:r>
            <a:r>
              <a:rPr lang="ko-KR" altLang="en-US" sz="3000" b="1" dirty="0"/>
              <a:t>평등권</a:t>
            </a:r>
            <a:r>
              <a:rPr lang="ko-KR" altLang="en-US" sz="3000" dirty="0"/>
              <a:t>과 </a:t>
            </a:r>
            <a:r>
              <a:rPr lang="ko-KR" altLang="en-US" sz="3000" b="1" dirty="0"/>
              <a:t>여성자유권</a:t>
            </a:r>
            <a:r>
              <a:rPr lang="ko-KR" altLang="en-US" sz="3000" dirty="0"/>
              <a:t> 제정</a:t>
            </a:r>
            <a:endParaRPr lang="en-US" altLang="ko-KR" sz="3000" dirty="0"/>
          </a:p>
          <a:p>
            <a:endParaRPr lang="en-US" altLang="ko-KR" sz="3000" dirty="0"/>
          </a:p>
          <a:p>
            <a:r>
              <a:rPr lang="ko-KR" altLang="en-US" sz="3000" dirty="0"/>
              <a:t>일본 여성</a:t>
            </a:r>
            <a:r>
              <a:rPr lang="en-US" altLang="ko-KR" sz="3000" dirty="0"/>
              <a:t>, </a:t>
            </a:r>
            <a:r>
              <a:rPr lang="ko-KR" altLang="en-US" sz="3000" dirty="0"/>
              <a:t>남성과 동등한 권리 획득</a:t>
            </a:r>
          </a:p>
        </p:txBody>
      </p:sp>
    </p:spTree>
    <p:extLst>
      <p:ext uri="{BB962C8B-B14F-4D97-AF65-F5344CB8AC3E}">
        <p14:creationId xmlns:p14="http://schemas.microsoft.com/office/powerpoint/2010/main" val="183178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70446C-8025-07EB-BCD4-5ED2A206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제 </a:t>
            </a:r>
            <a:r>
              <a:rPr lang="en-US" altLang="ko-KR" b="1" dirty="0"/>
              <a:t>2</a:t>
            </a:r>
            <a:r>
              <a:rPr lang="ko-KR" altLang="en-US" b="1" dirty="0"/>
              <a:t>차 세계대전 이전의 아시아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CBF708-DF7B-A8CE-0CC3-2FDE59C37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당시 일본은 중국의 만주를 점령 후</a:t>
            </a:r>
            <a:r>
              <a:rPr lang="en-US" altLang="ko-KR" b="1" dirty="0"/>
              <a:t>(</a:t>
            </a:r>
            <a:r>
              <a:rPr lang="ko-KR" altLang="en-US" b="1" dirty="0"/>
              <a:t>만주사변</a:t>
            </a:r>
            <a:r>
              <a:rPr lang="en-US" altLang="ko-KR" b="1" dirty="0"/>
              <a:t>-1931</a:t>
            </a:r>
            <a:r>
              <a:rPr lang="ko-KR" altLang="en-US" b="1" dirty="0"/>
              <a:t>년</a:t>
            </a:r>
            <a:r>
              <a:rPr lang="en-US" altLang="ko-KR" b="1" dirty="0"/>
              <a:t>)</a:t>
            </a:r>
            <a:r>
              <a:rPr lang="ko-KR" altLang="en-US" b="1" dirty="0"/>
              <a:t> </a:t>
            </a:r>
            <a:r>
              <a:rPr lang="en-US" altLang="ko-KR" b="1" dirty="0"/>
              <a:t>‘</a:t>
            </a:r>
            <a:r>
              <a:rPr lang="ko-KR" altLang="en-US" b="1" dirty="0" err="1"/>
              <a:t>만주국</a:t>
            </a:r>
            <a:r>
              <a:rPr lang="en-US" altLang="ko-KR" b="1" dirty="0"/>
              <a:t>’</a:t>
            </a:r>
            <a:r>
              <a:rPr lang="ko-KR" altLang="en-US" dirty="0"/>
              <a:t>이란 괴뢰국가 설립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아시아의 영향력 확대를 위해 중국과 전쟁</a:t>
            </a:r>
            <a:r>
              <a:rPr lang="en-US" altLang="ko-KR" b="1" dirty="0"/>
              <a:t>(</a:t>
            </a:r>
            <a:r>
              <a:rPr lang="ko-KR" altLang="en-US" b="1" dirty="0"/>
              <a:t>중일전쟁</a:t>
            </a:r>
            <a:r>
              <a:rPr lang="en-US" altLang="ko-KR" b="1" dirty="0"/>
              <a:t>-1937</a:t>
            </a:r>
            <a:r>
              <a:rPr lang="ko-KR" altLang="en-US" b="1" dirty="0"/>
              <a:t>년</a:t>
            </a:r>
            <a:r>
              <a:rPr lang="en-US" altLang="ko-KR" b="1" dirty="0"/>
              <a:t>)</a:t>
            </a:r>
          </a:p>
          <a:p>
            <a:endParaRPr lang="en-US" altLang="ko-KR" b="1" dirty="0"/>
          </a:p>
          <a:p>
            <a:r>
              <a:rPr lang="ko-KR" altLang="en-US" b="1" dirty="0"/>
              <a:t>당시의 </a:t>
            </a:r>
            <a:r>
              <a:rPr lang="ko-KR" altLang="en-US" b="1" dirty="0" err="1"/>
              <a:t>만주국</a:t>
            </a:r>
            <a:r>
              <a:rPr lang="en-US" altLang="ko-KR" b="1" dirty="0"/>
              <a:t>→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A5DE82F-F856-8B88-70FE-91893EE2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3762375"/>
            <a:ext cx="73533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C906C7-27F4-4564-BF04-64BD353F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자료출처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E46888F-E377-B36D-5EDD-408A7C58D5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ko-KR" dirty="0"/>
              <a:t>https://www.nhk.or.jp/archives/sensou/special/warmuseum/01/</a:t>
            </a:r>
          </a:p>
          <a:p>
            <a:r>
              <a:rPr lang="en-US" altLang="ko-KR" dirty="0"/>
              <a:t>https://www.nhk.or.jp/archives/sensou/special/warmuseum/04/</a:t>
            </a:r>
          </a:p>
          <a:p>
            <a:r>
              <a:rPr lang="en-US" altLang="ko-KR" dirty="0"/>
              <a:t>https://www.nhk.or.jp/archives/sensou/special/warmuseum/05/</a:t>
            </a:r>
          </a:p>
          <a:p>
            <a:r>
              <a:rPr lang="en-US" altLang="ko-KR" dirty="0"/>
              <a:t>https://www.nhk.or.jp/archives/sensou/special/warmuseum/06/</a:t>
            </a:r>
          </a:p>
          <a:p>
            <a:r>
              <a:rPr lang="en-US" altLang="ko-KR" dirty="0"/>
              <a:t>https://www.nhk.or.jp/archives/sensou/special/warmuseum/07/</a:t>
            </a:r>
          </a:p>
          <a:p>
            <a:r>
              <a:rPr lang="en-US" altLang="ko-KR" dirty="0"/>
              <a:t>https://www.nhk.or.jp/archives/sensou/special/warmuseum/09/</a:t>
            </a:r>
          </a:p>
          <a:p>
            <a:r>
              <a:rPr lang="en-US" altLang="ko-KR" dirty="0"/>
              <a:t>https://www.nhk.or.jp/archives/sensou/special/warmuseum/10/</a:t>
            </a:r>
          </a:p>
          <a:p>
            <a:r>
              <a:rPr lang="en-US" altLang="ko-KR" dirty="0"/>
              <a:t>https://www.nhk.or.jp/archives/sensou/special/warmuseum/13/</a:t>
            </a:r>
          </a:p>
          <a:p>
            <a:r>
              <a:rPr lang="en-US" altLang="ko-KR" dirty="0"/>
              <a:t>https://www.nhk.or.jp/archives/sensou/special/warmuseum/14/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E30A687-5C9C-2E45-38A3-623000D6CA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ko-KR" dirty="0"/>
              <a:t>https://www.mk.co.kr/jp/culture/11156949</a:t>
            </a:r>
          </a:p>
          <a:p>
            <a:r>
              <a:rPr lang="en-US" altLang="ko-KR" dirty="0"/>
              <a:t>https://ko.wikipedia.org/wiki/%EC%A0%9C2%EC%B0%A8_%EC%84%B8%EA%B3%84_%EB%8C%80%EC%A0%84</a:t>
            </a:r>
          </a:p>
          <a:p>
            <a:r>
              <a:rPr lang="en-US" altLang="ko-KR" dirty="0"/>
              <a:t>https://ko.wikipedia.org/wiki/%EC%97%B0%ED%95%A9%EA%B5%B0_%EC%A0%90%EB%A0%B9%ED%95%98_%EC%9D%BC%EB%B3%B8</a:t>
            </a:r>
          </a:p>
          <a:p>
            <a:r>
              <a:rPr lang="en-US" altLang="ko-KR" dirty="0"/>
              <a:t>https://ko.wikipedia.org/wiki/%ED%83%88%EA%B5%B0%EA%B5%AD%EC%A3%BC%EC%9D%98%ED%99%94</a:t>
            </a:r>
          </a:p>
          <a:p>
            <a:r>
              <a:rPr lang="en-US" altLang="ko-KR" dirty="0"/>
              <a:t>https://ko.wikipedia.org/wiki/%EC%83%8C%ED%94%84%EB%9E%80%EC%8B%9C%EC%8A%A4%EC%BD%94_%EA%B0%95%ED%99%94%EC%A1%B0%EC%95%BD</a:t>
            </a:r>
          </a:p>
          <a:p>
            <a:r>
              <a:rPr lang="en-US" altLang="ko-KR" dirty="0"/>
              <a:t>https://ko.wikipedia.org/wiki/%EC%A0%84%ED%9B%84_%EC%9D%BC%EB%B3%B8</a:t>
            </a:r>
          </a:p>
          <a:p>
            <a:r>
              <a:rPr lang="en-US" altLang="ko-KR" dirty="0"/>
              <a:t>https://www.youtube.com/watch?v=5UsW1ty-YMQ</a:t>
            </a:r>
          </a:p>
          <a:p>
            <a:r>
              <a:rPr lang="en-US" altLang="ko-KR" dirty="0"/>
              <a:t>https://www.youtube.com/watch?v=if5Xe8HaF4c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7147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2635FED0-82B7-69C2-C341-99AF9CEDC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감사합니다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5991E987-DFEC-32A3-0ECC-4878EE39B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5079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CBB857-86D2-C3D4-989A-BE0BB625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제 </a:t>
            </a:r>
            <a:r>
              <a:rPr lang="en-US" altLang="ko-KR" b="1" dirty="0"/>
              <a:t>2</a:t>
            </a:r>
            <a:r>
              <a:rPr lang="ko-KR" altLang="en-US" b="1" dirty="0"/>
              <a:t>차 세계대전의 발발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2A5FCB-D6E4-43F7-D50F-8EB387140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1939</a:t>
            </a:r>
            <a:r>
              <a:rPr lang="ko-KR" altLang="en-US" dirty="0"/>
              <a:t>년 </a:t>
            </a:r>
            <a:r>
              <a:rPr lang="ko-KR" altLang="en-US" b="1" dirty="0" err="1"/>
              <a:t>독일나치</a:t>
            </a:r>
            <a:r>
              <a:rPr lang="ko-KR" altLang="en-US" dirty="0" err="1"/>
              <a:t>가</a:t>
            </a:r>
            <a:r>
              <a:rPr lang="ko-KR" altLang="en-US" dirty="0"/>
              <a:t> </a:t>
            </a:r>
            <a:r>
              <a:rPr lang="ko-KR" altLang="en-US" b="1" dirty="0"/>
              <a:t>폴란드</a:t>
            </a:r>
            <a:r>
              <a:rPr lang="ko-KR" altLang="en-US" dirty="0"/>
              <a:t>를 공격하며 전쟁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독일이 프랑스를 점령하며 프랑스군이 인도차이나에서 철수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 틈을 노려 일본이 </a:t>
            </a:r>
            <a:r>
              <a:rPr lang="ko-KR" altLang="en-US" b="1" dirty="0"/>
              <a:t>인도차이나를 점령</a:t>
            </a:r>
            <a:endParaRPr lang="en-US" altLang="ko-KR" b="1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3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7ECF54-18E9-C5D2-285E-FBFB607C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동남아시아로 확장하는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EEB9EB-A5FB-5796-305B-83E880CD8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1940</a:t>
            </a:r>
            <a:r>
              <a:rPr lang="ko-KR" altLang="en-US" b="1" dirty="0"/>
              <a:t>년 </a:t>
            </a:r>
            <a:r>
              <a:rPr lang="en-US" altLang="ko-KR" b="1" dirty="0"/>
              <a:t>4</a:t>
            </a:r>
            <a:r>
              <a:rPr lang="ko-KR" altLang="en-US" b="1" dirty="0"/>
              <a:t>월 </a:t>
            </a:r>
            <a:r>
              <a:rPr lang="ko-KR" altLang="en-US" dirty="0"/>
              <a:t>이후 동남아시아 </a:t>
            </a:r>
            <a:r>
              <a:rPr lang="ko-KR" altLang="en-US" b="1" dirty="0"/>
              <a:t>남진 정책 </a:t>
            </a:r>
            <a:r>
              <a:rPr lang="ko-KR" altLang="en-US" dirty="0"/>
              <a:t>시행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베트남 북부에 무력으로 점령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자원이 풍부한 유럽식민지 국가 점령</a:t>
            </a:r>
            <a:r>
              <a:rPr lang="en-US" altLang="ko-KR" dirty="0"/>
              <a:t>-</a:t>
            </a:r>
            <a:r>
              <a:rPr lang="ko-KR" altLang="en-US" dirty="0"/>
              <a:t>유럽 전쟁에 </a:t>
            </a:r>
            <a:r>
              <a:rPr lang="ko-KR" altLang="en-US" dirty="0" err="1"/>
              <a:t>이용하려는계획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98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D80177-2120-E7A8-9B9A-E36B1F2C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삼국동맹</a:t>
            </a:r>
            <a:r>
              <a:rPr lang="en-US" altLang="ko-KR" b="1" dirty="0"/>
              <a:t>(</a:t>
            </a:r>
            <a:r>
              <a:rPr lang="ko-KR" altLang="en-US" b="1" dirty="0"/>
              <a:t>추축국</a:t>
            </a:r>
            <a:r>
              <a:rPr lang="en-US" altLang="ko-KR" b="1" dirty="0"/>
              <a:t>)</a:t>
            </a:r>
            <a:r>
              <a:rPr lang="ko-KR" altLang="en-US" b="1" dirty="0"/>
              <a:t> 결성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D2CBD7-76FF-691B-2D43-30B001ECA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1940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월에 결성된 </a:t>
            </a:r>
            <a:r>
              <a:rPr lang="ko-KR" altLang="en-US" b="1" dirty="0"/>
              <a:t>추축국</a:t>
            </a:r>
            <a:endParaRPr lang="en-US" altLang="ko-KR" b="1" dirty="0"/>
          </a:p>
          <a:p>
            <a:endParaRPr lang="en-US" altLang="ko-KR" dirty="0"/>
          </a:p>
          <a:p>
            <a:r>
              <a:rPr lang="ko-KR" altLang="en-US" b="1" dirty="0"/>
              <a:t>독일</a:t>
            </a:r>
            <a:r>
              <a:rPr lang="en-US" altLang="ko-KR" b="1" dirty="0"/>
              <a:t>-(</a:t>
            </a:r>
            <a:r>
              <a:rPr lang="ko-KR" altLang="en-US" b="1" dirty="0"/>
              <a:t>아돌프 히틀러</a:t>
            </a:r>
            <a:r>
              <a:rPr lang="en-US" altLang="ko-KR" b="1" dirty="0"/>
              <a:t>), </a:t>
            </a:r>
            <a:r>
              <a:rPr lang="ko-KR" altLang="en-US" b="1" dirty="0"/>
              <a:t>일본</a:t>
            </a:r>
            <a:r>
              <a:rPr lang="en-US" altLang="ko-KR" b="1" dirty="0"/>
              <a:t>-(</a:t>
            </a:r>
            <a:r>
              <a:rPr lang="ko-KR" altLang="en-US" b="1" dirty="0"/>
              <a:t>도조 </a:t>
            </a:r>
            <a:r>
              <a:rPr lang="ko-KR" altLang="en-US" b="1" dirty="0" err="1"/>
              <a:t>히데키</a:t>
            </a:r>
            <a:r>
              <a:rPr lang="en-US" altLang="ko-KR" b="1" dirty="0"/>
              <a:t>), </a:t>
            </a:r>
            <a:r>
              <a:rPr lang="ko-KR" altLang="en-US" b="1" dirty="0"/>
              <a:t>이탈리아</a:t>
            </a:r>
            <a:r>
              <a:rPr lang="en-US" altLang="ko-KR" b="1" dirty="0"/>
              <a:t>(</a:t>
            </a:r>
            <a:r>
              <a:rPr lang="ko-KR" altLang="en-US" b="1" dirty="0" err="1"/>
              <a:t>베니트</a:t>
            </a:r>
            <a:r>
              <a:rPr lang="ko-KR" altLang="en-US" b="1" dirty="0"/>
              <a:t> 무솔리니</a:t>
            </a:r>
            <a:r>
              <a:rPr lang="en-US" altLang="ko-KR" b="1" dirty="0"/>
              <a:t>)</a:t>
            </a:r>
            <a:r>
              <a:rPr lang="ko-KR" altLang="en-US" b="1" dirty="0"/>
              <a:t>의 삼국동맹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2DFA98-FB77-530A-0C9B-BB291B15A1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3949700"/>
            <a:ext cx="3219450" cy="2362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31A5520-18D7-7946-C4E9-53415203AB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425" y="3949700"/>
            <a:ext cx="2905125" cy="23622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69D75D2-2A9F-0440-F7D0-BD8567A0B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925" y="3949700"/>
            <a:ext cx="3362325" cy="22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2FD0C8-D82E-619B-CEEF-A2DE172A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대동아공영권</a:t>
            </a:r>
            <a:r>
              <a:rPr lang="en-US" altLang="ko-KR" b="1" dirty="0"/>
              <a:t>(</a:t>
            </a:r>
            <a:r>
              <a:rPr lang="zh-TW" altLang="en-US" b="1" i="0" dirty="0">
                <a:solidFill>
                  <a:srgbClr val="202122"/>
                </a:solidFill>
                <a:effectLst/>
              </a:rPr>
              <a:t>大東亞共榮圈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D1A9B7-68E8-0C0B-0984-F91ED62233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b="1" dirty="0"/>
              <a:t>1940</a:t>
            </a:r>
            <a:r>
              <a:rPr lang="ko-KR" altLang="en-US" b="1" dirty="0"/>
              <a:t>년 </a:t>
            </a:r>
            <a:r>
              <a:rPr lang="en-US" altLang="ko-KR" b="1" dirty="0"/>
              <a:t>6</a:t>
            </a:r>
            <a:r>
              <a:rPr lang="ko-KR" altLang="en-US" b="1" dirty="0"/>
              <a:t>월 </a:t>
            </a:r>
            <a:r>
              <a:rPr lang="en-US" altLang="ko-KR" b="1" dirty="0"/>
              <a:t>29</a:t>
            </a:r>
            <a:r>
              <a:rPr lang="ko-KR" altLang="en-US" b="1" dirty="0"/>
              <a:t>일 </a:t>
            </a:r>
            <a:r>
              <a:rPr lang="ko-KR" altLang="en-US" dirty="0"/>
              <a:t>선언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동아시아 전체를 통합</a:t>
            </a:r>
            <a:r>
              <a:rPr lang="ko-KR" altLang="en-US" dirty="0"/>
              <a:t>을</a:t>
            </a:r>
            <a:r>
              <a:rPr lang="ko-KR" altLang="en-US" b="1" dirty="0"/>
              <a:t> </a:t>
            </a:r>
            <a:r>
              <a:rPr lang="ko-KR" altLang="en-US" dirty="0"/>
              <a:t>선전한 개념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실상은 일본이 </a:t>
            </a:r>
            <a:r>
              <a:rPr lang="ko-KR" altLang="en-US" b="1" dirty="0"/>
              <a:t>동남아시아 침략을 정당화 </a:t>
            </a:r>
            <a:r>
              <a:rPr lang="ko-KR" altLang="en-US" dirty="0"/>
              <a:t>하는 수단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B7D7FFE-8043-B1B6-CA97-2339DDC160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869D7B-BC8D-FE34-262D-367A6B5930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00" y="1678026"/>
            <a:ext cx="5610225" cy="44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TM10237555[[fn=심플 테마]]</Template>
  <TotalTime>407</TotalTime>
  <Words>1997</Words>
  <Application>Microsoft Office PowerPoint</Application>
  <PresentationFormat>와이드스크린</PresentationFormat>
  <Paragraphs>441</Paragraphs>
  <Slides>51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7" baseType="lpstr">
      <vt:lpstr>noto</vt:lpstr>
      <vt:lpstr>맑은 고딕</vt:lpstr>
      <vt:lpstr>Arial</vt:lpstr>
      <vt:lpstr>Tw Cen MT</vt:lpstr>
      <vt:lpstr>Wingdings 3</vt:lpstr>
      <vt:lpstr>New_Simple01</vt:lpstr>
      <vt:lpstr>제 2차세계대전에서의 일본</vt:lpstr>
      <vt:lpstr>목차</vt:lpstr>
      <vt:lpstr> 1. 제 2차 세계대전 당시의 일본 </vt:lpstr>
      <vt:lpstr>제 2차 세계대전의 개요</vt:lpstr>
      <vt:lpstr>제 2차 세계대전 이전의 아시아</vt:lpstr>
      <vt:lpstr>제 2차 세계대전의 발발</vt:lpstr>
      <vt:lpstr>동남아시아로 확장하는 일본</vt:lpstr>
      <vt:lpstr>삼국동맹(추축국) 결성</vt:lpstr>
      <vt:lpstr>대동아공영권(大東亞共榮圈)</vt:lpstr>
      <vt:lpstr>일본침략에 대한 미국의 반발</vt:lpstr>
      <vt:lpstr>미국과 일본의 전쟁 위기</vt:lpstr>
      <vt:lpstr>미국과의 전쟁을 준비하는 일본</vt:lpstr>
      <vt:lpstr>미국과의 전쟁 전 최종협상</vt:lpstr>
      <vt:lpstr>진주만 공습</vt:lpstr>
      <vt:lpstr>진주만 공습의 충격에 빠진 미국과 영국</vt:lpstr>
      <vt:lpstr>진주만 공습에 기뻐하는 일본 사회</vt:lpstr>
      <vt:lpstr>태평양 전쟁 </vt:lpstr>
      <vt:lpstr>미국(연합국)의 첫 승리</vt:lpstr>
      <vt:lpstr>미국의 반격</vt:lpstr>
      <vt:lpstr>야마모토 이소로쿠 장관의 죽음</vt:lpstr>
      <vt:lpstr>애투섬 전투</vt:lpstr>
      <vt:lpstr>학도 출진 장행회</vt:lpstr>
      <vt:lpstr>사이판 전투</vt:lpstr>
      <vt:lpstr>카미카제 특공대 출격</vt:lpstr>
      <vt:lpstr>카미카제 특공대 영상</vt:lpstr>
      <vt:lpstr>도쿄 대공습</vt:lpstr>
      <vt:lpstr>오키나와에 상륙하는 미군</vt:lpstr>
      <vt:lpstr>포츠담 선언</vt:lpstr>
      <vt:lpstr>미국, 일본 히로시마에 원자폭탄 투하</vt:lpstr>
      <vt:lpstr>나가사키에 추가 원폭 투하</vt:lpstr>
      <vt:lpstr>소련의 만주국 침공</vt:lpstr>
      <vt:lpstr>일본의 패망</vt:lpstr>
      <vt:lpstr>일본의 패망 영상</vt:lpstr>
      <vt:lpstr>2. 제 2차 세계대전 이후 일본</vt:lpstr>
      <vt:lpstr>GHQ의 점령을 받게 된 일본(1)</vt:lpstr>
      <vt:lpstr>GHQ의 점령을 받게 된 일본(2)</vt:lpstr>
      <vt:lpstr>일본의 탈군국주의화</vt:lpstr>
      <vt:lpstr>일본국 헌법 제정</vt:lpstr>
      <vt:lpstr>극동 국제 군사 재판</vt:lpstr>
      <vt:lpstr>한국 전쟁 특수를 누리는 일본</vt:lpstr>
      <vt:lpstr>GHQ의 철수</vt:lpstr>
      <vt:lpstr>미국의 보호를 받게 된 일본</vt:lpstr>
      <vt:lpstr>3. 제 2차 세계대전이 일본에 끼친 영향</vt:lpstr>
      <vt:lpstr>비무장화</vt:lpstr>
      <vt:lpstr>자유화</vt:lpstr>
      <vt:lpstr>경제 개혁</vt:lpstr>
      <vt:lpstr>민주화</vt:lpstr>
      <vt:lpstr>일본 교육 개혁</vt:lpstr>
      <vt:lpstr>여권신장</vt:lpstr>
      <vt:lpstr>자료출처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규신 조</dc:creator>
  <cp:lastModifiedBy>규신 조</cp:lastModifiedBy>
  <cp:revision>11</cp:revision>
  <dcterms:created xsi:type="dcterms:W3CDTF">2024-11-24T12:21:19Z</dcterms:created>
  <dcterms:modified xsi:type="dcterms:W3CDTF">2024-12-04T12:41:29Z</dcterms:modified>
</cp:coreProperties>
</file>