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0" name="수민" initials="수민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1162" y="34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commentAuthors" Target="commentAuthors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2024-11-30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1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2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2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3.png"  /><Relationship Id="rId4" Type="http://schemas.openxmlformats.org/officeDocument/2006/relationships/image" Target="../media/image2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Relationship Id="rId3" Type="http://schemas.openxmlformats.org/officeDocument/2006/relationships/image" Target="../media/image3.png"  /><Relationship Id="rId4" Type="http://schemas.openxmlformats.org/officeDocument/2006/relationships/image" Target="../media/image27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2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png"  /><Relationship Id="rId4" Type="http://schemas.openxmlformats.org/officeDocument/2006/relationships/image" Target="../media/image2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1.png"  /><Relationship Id="rId4" Type="http://schemas.openxmlformats.org/officeDocument/2006/relationships/image" Target="../media/image32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5.jpeg"  /><Relationship Id="rId4" Type="http://schemas.openxmlformats.org/officeDocument/2006/relationships/image" Target="../media/image3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37.jpeg"  /><Relationship Id="rId4" Type="http://schemas.openxmlformats.org/officeDocument/2006/relationships/image" Target="../media/image38.jpeg"  /><Relationship Id="rId5" Type="http://schemas.openxmlformats.org/officeDocument/2006/relationships/image" Target="../media/image39.jpeg"  /><Relationship Id="rId6" Type="http://schemas.openxmlformats.org/officeDocument/2006/relationships/hyperlink" Target="https://anymarry.mwed.jp/konintodoke" TargetMode="External"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0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1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2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3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4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7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6.png"  /><Relationship Id="rId3" Type="http://schemas.openxmlformats.org/officeDocument/2006/relationships/image" Target="../media/image4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1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1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1062903"/>
            <a:ext cx="10972798" cy="4271096"/>
          </a:xfrm>
        </p:spPr>
        <p:txBody>
          <a:bodyPr/>
          <a:lstStyle/>
          <a:p>
            <a:pPr>
              <a:defRPr/>
            </a:pPr>
            <a:r>
              <a:rPr lang="ko-KR" altLang="en-US" sz="8300" dirty="0">
                <a:solidFill>
                  <a:srgbClr val="000000"/>
                </a:solidFill>
                <a:latin typeface="TT투게더"/>
                <a:ea typeface="TT투게더"/>
              </a:rPr>
              <a:t>일본의 결혼</a:t>
            </a:r>
            <a:r>
              <a:rPr lang="ko-KR" altLang="en-US" sz="8300" dirty="0">
                <a:solidFill>
                  <a:srgbClr val="FCBAFC"/>
                </a:solidFill>
                <a:latin typeface="TT투게더"/>
                <a:ea typeface="TT투게더"/>
              </a:rPr>
              <a:t> </a:t>
            </a:r>
            <a:br>
              <a:rPr lang="ko-KR" altLang="en-US" sz="7300" dirty="0">
                <a:latin typeface="TT투게더"/>
                <a:ea typeface="TT투게더"/>
              </a:rPr>
            </a:br>
            <a:br>
              <a:rPr lang="ko-KR" altLang="en-US" sz="7300" dirty="0">
                <a:latin typeface="TT투게더"/>
                <a:ea typeface="TT투게더"/>
              </a:rPr>
            </a:br>
            <a:r>
              <a:rPr lang="en-US" altLang="ko-KR" sz="2600" dirty="0">
                <a:solidFill>
                  <a:srgbClr val="404040"/>
                </a:solidFill>
                <a:latin typeface="TT투게더"/>
                <a:ea typeface="TT투게더"/>
              </a:rPr>
              <a:t>22109302</a:t>
            </a:r>
            <a:r>
              <a:rPr lang="ko-KR" altLang="en-US" sz="2600" dirty="0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ko-KR" altLang="en-US" sz="2600" dirty="0" err="1">
                <a:solidFill>
                  <a:srgbClr val="404040"/>
                </a:solidFill>
                <a:latin typeface="TT투게더"/>
                <a:ea typeface="TT투게더"/>
              </a:rPr>
              <a:t>성수민</a:t>
            </a:r>
            <a:endParaRPr lang="ko-KR" altLang="en-US" sz="2600" dirty="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44000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결혼식 장소 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ko-KR" altLang="en-US">
                <a:latin typeface="TT투게더"/>
                <a:ea typeface="TT투게더"/>
              </a:rPr>
              <a:t>신전식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zh-CN" altLang="ko-KR" b="1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217161"/>
            <a:ext cx="10972798" cy="443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카미사마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(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앞에서 일본 </a:t>
            </a:r>
            <a:r>
              <a:rPr lang="ko-KR" altLang="en-US">
                <a:solidFill>
                  <a:srgbClr val="a0b4e6"/>
                </a:solidFill>
                <a:latin typeface="TT투게더"/>
                <a:ea typeface="TT투게더"/>
              </a:rPr>
              <a:t>전통식 복장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을 하고 식을 치르는 예식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신을 기념하는 신성한 건물인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신성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에서 이루어짐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엄숙한 결혼식이 진행되는 것이 특징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전통적인 혼례여서 많은 시간과 정성이 필요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신전식의 매력은 ‘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신성함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’ 과 ‘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가족과의 유대감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’ 을 느낌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81999" y="2467149"/>
            <a:ext cx="3810000" cy="348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-15333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신전식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zh-CN" altLang="en-US" b="1">
                <a:latin typeface="TT투게더"/>
                <a:ea typeface="TT투게더"/>
              </a:rPr>
              <a:t>神前式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en-US" altLang="ko-KR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07084" y="2181962"/>
            <a:ext cx="647007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신전식에선 일본의 전통적인 의상을 입고 결혼식을 올림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여자는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‘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시루무쿠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’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라는 앞뒤 전체가 흰색인 일본식 의상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이 의상은 가정의 무죄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순결 및 결혼 스타일로 염색되는 의미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16524" y="2014883"/>
            <a:ext cx="2059737" cy="440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신전식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zh-CN" altLang="ko-KR" b="1">
                <a:latin typeface="TT투게더"/>
                <a:ea typeface="TT투게더"/>
              </a:rPr>
              <a:t>神前式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en-US" altLang="ko-KR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21355" y="2150441"/>
            <a:ext cx="6654076" cy="432031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남자는 검은 볏이 있는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‘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하오리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’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를 입음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이 의상에 검은 색상은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‘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어떤 색으로도 염색되지 않음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’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을 의미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신랑의 위엄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남성성 및 결단력을 표현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31577" y="2095222"/>
            <a:ext cx="2157153" cy="461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결혼식 장소 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ko-KR" altLang="en-US">
                <a:latin typeface="TT투게더"/>
                <a:ea typeface="TT투게더"/>
              </a:rPr>
              <a:t>일반식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en-US" altLang="ko-KR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3100530"/>
            <a:ext cx="8225445" cy="23503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일반 결혼식은 우리나라와 비슷하게 진행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신부는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웨딩드레스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신랑은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턱시도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를 입고 등장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15981" y="2721696"/>
            <a:ext cx="1882140" cy="3429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04208" y="2721696"/>
            <a:ext cx="188214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결혼식 장소 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ko-KR" altLang="en-US">
                <a:latin typeface="TT투게더"/>
                <a:ea typeface="TT투게더"/>
              </a:rPr>
              <a:t>일반식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en-US" altLang="ko-KR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2564389"/>
            <a:ext cx="8158593" cy="34868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일본의 결혼식은 </a:t>
            </a:r>
            <a:r>
              <a:rPr lang="ko-KR" altLang="en-US" sz="2900">
                <a:solidFill>
                  <a:srgbClr val="f19595"/>
                </a:solidFill>
                <a:latin typeface="TT투게더"/>
                <a:ea typeface="TT투게더"/>
              </a:rPr>
              <a:t>본식 </a:t>
            </a:r>
            <a:r>
              <a:rPr lang="en-US" altLang="ko-KR" sz="2900">
                <a:solidFill>
                  <a:srgbClr val="f19595"/>
                </a:solidFill>
                <a:latin typeface="TT투게더"/>
                <a:ea typeface="TT투게더"/>
              </a:rPr>
              <a:t>,</a:t>
            </a:r>
            <a:r>
              <a:rPr lang="ko-KR" altLang="en-US" sz="2900">
                <a:solidFill>
                  <a:srgbClr val="f19595"/>
                </a:solidFill>
                <a:latin typeface="TT투게더"/>
                <a:ea typeface="TT투게더"/>
              </a:rPr>
              <a:t> 피로연 </a:t>
            </a:r>
            <a:r>
              <a:rPr lang="en-US" altLang="ko-KR" sz="2900">
                <a:solidFill>
                  <a:srgbClr val="f19595"/>
                </a:solidFill>
                <a:latin typeface="TT투게더"/>
                <a:ea typeface="TT투게더"/>
              </a:rPr>
              <a:t>,</a:t>
            </a:r>
            <a:r>
              <a:rPr lang="ko-KR" altLang="en-US" sz="2900">
                <a:solidFill>
                  <a:srgbClr val="f19595"/>
                </a:solidFill>
                <a:latin typeface="TT투게더"/>
                <a:ea typeface="TT투게더"/>
              </a:rPr>
              <a:t> </a:t>
            </a:r>
            <a:r>
              <a:rPr lang="en-US" altLang="ko-KR" sz="2900">
                <a:solidFill>
                  <a:srgbClr val="f19595"/>
                </a:solidFill>
                <a:latin typeface="TT투게더"/>
                <a:ea typeface="TT투게더"/>
              </a:rPr>
              <a:t>2</a:t>
            </a:r>
            <a:r>
              <a:rPr lang="ko-KR" altLang="en-US" sz="2900">
                <a:solidFill>
                  <a:srgbClr val="f19595"/>
                </a:solidFill>
                <a:latin typeface="TT투게더"/>
                <a:ea typeface="TT투게더"/>
              </a:rPr>
              <a:t>차 모임</a:t>
            </a: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총 </a:t>
            </a:r>
            <a:r>
              <a:rPr lang="en-US" altLang="ko-KR" sz="2900">
                <a:solidFill>
                  <a:srgbClr val="404040"/>
                </a:solidFill>
                <a:latin typeface="TT투게더"/>
                <a:ea typeface="TT투게더"/>
              </a:rPr>
              <a:t>3</a:t>
            </a: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단계로 진행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f19595"/>
                </a:solidFill>
                <a:latin typeface="TT투게더"/>
                <a:ea typeface="TT투게더"/>
              </a:rPr>
              <a:t>1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단계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본식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20~30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분 정도 담백하게 미리 올리는 식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80279" y="2564389"/>
            <a:ext cx="3486434" cy="344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07975" y="2147562"/>
            <a:ext cx="3095971" cy="3204939"/>
          </a:xfrm>
          <a:prstGeom prst="rect">
            <a:avLst/>
          </a:prstGeom>
        </p:spPr>
      </p:pic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결혼식 장소 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ko-KR" altLang="en-US">
                <a:latin typeface="TT투게더"/>
                <a:ea typeface="TT투게더"/>
              </a:rPr>
              <a:t>일반식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en-US" altLang="ko-KR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2797463"/>
            <a:ext cx="10972798" cy="30322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ko-KR" sz="3764">
                <a:solidFill>
                  <a:srgbClr val="f19595"/>
                </a:solidFill>
                <a:latin typeface="TT투게더"/>
                <a:ea typeface="TT투게더"/>
              </a:rPr>
              <a:t>2</a:t>
            </a:r>
            <a:r>
              <a:rPr lang="ko-KR" altLang="en-US" sz="3764">
                <a:solidFill>
                  <a:srgbClr val="f19595"/>
                </a:solidFill>
                <a:latin typeface="TT투게더"/>
                <a:ea typeface="TT투게더"/>
              </a:rPr>
              <a:t>단계</a:t>
            </a:r>
            <a:r>
              <a:rPr lang="ko-KR" altLang="en-US" sz="3764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 sz="3764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3764">
                <a:solidFill>
                  <a:srgbClr val="404040"/>
                </a:solidFill>
                <a:latin typeface="TT투게더"/>
                <a:ea typeface="TT투게더"/>
              </a:rPr>
              <a:t>  피로연</a:t>
            </a:r>
            <a:endParaRPr lang="ko-KR" altLang="en-US" sz="3764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풀코스 식사를 제공 하면서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식전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/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식중영상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축사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/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축가 등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결혼식의 </a:t>
            </a:r>
            <a:r>
              <a:rPr lang="ko-KR" altLang="en-US">
                <a:solidFill>
                  <a:srgbClr val="a0b4e6"/>
                </a:solidFill>
                <a:latin typeface="TT투게더"/>
                <a:ea typeface="TT투게더"/>
              </a:rPr>
              <a:t>엔터테인먼트적인</a:t>
            </a:r>
            <a:endParaRPr lang="ko-KR" altLang="en-US">
              <a:solidFill>
                <a:srgbClr val="a0b4e6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부분들을 모아서 진행하는 파트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67268" y="3414048"/>
            <a:ext cx="3924732" cy="3443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65589" y="2177241"/>
            <a:ext cx="3626410" cy="3635499"/>
          </a:xfrm>
          <a:prstGeom prst="rect">
            <a:avLst/>
          </a:prstGeom>
        </p:spPr>
      </p:pic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결혼식 장소 </a:t>
            </a:r>
            <a:r>
              <a:rPr lang="en-US" altLang="ko-KR">
                <a:latin typeface="TT투게더"/>
                <a:ea typeface="TT투게더"/>
              </a:rPr>
              <a:t>(</a:t>
            </a:r>
            <a:r>
              <a:rPr lang="ko-KR" altLang="en-US">
                <a:latin typeface="TT투게더"/>
                <a:ea typeface="TT투게더"/>
              </a:rPr>
              <a:t>일반식</a:t>
            </a:r>
            <a:r>
              <a:rPr lang="en-US" altLang="ko-KR">
                <a:latin typeface="TT투게더"/>
                <a:ea typeface="TT투게더"/>
              </a:rPr>
              <a:t>)</a:t>
            </a:r>
            <a:endParaRPr lang="en-US" altLang="ko-KR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2559337"/>
            <a:ext cx="9295098" cy="369252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3459">
                <a:solidFill>
                  <a:srgbClr val="f19595"/>
                </a:solidFill>
                <a:latin typeface="TT투게더"/>
                <a:ea typeface="TT투게더"/>
              </a:rPr>
              <a:t>3</a:t>
            </a:r>
            <a:r>
              <a:rPr lang="ko-KR" altLang="en-US" sz="3459">
                <a:solidFill>
                  <a:srgbClr val="f19595"/>
                </a:solidFill>
                <a:latin typeface="TT투게더"/>
                <a:ea typeface="TT투게더"/>
              </a:rPr>
              <a:t>단계</a:t>
            </a:r>
            <a:r>
              <a:rPr lang="ko-KR" altLang="en-US" sz="3459">
                <a:latin typeface="TT투게더"/>
                <a:ea typeface="TT투게더"/>
              </a:rPr>
              <a:t> </a:t>
            </a:r>
            <a:r>
              <a:rPr lang="en-US" altLang="ko-KR" sz="3459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3459">
                <a:solidFill>
                  <a:srgbClr val="404040"/>
                </a:solidFill>
                <a:latin typeface="TT투게더"/>
                <a:ea typeface="TT투게더"/>
              </a:rPr>
              <a:t>  </a:t>
            </a:r>
            <a:r>
              <a:rPr lang="en-US" altLang="ko-KR" sz="3459">
                <a:solidFill>
                  <a:srgbClr val="404040"/>
                </a:solidFill>
                <a:latin typeface="TT투게더"/>
                <a:ea typeface="TT투게더"/>
              </a:rPr>
              <a:t>2</a:t>
            </a:r>
            <a:r>
              <a:rPr lang="ko-KR" altLang="en-US" sz="3459">
                <a:solidFill>
                  <a:srgbClr val="404040"/>
                </a:solidFill>
                <a:latin typeface="TT투게더"/>
                <a:ea typeface="TT투게더"/>
              </a:rPr>
              <a:t>차 모임</a:t>
            </a:r>
            <a:endParaRPr lang="ko-KR" altLang="en-US" sz="3459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뒷풀이 정도로 생각하면 됨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주로 신랑 신부의 친구들이 모여 게임을 하거나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추첨을 통해 선물을 나눠주는 등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파티 형식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으로 진행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947939" y="2447993"/>
            <a:ext cx="2861709" cy="3554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하객 의상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9897" y="2109340"/>
            <a:ext cx="9182102" cy="41254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459">
                <a:solidFill>
                  <a:srgbClr val="f19595"/>
                </a:solidFill>
                <a:latin typeface="TT투게더"/>
                <a:ea typeface="TT투게더"/>
              </a:rPr>
              <a:t>하객의 복장 중 피해야 할 것 </a:t>
            </a:r>
            <a:r>
              <a:rPr lang="en-US" altLang="ko-KR" sz="3459">
                <a:solidFill>
                  <a:srgbClr val="f19595"/>
                </a:solidFill>
                <a:latin typeface="TT투게더"/>
                <a:ea typeface="TT투게더"/>
              </a:rPr>
              <a:t>!</a:t>
            </a:r>
            <a:endParaRPr lang="en-US" altLang="ko-KR" sz="3459">
              <a:solidFill>
                <a:srgbClr val="f19595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흰색 복장 </a:t>
            </a:r>
            <a:r>
              <a:rPr lang="en-US" altLang="ko-KR" sz="2900">
                <a:solidFill>
                  <a:srgbClr val="404040"/>
                </a:solidFill>
                <a:latin typeface="TT투게더"/>
                <a:ea typeface="TT투게더"/>
              </a:rPr>
              <a:t>(</a:t>
            </a: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우리 나라와 같은 의미</a:t>
            </a:r>
            <a:r>
              <a:rPr lang="en-US" altLang="ko-KR" sz="2900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endParaRPr lang="en-US" altLang="ko-KR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민소매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검은색</a:t>
            </a:r>
            <a:r>
              <a:rPr lang="en-US" altLang="ko-KR" sz="2900">
                <a:solidFill>
                  <a:srgbClr val="404040"/>
                </a:solidFill>
                <a:latin typeface="TT투게더"/>
                <a:ea typeface="TT투게더"/>
              </a:rPr>
              <a:t>+</a:t>
            </a: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진주목걸이 </a:t>
            </a:r>
            <a:r>
              <a:rPr lang="en-US" altLang="ko-KR" sz="2900">
                <a:solidFill>
                  <a:srgbClr val="404040"/>
                </a:solidFill>
                <a:latin typeface="TT투게더"/>
                <a:ea typeface="TT투게더"/>
              </a:rPr>
              <a:t>(</a:t>
            </a: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장례식 복장으로 비춰질 수 있음</a:t>
            </a:r>
            <a:r>
              <a:rPr lang="en-US" altLang="ko-KR" sz="2900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endParaRPr lang="en-US" altLang="ko-KR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발끝이 보이는 샌들식 구두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4005" y="2562137"/>
            <a:ext cx="2688605" cy="3219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하객 의상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2422813"/>
            <a:ext cx="6221119" cy="359511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여자의 하객룩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여자의 하객 패션으로는 보통 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포멀디자인의 </a:t>
            </a: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세미드레스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를 많이 입음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100">
                <a:solidFill>
                  <a:srgbClr val="404040"/>
                </a:solidFill>
                <a:latin typeface="TT투게더"/>
                <a:ea typeface="TT투게더"/>
              </a:rPr>
              <a:t>*</a:t>
            </a:r>
            <a:r>
              <a:rPr lang="ko-KR" altLang="en-US" sz="2100">
                <a:solidFill>
                  <a:srgbClr val="404040"/>
                </a:solidFill>
                <a:latin typeface="TT투게더"/>
                <a:ea typeface="TT투게더"/>
              </a:rPr>
              <a:t>한국인 기준 살짝  화려한 드레스</a:t>
            </a:r>
            <a:endParaRPr lang="ko-KR" altLang="en-US" sz="21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579255" y="2603111"/>
            <a:ext cx="2126694" cy="3234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하객 의상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350421"/>
            <a:ext cx="7260212" cy="381158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남자의 하객룩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결혼식에 초대된 남자 하객은 </a:t>
            </a: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보통 정장</a:t>
            </a: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 수트를 입는게 일반적인 복장 예절</a:t>
            </a: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검은색이나 네이비 색의 다크한 수트가 </a:t>
            </a:r>
            <a:r>
              <a:rPr lang="en-US" altLang="ko-KR" sz="2600">
                <a:solidFill>
                  <a:srgbClr val="f19595"/>
                </a:solidFill>
                <a:latin typeface="TT투게더"/>
                <a:ea typeface="TT투게더"/>
              </a:rPr>
              <a:t>good</a:t>
            </a:r>
            <a:endParaRPr lang="en-US" altLang="ko-KR" sz="2600">
              <a:solidFill>
                <a:srgbClr val="f19595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en-US" altLang="ko-KR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en-US" altLang="ko-KR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1800">
                <a:solidFill>
                  <a:srgbClr val="404040"/>
                </a:solidFill>
                <a:latin typeface="TT투게더"/>
                <a:ea typeface="TT투게더"/>
              </a:rPr>
              <a:t>*</a:t>
            </a:r>
            <a:r>
              <a:rPr lang="ko-KR" altLang="en-US" sz="1800">
                <a:solidFill>
                  <a:srgbClr val="404040"/>
                </a:solidFill>
                <a:latin typeface="TT투게더"/>
                <a:ea typeface="TT투게더"/>
              </a:rPr>
              <a:t>사회나 축가 등으로 초대 되었다면</a:t>
            </a:r>
            <a:r>
              <a:rPr lang="en-US" altLang="ko-KR" sz="18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1800">
                <a:solidFill>
                  <a:srgbClr val="404040"/>
                </a:solidFill>
                <a:latin typeface="TT투게더"/>
                <a:ea typeface="TT투게더"/>
              </a:rPr>
              <a:t>  베스트나 턱시도를 입는 것도 괜찮음</a:t>
            </a:r>
            <a:endParaRPr lang="ko-KR" altLang="en-US" sz="1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39027" y="2630210"/>
            <a:ext cx="2138197" cy="325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158354" y="306190"/>
            <a:ext cx="3954927" cy="1143000"/>
          </a:xfrm>
        </p:spPr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목차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12101" y="1964122"/>
            <a:ext cx="6241354" cy="41824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01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결혼이란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?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(</a:t>
            </a:r>
            <a:r>
              <a:rPr lang="zh-CN" altLang="ko-KR" b="1">
                <a:solidFill>
                  <a:srgbClr val="404040"/>
                </a:solidFill>
                <a:effectLst/>
                <a:latin typeface="TT투게더"/>
                <a:ea typeface="TT투게더"/>
              </a:rPr>
              <a:t>結婚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endParaRPr lang="en-US" altLang="ko-KR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en-US" altLang="ko-KR">
              <a:solidFill>
                <a:srgbClr val="00000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02 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일본의 결혼 소개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457200" indent="-457200">
              <a:buAutoNum type="arabicPeriod"/>
              <a:defRPr/>
            </a:pPr>
            <a:r>
              <a:rPr lang="ko-KR" altLang="en-US" sz="2200">
                <a:solidFill>
                  <a:srgbClr val="808080"/>
                </a:solidFill>
                <a:latin typeface="TT투게더"/>
                <a:ea typeface="TT투게더"/>
              </a:rPr>
              <a:t>결혼 평균 연령</a:t>
            </a:r>
            <a:endParaRPr lang="ko-KR" altLang="en-US" sz="2200">
              <a:solidFill>
                <a:srgbClr val="808080"/>
              </a:solidFill>
              <a:latin typeface="TT투게더"/>
              <a:ea typeface="TT투게더"/>
            </a:endParaRPr>
          </a:p>
          <a:p>
            <a:pPr marL="457200" indent="-457200">
              <a:buAutoNum type="arabicPeriod"/>
              <a:defRPr/>
            </a:pPr>
            <a:r>
              <a:rPr lang="ko-KR" altLang="en-US" sz="2200">
                <a:solidFill>
                  <a:srgbClr val="808080"/>
                </a:solidFill>
                <a:latin typeface="TT투게더"/>
                <a:ea typeface="TT투게더"/>
              </a:rPr>
              <a:t>일본의 결혼 스타일 </a:t>
            </a:r>
            <a:r>
              <a:rPr lang="en-US" altLang="ko-KR" sz="2200">
                <a:solidFill>
                  <a:srgbClr val="808080"/>
                </a:solidFill>
                <a:latin typeface="TT투게더"/>
                <a:ea typeface="TT투게더"/>
              </a:rPr>
              <a:t>3</a:t>
            </a:r>
            <a:r>
              <a:rPr lang="ko-KR" altLang="en-US" sz="2200">
                <a:solidFill>
                  <a:srgbClr val="808080"/>
                </a:solidFill>
                <a:latin typeface="TT투게더"/>
                <a:ea typeface="TT투게더"/>
              </a:rPr>
              <a:t>가지</a:t>
            </a:r>
            <a:endParaRPr lang="ko-KR" altLang="en-US" sz="2200">
              <a:solidFill>
                <a:srgbClr val="80808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200">
                <a:solidFill>
                  <a:srgbClr val="808080"/>
                </a:solidFill>
                <a:latin typeface="TT투게더"/>
                <a:ea typeface="TT투게더"/>
              </a:rPr>
              <a:t>3.</a:t>
            </a:r>
            <a:r>
              <a:rPr lang="ko-KR" altLang="en-US" sz="2200">
                <a:solidFill>
                  <a:srgbClr val="808080"/>
                </a:solidFill>
                <a:latin typeface="TT투게더"/>
                <a:ea typeface="TT투게더"/>
              </a:rPr>
              <a:t>    결혼식 장소</a:t>
            </a:r>
            <a:endParaRPr lang="ko-KR" altLang="en-US" sz="2200">
              <a:solidFill>
                <a:srgbClr val="80808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200">
                <a:solidFill>
                  <a:srgbClr val="808080"/>
                </a:solidFill>
                <a:latin typeface="TT투게더"/>
                <a:ea typeface="TT투게더"/>
              </a:rPr>
              <a:t>4.</a:t>
            </a:r>
            <a:r>
              <a:rPr lang="ko-KR" altLang="en-US" sz="2200">
                <a:solidFill>
                  <a:srgbClr val="808080"/>
                </a:solidFill>
                <a:latin typeface="TT투게더"/>
                <a:ea typeface="TT투게더"/>
              </a:rPr>
              <a:t>    하객 의상</a:t>
            </a:r>
            <a:endParaRPr lang="ko-KR" altLang="en-US" sz="2200">
              <a:solidFill>
                <a:srgbClr val="80808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3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03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한국과 차이점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TT투게더"/>
                <a:ea typeface="TT투게더"/>
              </a:rPr>
              <a:t>1.</a:t>
            </a:r>
            <a:r>
              <a:rPr lang="ko-KR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T투게더"/>
                <a:ea typeface="TT투게더"/>
              </a:rPr>
              <a:t>     순서의 차이</a:t>
            </a:r>
            <a:endParaRPr lang="ko-KR" altLang="en-US" sz="2000">
              <a:solidFill>
                <a:schemeClr val="tx1">
                  <a:lumMod val="50000"/>
                  <a:lumOff val="50000"/>
                </a:schemeClr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TT투게더"/>
                <a:ea typeface="TT투게더"/>
              </a:rPr>
              <a:t>2.</a:t>
            </a:r>
            <a:r>
              <a:rPr lang="ko-KR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T투게더"/>
                <a:ea typeface="TT투게더"/>
              </a:rPr>
              <a:t>    청첩장을 주면서 밥을 사주는 문화</a:t>
            </a:r>
            <a:endParaRPr lang="ko-KR" altLang="en-US" sz="2000">
              <a:solidFill>
                <a:schemeClr val="tx1">
                  <a:lumMod val="50000"/>
                  <a:lumOff val="50000"/>
                </a:schemeClr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TT투게더"/>
                <a:ea typeface="TT투게더"/>
              </a:rPr>
              <a:t>3.</a:t>
            </a:r>
            <a:r>
              <a:rPr lang="ko-KR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T투게더"/>
                <a:ea typeface="TT투게더"/>
              </a:rPr>
              <a:t>    결혼식에 대한 생각 차이</a:t>
            </a:r>
            <a:endParaRPr lang="ko-KR" altLang="en-US" sz="2000">
              <a:solidFill>
                <a:schemeClr val="tx1">
                  <a:lumMod val="50000"/>
                  <a:lumOff val="50000"/>
                </a:schemeClr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1483" y="1545435"/>
            <a:ext cx="3906090" cy="4687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7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155593"/>
            <a:ext cx="10972798" cy="43960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1.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순서의 차이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한국은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결혼식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         </a:t>
            </a:r>
            <a:r>
              <a:rPr lang="ko-KR" altLang="en-US">
                <a:solidFill>
                  <a:srgbClr val="a0b4e6"/>
                </a:solidFill>
                <a:latin typeface="TT투게더"/>
                <a:ea typeface="TT투게더"/>
              </a:rPr>
              <a:t>혼인신고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     일본은 </a:t>
            </a:r>
            <a:r>
              <a:rPr lang="ko-KR" altLang="en-US">
                <a:solidFill>
                  <a:srgbClr val="a0b4e6"/>
                </a:solidFill>
                <a:latin typeface="TT투게더"/>
                <a:ea typeface="TT투게더"/>
              </a:rPr>
              <a:t>혼인신고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       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결혼식</a:t>
            </a:r>
            <a:endParaRPr lang="ko-KR" altLang="en-US">
              <a:solidFill>
                <a:srgbClr val="f19595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 한국은 결혼식을 올린 후에 혼인신고를 하는 경우가 많다</a:t>
            </a: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 일본에선 결혼한다는 건  </a:t>
            </a: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=</a:t>
            </a: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  혼인신고를 제출한 것이며</a:t>
            </a: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 결혼식은 혼인신고를 한  후  천천히 준비 할 경우가 많다</a:t>
            </a: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sp>
        <p:nvSpPr>
          <p:cNvPr id="4" name="화살표: 오른쪽 3"/>
          <p:cNvSpPr/>
          <p:nvPr/>
        </p:nvSpPr>
        <p:spPr>
          <a:xfrm>
            <a:off x="3407101" y="3429000"/>
            <a:ext cx="411307" cy="4762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0404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화살표: 오른쪽 4"/>
          <p:cNvSpPr/>
          <p:nvPr/>
        </p:nvSpPr>
        <p:spPr>
          <a:xfrm>
            <a:off x="9406437" y="3429000"/>
            <a:ext cx="411307" cy="4762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04040">
              <a:alpha val="100000"/>
            </a:srgbClr>
          </a:solidFill>
          <a:ln w="19050" cap="flat" cmpd="sng" algn="ctr">
            <a:solidFill>
              <a:srgbClr val="2e3e67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22155" y="2155593"/>
            <a:ext cx="774209" cy="52681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07101" y="2155593"/>
            <a:ext cx="774209" cy="526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8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249835"/>
            <a:ext cx="10972798" cy="3876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ko-KR" sz="3459">
                <a:solidFill>
                  <a:srgbClr val="404040"/>
                </a:solidFill>
                <a:latin typeface="TT투게더"/>
                <a:ea typeface="TT투게더"/>
              </a:rPr>
              <a:t>1.</a:t>
            </a:r>
            <a:r>
              <a:rPr lang="ko-KR" altLang="en-US" sz="3459">
                <a:solidFill>
                  <a:srgbClr val="404040"/>
                </a:solidFill>
                <a:latin typeface="TT투게더"/>
                <a:ea typeface="TT투게더"/>
              </a:rPr>
              <a:t> 순서의 차이</a:t>
            </a:r>
            <a:endParaRPr lang="ko-KR" altLang="en-US" sz="3459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한국의 혼인 신고서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00">
                <a:solidFill>
                  <a:srgbClr val="404040"/>
                </a:solidFill>
                <a:latin typeface="TT투게더"/>
                <a:ea typeface="TT투게더"/>
              </a:rPr>
              <a:t>지역이나 등사무소마다</a:t>
            </a:r>
            <a:endParaRPr lang="ko-KR" altLang="en-US" sz="30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00">
                <a:solidFill>
                  <a:srgbClr val="404040"/>
                </a:solidFill>
                <a:latin typeface="TT투게더"/>
                <a:ea typeface="TT투게더"/>
              </a:rPr>
              <a:t>혼인신고서의 용지가 똑같음</a:t>
            </a:r>
            <a:endParaRPr lang="ko-KR" altLang="en-US" sz="30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30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200">
                <a:solidFill>
                  <a:srgbClr val="404040"/>
                </a:solidFill>
                <a:latin typeface="TT투게더"/>
                <a:ea typeface="TT투게더"/>
              </a:rPr>
              <a:t>*</a:t>
            </a:r>
            <a:r>
              <a:rPr lang="ko-KR" altLang="en-US" sz="2200">
                <a:solidFill>
                  <a:srgbClr val="404040"/>
                </a:solidFill>
                <a:latin typeface="TT투게더"/>
                <a:ea typeface="TT투게더"/>
              </a:rPr>
              <a:t> 마음대로 용지를 바꿀 수 없음</a:t>
            </a:r>
            <a:endParaRPr lang="ko-KR" altLang="en-US" sz="22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18574" y="1989960"/>
            <a:ext cx="3917719" cy="439628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08824" y="2249835"/>
            <a:ext cx="860800" cy="585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2130569"/>
            <a:ext cx="1097279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ko-KR" sz="3459">
                <a:solidFill>
                  <a:srgbClr val="404040"/>
                </a:solidFill>
                <a:latin typeface="TT투게더"/>
                <a:ea typeface="TT투게더"/>
              </a:rPr>
              <a:t>1.</a:t>
            </a:r>
            <a:r>
              <a:rPr lang="ko-KR" altLang="en-US" sz="3459">
                <a:solidFill>
                  <a:srgbClr val="404040"/>
                </a:solidFill>
                <a:latin typeface="TT투게더"/>
                <a:ea typeface="TT투게더"/>
              </a:rPr>
              <a:t> 순서의 차이</a:t>
            </a:r>
            <a:endParaRPr lang="ko-KR" altLang="en-US" sz="3459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ko-KR" altLang="en-US" sz="3243">
                <a:solidFill>
                  <a:srgbClr val="404040"/>
                </a:solidFill>
                <a:latin typeface="TT투게더"/>
                <a:ea typeface="TT투게더"/>
              </a:rPr>
              <a:t>일본의 혼인 신고서</a:t>
            </a:r>
            <a:endParaRPr lang="ko-KR" altLang="en-US" sz="3243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27">
                <a:solidFill>
                  <a:srgbClr val="404040"/>
                </a:solidFill>
                <a:latin typeface="TT투게더"/>
                <a:ea typeface="TT투게더"/>
              </a:rPr>
              <a:t>지역이나 등사무소마다</a:t>
            </a:r>
            <a:endParaRPr lang="ko-KR" altLang="en-US" sz="3027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27">
                <a:solidFill>
                  <a:srgbClr val="404040"/>
                </a:solidFill>
                <a:latin typeface="TT투게더"/>
                <a:ea typeface="TT투게더"/>
              </a:rPr>
              <a:t>혼인신고서의 용지가 다름</a:t>
            </a:r>
            <a:endParaRPr lang="ko-KR" altLang="en-US" sz="3027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3027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27">
                <a:solidFill>
                  <a:srgbClr val="404040"/>
                </a:solidFill>
                <a:latin typeface="TT투게더"/>
                <a:ea typeface="TT투게더"/>
              </a:rPr>
              <a:t>개인적으로 좋아하는 디자인의 </a:t>
            </a:r>
            <a:endParaRPr lang="ko-KR" altLang="en-US" sz="3027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27">
                <a:solidFill>
                  <a:srgbClr val="404040"/>
                </a:solidFill>
                <a:latin typeface="TT투게더"/>
                <a:ea typeface="TT투게더"/>
              </a:rPr>
              <a:t>혼인신고서를 제출하는 사람들도 있음</a:t>
            </a:r>
            <a:endParaRPr lang="ko-KR" altLang="en-US" sz="3027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06263" y="2322401"/>
            <a:ext cx="4776136" cy="41423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43880" y="2130569"/>
            <a:ext cx="774211" cy="526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002"/>
          <p:cNvGrpSpPr/>
          <p:nvPr/>
        </p:nvGrpSpPr>
        <p:grpSpPr>
          <a:xfrm>
            <a:off x="0" y="0"/>
            <a:ext cx="12192001" cy="2014883"/>
            <a:chOff x="-95238" y="0"/>
            <a:chExt cx="18537652" cy="4819048"/>
          </a:xfrm>
        </p:grpSpPr>
        <p:pic>
          <p:nvPicPr>
            <p:cNvPr id="13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4659" y="5893488"/>
            <a:ext cx="5084615" cy="71886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다양한 일본의 </a:t>
            </a:r>
            <a:r>
              <a:rPr lang="ko-KR" altLang="en-US">
                <a:solidFill>
                  <a:srgbClr val="F19595"/>
                </a:solidFill>
                <a:latin typeface="TT투게더"/>
                <a:ea typeface="TT투게더"/>
              </a:rPr>
              <a:t>혼인신고서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1823" y="2319066"/>
            <a:ext cx="6043184" cy="348264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547" y="2154815"/>
            <a:ext cx="4393265" cy="304233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93" y="3301261"/>
            <a:ext cx="4824908" cy="3311093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/>
        </p:nvSpPr>
        <p:spPr>
          <a:xfrm>
            <a:off x="0" y="6524713"/>
            <a:ext cx="6599956" cy="333287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404040"/>
                </a:solidFill>
                <a:latin typeface="TT투게더"/>
                <a:ea typeface="TT투게더"/>
                <a:hlinkClick r:id="rId6"/>
              </a:rPr>
              <a:t>출처</a:t>
            </a:r>
            <a:r>
              <a:rPr kumimoji="0" lang="en-US" altLang="ko-KR" sz="1600" b="0" i="0" u="none" strike="noStrike" kern="1200" cap="none" spc="0" normalizeH="0" baseline="0" dirty="0">
                <a:solidFill>
                  <a:srgbClr val="404040"/>
                </a:solidFill>
                <a:latin typeface="TT투게더"/>
                <a:ea typeface="TT투게더"/>
                <a:hlinkClick r:id="rId6"/>
              </a:rPr>
              <a:t>:</a:t>
            </a:r>
            <a:r>
              <a:rPr kumimoji="0" lang="ko-KR" altLang="en-US" sz="1600" b="0" i="0" u="none" strike="noStrike" kern="1200" cap="none" spc="0" normalizeH="0" baseline="0" dirty="0">
                <a:solidFill>
                  <a:srgbClr val="404040"/>
                </a:solidFill>
                <a:latin typeface="TT투게더"/>
                <a:ea typeface="TT투게더"/>
                <a:hlinkClick r:id="rId6"/>
              </a:rPr>
              <a:t>https://anymarry.mwed.jp/konintodoke</a:t>
            </a:r>
            <a:endParaRPr kumimoji="0" lang="ko-KR" altLang="en-US" sz="1600" b="0" i="0" u="none" strike="noStrike" kern="1200" cap="none" spc="0" normalizeH="0" baseline="0" dirty="0">
              <a:solidFill>
                <a:srgbClr val="404040"/>
              </a:solidFill>
              <a:latin typeface="TT투게더"/>
              <a:ea typeface="TT투게더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177240"/>
            <a:ext cx="10972798" cy="44610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altLang="ko-KR" sz="4571">
                <a:solidFill>
                  <a:srgbClr val="404040"/>
                </a:solidFill>
                <a:latin typeface="TT투게더"/>
                <a:ea typeface="TT투게더"/>
              </a:rPr>
              <a:t>2.</a:t>
            </a:r>
            <a:r>
              <a:rPr lang="ko-KR" altLang="en-US" sz="4571">
                <a:solidFill>
                  <a:srgbClr val="404040"/>
                </a:solidFill>
                <a:latin typeface="TT투게더"/>
                <a:ea typeface="TT투게더"/>
              </a:rPr>
              <a:t>청첩장을 주면서 밥을 사주는 문화</a:t>
            </a:r>
            <a:endParaRPr lang="ko-KR" altLang="en-US" sz="4571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3714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3714">
                <a:solidFill>
                  <a:srgbClr val="404040"/>
                </a:solidFill>
                <a:latin typeface="TT투게더"/>
                <a:ea typeface="TT투게더"/>
              </a:rPr>
              <a:t> 한국은  결혼식에  </a:t>
            </a:r>
            <a:r>
              <a:rPr lang="ko-KR" altLang="en-US" sz="3714">
                <a:solidFill>
                  <a:srgbClr val="f19595"/>
                </a:solidFill>
                <a:latin typeface="TT투게더"/>
                <a:ea typeface="TT투게더"/>
              </a:rPr>
              <a:t>초대</a:t>
            </a:r>
            <a:r>
              <a:rPr lang="ko-KR" altLang="en-US" sz="3714">
                <a:solidFill>
                  <a:srgbClr val="404040"/>
                </a:solidFill>
                <a:latin typeface="TT투게더"/>
                <a:ea typeface="TT투게더"/>
              </a:rPr>
              <a:t>받는다는  인식</a:t>
            </a:r>
            <a:endParaRPr lang="ko-KR" altLang="en-US" sz="3714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3714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3714">
                <a:solidFill>
                  <a:srgbClr val="404040"/>
                </a:solidFill>
                <a:latin typeface="TT투게더"/>
                <a:ea typeface="TT투게더"/>
              </a:rPr>
              <a:t> 일본은  결혼식에  </a:t>
            </a:r>
            <a:r>
              <a:rPr lang="ko-KR" altLang="en-US" sz="3714">
                <a:solidFill>
                  <a:srgbClr val="f19595"/>
                </a:solidFill>
                <a:latin typeface="TT투게더"/>
                <a:ea typeface="TT투게더"/>
              </a:rPr>
              <a:t>참석</a:t>
            </a:r>
            <a:r>
              <a:rPr lang="ko-KR" altLang="en-US" sz="3714">
                <a:solidFill>
                  <a:srgbClr val="404040"/>
                </a:solidFill>
                <a:latin typeface="TT투게더"/>
                <a:ea typeface="TT투게더"/>
              </a:rPr>
              <a:t>한다는  인식</a:t>
            </a:r>
            <a:endParaRPr lang="ko-KR" altLang="en-US" sz="3714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일본은  결혼식  자체를  </a:t>
            </a:r>
            <a:r>
              <a:rPr lang="ko-KR" altLang="en-US">
                <a:solidFill>
                  <a:srgbClr val="a0b4e6"/>
                </a:solidFill>
                <a:latin typeface="TT투게더"/>
                <a:ea typeface="TT투게더"/>
              </a:rPr>
              <a:t>큰  행사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로  여김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다  같이  파티를  즐긴다고  생각하는  경향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한국은  결혼식  시간도  짧고  하객들도  결혼식을  즐기기보단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부부를  </a:t>
            </a:r>
            <a:r>
              <a:rPr lang="ko-KR" altLang="en-US">
                <a:solidFill>
                  <a:srgbClr val="a0b4e6"/>
                </a:solidFill>
                <a:latin typeface="TT투게더"/>
                <a:ea typeface="TT투게더"/>
              </a:rPr>
              <a:t>축하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해주러  간다는  마음이  큼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그래서  시간을 내서  축의금까지 준비하고 와주는 것에 대해  감사하는  마음으로  밥을  사줌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34399" y="2372070"/>
            <a:ext cx="3048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2314575"/>
            <a:ext cx="7465864" cy="39955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ko-KR" sz="3764">
                <a:solidFill>
                  <a:srgbClr val="404040"/>
                </a:solidFill>
                <a:latin typeface="TT투게더"/>
                <a:ea typeface="TT투게더"/>
              </a:rPr>
              <a:t>2.</a:t>
            </a:r>
            <a:r>
              <a:rPr lang="ko-KR" altLang="en-US" sz="3764">
                <a:solidFill>
                  <a:srgbClr val="404040"/>
                </a:solidFill>
                <a:latin typeface="TT투게더"/>
                <a:ea typeface="TT투게더"/>
              </a:rPr>
              <a:t>청첩장을 주면서 밥을 사주는 문화</a:t>
            </a:r>
            <a:endParaRPr lang="ko-KR" altLang="en-US" sz="3764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일본에선  결혼식  당일에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  와줘서  고맙다는  마음으로  답례를  함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한국에선  초대장을  드릴  때와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   결혼식  당일에  나눠서  답례를  함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3200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3200"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56479" y="3153309"/>
            <a:ext cx="3717236" cy="2945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133946"/>
            <a:ext cx="10972798" cy="472405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3.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결혼식에 대한 생각의 차이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                             한국 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결혼식을  </a:t>
            </a: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사진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으로  남기는  것을  중요하게  생각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                             일본 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-</a:t>
            </a: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 둘만의  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결혼식을  만드는 것을  중요하게  생각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100">
                <a:solidFill>
                  <a:srgbClr val="404040"/>
                </a:solidFill>
                <a:latin typeface="TT투게더"/>
                <a:ea typeface="TT투게더"/>
              </a:rPr>
              <a:t>                                         </a:t>
            </a:r>
            <a:r>
              <a:rPr lang="en-US" altLang="ko-KR" sz="2100">
                <a:solidFill>
                  <a:srgbClr val="404040"/>
                </a:solidFill>
                <a:latin typeface="TT투게더"/>
                <a:ea typeface="TT투게더"/>
              </a:rPr>
              <a:t>*</a:t>
            </a:r>
            <a:r>
              <a:rPr lang="ko-KR" altLang="en-US" sz="2100">
                <a:solidFill>
                  <a:srgbClr val="404040"/>
                </a:solidFill>
                <a:latin typeface="TT투게더"/>
                <a:ea typeface="TT투게더"/>
              </a:rPr>
              <a:t> 일본에서는  사진작가가  무대에  올라오거나  하객  앞에  서서</a:t>
            </a:r>
            <a:endParaRPr lang="ko-KR" altLang="en-US" sz="21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100">
                <a:solidFill>
                  <a:srgbClr val="404040"/>
                </a:solidFill>
                <a:latin typeface="TT투게더"/>
                <a:ea typeface="TT투게더"/>
              </a:rPr>
              <a:t>                                             사진을  찍는  건  있을  수  없는  일이라고  생각함</a:t>
            </a:r>
            <a:endParaRPr lang="ko-KR" altLang="en-US" sz="21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9886" y="2996831"/>
            <a:ext cx="2634789" cy="3444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2336223"/>
            <a:ext cx="6913849" cy="38115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3.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결혼식에 대한 생각의 차이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일본에선   </a:t>
            </a:r>
            <a:r>
              <a:rPr lang="ko-KR" altLang="en-US" sz="2700">
                <a:solidFill>
                  <a:srgbClr val="f19595"/>
                </a:solidFill>
                <a:latin typeface="TT투게더"/>
                <a:ea typeface="TT투게더"/>
              </a:rPr>
              <a:t>남다른 결혼식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을 </a:t>
            </a:r>
            <a:endParaRPr lang="ko-KR" altLang="en-US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만드는 것이  중요하기  때문에 </a:t>
            </a:r>
            <a:endParaRPr lang="ko-KR" altLang="en-US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결혼식의  </a:t>
            </a:r>
            <a:r>
              <a:rPr lang="ko-KR" altLang="en-US" sz="2700">
                <a:solidFill>
                  <a:srgbClr val="a0b4e6"/>
                </a:solidFill>
                <a:effectLst/>
                <a:latin typeface="TT투게더"/>
                <a:ea typeface="TT투게더"/>
              </a:rPr>
              <a:t>주제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를  생각해서 </a:t>
            </a:r>
            <a:endParaRPr lang="ko-KR" altLang="en-US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하나씩  만들어내는  경우가 많다</a:t>
            </a:r>
            <a:endParaRPr lang="ko-KR" altLang="en-US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(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좋아하는 캐릭터 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 취미 등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endParaRPr lang="en-US" altLang="ko-KR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latin typeface="TT투게더"/>
              <a:ea typeface="TT투게더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23448" y="2462573"/>
            <a:ext cx="3558887" cy="3558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8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87278" y="2455842"/>
            <a:ext cx="6384776" cy="3768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예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endParaRPr lang="en-US" altLang="ko-KR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en-US" altLang="ko-KR" sz="25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디즈니를 좋아하는 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부부의 결혼식이라면 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디즈니와 비슷한 드레스를 입거나 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디즈니 굿즈로 결혼식장을 꾸민다</a:t>
            </a:r>
            <a:r>
              <a:rPr lang="ko-KR" altLang="en-US" sz="3100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 sz="31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1600">
                <a:solidFill>
                  <a:srgbClr val="404040"/>
                </a:solidFill>
                <a:latin typeface="TT투게더"/>
                <a:ea typeface="TT투게더"/>
              </a:rPr>
              <a:t>출처</a:t>
            </a:r>
            <a:r>
              <a:rPr lang="en-US" altLang="ko-KR" sz="1600">
                <a:solidFill>
                  <a:srgbClr val="404040"/>
                </a:solidFill>
                <a:latin typeface="TT투게더"/>
                <a:ea typeface="TT투게더"/>
              </a:rPr>
              <a:t>:</a:t>
            </a:r>
            <a:r>
              <a:rPr lang="ko-KR" altLang="en-US" sz="1600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 sz="1600">
                <a:solidFill>
                  <a:srgbClr val="404040"/>
                </a:solidFill>
                <a:latin typeface="TT투게더"/>
                <a:ea typeface="TT투게더"/>
              </a:rPr>
              <a:t>marry</a:t>
            </a:r>
            <a:endParaRPr lang="en-US" altLang="ko-KR" sz="16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2455842"/>
            <a:ext cx="4703617" cy="355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9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한국과 차이점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3126" y="2628468"/>
            <a:ext cx="11745747" cy="3595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예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캠핑이 취미인 부부의 결혼식은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모든 소품들을 캠핑용품으로 하고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900">
                <a:solidFill>
                  <a:srgbClr val="404040"/>
                </a:solidFill>
                <a:latin typeface="TT투게더"/>
                <a:ea typeface="TT투게더"/>
              </a:rPr>
              <a:t>결혼식장을 꾸며서 만듬</a:t>
            </a:r>
            <a:endParaRPr lang="ko-KR" altLang="en-US" sz="29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1600">
                <a:solidFill>
                  <a:srgbClr val="404040"/>
                </a:solidFill>
                <a:latin typeface="TT투게더"/>
                <a:ea typeface="TT투게더"/>
              </a:rPr>
              <a:t>                                    </a:t>
            </a:r>
            <a:endParaRPr lang="ko-KR" altLang="en-US" sz="1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1600">
                <a:solidFill>
                  <a:srgbClr val="404040"/>
                </a:solidFill>
                <a:latin typeface="TT투게더"/>
                <a:ea typeface="TT투게더"/>
              </a:rPr>
              <a:t>                                                        </a:t>
            </a:r>
            <a:endParaRPr lang="ko-KR" altLang="en-US" sz="1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1600">
                <a:solidFill>
                  <a:srgbClr val="404040"/>
                </a:solidFill>
                <a:latin typeface="TT투게더"/>
                <a:ea typeface="TT투게더"/>
              </a:rPr>
              <a:t>                                                                                                                                              </a:t>
            </a:r>
            <a:endParaRPr lang="ko-KR" altLang="en-US" sz="1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1600">
                <a:solidFill>
                  <a:srgbClr val="404040"/>
                </a:solidFill>
                <a:latin typeface="TT투게더"/>
                <a:ea typeface="TT투게더"/>
              </a:rPr>
              <a:t>                                                                                                                                               출처</a:t>
            </a:r>
            <a:r>
              <a:rPr lang="en-US" altLang="ko-KR" sz="1600">
                <a:solidFill>
                  <a:srgbClr val="404040"/>
                </a:solidFill>
                <a:latin typeface="TT투게더"/>
                <a:ea typeface="TT투게더"/>
              </a:rPr>
              <a:t>:freedamwedding</a:t>
            </a:r>
            <a:endParaRPr lang="en-US" altLang="ko-KR" sz="16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7533" y="2440477"/>
            <a:ext cx="5501680" cy="3263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29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grpSp>
        <p:nvGrpSpPr>
          <p:cNvPr id="24" name="그룹 1001"/>
          <p:cNvGrpSpPr/>
          <p:nvPr/>
        </p:nvGrpSpPr>
        <p:grpSpPr>
          <a:xfrm rot="0">
            <a:off x="2963238" y="5025096"/>
            <a:ext cx="6265523" cy="1333929"/>
            <a:chOff x="6010096" y="7112433"/>
            <a:chExt cx="6265523" cy="1333929"/>
          </a:xfrm>
        </p:grpSpPr>
        <p:pic>
          <p:nvPicPr>
            <p:cNvPr id="25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010096" y="7112433"/>
              <a:ext cx="6265523" cy="1333929"/>
            </a:xfrm>
            <a:prstGeom prst="rect">
              <a:avLst/>
            </a:prstGeom>
          </p:spPr>
        </p:pic>
      </p:grpSp>
      <p:grpSp>
        <p:nvGrpSpPr>
          <p:cNvPr id="22" name="그룹 1003"/>
          <p:cNvGrpSpPr/>
          <p:nvPr/>
        </p:nvGrpSpPr>
        <p:grpSpPr>
          <a:xfrm rot="0">
            <a:off x="741357" y="3169920"/>
            <a:ext cx="4817871" cy="1333929"/>
            <a:chOff x="3552005" y="5008224"/>
            <a:chExt cx="4817871" cy="1333929"/>
          </a:xfrm>
        </p:grpSpPr>
        <p:pic>
          <p:nvPicPr>
            <p:cNvPr id="23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552005" y="5008224"/>
              <a:ext cx="4817871" cy="1333929"/>
            </a:xfrm>
            <a:prstGeom prst="rect">
              <a:avLst/>
            </a:prstGeom>
          </p:spPr>
        </p:pic>
      </p:grpSp>
      <p:pic>
        <p:nvPicPr>
          <p:cNvPr id="20" name="Object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30487" y="3003478"/>
            <a:ext cx="4817871" cy="1500371"/>
          </a:xfrm>
          <a:prstGeom prst="rect">
            <a:avLst/>
          </a:prstGeom>
          <a:ln>
            <a:solidFill>
              <a:schemeClr val="lt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28371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5100">
                <a:solidFill>
                  <a:srgbClr val="262626"/>
                </a:solidFill>
                <a:latin typeface="TT투게더"/>
                <a:ea typeface="TT투게더"/>
              </a:rPr>
              <a:t>결혼</a:t>
            </a:r>
            <a:r>
              <a:rPr lang="en-US" altLang="ko-KR" sz="5100">
                <a:solidFill>
                  <a:srgbClr val="262626"/>
                </a:solidFill>
                <a:latin typeface="TT투게더"/>
                <a:ea typeface="TT투게더"/>
              </a:rPr>
              <a:t>(</a:t>
            </a:r>
            <a:r>
              <a:rPr xmlns:mc="http://schemas.openxmlformats.org/markup-compatibility/2006" xmlns:hp="http://schemas.haansoft.com/office/presentation/8.0" lang="zh-CN" altLang="ko-KR" sz="5400" b="1" mc:Ignorable="hp" hp:hslEmbossed="0">
                <a:solidFill>
                  <a:srgbClr val="262626"/>
                </a:solidFill>
                <a:effectLst/>
                <a:latin typeface="TT투게더"/>
                <a:ea typeface="TT투게더"/>
              </a:rPr>
              <a:t>結婚</a:t>
            </a:r>
            <a:r>
              <a:rPr lang="en-US" altLang="ko-KR" sz="5100">
                <a:solidFill>
                  <a:srgbClr val="262626"/>
                </a:solidFill>
                <a:latin typeface="TT투게더"/>
                <a:ea typeface="TT투게더"/>
              </a:rPr>
              <a:t>)</a:t>
            </a:r>
            <a:r>
              <a:rPr lang="ko-KR" altLang="en-US" sz="5100">
                <a:solidFill>
                  <a:srgbClr val="262626"/>
                </a:solidFill>
                <a:latin typeface="TT투게더"/>
                <a:ea typeface="TT투게더"/>
              </a:rPr>
              <a:t> 이란</a:t>
            </a:r>
            <a:r>
              <a:rPr lang="en-US" altLang="ko-KR" sz="5100">
                <a:solidFill>
                  <a:srgbClr val="262626"/>
                </a:solidFill>
                <a:latin typeface="TT투게더"/>
                <a:ea typeface="TT투게더"/>
              </a:rPr>
              <a:t>?</a:t>
            </a:r>
            <a:endParaRPr lang="en-US" altLang="ko-KR" sz="5100">
              <a:solidFill>
                <a:srgbClr val="262626"/>
              </a:solidFill>
              <a:latin typeface="TT투게더"/>
              <a:ea typeface="TT투게더"/>
            </a:endParaRPr>
          </a:p>
        </p:txBody>
      </p:sp>
      <p:sp>
        <p:nvSpPr>
          <p:cNvPr id="9" name="제목 1"/>
          <p:cNvSpPr/>
          <p:nvPr/>
        </p:nvSpPr>
        <p:spPr>
          <a:xfrm>
            <a:off x="743642" y="1997566"/>
            <a:ext cx="10704715" cy="958993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결혼은 단순히 두 사람의 결합이 아니라 두 가족의 결합을 의미</a:t>
            </a:r>
            <a:endParaRPr kumimoji="0" lang="ko-KR" altLang="en-US" sz="31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0206" y="3577725"/>
            <a:ext cx="3958297" cy="5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TT투게더"/>
                <a:ea typeface="TT투게더"/>
              </a:rPr>
              <a:t>두 가족 간 </a:t>
            </a: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유대감</a:t>
            </a:r>
            <a:r>
              <a:rPr lang="ko-KR" altLang="en-US" sz="2800">
                <a:solidFill>
                  <a:srgbClr val="ffffff"/>
                </a:solidFill>
                <a:latin typeface="TT투게더"/>
                <a:ea typeface="TT투게더"/>
              </a:rPr>
              <a:t> 강화</a:t>
            </a:r>
            <a:endParaRPr lang="ko-KR" altLang="en-US" sz="2800">
              <a:solidFill>
                <a:srgbClr val="ffffff"/>
              </a:solidFill>
              <a:latin typeface="TT투게더"/>
              <a:ea typeface="TT투게더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467" y="5432285"/>
            <a:ext cx="5143501" cy="519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가족 중심적 문화</a:t>
            </a:r>
            <a:r>
              <a:rPr lang="ko-KR" altLang="en-US" sz="2800">
                <a:solidFill>
                  <a:srgbClr val="ffffff"/>
                </a:solidFill>
                <a:latin typeface="TT투게더"/>
                <a:ea typeface="TT투게더"/>
              </a:rPr>
              <a:t>와 깊이 연관</a:t>
            </a:r>
            <a:endParaRPr lang="ko-KR" altLang="en-US" sz="2800">
              <a:solidFill>
                <a:srgbClr val="ffffff"/>
              </a:solidFill>
              <a:latin typeface="TT투게더"/>
              <a:ea typeface="TT투게더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3719" y="3280166"/>
            <a:ext cx="3568212" cy="94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새로운 관계</a:t>
            </a:r>
            <a:r>
              <a:rPr lang="ko-KR" altLang="en-US" sz="2800">
                <a:solidFill>
                  <a:srgbClr val="ffffff"/>
                </a:solidFill>
                <a:latin typeface="TT투게더"/>
                <a:ea typeface="TT투게더"/>
              </a:rPr>
              <a:t>를 맺는</a:t>
            </a:r>
            <a:endParaRPr lang="ko-KR" altLang="en-US" sz="2800">
              <a:solidFill>
                <a:srgbClr val="ffffff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TT투게더"/>
                <a:ea typeface="TT투게더"/>
              </a:rPr>
              <a:t> 중요한 자리</a:t>
            </a:r>
            <a:endParaRPr lang="ko-KR" altLang="en-US" sz="2800">
              <a:solidFill>
                <a:srgbClr val="ffffff"/>
              </a:solidFill>
              <a:latin typeface="TT투게더"/>
              <a:ea typeface="TT투게더"/>
            </a:endParaRPr>
          </a:p>
        </p:txBody>
      </p:sp>
      <p:sp>
        <p:nvSpPr>
          <p:cNvPr id="21" name="내용 개체 틀 2"/>
          <p:cNvSpPr>
            <a:spLocks noGrp="1"/>
          </p:cNvSpPr>
          <p:nvPr>
            <p:ph idx="1"/>
          </p:nvPr>
        </p:nvSpPr>
        <p:spPr>
          <a:xfrm>
            <a:off x="609600" y="1833062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       </a:t>
            </a:r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42659" y="4503849"/>
            <a:ext cx="1843827" cy="226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166018"/>
            <a:ext cx="10972798" cy="45259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 algn="ctr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 algn="ctr">
              <a:buNone/>
              <a:defRPr/>
            </a:pPr>
            <a:endParaRPr lang="ko-KR" altLang="en-US">
              <a:latin typeface="TT투게더"/>
              <a:ea typeface="TT투게더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solidFill>
                  <a:schemeClr val="dk1"/>
                </a:solidFill>
                <a:latin typeface="TT투게더"/>
                <a:ea typeface="TT투게더"/>
              </a:rPr>
              <a:t>감사합니다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808807" y="3840307"/>
            <a:ext cx="2059109" cy="282069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54702" y="3840307"/>
            <a:ext cx="2059110" cy="2820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29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28371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5100">
                <a:solidFill>
                  <a:srgbClr val="262626"/>
                </a:solidFill>
                <a:latin typeface="TT투게더"/>
                <a:ea typeface="TT투게더"/>
              </a:rPr>
              <a:t>결혼</a:t>
            </a:r>
            <a:r>
              <a:rPr lang="en-US" altLang="ko-KR" sz="5100">
                <a:solidFill>
                  <a:srgbClr val="262626"/>
                </a:solidFill>
                <a:latin typeface="TT투게더"/>
                <a:ea typeface="TT투게더"/>
              </a:rPr>
              <a:t>(</a:t>
            </a:r>
            <a:r>
              <a:rPr lang="zh-CN" altLang="ko-KR" sz="5400" b="1">
                <a:solidFill>
                  <a:srgbClr val="262626"/>
                </a:solidFill>
                <a:latin typeface="TT투게더"/>
                <a:ea typeface="TT투게더"/>
              </a:rPr>
              <a:t>結婚</a:t>
            </a:r>
            <a:r>
              <a:rPr lang="en-US" altLang="ko-KR" sz="5100">
                <a:solidFill>
                  <a:srgbClr val="262626"/>
                </a:solidFill>
                <a:latin typeface="TT투게더"/>
                <a:ea typeface="TT투게더"/>
              </a:rPr>
              <a:t>)</a:t>
            </a:r>
            <a:r>
              <a:rPr lang="ko-KR" altLang="en-US" sz="5100">
                <a:solidFill>
                  <a:srgbClr val="262626"/>
                </a:solidFill>
                <a:latin typeface="TT투게더"/>
                <a:ea typeface="TT투게더"/>
              </a:rPr>
              <a:t> 이란</a:t>
            </a:r>
            <a:r>
              <a:rPr lang="en-US" altLang="ko-KR" sz="5100">
                <a:solidFill>
                  <a:srgbClr val="262626"/>
                </a:solidFill>
                <a:latin typeface="TT투게더"/>
                <a:ea typeface="TT투게더"/>
              </a:rPr>
              <a:t>?</a:t>
            </a:r>
            <a:endParaRPr lang="en-US" altLang="ko-KR" sz="5100">
              <a:solidFill>
                <a:srgbClr val="262626"/>
              </a:solidFill>
              <a:latin typeface="TT투게더"/>
              <a:ea typeface="TT투게더"/>
            </a:endParaRPr>
          </a:p>
        </p:txBody>
      </p:sp>
      <p:sp>
        <p:nvSpPr>
          <p:cNvPr id="9" name="제목 1"/>
          <p:cNvSpPr/>
          <p:nvPr/>
        </p:nvSpPr>
        <p:spPr>
          <a:xfrm>
            <a:off x="743642" y="2101206"/>
            <a:ext cx="10704715" cy="398967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결혼식은 관혼상제 중의 하나로 </a:t>
            </a:r>
            <a:endParaRPr kumimoji="0" lang="ko-KR" altLang="en-US" sz="31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일본인의 통과의례 중에서 가장 중요하다고 할 수 있다</a:t>
            </a:r>
            <a:r>
              <a:rPr kumimoji="0" lang="en-US" altLang="ko-KR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.</a:t>
            </a:r>
            <a:endParaRPr kumimoji="0" lang="en-US" altLang="ko-KR" sz="31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31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오늘날의 전통 결혼식의 형태는 </a:t>
            </a:r>
            <a:r>
              <a:rPr kumimoji="0" lang="ko-KR" altLang="en-US" sz="31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메이지시대</a:t>
            </a:r>
            <a:r>
              <a:rPr kumimoji="0" lang="ko-KR" altLang="en-US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에 확립되었다</a:t>
            </a:r>
            <a:r>
              <a:rPr kumimoji="0" lang="en-US" altLang="ko-KR" sz="31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.</a:t>
            </a:r>
            <a:endParaRPr kumimoji="0" lang="en-US" altLang="ko-KR" sz="31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31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메이지시대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(1868~1912)</a:t>
            </a:r>
            <a:endParaRPr kumimoji="0" lang="en-US" altLang="ko-KR" sz="28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sp>
        <p:nvSpPr>
          <p:cNvPr id="21" name="내용 개체 틀 2"/>
          <p:cNvSpPr>
            <a:spLocks noGrp="1"/>
          </p:cNvSpPr>
          <p:nvPr>
            <p:ph idx="1"/>
          </p:nvPr>
        </p:nvSpPr>
        <p:spPr>
          <a:xfrm>
            <a:off x="609600" y="1833062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      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일본의 결혼 소개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96080" y="5384852"/>
            <a:ext cx="2699918" cy="5354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2400">
                <a:solidFill>
                  <a:srgbClr val="404040"/>
                </a:solidFill>
                <a:latin typeface="TT투게더"/>
                <a:ea typeface="TT투게더"/>
              </a:rPr>
              <a:t>3</a:t>
            </a:r>
            <a:r>
              <a:rPr lang="ko-KR" altLang="en-US" sz="2400">
                <a:solidFill>
                  <a:srgbClr val="404040"/>
                </a:solidFill>
                <a:latin typeface="TT투게더"/>
                <a:ea typeface="TT투게더"/>
              </a:rPr>
              <a:t>가지 결혼 스타일</a:t>
            </a:r>
            <a:endParaRPr lang="ko-KR" altLang="en-US" sz="24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sp>
        <p:nvSpPr>
          <p:cNvPr id="4" name="내용 개체 틀 2"/>
          <p:cNvSpPr/>
          <p:nvPr/>
        </p:nvSpPr>
        <p:spPr>
          <a:xfrm>
            <a:off x="7037941" y="5397334"/>
            <a:ext cx="1804468" cy="72268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결혼식 장소 </a:t>
            </a:r>
            <a:endParaRPr kumimoji="0" lang="ko-KR" altLang="en-US" sz="2400" b="0" i="0" u="none" strike="noStrike" kern="1200" cap="none" spc="0" normalizeH="0" baseline="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sp>
        <p:nvSpPr>
          <p:cNvPr id="5" name="내용 개체 틀 2"/>
          <p:cNvSpPr/>
          <p:nvPr/>
        </p:nvSpPr>
        <p:spPr>
          <a:xfrm>
            <a:off x="9952414" y="5390791"/>
            <a:ext cx="1941531" cy="55011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404040"/>
                </a:solidFill>
                <a:latin typeface="TT투게더"/>
                <a:ea typeface="TT투게더"/>
              </a:rPr>
              <a:t>하객 의상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TT투게더"/>
                <a:ea typeface="TT투게더"/>
              </a:rPr>
              <a:t> </a:t>
            </a:r>
            <a:endParaRPr kumimoji="0" lang="ko-KR" altLang="en-US" sz="2400" b="0" i="0" u="none" strike="noStrike" kern="1200" cap="none" spc="0" normalizeH="0" baseline="0">
              <a:solidFill>
                <a:srgbClr val="000000"/>
              </a:solidFill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952414" y="3079174"/>
            <a:ext cx="1228113" cy="18678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75967" y="3065642"/>
            <a:ext cx="1655619" cy="18813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760415" y="2997114"/>
            <a:ext cx="1804468" cy="1846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5468" y="5390791"/>
            <a:ext cx="2171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TT투게더"/>
                <a:ea typeface="TT투게더"/>
              </a:rPr>
              <a:t>결혼 평균 나이</a:t>
            </a:r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TT투게더"/>
              <a:ea typeface="TT투게더"/>
            </a:endParaRPr>
          </a:p>
        </p:txBody>
      </p:sp>
      <p:pic>
        <p:nvPicPr>
          <p:cNvPr id="19" name="그림 18" descr="클립아트, 아동 미술, 만화 영화, 일러스트레이션이(가) 표시된 사진  자동 생성된 설명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58963" y="2861233"/>
            <a:ext cx="2574791" cy="2240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 평균 연령 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858531"/>
            <a:ext cx="10972798" cy="4525963"/>
          </a:xfrm>
        </p:spPr>
        <p:txBody>
          <a:bodyPr/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일본의 결혼 평균 연령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남성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: 31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세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여성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: 29.7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세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과거에는 일본에서도 젊은 나이에 결혼하는 것이 많았으나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현재는 일본에서도 결혼 연령이 점점 높아지고 있습니다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.</a:t>
            </a: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12013" y="4121512"/>
            <a:ext cx="2550101" cy="2550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latin typeface="TT투게더"/>
                <a:ea typeface="TT투게더"/>
              </a:rPr>
              <a:t>결혼 스타일 </a:t>
            </a:r>
            <a:r>
              <a:rPr lang="en-US" altLang="ko-KR">
                <a:latin typeface="TT투게더"/>
                <a:ea typeface="TT투게더"/>
              </a:rPr>
              <a:t>3</a:t>
            </a:r>
            <a:r>
              <a:rPr lang="ko-KR" altLang="en-US">
                <a:latin typeface="TT투게더"/>
                <a:ea typeface="TT투게더"/>
              </a:rPr>
              <a:t>가지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014883"/>
            <a:ext cx="10972798" cy="4525963"/>
          </a:xfrm>
        </p:spPr>
        <p:txBody>
          <a:bodyPr/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1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베이직 결혼</a:t>
            </a:r>
            <a:r>
              <a:rPr lang="ko-KR" altLang="en-US">
                <a:latin typeface="TT투게더"/>
                <a:ea typeface="TT투게더"/>
              </a:rPr>
              <a:t> </a:t>
            </a:r>
            <a:endParaRPr lang="ko-KR" altLang="en-US">
              <a:latin typeface="TT투게더"/>
              <a:ea typeface="TT투게더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6182d6"/>
                </a:solidFill>
                <a:latin typeface="TT투게더"/>
                <a:ea typeface="TT투게더"/>
              </a:rPr>
              <a:t> </a:t>
            </a:r>
            <a:r>
              <a:rPr kumimoji="0" lang="en-US" altLang="ko-KR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-</a:t>
            </a:r>
            <a:r>
              <a:rPr kumimoji="0" lang="ko-KR" altLang="en-US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 지지율 </a:t>
            </a:r>
            <a:r>
              <a:rPr kumimoji="0" lang="en-US" altLang="ko-KR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NO.1</a:t>
            </a:r>
            <a:r>
              <a:rPr kumimoji="0" lang="ko-KR" altLang="en-US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 </a:t>
            </a:r>
            <a:r>
              <a:rPr kumimoji="0" lang="en-US" altLang="ko-KR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!</a:t>
            </a:r>
            <a:r>
              <a:rPr kumimoji="0" lang="ko-KR" altLang="en-US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 </a:t>
            </a:r>
            <a:r>
              <a:rPr kumimoji="0" lang="en-US" altLang="ko-KR" sz="3200" b="0" i="0" u="none" strike="noStrike" kern="1200" cap="none" spc="0" normalizeH="0" baseline="0">
                <a:solidFill>
                  <a:srgbClr val="f19595"/>
                </a:solidFill>
                <a:latin typeface="TT투게더"/>
                <a:ea typeface="TT투게더"/>
              </a:rPr>
              <a:t>-</a:t>
            </a:r>
            <a:endParaRPr kumimoji="0" lang="en-US" altLang="ko-KR" sz="3200" b="0" i="0" u="none" strike="noStrike" kern="1200" cap="none" spc="0" normalizeH="0" baseline="0">
              <a:solidFill>
                <a:srgbClr val="f19595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3000">
                <a:solidFill>
                  <a:srgbClr val="404040"/>
                </a:solidFill>
                <a:latin typeface="TT투게더"/>
                <a:ea typeface="TT투게더"/>
              </a:rPr>
              <a:t>많은 사람이 선택하는 </a:t>
            </a:r>
            <a:r>
              <a:rPr lang="ko-KR" altLang="en-US" sz="3000">
                <a:solidFill>
                  <a:srgbClr val="a0b4e6"/>
                </a:solidFill>
                <a:latin typeface="TT투게더"/>
                <a:ea typeface="TT투게더"/>
              </a:rPr>
              <a:t>스테디셀러</a:t>
            </a:r>
            <a:r>
              <a:rPr lang="ko-KR" altLang="en-US" sz="3000">
                <a:solidFill>
                  <a:srgbClr val="404040"/>
                </a:solidFill>
                <a:latin typeface="TT투게더"/>
                <a:ea typeface="TT투게더"/>
              </a:rPr>
              <a:t> 스타일</a:t>
            </a:r>
            <a:endParaRPr lang="ko-KR" altLang="en-US" sz="30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결혼식 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  피로연 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2</a:t>
            </a: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차 파티를 하는 가장 일반적인 흐름</a:t>
            </a:r>
            <a:endParaRPr lang="ko-KR" altLang="en-US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행사가 많은 만큼 준비는 힘들지만</a:t>
            </a:r>
            <a:endParaRPr lang="ko-KR" altLang="en-US" sz="27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700">
                <a:solidFill>
                  <a:srgbClr val="404040"/>
                </a:solidFill>
                <a:latin typeface="TT투게더"/>
                <a:ea typeface="TT투게더"/>
              </a:rPr>
              <a:t>그만큼 두 사람의 인연이 깊어지고 즐거운 추억도 가득 </a:t>
            </a:r>
            <a:r>
              <a:rPr lang="en-US" altLang="ko-KR" sz="2700">
                <a:solidFill>
                  <a:srgbClr val="404040"/>
                </a:solidFill>
                <a:latin typeface="TT투게더"/>
                <a:ea typeface="TT투게더"/>
              </a:rPr>
              <a:t>!</a:t>
            </a:r>
            <a:endParaRPr lang="en-US" altLang="ko-KR" sz="27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32066" y="3125934"/>
            <a:ext cx="3082636" cy="3082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TT투게더"/>
                <a:ea typeface="TT투게더"/>
              </a:rPr>
              <a:t>3</a:t>
            </a:r>
            <a:r>
              <a:rPr lang="ko-KR" altLang="en-US">
                <a:latin typeface="TT투게더"/>
                <a:ea typeface="TT투게더"/>
              </a:rPr>
              <a:t>대 결혼 스타일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2133945"/>
            <a:ext cx="11394096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2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앳홈혼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가족을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중심으로 </a:t>
            </a: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예식</a:t>
            </a:r>
            <a:r>
              <a:rPr lang="en-US" altLang="ko-KR" sz="2800">
                <a:solidFill>
                  <a:srgbClr val="f19595"/>
                </a:solidFill>
                <a:latin typeface="TT투게더"/>
                <a:ea typeface="TT투게더"/>
              </a:rPr>
              <a:t>/</a:t>
            </a:r>
            <a:r>
              <a:rPr lang="ko-KR" altLang="en-US" sz="2800">
                <a:solidFill>
                  <a:srgbClr val="f19595"/>
                </a:solidFill>
                <a:latin typeface="TT투게더"/>
                <a:ea typeface="TT투게더"/>
              </a:rPr>
              <a:t>회식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을 하는 스타일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참석자들과 더욱 </a:t>
            </a:r>
            <a:r>
              <a:rPr lang="ko-KR" altLang="en-US" sz="2800">
                <a:solidFill>
                  <a:srgbClr val="a0b4e6"/>
                </a:solidFill>
                <a:latin typeface="TT투게더"/>
                <a:ea typeface="TT투게더"/>
              </a:rPr>
              <a:t>친밀감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을 느낄 수 있는 스타일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소규모 인원으로 피로연은 진행하지 않는게 특징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가족이나 친지를 대접해 감사의 마음을 전하고 싶은 커플의 대부분이 선택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latin typeface="TT투게더"/>
              <a:ea typeface="TT투게더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24184" y="2328775"/>
            <a:ext cx="3265170" cy="326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2"/>
          <p:cNvGrpSpPr/>
          <p:nvPr/>
        </p:nvGrpSpPr>
        <p:grpSpPr>
          <a:xfrm rot="0">
            <a:off x="0" y="0"/>
            <a:ext cx="12192001" cy="2014883"/>
            <a:chOff x="-95238" y="0"/>
            <a:chExt cx="18537652" cy="4819048"/>
          </a:xfrm>
        </p:grpSpPr>
        <p:pic>
          <p:nvPicPr>
            <p:cNvPr id="5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TT투게더"/>
                <a:ea typeface="TT투게더"/>
              </a:rPr>
              <a:t>3</a:t>
            </a:r>
            <a:r>
              <a:rPr lang="ko-KR" altLang="en-US">
                <a:latin typeface="TT투게더"/>
                <a:ea typeface="TT투게더"/>
              </a:rPr>
              <a:t>대 결혼 스타일</a:t>
            </a:r>
            <a:endParaRPr lang="ko-KR" altLang="en-US">
              <a:latin typeface="TT투게더"/>
              <a:ea typeface="TT투게더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2177240"/>
            <a:ext cx="109728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3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</a:t>
            </a:r>
            <a:r>
              <a:rPr lang="en-US" altLang="ko-KR">
                <a:solidFill>
                  <a:srgbClr val="404040"/>
                </a:solidFill>
                <a:latin typeface="TT투게더"/>
                <a:ea typeface="TT투게더"/>
              </a:rPr>
              <a:t>)</a:t>
            </a:r>
            <a:r>
              <a:rPr lang="ko-KR" altLang="en-US">
                <a:solidFill>
                  <a:srgbClr val="404040"/>
                </a:solidFill>
                <a:latin typeface="TT투게더"/>
                <a:ea typeface="TT투게더"/>
              </a:rPr>
              <a:t> 입적만 결혼</a:t>
            </a: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결혼식 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피로연 등 이벤트를 하지 않고  </a:t>
            </a:r>
            <a:r>
              <a:rPr lang="ko-KR" altLang="en-US" sz="2800">
                <a:solidFill>
                  <a:srgbClr val="a0b4e6"/>
                </a:solidFill>
                <a:latin typeface="TT투게더"/>
                <a:ea typeface="TT투게더"/>
              </a:rPr>
              <a:t>혼인 신고서만 제출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하는 스타일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‘</a:t>
            </a:r>
            <a:r>
              <a:rPr lang="ko-KR" altLang="en-US" sz="2600">
                <a:solidFill>
                  <a:srgbClr val="f19595"/>
                </a:solidFill>
                <a:latin typeface="TT투게더"/>
                <a:ea typeface="TT투게더"/>
              </a:rPr>
              <a:t>니시혼</a:t>
            </a:r>
            <a:r>
              <a:rPr lang="en-US" altLang="ko-KR" sz="2600">
                <a:solidFill>
                  <a:srgbClr val="404040"/>
                </a:solidFill>
                <a:latin typeface="TT투게더"/>
                <a:ea typeface="TT투게더"/>
              </a:rPr>
              <a:t>’</a:t>
            </a:r>
            <a:r>
              <a:rPr lang="ko-KR" altLang="en-US" sz="2600">
                <a:solidFill>
                  <a:srgbClr val="404040"/>
                </a:solidFill>
                <a:latin typeface="TT투게더"/>
                <a:ea typeface="TT투게더"/>
              </a:rPr>
              <a:t>으로 불리기도 함</a:t>
            </a:r>
            <a:endParaRPr lang="ko-KR" altLang="en-US" sz="26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최근 서서히 증가하고 있는 스타일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  <a:p>
            <a:pPr marL="0" indent="0">
              <a:buNone/>
              <a:defRPr/>
            </a:pP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임신 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시간과 예산이 없다 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부끄럽다 </a:t>
            </a:r>
            <a:r>
              <a:rPr lang="en-US" altLang="ko-KR" sz="2800">
                <a:solidFill>
                  <a:srgbClr val="404040"/>
                </a:solidFill>
                <a:latin typeface="TT투게더"/>
                <a:ea typeface="TT투게더"/>
              </a:rPr>
              <a:t>,</a:t>
            </a:r>
            <a:r>
              <a:rPr lang="ko-KR" altLang="en-US" sz="2800">
                <a:solidFill>
                  <a:srgbClr val="404040"/>
                </a:solidFill>
                <a:latin typeface="TT투게더"/>
                <a:ea typeface="TT투게더"/>
              </a:rPr>
              <a:t> 등 이유는 다양</a:t>
            </a:r>
            <a:endParaRPr lang="ko-KR" altLang="en-US" sz="2800">
              <a:solidFill>
                <a:srgbClr val="404040"/>
              </a:solidFill>
              <a:latin typeface="TT투게더"/>
              <a:ea typeface="TT투게더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59654" y="3916565"/>
            <a:ext cx="3232346" cy="294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690</ep:Words>
  <ep:PresentationFormat>와이드스크린</ep:PresentationFormat>
  <ep:Paragraphs>176</ep:Paragraphs>
  <ep:Slides>30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ep:HeadingPairs>
  <ep:TitlesOfParts>
    <vt:vector size="31" baseType="lpstr">
      <vt:lpstr>한컴오피스</vt:lpstr>
      <vt:lpstr>일본의 결혼   22109302 성수민</vt:lpstr>
      <vt:lpstr>목차</vt:lpstr>
      <vt:lpstr>결혼(結婚) 이란?</vt:lpstr>
      <vt:lpstr>결혼(結婚) 이란?</vt:lpstr>
      <vt:lpstr>일본의 결혼 소개</vt:lpstr>
      <vt:lpstr>결혼 평균 연령</vt:lpstr>
      <vt:lpstr>결혼 스타일 3가지</vt:lpstr>
      <vt:lpstr>3대 결혼 스타일</vt:lpstr>
      <vt:lpstr>3대 결혼 스타일</vt:lpstr>
      <vt:lpstr>결혼식 장소 (신전식)</vt:lpstr>
      <vt:lpstr>신전식(神前式)</vt:lpstr>
      <vt:lpstr>신전식(神前式)</vt:lpstr>
      <vt:lpstr>결혼식 장소 (일반식)</vt:lpstr>
      <vt:lpstr>결혼식 장소 (일반식)</vt:lpstr>
      <vt:lpstr>결혼식 장소 (일반식)</vt:lpstr>
      <vt:lpstr>결혼식 장소 (일반식)</vt:lpstr>
      <vt:lpstr>하객 의상</vt:lpstr>
      <vt:lpstr>하객 의상</vt:lpstr>
      <vt:lpstr>하객 의상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슬라이드 30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2024-11-01T09:32:37.000</dcterms:created>
  <dc:creator>수민</dc:creator>
  <cp:lastModifiedBy>수민</cp:lastModifiedBy>
  <dcterms:modified xsi:type="dcterms:W3CDTF">2024-11-30T06:42:06.566</dcterms:modified>
  <cp:revision>75</cp:revision>
  <cp:version>1000.0100.01</cp:version>
</cp:coreProperties>
</file>