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306" r:id="rId3"/>
    <p:sldId id="307" r:id="rId4"/>
    <p:sldId id="308" r:id="rId5"/>
    <p:sldId id="309" r:id="rId6"/>
    <p:sldId id="312" r:id="rId7"/>
    <p:sldId id="313" r:id="rId8"/>
    <p:sldId id="314" r:id="rId9"/>
    <p:sldId id="315" r:id="rId10"/>
    <p:sldId id="317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8552719-A60F-D845-7F1E-9E0C18CB29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5CCA08F-21CC-54D7-D705-60B01AEB45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87DBF1F-BF14-3BD7-9C69-74A9D7735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1E65-6E33-4022-92EF-FF2939588CF9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029FA0B-E653-B83B-9A7E-985ABC967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CF5CC2A-2AFB-200E-F12E-C0980E124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ADA9-C94D-465A-8682-FD1EFCBACE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4443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F3C0EA-0B0E-8F4F-9FE6-05DE553BC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7649333-8D54-47F2-7D9C-62667CC6A1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F8D0110-0E96-E8DB-5FB1-89CF66B21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1E65-6E33-4022-92EF-FF2939588CF9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22AAD4D-CE3C-4977-5CA8-68ACA752B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E6AC841-462D-3CF4-0191-6220A8BE4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ADA9-C94D-465A-8682-FD1EFCBACE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0512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EBCBCD7-28C0-EF83-83B5-DC8FFB4EAA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B4C4FBD-1BA9-DCD2-0B45-AB1938E1E7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FF5DA27-8DA6-6598-6A26-DED4E0EBB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1E65-6E33-4022-92EF-FF2939588CF9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CA1552C-341A-D2DE-119A-13F0E65DE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D0213A1-B1A3-E134-6A50-9C663B1D4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ADA9-C94D-465A-8682-FD1EFCBACE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7310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977471-EB44-9AC0-1255-15D9E8393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B56EA27-C710-F412-F769-5618A7BA5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1896423-CFC1-64A6-5410-76A02006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1E65-6E33-4022-92EF-FF2939588CF9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8EC0A38-1984-5725-0086-5DB257971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4E72073-B372-A753-67DE-4E8A3546C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ADA9-C94D-465A-8682-FD1EFCBACE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0606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069967F-B3AB-0063-A678-5CEE283EF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CE4EA1B-C021-F197-3ABC-DDDC06F68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A4DF691-8832-90E4-DA1E-B8EEDBE5E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1E65-6E33-4022-92EF-FF2939588CF9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C85810-94D6-34E0-7F1C-E2B44271F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8973DE6-83F0-0EBA-46CE-72CDD7B45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ADA9-C94D-465A-8682-FD1EFCBACE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670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7372A2-7651-79F0-9A89-547938D2C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8CFD5EA-FE60-96C3-6669-A059ACF98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7D29668-DF13-EC0B-A22E-8C4B8D84E7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1A01CFD-7A52-633A-EE32-095F77D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1E65-6E33-4022-92EF-FF2939588CF9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C6FF1C5-D8C1-4CD7-E74C-72EC1D515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7EDD587-059C-37AF-A300-E11FE8588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ADA9-C94D-465A-8682-FD1EFCBACE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7738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BBDB506-FD7B-DEE6-5729-7A1FB595D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676440E-54C4-9433-6D79-7C1E64AD9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F794583-B8A4-5AD7-DEAE-A76A207CF1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F9D931B-C6C1-4A95-4666-CDB8009B64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E7B15C4D-2B1A-855E-90B1-296625F179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02DAE2C-E5CF-7FAC-BA98-D6103FA5C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1E65-6E33-4022-92EF-FF2939588CF9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2FEEDE3A-CDE9-0E6A-8732-ED1594621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50C7C39-DE38-E4D0-53EC-088D17131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ADA9-C94D-465A-8682-FD1EFCBACE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3681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08C50A6-9860-F50D-B294-3FB9C1B3C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95FC83C-C784-54D1-FF27-3756B45F9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1E65-6E33-4022-92EF-FF2939588CF9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1237C9F-41E7-154B-9FD8-03D1F918A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B9EEFF5-5B75-A094-9A4F-C65590641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ADA9-C94D-465A-8682-FD1EFCBACE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2907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D662AE7-CA74-4EF8-7C78-B62AAB378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1E65-6E33-4022-92EF-FF2939588CF9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4FAF251-74CB-2F83-8758-421FCD602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AE1EDA5-9C48-083C-3289-7DE2EB919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ADA9-C94D-465A-8682-FD1EFCBACE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1084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C82415-53B2-4DAA-2D79-F3C9AE273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2705397-13F8-E314-58E0-E576A2592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9A853F2-DC8A-CC84-35BF-672F5FB2D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56AE7BE-4514-F636-3659-A2AA1099F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1E65-6E33-4022-92EF-FF2939588CF9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80A38DE-6D2B-78C2-445D-265F79545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5B73486-83E6-9307-20BA-322FE2BB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ADA9-C94D-465A-8682-FD1EFCBACE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8140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92DAE12-229B-AB07-BB05-CC5B0BAD6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5D2620B-ECA5-FCB3-8261-7F401E7E68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DC94B3E-49EC-F303-0248-87F0D67DB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70F7627-444C-1BC6-372A-1917B7853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1E65-6E33-4022-92EF-FF2939588CF9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7D07C2-3E1F-E807-7155-50F833F0E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A496978-D118-B2B8-4C46-9C8DF6B9D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ADA9-C94D-465A-8682-FD1EFCBACE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9682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A926EB7-1E7A-D05F-E7D6-D973C2D4B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4786EB5-2103-A964-28BF-1F876FFF0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D4CE110-ED25-943C-9E2A-E4871F708F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4B1E65-6E33-4022-92EF-FF2939588CF9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3FB5704-046A-6441-DE19-EA09EA9BAE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7E8298A-E27B-D1EE-2FAC-6E1096FA4E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8DADA9-C94D-465A-8682-FD1EFCBACE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8613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1F816A-D55F-1511-9D4E-A3F70932BA34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02.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한국 문헌 속 증거</a:t>
            </a:r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2050" name="Picture 2" descr="#태극기 - velog">
            <a:extLst>
              <a:ext uri="{FF2B5EF4-FFF2-40B4-BE49-F238E27FC236}">
                <a16:creationId xmlns:a16="http://schemas.microsoft.com/office/drawing/2014/main" id="{12BB2CE6-C82D-D8F8-D944-C02529E8CD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 r="17758"/>
          <a:stretch/>
        </p:blipFill>
        <p:spPr bwMode="auto">
          <a:xfrm>
            <a:off x="2786756" y="325432"/>
            <a:ext cx="658407" cy="435763"/>
          </a:xfrm>
          <a:prstGeom prst="rect">
            <a:avLst/>
          </a:prstGeom>
          <a:noFill/>
          <a:effectLst>
            <a:outerShdw blurRad="165100" sx="114000" sy="114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C4DC66-740E-C526-F8E2-3A389F6F8EBD}"/>
              </a:ext>
            </a:extLst>
          </p:cNvPr>
          <p:cNvSpPr txBox="1"/>
          <p:nvPr/>
        </p:nvSpPr>
        <p:spPr>
          <a:xfrm>
            <a:off x="6763965" y="5097413"/>
            <a:ext cx="4286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&lt;</a:t>
            </a:r>
            <a:r>
              <a:rPr lang="ko-KR" altLang="en-US" sz="2800" b="1" dirty="0"/>
              <a:t>대한제국 칙령 제</a:t>
            </a:r>
            <a:r>
              <a:rPr lang="en-US" altLang="ko-KR" sz="2800" b="1" dirty="0"/>
              <a:t>41</a:t>
            </a:r>
            <a:r>
              <a:rPr lang="ko-KR" altLang="en-US" sz="2800" b="1" dirty="0"/>
              <a:t>호</a:t>
            </a:r>
            <a:r>
              <a:rPr lang="en-US" altLang="ko-KR" sz="2800" b="1" dirty="0"/>
              <a:t>&gt;</a:t>
            </a:r>
            <a:endParaRPr lang="ko-KR" altLang="en-US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18DB03-FC1B-D827-A9C0-57FA1A4AFC67}"/>
              </a:ext>
            </a:extLst>
          </p:cNvPr>
          <p:cNvSpPr txBox="1"/>
          <p:nvPr/>
        </p:nvSpPr>
        <p:spPr>
          <a:xfrm>
            <a:off x="1423345" y="1415365"/>
            <a:ext cx="4432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/>
              <a:t>칙령 제 </a:t>
            </a:r>
            <a:r>
              <a:rPr lang="en-US" altLang="ko-KR" sz="4000" b="1" dirty="0"/>
              <a:t>41</a:t>
            </a:r>
            <a:r>
              <a:rPr lang="ko-KR" altLang="en-US" sz="4000" b="1" dirty="0"/>
              <a:t>호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40568E-545F-8511-1747-C4FA5E323F49}"/>
              </a:ext>
            </a:extLst>
          </p:cNvPr>
          <p:cNvSpPr txBox="1"/>
          <p:nvPr/>
        </p:nvSpPr>
        <p:spPr>
          <a:xfrm>
            <a:off x="1586558" y="4708905"/>
            <a:ext cx="3841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도감 </a:t>
            </a:r>
            <a:r>
              <a:rPr lang="en-US" altLang="ko-KR" sz="2800" b="1" dirty="0"/>
              <a:t>-&gt; </a:t>
            </a:r>
            <a:r>
              <a:rPr lang="ko-KR" altLang="en-US" sz="2800" b="1" dirty="0"/>
              <a:t>군수로 개정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715189-4F1F-6662-7174-4D0CC5A5CE58}"/>
              </a:ext>
            </a:extLst>
          </p:cNvPr>
          <p:cNvSpPr txBox="1"/>
          <p:nvPr/>
        </p:nvSpPr>
        <p:spPr>
          <a:xfrm>
            <a:off x="1597051" y="3999580"/>
            <a:ext cx="332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울릉도 </a:t>
            </a:r>
            <a:r>
              <a:rPr lang="en-US" altLang="ko-KR" sz="2800" b="1" dirty="0"/>
              <a:t>- &gt; </a:t>
            </a:r>
            <a:r>
              <a:rPr lang="ko-KR" altLang="en-US" sz="2800" b="1" dirty="0"/>
              <a:t>울도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B6605C-9E29-5187-AB75-E7B09BD1CCFF}"/>
              </a:ext>
            </a:extLst>
          </p:cNvPr>
          <p:cNvSpPr txBox="1"/>
          <p:nvPr/>
        </p:nvSpPr>
        <p:spPr>
          <a:xfrm>
            <a:off x="1597051" y="2626063"/>
            <a:ext cx="332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고종 황제의 반포</a:t>
            </a:r>
            <a:endParaRPr lang="en-US" altLang="ko-KR" sz="2800" b="1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B3888283-D420-384F-1E2B-FC024BE6B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597" y="1347666"/>
            <a:ext cx="5048250" cy="3695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9B1277-A0B3-099F-1F9A-763C8843ADA7}"/>
              </a:ext>
            </a:extLst>
          </p:cNvPr>
          <p:cNvSpPr txBox="1"/>
          <p:nvPr/>
        </p:nvSpPr>
        <p:spPr>
          <a:xfrm>
            <a:off x="1586558" y="5604336"/>
            <a:ext cx="4509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독도</a:t>
            </a:r>
            <a:r>
              <a:rPr lang="en-US" altLang="ko-KR" sz="2800" b="1" dirty="0"/>
              <a:t>=</a:t>
            </a:r>
            <a:r>
              <a:rPr lang="ko-KR" altLang="en-US" sz="2800" b="1" dirty="0" err="1"/>
              <a:t>울도군의</a:t>
            </a:r>
            <a:r>
              <a:rPr lang="ko-KR" altLang="en-US" sz="2800" b="1" dirty="0"/>
              <a:t> 관할 </a:t>
            </a:r>
            <a:r>
              <a:rPr lang="en-US" altLang="ko-KR" sz="2800" b="1" dirty="0"/>
              <a:t>(</a:t>
            </a:r>
            <a:r>
              <a:rPr lang="ko-KR" altLang="en-US" sz="2800" b="1" dirty="0"/>
              <a:t>명시</a:t>
            </a:r>
            <a:r>
              <a:rPr lang="en-US" altLang="ko-KR" sz="28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86276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1F816A-D55F-1511-9D4E-A3F70932BA34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</a:t>
            </a:r>
            <a:r>
              <a:rPr lang="en-US" altLang="ko-KR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3</a:t>
            </a:r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. </a:t>
            </a:r>
            <a:r>
              <a:rPr lang="ko-KR" altLang="en-US" sz="1800" b="1" dirty="0" err="1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체결문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 및 </a:t>
            </a:r>
            <a:r>
              <a:rPr lang="ko-KR" altLang="en-US" sz="1800" b="1" dirty="0" err="1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조약문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 속 증거</a:t>
            </a:r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18DB03-FC1B-D827-A9C0-57FA1A4AFC67}"/>
              </a:ext>
            </a:extLst>
          </p:cNvPr>
          <p:cNvSpPr txBox="1"/>
          <p:nvPr/>
        </p:nvSpPr>
        <p:spPr>
          <a:xfrm>
            <a:off x="827420" y="1439654"/>
            <a:ext cx="8284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/>
              <a:t>샌프란시스코 강화조약 제</a:t>
            </a:r>
            <a:r>
              <a:rPr lang="en-US" altLang="ko-KR" sz="4000" b="1" dirty="0"/>
              <a:t>2</a:t>
            </a:r>
            <a:r>
              <a:rPr lang="ko-KR" altLang="en-US" sz="4000" b="1" dirty="0"/>
              <a:t>조</a:t>
            </a:r>
            <a:r>
              <a:rPr lang="en-US" altLang="ko-KR" sz="4000" b="1" dirty="0"/>
              <a:t>(a)</a:t>
            </a:r>
            <a:endParaRPr lang="ko-KR" altLang="en-US" sz="4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40568E-545F-8511-1747-C4FA5E323F49}"/>
              </a:ext>
            </a:extLst>
          </p:cNvPr>
          <p:cNvSpPr txBox="1"/>
          <p:nvPr/>
        </p:nvSpPr>
        <p:spPr>
          <a:xfrm>
            <a:off x="1642989" y="5571525"/>
            <a:ext cx="3326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/>
              <a:t>한국의 </a:t>
            </a:r>
            <a:r>
              <a:rPr lang="en-US" altLang="ko-KR" sz="2400" b="1" dirty="0"/>
              <a:t>3</a:t>
            </a:r>
            <a:r>
              <a:rPr lang="ko-KR" altLang="en-US" sz="2400" b="1" dirty="0"/>
              <a:t>천 여개 도서 중 요약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B6605C-9E29-5187-AB75-E7B09BD1CCFF}"/>
              </a:ext>
            </a:extLst>
          </p:cNvPr>
          <p:cNvSpPr txBox="1"/>
          <p:nvPr/>
        </p:nvSpPr>
        <p:spPr>
          <a:xfrm>
            <a:off x="1683380" y="2647522"/>
            <a:ext cx="3902997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400" b="1" dirty="0"/>
              <a:t>일본 </a:t>
            </a:r>
            <a:r>
              <a:rPr lang="en-US" altLang="ko-KR" sz="2400" b="1" dirty="0"/>
              <a:t>-&gt; </a:t>
            </a:r>
            <a:r>
              <a:rPr lang="ko-KR" altLang="en-US" sz="2400" b="1" dirty="0"/>
              <a:t>한국의 독립 인정</a:t>
            </a:r>
            <a:endParaRPr lang="en-US" altLang="ko-KR" sz="2400" b="1" dirty="0"/>
          </a:p>
          <a:p>
            <a:endParaRPr lang="en-US" altLang="ko-KR" sz="2400" b="1" dirty="0"/>
          </a:p>
          <a:p>
            <a:r>
              <a:rPr lang="en-US" altLang="ko-KR" sz="2400" b="1" dirty="0"/>
              <a:t>&amp;</a:t>
            </a:r>
          </a:p>
          <a:p>
            <a:endParaRPr lang="en-US" altLang="ko-KR" sz="2400" b="1" dirty="0"/>
          </a:p>
          <a:p>
            <a:r>
              <a:rPr lang="ko-KR" altLang="en-US" sz="2400" b="1" u="sng" dirty="0">
                <a:highlight>
                  <a:srgbClr val="FFFF00"/>
                </a:highlight>
              </a:rPr>
              <a:t>제주도</a:t>
            </a:r>
            <a:r>
              <a:rPr lang="en-US" altLang="ko-KR" sz="2400" b="1" u="sng" dirty="0">
                <a:highlight>
                  <a:srgbClr val="FFFF00"/>
                </a:highlight>
              </a:rPr>
              <a:t>, </a:t>
            </a:r>
            <a:r>
              <a:rPr lang="ko-KR" altLang="en-US" sz="2400" b="1" u="sng" dirty="0">
                <a:highlight>
                  <a:srgbClr val="FFFF00"/>
                </a:highlight>
              </a:rPr>
              <a:t>거문도 및 울릉도</a:t>
            </a:r>
            <a:r>
              <a:rPr lang="ko-KR" altLang="en-US" sz="2400" b="1" u="sng" dirty="0"/>
              <a:t> </a:t>
            </a:r>
            <a:r>
              <a:rPr lang="ko-KR" altLang="en-US" sz="2400" b="1" dirty="0"/>
              <a:t>포함 </a:t>
            </a:r>
            <a:endParaRPr lang="en-US" altLang="ko-KR" sz="2400" b="1" dirty="0"/>
          </a:p>
          <a:p>
            <a:r>
              <a:rPr lang="ko-KR" altLang="en-US" sz="2400" b="1" dirty="0"/>
              <a:t>한국에 대한 권리 포기</a:t>
            </a:r>
            <a:endParaRPr lang="en-US" altLang="ko-KR" sz="2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BEC345-A2E9-C047-3CC5-2E1D20379388}"/>
              </a:ext>
            </a:extLst>
          </p:cNvPr>
          <p:cNvSpPr txBox="1"/>
          <p:nvPr/>
        </p:nvSpPr>
        <p:spPr>
          <a:xfrm>
            <a:off x="5984341" y="2123261"/>
            <a:ext cx="6258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/>
              <a:t>독도 명시 </a:t>
            </a:r>
            <a:r>
              <a:rPr lang="en-US" altLang="ko-KR" sz="2400" b="1" dirty="0"/>
              <a:t>X                    </a:t>
            </a:r>
            <a:r>
              <a:rPr lang="ko-KR" altLang="en-US" sz="2400" b="1" dirty="0"/>
              <a:t>독도는 일본 땅</a:t>
            </a:r>
          </a:p>
        </p:txBody>
      </p:sp>
      <p:sp>
        <p:nvSpPr>
          <p:cNvPr id="3" name="부등호 2">
            <a:extLst>
              <a:ext uri="{FF2B5EF4-FFF2-40B4-BE49-F238E27FC236}">
                <a16:creationId xmlns:a16="http://schemas.microsoft.com/office/drawing/2014/main" id="{C9450451-BC0E-C419-E1AB-FE2D560DC5BB}"/>
              </a:ext>
            </a:extLst>
          </p:cNvPr>
          <p:cNvSpPr/>
          <p:nvPr/>
        </p:nvSpPr>
        <p:spPr>
          <a:xfrm>
            <a:off x="8056065" y="2045323"/>
            <a:ext cx="1857983" cy="544749"/>
          </a:xfrm>
          <a:prstGeom prst="mathNotEqual">
            <a:avLst>
              <a:gd name="adj1" fmla="val 23520"/>
              <a:gd name="adj2" fmla="val 6600000"/>
              <a:gd name="adj3" fmla="val 1176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화살표: 오른쪽으로 구부러짐 6">
            <a:extLst>
              <a:ext uri="{FF2B5EF4-FFF2-40B4-BE49-F238E27FC236}">
                <a16:creationId xmlns:a16="http://schemas.microsoft.com/office/drawing/2014/main" id="{A71413CD-1010-3033-1C4B-3E6934090FC1}"/>
              </a:ext>
            </a:extLst>
          </p:cNvPr>
          <p:cNvSpPr/>
          <p:nvPr/>
        </p:nvSpPr>
        <p:spPr>
          <a:xfrm>
            <a:off x="639887" y="4437405"/>
            <a:ext cx="1003102" cy="1549618"/>
          </a:xfrm>
          <a:prstGeom prst="curv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화살표: 위쪽 10">
            <a:extLst>
              <a:ext uri="{FF2B5EF4-FFF2-40B4-BE49-F238E27FC236}">
                <a16:creationId xmlns:a16="http://schemas.microsoft.com/office/drawing/2014/main" id="{F26E9A69-8475-B627-70AC-C3CE5A64B1B7}"/>
              </a:ext>
            </a:extLst>
          </p:cNvPr>
          <p:cNvSpPr/>
          <p:nvPr/>
        </p:nvSpPr>
        <p:spPr>
          <a:xfrm rot="2014905">
            <a:off x="5701422" y="2708424"/>
            <a:ext cx="384587" cy="3059940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1FEACB1D-9421-363A-4B41-EFE3DC03E5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97" b="47196"/>
          <a:stretch/>
        </p:blipFill>
        <p:spPr>
          <a:xfrm>
            <a:off x="7222153" y="2738531"/>
            <a:ext cx="3874111" cy="288083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EE4C12D-2B71-8148-DDE3-5ABD8D025579}"/>
              </a:ext>
            </a:extLst>
          </p:cNvPr>
          <p:cNvSpPr txBox="1"/>
          <p:nvPr/>
        </p:nvSpPr>
        <p:spPr>
          <a:xfrm>
            <a:off x="7405821" y="5603602"/>
            <a:ext cx="3326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/>
              <a:t>샌프란시스코 강화조약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58274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1F816A-D55F-1511-9D4E-A3F70932BA34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02.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한국 문헌 속 증거</a:t>
            </a:r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2050" name="Picture 2" descr="#태극기 - velog">
            <a:extLst>
              <a:ext uri="{FF2B5EF4-FFF2-40B4-BE49-F238E27FC236}">
                <a16:creationId xmlns:a16="http://schemas.microsoft.com/office/drawing/2014/main" id="{12BB2CE6-C82D-D8F8-D944-C02529E8CD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 r="17758"/>
          <a:stretch/>
        </p:blipFill>
        <p:spPr bwMode="auto">
          <a:xfrm>
            <a:off x="2786756" y="325432"/>
            <a:ext cx="658407" cy="435763"/>
          </a:xfrm>
          <a:prstGeom prst="rect">
            <a:avLst/>
          </a:prstGeom>
          <a:noFill/>
          <a:effectLst>
            <a:outerShdw blurRad="165100" sx="114000" sy="114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C4DC66-740E-C526-F8E2-3A389F6F8EBD}"/>
              </a:ext>
            </a:extLst>
          </p:cNvPr>
          <p:cNvSpPr txBox="1"/>
          <p:nvPr/>
        </p:nvSpPr>
        <p:spPr>
          <a:xfrm>
            <a:off x="8018834" y="4851055"/>
            <a:ext cx="332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&lt;</a:t>
            </a:r>
            <a:r>
              <a:rPr lang="ko-KR" altLang="en-US" sz="2800" b="1" dirty="0"/>
              <a:t>삼국사기</a:t>
            </a:r>
            <a:r>
              <a:rPr lang="en-US" altLang="ko-KR" sz="2800" b="1" dirty="0"/>
              <a:t>&gt;</a:t>
            </a:r>
            <a:endParaRPr lang="ko-KR" altLang="en-US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18DB03-FC1B-D827-A9C0-57FA1A4AFC67}"/>
              </a:ext>
            </a:extLst>
          </p:cNvPr>
          <p:cNvSpPr txBox="1"/>
          <p:nvPr/>
        </p:nvSpPr>
        <p:spPr>
          <a:xfrm>
            <a:off x="1452529" y="1413784"/>
            <a:ext cx="3326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/>
              <a:t>삼국사기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054BE43A-FE4B-38C5-171B-B9A846496F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978" t="-1460" r="1978" b="44660"/>
          <a:stretch/>
        </p:blipFill>
        <p:spPr>
          <a:xfrm>
            <a:off x="7678079" y="2447205"/>
            <a:ext cx="2803143" cy="19668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2C522A-0FFC-2C9D-5CD3-B4C3EAABF0EE}"/>
              </a:ext>
            </a:extLst>
          </p:cNvPr>
          <p:cNvSpPr txBox="1"/>
          <p:nvPr/>
        </p:nvSpPr>
        <p:spPr>
          <a:xfrm>
            <a:off x="1567868" y="2967174"/>
            <a:ext cx="332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우산국 복속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40568E-545F-8511-1747-C4FA5E323F49}"/>
              </a:ext>
            </a:extLst>
          </p:cNvPr>
          <p:cNvSpPr txBox="1"/>
          <p:nvPr/>
        </p:nvSpPr>
        <p:spPr>
          <a:xfrm>
            <a:off x="1567868" y="4912747"/>
            <a:ext cx="4035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우산국 </a:t>
            </a:r>
            <a:r>
              <a:rPr lang="en-US" altLang="ko-KR" sz="2800" b="1" dirty="0"/>
              <a:t>: 6</a:t>
            </a:r>
            <a:r>
              <a:rPr lang="ko-KR" altLang="en-US" sz="2800" b="1" dirty="0"/>
              <a:t>세기 초까지 울릉도와 독도 지배국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715189-4F1F-6662-7174-4D0CC5A5CE58}"/>
              </a:ext>
            </a:extLst>
          </p:cNvPr>
          <p:cNvSpPr txBox="1"/>
          <p:nvPr/>
        </p:nvSpPr>
        <p:spPr>
          <a:xfrm>
            <a:off x="1567868" y="3890826"/>
            <a:ext cx="3908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/>
              <a:t>이사부</a:t>
            </a:r>
            <a:r>
              <a:rPr lang="ko-KR" altLang="en-US" sz="2800" b="1" dirty="0"/>
              <a:t> </a:t>
            </a:r>
            <a:r>
              <a:rPr lang="en-US" altLang="ko-KR" sz="2800" b="1" dirty="0"/>
              <a:t>-&gt;</a:t>
            </a:r>
            <a:r>
              <a:rPr lang="ko-KR" altLang="en-US" sz="2800" b="1" dirty="0"/>
              <a:t>우산국 정벌</a:t>
            </a:r>
          </a:p>
        </p:txBody>
      </p:sp>
    </p:spTree>
    <p:extLst>
      <p:ext uri="{BB962C8B-B14F-4D97-AF65-F5344CB8AC3E}">
        <p14:creationId xmlns:p14="http://schemas.microsoft.com/office/powerpoint/2010/main" val="1794499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1F816A-D55F-1511-9D4E-A3F70932BA34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02.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한국 문헌 속 증거</a:t>
            </a:r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2050" name="Picture 2" descr="#태극기 - velog">
            <a:extLst>
              <a:ext uri="{FF2B5EF4-FFF2-40B4-BE49-F238E27FC236}">
                <a16:creationId xmlns:a16="http://schemas.microsoft.com/office/drawing/2014/main" id="{12BB2CE6-C82D-D8F8-D944-C02529E8CD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 r="17758"/>
          <a:stretch/>
        </p:blipFill>
        <p:spPr bwMode="auto">
          <a:xfrm>
            <a:off x="2786756" y="325432"/>
            <a:ext cx="658407" cy="435763"/>
          </a:xfrm>
          <a:prstGeom prst="rect">
            <a:avLst/>
          </a:prstGeom>
          <a:noFill/>
          <a:effectLst>
            <a:outerShdw blurRad="165100" sx="114000" sy="114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C4DC66-740E-C526-F8E2-3A389F6F8EBD}"/>
              </a:ext>
            </a:extLst>
          </p:cNvPr>
          <p:cNvSpPr txBox="1"/>
          <p:nvPr/>
        </p:nvSpPr>
        <p:spPr>
          <a:xfrm>
            <a:off x="7422478" y="5191644"/>
            <a:ext cx="332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&lt;</a:t>
            </a:r>
            <a:r>
              <a:rPr lang="ko-KR" altLang="en-US" sz="2800" b="1" dirty="0"/>
              <a:t>세종실록지리지</a:t>
            </a:r>
            <a:r>
              <a:rPr lang="en-US" altLang="ko-KR" sz="2800" b="1" dirty="0"/>
              <a:t>&gt;</a:t>
            </a:r>
            <a:endParaRPr lang="ko-KR" altLang="en-US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18DB03-FC1B-D827-A9C0-57FA1A4AFC67}"/>
              </a:ext>
            </a:extLst>
          </p:cNvPr>
          <p:cNvSpPr txBox="1"/>
          <p:nvPr/>
        </p:nvSpPr>
        <p:spPr>
          <a:xfrm>
            <a:off x="1406782" y="1464394"/>
            <a:ext cx="3917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/>
              <a:t>세종실록지리지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2C522A-0FFC-2C9D-5CD3-B4C3EAABF0EE}"/>
              </a:ext>
            </a:extLst>
          </p:cNvPr>
          <p:cNvSpPr txBox="1"/>
          <p:nvPr/>
        </p:nvSpPr>
        <p:spPr>
          <a:xfrm>
            <a:off x="1567868" y="2967174"/>
            <a:ext cx="332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조선 초기 관찬서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40568E-545F-8511-1747-C4FA5E323F49}"/>
              </a:ext>
            </a:extLst>
          </p:cNvPr>
          <p:cNvSpPr txBox="1"/>
          <p:nvPr/>
        </p:nvSpPr>
        <p:spPr>
          <a:xfrm>
            <a:off x="1524526" y="4286415"/>
            <a:ext cx="36700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우산</a:t>
            </a:r>
            <a:r>
              <a:rPr lang="en-US" altLang="ko-KR" sz="2800" b="1" dirty="0"/>
              <a:t>(</a:t>
            </a:r>
            <a:r>
              <a:rPr lang="ko-KR" altLang="en-US" sz="2800" b="1" dirty="0"/>
              <a:t>독도</a:t>
            </a:r>
            <a:r>
              <a:rPr lang="en-US" altLang="ko-KR" sz="2800" b="1" dirty="0"/>
              <a:t>) -&gt; </a:t>
            </a:r>
            <a:r>
              <a:rPr lang="ko-KR" altLang="en-US" sz="2800" b="1" dirty="0" err="1"/>
              <a:t>무릉</a:t>
            </a:r>
            <a:r>
              <a:rPr lang="en-US" altLang="ko-KR" sz="2800" b="1" dirty="0"/>
              <a:t>(</a:t>
            </a:r>
            <a:r>
              <a:rPr lang="ko-KR" altLang="en-US" sz="2800" b="1" dirty="0"/>
              <a:t>울릉도</a:t>
            </a:r>
            <a:r>
              <a:rPr lang="en-US" altLang="ko-KR" sz="2800" b="1" dirty="0"/>
              <a:t>)</a:t>
            </a:r>
          </a:p>
          <a:p>
            <a:endParaRPr lang="en-US" altLang="ko-KR" sz="2800" b="1" dirty="0"/>
          </a:p>
          <a:p>
            <a:r>
              <a:rPr lang="ko-KR" altLang="en-US" sz="2800" b="1" dirty="0"/>
              <a:t>날씨 맑음 </a:t>
            </a:r>
            <a:r>
              <a:rPr lang="en-US" altLang="ko-KR" sz="2800" b="1" dirty="0"/>
              <a:t>-&gt; </a:t>
            </a:r>
            <a:r>
              <a:rPr lang="ko-KR" altLang="en-US" sz="2800" b="1" dirty="0"/>
              <a:t>관찰 </a:t>
            </a:r>
            <a:r>
              <a:rPr lang="en-US" altLang="ko-KR" sz="2800" b="1" dirty="0"/>
              <a:t>O</a:t>
            </a:r>
            <a:endParaRPr lang="ko-KR" altLang="en-US" sz="2800" b="1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B6246DA-CD5C-858A-414B-F8818B1853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146"/>
          <a:stretch/>
        </p:blipFill>
        <p:spPr>
          <a:xfrm>
            <a:off x="7340615" y="1648255"/>
            <a:ext cx="3408723" cy="344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41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1F816A-D55F-1511-9D4E-A3F70932BA34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02.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한국 문헌 속 증거</a:t>
            </a:r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2050" name="Picture 2" descr="#태극기 - velog">
            <a:extLst>
              <a:ext uri="{FF2B5EF4-FFF2-40B4-BE49-F238E27FC236}">
                <a16:creationId xmlns:a16="http://schemas.microsoft.com/office/drawing/2014/main" id="{12BB2CE6-C82D-D8F8-D944-C02529E8CD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 r="17758"/>
          <a:stretch/>
        </p:blipFill>
        <p:spPr bwMode="auto">
          <a:xfrm>
            <a:off x="2786756" y="325432"/>
            <a:ext cx="658407" cy="435763"/>
          </a:xfrm>
          <a:prstGeom prst="rect">
            <a:avLst/>
          </a:prstGeom>
          <a:noFill/>
          <a:effectLst>
            <a:outerShdw blurRad="165100" sx="114000" sy="114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C4DC66-740E-C526-F8E2-3A389F6F8EBD}"/>
              </a:ext>
            </a:extLst>
          </p:cNvPr>
          <p:cNvSpPr txBox="1"/>
          <p:nvPr/>
        </p:nvSpPr>
        <p:spPr>
          <a:xfrm>
            <a:off x="6734782" y="5097413"/>
            <a:ext cx="42866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&lt;</a:t>
            </a:r>
            <a:r>
              <a:rPr lang="ko-KR" altLang="en-US" sz="2800" b="1" dirty="0" err="1"/>
              <a:t>원록구병자년</a:t>
            </a:r>
            <a:r>
              <a:rPr lang="ko-KR" altLang="en-US" sz="2800" b="1" dirty="0"/>
              <a:t> </a:t>
            </a:r>
            <a:r>
              <a:rPr lang="ko-KR" altLang="en-US" sz="2800" b="1" dirty="0" err="1"/>
              <a:t>조선주착안일권지각서</a:t>
            </a:r>
            <a:r>
              <a:rPr lang="en-US" altLang="ko-KR" sz="2800" b="1" dirty="0"/>
              <a:t>&gt;</a:t>
            </a:r>
            <a:endParaRPr lang="ko-KR" altLang="en-US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18DB03-FC1B-D827-A9C0-57FA1A4AFC67}"/>
              </a:ext>
            </a:extLst>
          </p:cNvPr>
          <p:cNvSpPr txBox="1"/>
          <p:nvPr/>
        </p:nvSpPr>
        <p:spPr>
          <a:xfrm>
            <a:off x="1452528" y="1561103"/>
            <a:ext cx="9072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err="1"/>
              <a:t>원록구병자년조선주착안</a:t>
            </a:r>
            <a:r>
              <a:rPr lang="ko-KR" altLang="en-US" sz="4000" b="1" dirty="0"/>
              <a:t> 일권지각서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40568E-545F-8511-1747-C4FA5E323F49}"/>
              </a:ext>
            </a:extLst>
          </p:cNvPr>
          <p:cNvSpPr txBox="1"/>
          <p:nvPr/>
        </p:nvSpPr>
        <p:spPr>
          <a:xfrm>
            <a:off x="1567868" y="5214305"/>
            <a:ext cx="33268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진술 </a:t>
            </a:r>
            <a:r>
              <a:rPr lang="en-US" altLang="ko-KR" sz="2800" b="1" dirty="0"/>
              <a:t>: </a:t>
            </a:r>
            <a:r>
              <a:rPr lang="ko-KR" altLang="en-US" sz="2800" b="1" dirty="0"/>
              <a:t>울릉도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독도 </a:t>
            </a:r>
            <a:r>
              <a:rPr lang="en-US" altLang="ko-KR" sz="2800" b="1" dirty="0"/>
              <a:t>= </a:t>
            </a:r>
            <a:r>
              <a:rPr lang="ko-KR" altLang="en-US" sz="2800" b="1" dirty="0"/>
              <a:t>우리 땅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715189-4F1F-6662-7174-4D0CC5A5CE58}"/>
              </a:ext>
            </a:extLst>
          </p:cNvPr>
          <p:cNvSpPr txBox="1"/>
          <p:nvPr/>
        </p:nvSpPr>
        <p:spPr>
          <a:xfrm>
            <a:off x="1567868" y="4060770"/>
            <a:ext cx="33268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안용복 </a:t>
            </a:r>
            <a:r>
              <a:rPr lang="en-US" altLang="ko-KR" sz="2800" b="1" dirty="0"/>
              <a:t>-&gt; </a:t>
            </a:r>
            <a:r>
              <a:rPr lang="ko-KR" altLang="en-US" sz="2800" b="1" dirty="0" err="1"/>
              <a:t>오키섬</a:t>
            </a:r>
            <a:r>
              <a:rPr lang="ko-KR" altLang="en-US" sz="2800" b="1" dirty="0"/>
              <a:t> 관리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9BEEB4A-A1B1-06A1-8A15-A83E8C2209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517"/>
          <a:stretch/>
        </p:blipFill>
        <p:spPr>
          <a:xfrm>
            <a:off x="7340615" y="2204934"/>
            <a:ext cx="3294641" cy="28278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B6605C-9E29-5187-AB75-E7B09BD1CCFF}"/>
              </a:ext>
            </a:extLst>
          </p:cNvPr>
          <p:cNvSpPr txBox="1"/>
          <p:nvPr/>
        </p:nvSpPr>
        <p:spPr>
          <a:xfrm>
            <a:off x="1567868" y="2635510"/>
            <a:ext cx="33268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안용복의 </a:t>
            </a:r>
            <a:endParaRPr lang="en-US" altLang="ko-KR" sz="2800" b="1" dirty="0"/>
          </a:p>
          <a:p>
            <a:r>
              <a:rPr lang="ko-KR" altLang="en-US" sz="2800" b="1" dirty="0"/>
              <a:t>자산도</a:t>
            </a:r>
            <a:r>
              <a:rPr lang="en-US" altLang="ko-KR" sz="2800" b="1" dirty="0"/>
              <a:t>(</a:t>
            </a:r>
            <a:r>
              <a:rPr lang="ko-KR" altLang="en-US" sz="2800" b="1" dirty="0"/>
              <a:t>독도</a:t>
            </a:r>
            <a:r>
              <a:rPr lang="en-US" altLang="ko-KR" sz="2800" b="1" dirty="0"/>
              <a:t>) </a:t>
            </a:r>
          </a:p>
          <a:p>
            <a:r>
              <a:rPr lang="ko-KR" altLang="en-US" sz="2800" b="1" dirty="0"/>
              <a:t>일본어선 격추 사건</a:t>
            </a:r>
          </a:p>
        </p:txBody>
      </p:sp>
    </p:spTree>
    <p:extLst>
      <p:ext uri="{BB962C8B-B14F-4D97-AF65-F5344CB8AC3E}">
        <p14:creationId xmlns:p14="http://schemas.microsoft.com/office/powerpoint/2010/main" val="673557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1F816A-D55F-1511-9D4E-A3F70932BA34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02.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한국 문헌 속 증거</a:t>
            </a:r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2050" name="Picture 2" descr="#태극기 - velog">
            <a:extLst>
              <a:ext uri="{FF2B5EF4-FFF2-40B4-BE49-F238E27FC236}">
                <a16:creationId xmlns:a16="http://schemas.microsoft.com/office/drawing/2014/main" id="{12BB2CE6-C82D-D8F8-D944-C02529E8CD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 r="17758"/>
          <a:stretch/>
        </p:blipFill>
        <p:spPr bwMode="auto">
          <a:xfrm>
            <a:off x="2786756" y="325432"/>
            <a:ext cx="658407" cy="435763"/>
          </a:xfrm>
          <a:prstGeom prst="rect">
            <a:avLst/>
          </a:prstGeom>
          <a:noFill/>
          <a:effectLst>
            <a:outerShdw blurRad="165100" sx="114000" sy="114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C4DC66-740E-C526-F8E2-3A389F6F8EBD}"/>
              </a:ext>
            </a:extLst>
          </p:cNvPr>
          <p:cNvSpPr txBox="1"/>
          <p:nvPr/>
        </p:nvSpPr>
        <p:spPr>
          <a:xfrm>
            <a:off x="6734782" y="5097413"/>
            <a:ext cx="4909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&lt;</a:t>
            </a:r>
            <a:r>
              <a:rPr lang="ko-KR" altLang="en-US" sz="2800" b="1" dirty="0" err="1"/>
              <a:t>동국문헌비고의</a:t>
            </a:r>
            <a:r>
              <a:rPr lang="ko-KR" altLang="en-US" sz="2800" b="1" dirty="0"/>
              <a:t> </a:t>
            </a:r>
            <a:r>
              <a:rPr lang="en-US" altLang="ko-KR" sz="2800" b="1" dirty="0"/>
              <a:t>‘</a:t>
            </a:r>
            <a:r>
              <a:rPr lang="ko-KR" altLang="en-US" sz="2800" b="1" dirty="0"/>
              <a:t>여지고</a:t>
            </a:r>
            <a:r>
              <a:rPr lang="en-US" altLang="ko-KR" sz="2800" b="1" dirty="0"/>
              <a:t>’&gt;</a:t>
            </a:r>
            <a:endParaRPr lang="ko-KR" altLang="en-US" sz="28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715189-4F1F-6662-7174-4D0CC5A5CE58}"/>
              </a:ext>
            </a:extLst>
          </p:cNvPr>
          <p:cNvSpPr txBox="1"/>
          <p:nvPr/>
        </p:nvSpPr>
        <p:spPr>
          <a:xfrm>
            <a:off x="1567868" y="3573742"/>
            <a:ext cx="33268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우산도</a:t>
            </a:r>
            <a:r>
              <a:rPr lang="en-US" altLang="ko-KR" sz="2800" b="1" dirty="0"/>
              <a:t>(</a:t>
            </a:r>
            <a:r>
              <a:rPr lang="ko-KR" altLang="en-US" sz="2800" b="1" dirty="0"/>
              <a:t>독도</a:t>
            </a:r>
            <a:r>
              <a:rPr lang="en-US" altLang="ko-KR" sz="2800" b="1" dirty="0"/>
              <a:t>)</a:t>
            </a:r>
            <a:r>
              <a:rPr lang="ko-KR" altLang="en-US" sz="2800" b="1" dirty="0"/>
              <a:t>와 울릉도 </a:t>
            </a:r>
            <a:r>
              <a:rPr lang="en-US" altLang="ko-KR" sz="2800" b="1" dirty="0"/>
              <a:t>…</a:t>
            </a:r>
          </a:p>
          <a:p>
            <a:endParaRPr lang="en-US" altLang="ko-KR" sz="2800" b="1" dirty="0"/>
          </a:p>
          <a:p>
            <a:endParaRPr lang="en-US" altLang="ko-KR" sz="2800" b="1" dirty="0"/>
          </a:p>
          <a:p>
            <a:r>
              <a:rPr lang="ko-KR" altLang="en-US" sz="2800" b="1" dirty="0"/>
              <a:t>우산 </a:t>
            </a:r>
            <a:r>
              <a:rPr lang="en-US" altLang="ko-KR" sz="2800" b="1" dirty="0"/>
              <a:t>= </a:t>
            </a:r>
            <a:r>
              <a:rPr lang="ko-KR" altLang="en-US" sz="2800" b="1" dirty="0"/>
              <a:t>일본이 말하는 송도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B6605C-9E29-5187-AB75-E7B09BD1CCFF}"/>
              </a:ext>
            </a:extLst>
          </p:cNvPr>
          <p:cNvSpPr txBox="1"/>
          <p:nvPr/>
        </p:nvSpPr>
        <p:spPr>
          <a:xfrm>
            <a:off x="1567868" y="2641768"/>
            <a:ext cx="4035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관찬서 </a:t>
            </a:r>
            <a:r>
              <a:rPr lang="en-US" altLang="ko-KR" sz="2800" b="1" dirty="0"/>
              <a:t>- </a:t>
            </a:r>
            <a:r>
              <a:rPr lang="ko-KR" altLang="en-US" sz="2800" b="1" dirty="0"/>
              <a:t>조선의 문물제도 기록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6878E57C-8D8E-9715-E91B-A6B7CF353F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623"/>
          <a:stretch/>
        </p:blipFill>
        <p:spPr>
          <a:xfrm>
            <a:off x="7171000" y="2280168"/>
            <a:ext cx="3851556" cy="25871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E6908B-02FC-B1D9-5F63-8B377E326D95}"/>
              </a:ext>
            </a:extLst>
          </p:cNvPr>
          <p:cNvSpPr txBox="1"/>
          <p:nvPr/>
        </p:nvSpPr>
        <p:spPr>
          <a:xfrm>
            <a:off x="1427531" y="1456685"/>
            <a:ext cx="4035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err="1"/>
              <a:t>동국문헌비고</a:t>
            </a:r>
            <a:endParaRPr lang="ko-KR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308496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1F816A-D55F-1511-9D4E-A3F70932BA34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02.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한국 문헌 속 증거</a:t>
            </a:r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2050" name="Picture 2" descr="#태극기 - velog">
            <a:extLst>
              <a:ext uri="{FF2B5EF4-FFF2-40B4-BE49-F238E27FC236}">
                <a16:creationId xmlns:a16="http://schemas.microsoft.com/office/drawing/2014/main" id="{12BB2CE6-C82D-D8F8-D944-C02529E8CD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 r="17758"/>
          <a:stretch/>
        </p:blipFill>
        <p:spPr bwMode="auto">
          <a:xfrm>
            <a:off x="2786756" y="325432"/>
            <a:ext cx="658407" cy="435763"/>
          </a:xfrm>
          <a:prstGeom prst="rect">
            <a:avLst/>
          </a:prstGeom>
          <a:noFill/>
          <a:effectLst>
            <a:outerShdw blurRad="165100" sx="114000" sy="114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C4DC66-740E-C526-F8E2-3A389F6F8EBD}"/>
              </a:ext>
            </a:extLst>
          </p:cNvPr>
          <p:cNvSpPr txBox="1"/>
          <p:nvPr/>
        </p:nvSpPr>
        <p:spPr>
          <a:xfrm>
            <a:off x="6397558" y="4765217"/>
            <a:ext cx="4886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&lt;</a:t>
            </a:r>
            <a:r>
              <a:rPr lang="ko-KR" altLang="en-US" sz="2800" b="1" dirty="0" err="1"/>
              <a:t>울도군수</a:t>
            </a:r>
            <a:r>
              <a:rPr lang="ko-KR" altLang="en-US" sz="2800" b="1" dirty="0"/>
              <a:t> </a:t>
            </a:r>
            <a:r>
              <a:rPr lang="ko-KR" altLang="en-US" sz="2800" b="1" dirty="0" err="1"/>
              <a:t>심흥택</a:t>
            </a:r>
            <a:r>
              <a:rPr lang="ko-KR" altLang="en-US" sz="2800" b="1" dirty="0"/>
              <a:t> 보고서</a:t>
            </a:r>
            <a:r>
              <a:rPr lang="en-US" altLang="ko-KR" sz="2800" b="1" dirty="0"/>
              <a:t>&gt;</a:t>
            </a:r>
            <a:endParaRPr lang="ko-KR" altLang="en-US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18DB03-FC1B-D827-A9C0-57FA1A4AFC67}"/>
              </a:ext>
            </a:extLst>
          </p:cNvPr>
          <p:cNvSpPr txBox="1"/>
          <p:nvPr/>
        </p:nvSpPr>
        <p:spPr>
          <a:xfrm>
            <a:off x="798220" y="1384898"/>
            <a:ext cx="6650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err="1"/>
              <a:t>울도군수</a:t>
            </a:r>
            <a:r>
              <a:rPr lang="ko-KR" altLang="en-US" sz="4000" b="1" dirty="0"/>
              <a:t> </a:t>
            </a:r>
            <a:r>
              <a:rPr lang="ko-KR" altLang="en-US" sz="4000" b="1" dirty="0" err="1"/>
              <a:t>심흥택의</a:t>
            </a:r>
            <a:r>
              <a:rPr lang="ko-KR" altLang="en-US" sz="4000" b="1" dirty="0"/>
              <a:t> 보고서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715189-4F1F-6662-7174-4D0CC5A5CE58}"/>
              </a:ext>
            </a:extLst>
          </p:cNvPr>
          <p:cNvSpPr txBox="1"/>
          <p:nvPr/>
        </p:nvSpPr>
        <p:spPr>
          <a:xfrm>
            <a:off x="1330036" y="3360902"/>
            <a:ext cx="332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/>
              <a:t>심흥택의</a:t>
            </a:r>
            <a:r>
              <a:rPr lang="ko-KR" altLang="en-US" sz="2800" b="1" dirty="0"/>
              <a:t> 보고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B6605C-9E29-5187-AB75-E7B09BD1CCFF}"/>
              </a:ext>
            </a:extLst>
          </p:cNvPr>
          <p:cNvSpPr txBox="1"/>
          <p:nvPr/>
        </p:nvSpPr>
        <p:spPr>
          <a:xfrm>
            <a:off x="1330036" y="2521308"/>
            <a:ext cx="332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일본의 편입소식</a:t>
            </a:r>
            <a:endParaRPr lang="en-US" altLang="ko-KR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3C0844-3D51-7DCD-FC23-484F09A2792F}"/>
              </a:ext>
            </a:extLst>
          </p:cNvPr>
          <p:cNvSpPr txBox="1"/>
          <p:nvPr/>
        </p:nvSpPr>
        <p:spPr>
          <a:xfrm>
            <a:off x="1330036" y="4127631"/>
            <a:ext cx="33268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보고서 중 </a:t>
            </a:r>
            <a:endParaRPr lang="en-US" altLang="ko-KR" sz="2800" b="1" dirty="0"/>
          </a:p>
          <a:p>
            <a:endParaRPr lang="en-US" altLang="ko-KR" sz="2800" b="1" dirty="0"/>
          </a:p>
          <a:p>
            <a:r>
              <a:rPr lang="en-US" altLang="ko-KR" sz="2800" b="1" dirty="0"/>
              <a:t>‘</a:t>
            </a:r>
            <a:r>
              <a:rPr lang="ko-KR" altLang="en-US" sz="2800" b="1" dirty="0" err="1"/>
              <a:t>본군</a:t>
            </a:r>
            <a:r>
              <a:rPr lang="ko-KR" altLang="en-US" sz="2800" b="1" dirty="0"/>
              <a:t> 소속 독도</a:t>
            </a:r>
            <a:r>
              <a:rPr lang="en-US" altLang="ko-KR" sz="2800" b="1" dirty="0"/>
              <a:t>’</a:t>
            </a:r>
            <a:r>
              <a:rPr lang="ko-KR" altLang="en-US" sz="2800" b="1" dirty="0"/>
              <a:t> 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C59B4A33-2C3B-2052-4033-852FE35EBC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754" b="45013"/>
          <a:stretch/>
        </p:blipFill>
        <p:spPr>
          <a:xfrm>
            <a:off x="7927047" y="1705644"/>
            <a:ext cx="2110652" cy="291122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379F5D6-92BF-385D-98E4-7A48046011AE}"/>
              </a:ext>
            </a:extLst>
          </p:cNvPr>
          <p:cNvSpPr txBox="1"/>
          <p:nvPr/>
        </p:nvSpPr>
        <p:spPr>
          <a:xfrm>
            <a:off x="1330036" y="5585027"/>
            <a:ext cx="33268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독도 </a:t>
            </a:r>
            <a:r>
              <a:rPr lang="en-US" altLang="ko-KR" sz="2800" b="1" dirty="0"/>
              <a:t>= </a:t>
            </a:r>
            <a:r>
              <a:rPr lang="ko-KR" altLang="en-US" sz="2800" b="1" dirty="0" err="1"/>
              <a:t>울도군의</a:t>
            </a:r>
            <a:r>
              <a:rPr lang="ko-KR" altLang="en-US" sz="2800" b="1" dirty="0"/>
              <a:t> 관할</a:t>
            </a:r>
          </a:p>
        </p:txBody>
      </p:sp>
    </p:spTree>
    <p:extLst>
      <p:ext uri="{BB962C8B-B14F-4D97-AF65-F5344CB8AC3E}">
        <p14:creationId xmlns:p14="http://schemas.microsoft.com/office/powerpoint/2010/main" val="578349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1F816A-D55F-1511-9D4E-A3F70932BA34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02.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한국 문헌 속 증거</a:t>
            </a:r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2050" name="Picture 2" descr="#태극기 - velog">
            <a:extLst>
              <a:ext uri="{FF2B5EF4-FFF2-40B4-BE49-F238E27FC236}">
                <a16:creationId xmlns:a16="http://schemas.microsoft.com/office/drawing/2014/main" id="{12BB2CE6-C82D-D8F8-D944-C02529E8CD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 r="17758"/>
          <a:stretch/>
        </p:blipFill>
        <p:spPr bwMode="auto">
          <a:xfrm>
            <a:off x="2786756" y="325432"/>
            <a:ext cx="658407" cy="435763"/>
          </a:xfrm>
          <a:prstGeom prst="rect">
            <a:avLst/>
          </a:prstGeom>
          <a:noFill/>
          <a:effectLst>
            <a:outerShdw blurRad="165100" sx="114000" sy="114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C4DC66-740E-C526-F8E2-3A389F6F8EBD}"/>
              </a:ext>
            </a:extLst>
          </p:cNvPr>
          <p:cNvSpPr txBox="1"/>
          <p:nvPr/>
        </p:nvSpPr>
        <p:spPr>
          <a:xfrm>
            <a:off x="6441612" y="5074721"/>
            <a:ext cx="4928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&lt;</a:t>
            </a:r>
            <a:r>
              <a:rPr lang="ko-KR" altLang="en-US" sz="2800" b="1" dirty="0"/>
              <a:t>의정부 참정대신 지령 </a:t>
            </a:r>
            <a:r>
              <a:rPr lang="en-US" altLang="ko-KR" sz="2800" b="1" dirty="0"/>
              <a:t>3</a:t>
            </a:r>
            <a:r>
              <a:rPr lang="ko-KR" altLang="en-US" sz="2800" b="1" dirty="0"/>
              <a:t>호</a:t>
            </a:r>
            <a:r>
              <a:rPr lang="en-US" altLang="ko-KR" sz="2800" b="1" dirty="0"/>
              <a:t>&gt;</a:t>
            </a:r>
            <a:endParaRPr lang="ko-KR" altLang="en-US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18DB03-FC1B-D827-A9C0-57FA1A4AFC67}"/>
              </a:ext>
            </a:extLst>
          </p:cNvPr>
          <p:cNvSpPr txBox="1"/>
          <p:nvPr/>
        </p:nvSpPr>
        <p:spPr>
          <a:xfrm>
            <a:off x="752137" y="1425738"/>
            <a:ext cx="6952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/>
              <a:t>의정부 참정대신 지령 </a:t>
            </a:r>
            <a:r>
              <a:rPr lang="en-US" altLang="ko-KR" sz="4000" b="1" dirty="0"/>
              <a:t>3</a:t>
            </a:r>
            <a:r>
              <a:rPr lang="ko-KR" altLang="en-US" sz="4000" b="1" dirty="0"/>
              <a:t>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40568E-545F-8511-1747-C4FA5E323F49}"/>
              </a:ext>
            </a:extLst>
          </p:cNvPr>
          <p:cNvSpPr txBox="1"/>
          <p:nvPr/>
        </p:nvSpPr>
        <p:spPr>
          <a:xfrm>
            <a:off x="1557376" y="4917197"/>
            <a:ext cx="332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편입 부정 지령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715189-4F1F-6662-7174-4D0CC5A5CE58}"/>
              </a:ext>
            </a:extLst>
          </p:cNvPr>
          <p:cNvSpPr txBox="1"/>
          <p:nvPr/>
        </p:nvSpPr>
        <p:spPr>
          <a:xfrm>
            <a:off x="1567867" y="3755842"/>
            <a:ext cx="33268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참정대신 </a:t>
            </a:r>
            <a:r>
              <a:rPr lang="en-US" altLang="ko-KR" sz="2800" b="1" dirty="0"/>
              <a:t>= </a:t>
            </a:r>
            <a:r>
              <a:rPr lang="ko-KR" altLang="en-US" sz="2800" b="1" dirty="0"/>
              <a:t>현 부총리격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B6605C-9E29-5187-AB75-E7B09BD1CCFF}"/>
              </a:ext>
            </a:extLst>
          </p:cNvPr>
          <p:cNvSpPr txBox="1"/>
          <p:nvPr/>
        </p:nvSpPr>
        <p:spPr>
          <a:xfrm>
            <a:off x="1557376" y="2605976"/>
            <a:ext cx="37441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의정부 </a:t>
            </a:r>
            <a:r>
              <a:rPr lang="en-US" altLang="ko-KR" sz="2800" b="1" dirty="0"/>
              <a:t>: </a:t>
            </a:r>
            <a:r>
              <a:rPr lang="ko-KR" altLang="en-US" sz="2800" b="1" dirty="0"/>
              <a:t> 일본의 독도 편입 부인</a:t>
            </a:r>
            <a:endParaRPr lang="en-US" altLang="ko-KR" sz="2800" b="1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7B3C284-701F-2FA1-2A49-BDFBAB8B25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002" b="45661"/>
          <a:stretch/>
        </p:blipFill>
        <p:spPr>
          <a:xfrm>
            <a:off x="7297274" y="1226667"/>
            <a:ext cx="2463449" cy="344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997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1F816A-D55F-1511-9D4E-A3F70932BA34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02.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한국 문헌 속 증거</a:t>
            </a:r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2050" name="Picture 2" descr="#태극기 - velog">
            <a:extLst>
              <a:ext uri="{FF2B5EF4-FFF2-40B4-BE49-F238E27FC236}">
                <a16:creationId xmlns:a16="http://schemas.microsoft.com/office/drawing/2014/main" id="{12BB2CE6-C82D-D8F8-D944-C02529E8CD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 r="17758"/>
          <a:stretch/>
        </p:blipFill>
        <p:spPr bwMode="auto">
          <a:xfrm>
            <a:off x="2786756" y="325432"/>
            <a:ext cx="658407" cy="435763"/>
          </a:xfrm>
          <a:prstGeom prst="rect">
            <a:avLst/>
          </a:prstGeom>
          <a:noFill/>
          <a:effectLst>
            <a:outerShdw blurRad="165100" sx="114000" sy="114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C4DC66-740E-C526-F8E2-3A389F6F8EBD}"/>
              </a:ext>
            </a:extLst>
          </p:cNvPr>
          <p:cNvSpPr txBox="1"/>
          <p:nvPr/>
        </p:nvSpPr>
        <p:spPr>
          <a:xfrm>
            <a:off x="6734782" y="5071135"/>
            <a:ext cx="4286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&lt;</a:t>
            </a:r>
            <a:r>
              <a:rPr lang="ko-KR" altLang="en-US" sz="2000" b="1" dirty="0" err="1"/>
              <a:t>신증여지동국여지승람</a:t>
            </a:r>
            <a:r>
              <a:rPr lang="en-US" altLang="ko-KR" sz="2000" b="1" dirty="0"/>
              <a:t>&gt;</a:t>
            </a:r>
            <a:endParaRPr lang="ko-KR" altLang="en-US" sz="2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18DB03-FC1B-D827-A9C0-57FA1A4AFC67}"/>
              </a:ext>
            </a:extLst>
          </p:cNvPr>
          <p:cNvSpPr txBox="1"/>
          <p:nvPr/>
        </p:nvSpPr>
        <p:spPr>
          <a:xfrm>
            <a:off x="869785" y="1417533"/>
            <a:ext cx="5765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err="1"/>
              <a:t>신증여지동국여지승람</a:t>
            </a:r>
            <a:endParaRPr lang="ko-KR" altLang="en-US" sz="4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40568E-545F-8511-1747-C4FA5E323F49}"/>
              </a:ext>
            </a:extLst>
          </p:cNvPr>
          <p:cNvSpPr txBox="1"/>
          <p:nvPr/>
        </p:nvSpPr>
        <p:spPr>
          <a:xfrm>
            <a:off x="1539017" y="5251827"/>
            <a:ext cx="38122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16</a:t>
            </a:r>
            <a:r>
              <a:rPr lang="ko-KR" altLang="en-US" sz="2000" b="1" dirty="0"/>
              <a:t>세기 조선조정의 영토인식</a:t>
            </a:r>
            <a:endParaRPr lang="en-US" altLang="ko-KR" sz="2000" b="1" dirty="0"/>
          </a:p>
          <a:p>
            <a:endParaRPr lang="en-US" altLang="ko-KR" sz="2000" b="1" dirty="0"/>
          </a:p>
          <a:p>
            <a:r>
              <a:rPr lang="en-US" altLang="ko-KR" sz="2000" b="1" dirty="0"/>
              <a:t>: </a:t>
            </a:r>
            <a:r>
              <a:rPr lang="ko-KR" altLang="en-US" sz="2000" b="1" dirty="0"/>
              <a:t>동해 </a:t>
            </a:r>
            <a:r>
              <a:rPr lang="ko-KR" altLang="en-US" sz="2000" b="1" dirty="0" err="1"/>
              <a:t>끝쪽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-&gt; </a:t>
            </a:r>
            <a:r>
              <a:rPr lang="ko-KR" altLang="en-US" sz="2000" b="1" dirty="0"/>
              <a:t>두 개의 섬 존재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715189-4F1F-6662-7174-4D0CC5A5CE58}"/>
              </a:ext>
            </a:extLst>
          </p:cNvPr>
          <p:cNvSpPr txBox="1"/>
          <p:nvPr/>
        </p:nvSpPr>
        <p:spPr>
          <a:xfrm>
            <a:off x="1537921" y="2623112"/>
            <a:ext cx="3326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문신 이행</a:t>
            </a:r>
            <a:r>
              <a:rPr lang="en-US" altLang="ko-KR" sz="2000" b="1" dirty="0"/>
              <a:t>, </a:t>
            </a:r>
            <a:r>
              <a:rPr lang="ko-KR" altLang="en-US" sz="2000" b="1" dirty="0" err="1"/>
              <a:t>윤은보의</a:t>
            </a:r>
            <a:r>
              <a:rPr lang="ko-KR" altLang="en-US" sz="2000" b="1" dirty="0"/>
              <a:t> </a:t>
            </a:r>
            <a:r>
              <a:rPr lang="ko-KR" altLang="en-US" sz="2000" b="1" dirty="0" err="1"/>
              <a:t>관찬지리서</a:t>
            </a:r>
            <a:endParaRPr lang="ko-KR" altLang="en-US" sz="2000" b="1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CF9EA57-AB0C-D094-F428-8430D789C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7500" y="1561103"/>
            <a:ext cx="3333750" cy="29813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AB690C-3472-6536-978C-C57B7F840223}"/>
              </a:ext>
            </a:extLst>
          </p:cNvPr>
          <p:cNvSpPr txBox="1"/>
          <p:nvPr/>
        </p:nvSpPr>
        <p:spPr>
          <a:xfrm>
            <a:off x="1537920" y="3657182"/>
            <a:ext cx="4429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위치 </a:t>
            </a:r>
            <a:r>
              <a:rPr lang="en-US" altLang="ko-KR" sz="2000" b="1" dirty="0"/>
              <a:t>: </a:t>
            </a:r>
            <a:r>
              <a:rPr lang="ko-KR" altLang="en-US" sz="2000" b="1" dirty="0"/>
              <a:t>우산도                울릉도</a:t>
            </a:r>
            <a:endParaRPr lang="en-US" altLang="ko-KR" sz="2000" b="1" dirty="0"/>
          </a:p>
          <a:p>
            <a:endParaRPr lang="ko-KR" altLang="en-US" sz="2000" b="1" dirty="0"/>
          </a:p>
        </p:txBody>
      </p:sp>
      <p:sp>
        <p:nvSpPr>
          <p:cNvPr id="11" name="화살표: 왼쪽/오른쪽 10">
            <a:extLst>
              <a:ext uri="{FF2B5EF4-FFF2-40B4-BE49-F238E27FC236}">
                <a16:creationId xmlns:a16="http://schemas.microsoft.com/office/drawing/2014/main" id="{14B9D977-A7A4-DB21-CE94-9E570837F5FE}"/>
              </a:ext>
            </a:extLst>
          </p:cNvPr>
          <p:cNvSpPr/>
          <p:nvPr/>
        </p:nvSpPr>
        <p:spPr>
          <a:xfrm>
            <a:off x="3289501" y="3712355"/>
            <a:ext cx="1147864" cy="309493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F12E11-9010-C9B7-BC53-DAC7A8593205}"/>
              </a:ext>
            </a:extLst>
          </p:cNvPr>
          <p:cNvSpPr txBox="1"/>
          <p:nvPr/>
        </p:nvSpPr>
        <p:spPr>
          <a:xfrm>
            <a:off x="1537921" y="4465228"/>
            <a:ext cx="3326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위치 뒤바뀜 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그러나 </a:t>
            </a:r>
            <a:r>
              <a:rPr lang="en-US" altLang="ko-KR" sz="2000" b="1" dirty="0"/>
              <a:t>!!!!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89748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1F816A-D55F-1511-9D4E-A3F70932BA34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</a:t>
            </a:r>
            <a:r>
              <a:rPr lang="en-US" altLang="ko-KR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3</a:t>
            </a:r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. </a:t>
            </a:r>
            <a:r>
              <a:rPr lang="ko-KR" altLang="en-US" sz="1800" b="1" dirty="0" err="1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체결문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 및 </a:t>
            </a:r>
            <a:r>
              <a:rPr lang="ko-KR" altLang="en-US" sz="1800" b="1" dirty="0" err="1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조약문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 속 증거</a:t>
            </a:r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C4DC66-740E-C526-F8E2-3A389F6F8EBD}"/>
              </a:ext>
            </a:extLst>
          </p:cNvPr>
          <p:cNvSpPr txBox="1"/>
          <p:nvPr/>
        </p:nvSpPr>
        <p:spPr>
          <a:xfrm>
            <a:off x="6396245" y="5318191"/>
            <a:ext cx="5924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&lt;SCAPIN </a:t>
            </a:r>
            <a:r>
              <a:rPr lang="ko-KR" altLang="en-US" sz="2800" b="1" dirty="0"/>
              <a:t>제 </a:t>
            </a:r>
            <a:r>
              <a:rPr lang="en-US" altLang="ko-KR" sz="2800" b="1" dirty="0"/>
              <a:t>677</a:t>
            </a:r>
            <a:r>
              <a:rPr lang="ko-KR" altLang="en-US" sz="2800" b="1" dirty="0"/>
              <a:t>호 관련 지도</a:t>
            </a:r>
            <a:r>
              <a:rPr lang="en-US" altLang="ko-KR" sz="2800" b="1" dirty="0"/>
              <a:t>&gt;</a:t>
            </a:r>
            <a:endParaRPr lang="ko-KR" altLang="en-US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18DB03-FC1B-D827-A9C0-57FA1A4AFC67}"/>
              </a:ext>
            </a:extLst>
          </p:cNvPr>
          <p:cNvSpPr txBox="1"/>
          <p:nvPr/>
        </p:nvSpPr>
        <p:spPr>
          <a:xfrm>
            <a:off x="599307" y="1424375"/>
            <a:ext cx="9929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/>
              <a:t>1</a:t>
            </a:r>
            <a:r>
              <a:rPr lang="ko-KR" altLang="en-US" sz="3200" b="1" dirty="0"/>
              <a:t>월 </a:t>
            </a:r>
            <a:r>
              <a:rPr lang="en-US" altLang="ko-KR" sz="3200" b="1" dirty="0"/>
              <a:t>29</a:t>
            </a:r>
            <a:r>
              <a:rPr lang="ko-KR" altLang="en-US" sz="3200" b="1" dirty="0"/>
              <a:t>일 연합국최고사령관 각서</a:t>
            </a:r>
            <a:r>
              <a:rPr lang="en-US" altLang="ko-KR" sz="3200" b="1" dirty="0"/>
              <a:t>(SCAPIN) </a:t>
            </a:r>
            <a:r>
              <a:rPr lang="ko-KR" altLang="en-US" sz="3200" b="1" dirty="0"/>
              <a:t>제 </a:t>
            </a:r>
            <a:r>
              <a:rPr lang="en-US" altLang="ko-KR" sz="3200" b="1" dirty="0"/>
              <a:t>677</a:t>
            </a:r>
            <a:r>
              <a:rPr lang="ko-KR" altLang="en-US" sz="3200" b="1" dirty="0"/>
              <a:t>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40568E-545F-8511-1747-C4FA5E323F49}"/>
              </a:ext>
            </a:extLst>
          </p:cNvPr>
          <p:cNvSpPr txBox="1"/>
          <p:nvPr/>
        </p:nvSpPr>
        <p:spPr>
          <a:xfrm>
            <a:off x="1538898" y="2912162"/>
            <a:ext cx="33268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연합국 최고사령관의 규정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B6605C-9E29-5187-AB75-E7B09BD1CCFF}"/>
              </a:ext>
            </a:extLst>
          </p:cNvPr>
          <p:cNvSpPr txBox="1"/>
          <p:nvPr/>
        </p:nvSpPr>
        <p:spPr>
          <a:xfrm>
            <a:off x="1538898" y="3971910"/>
            <a:ext cx="33268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울릉도</a:t>
            </a:r>
            <a:r>
              <a:rPr lang="en-US" altLang="ko-KR" sz="2800" b="1" dirty="0"/>
              <a:t>, </a:t>
            </a:r>
            <a:r>
              <a:rPr lang="ko-KR" altLang="en-US" sz="2800" b="1" dirty="0" err="1"/>
              <a:t>리앙쿠르암</a:t>
            </a:r>
            <a:r>
              <a:rPr lang="en-US" altLang="ko-KR" sz="2800" b="1" dirty="0"/>
              <a:t>(</a:t>
            </a:r>
            <a:r>
              <a:rPr lang="ko-KR" altLang="en-US" sz="2800" b="1" dirty="0"/>
              <a:t>독도</a:t>
            </a:r>
            <a:r>
              <a:rPr lang="en-US" altLang="ko-KR" sz="2800" b="1" dirty="0"/>
              <a:t>)</a:t>
            </a:r>
          </a:p>
          <a:p>
            <a:endParaRPr lang="en-US" altLang="ko-KR" sz="2800" b="1" dirty="0"/>
          </a:p>
          <a:p>
            <a:r>
              <a:rPr lang="en-US" altLang="ko-KR" sz="2800" b="1" dirty="0"/>
              <a:t>-&gt; </a:t>
            </a:r>
            <a:r>
              <a:rPr lang="ko-KR" altLang="en-US" sz="2800" b="1" dirty="0"/>
              <a:t>일본에서 제외</a:t>
            </a:r>
            <a:endParaRPr lang="en-US" altLang="ko-KR" sz="2800" b="1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C04A1995-DEA0-3F4C-80BF-6C29A59B8C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62"/>
          <a:stretch/>
        </p:blipFill>
        <p:spPr>
          <a:xfrm>
            <a:off x="6827890" y="2282852"/>
            <a:ext cx="4193547" cy="278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217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328</Words>
  <Application>Microsoft Office PowerPoint</Application>
  <PresentationFormat>와이드스크린</PresentationFormat>
  <Paragraphs>78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4" baseType="lpstr">
      <vt:lpstr>Arial</vt:lpstr>
      <vt:lpstr>HY헤드라인M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zekis0906@naver.com</dc:creator>
  <cp:lastModifiedBy>zekis0906@naver.com</cp:lastModifiedBy>
  <cp:revision>1</cp:revision>
  <dcterms:created xsi:type="dcterms:W3CDTF">2024-05-31T15:04:52Z</dcterms:created>
  <dcterms:modified xsi:type="dcterms:W3CDTF">2024-05-31T15:07:53Z</dcterms:modified>
</cp:coreProperties>
</file>