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323" r:id="rId4"/>
    <p:sldId id="322" r:id="rId5"/>
    <p:sldId id="320" r:id="rId6"/>
    <p:sldId id="321" r:id="rId7"/>
    <p:sldId id="330" r:id="rId8"/>
    <p:sldId id="332" r:id="rId9"/>
    <p:sldId id="327" r:id="rId10"/>
    <p:sldId id="32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96193-22CB-BC71-C371-F9498251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C5A37B-E7AD-7D25-8E0C-A86E9E4BA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4E1A-68BF-248C-A31E-E858F059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86C5E5-5D7E-8FC1-182F-ABB8D600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F99458-FCCD-8CC9-89B9-23F49112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14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49C4F9-4427-FD9B-9930-C3C71EF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D6B6F0-6702-209C-D295-60782DE2D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88309-6F66-19C6-8C13-07201E04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153A3B-B615-5AFE-260E-8A56424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E3D188-79C0-AACB-FF65-E4BEBCB4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17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1F70FAB-79E6-B66B-E81D-A2479DE5C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CB96D0-0B80-EFD9-E7E6-92F505E8C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85BE9B-9D52-BF6A-2FAD-537204BD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6B1A44-CC64-5F23-5061-7C2A7F49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393DFE-96CD-C09C-CABD-64E5C847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5D24EC-E655-A0B7-1F38-254038F3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F77F13-600A-3500-432E-025A8ABC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9EA1FC-F767-2684-1C01-1C8A7E6E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B77355-7F45-A6DF-642B-8330D852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1DE022-7AFD-CF27-A0FE-640273B0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61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B1C7C0-1C22-996B-C87E-70C0FEFD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3E1D74-D9F1-DA78-FA6A-D63ACABF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1EA175-93BB-F957-3B7C-959223B7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C63A1-1031-ED70-E734-D010DCA1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55A029-4C0F-CBCA-953B-5F0D3812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7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568351-647D-0663-799E-98BBCE15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480A59-1199-1708-87AE-3961AE929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542BAC-D4CC-7CE7-2670-AC573D7E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906184-E92D-2080-2A26-D1AC3FEB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2CC87B-3C48-994D-381B-BBF6D1D0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5BFA03-1C33-B319-824B-CC8D8C25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5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8E1A54-23C7-C67A-6ABB-C192215E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4BA92B-FADE-3671-751F-56BB6442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51FCEE-DE89-1034-A2CD-01D507B6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56C6436-ADD6-28E9-27B7-6E49232CB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2C6483-C209-E16E-BEF7-3E195C988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1F3902-6EBC-C1C3-3C50-E3FBE76E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28D425-4871-CEC6-3070-1089635D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FD63CC-4792-1DB8-FB16-BE58F4B5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51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63520-548F-196B-7406-0C3E919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63213C-C8D2-998B-07F3-29DCCC3F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C0A9AF0-FBD5-23FB-C4DC-8DBEEE4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5B6046-5CC4-8F81-95A3-D13D0BB5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7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09FA859-276F-6B55-79F6-9D00C30D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B3EA752-05FE-C05A-1B60-8674C5BA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2A9E18-FB2D-E858-6D67-92A64EA3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90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FE1FD4-C157-A667-6BEA-F06580BE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59CEA1-945F-A999-5428-5E2D612E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142CF2-D1E6-80CF-1114-86F56B9E0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DA2CEF-E073-319A-3C94-0BFE30A0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51FFC4-70A2-AC9B-C125-64D3C6AF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06B2DB-0431-B221-6694-3294CFA5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6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A8E05-2D03-BF49-E783-2BAA238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642D87E-13CF-FCAD-BF6A-B3A0A2B9E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A9D6B4-E695-7092-90FB-EEE0EB7CD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70AA8B-0167-1A2A-BD69-95C9FE1C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31EF5-4889-721E-6C26-1021698E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F2B315-F1E1-A8D5-7A0A-33115C61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55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28FB3C1-F6B7-E617-2F6F-3069A30F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D34145-282F-AE97-6E1B-DC659C6EC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34E696-7BEF-E75A-CB1D-570CA2C6E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DCCDDB-0951-EF9A-3FBE-00FD3ECEC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CF73CE-B595-2BE5-93A0-2AEB8CB1C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6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.emb-japan.go.jp/territory/takeshima/qa.html" TargetMode="External"/><Relationship Id="rId2" Type="http://schemas.openxmlformats.org/officeDocument/2006/relationships/hyperlink" Target="https://dokdo.mofa.go.kr/kor/pds/part02_view14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hw2EELDbb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</a:t>
            </a:r>
            <a:r>
              <a:rPr lang="en-US" altLang="ko-KR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3</a:t>
            </a:r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.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096000" y="5588977"/>
            <a:ext cx="530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&lt;SCAPIN </a:t>
            </a:r>
            <a:r>
              <a:rPr lang="ko-KR" altLang="en-US" sz="2800" b="1" dirty="0"/>
              <a:t>제 </a:t>
            </a:r>
            <a:r>
              <a:rPr lang="en-US" altLang="ko-KR" sz="2800" b="1" dirty="0"/>
              <a:t>677</a:t>
            </a:r>
            <a:r>
              <a:rPr lang="ko-KR" altLang="en-US" sz="2800" b="1" dirty="0"/>
              <a:t>호 관련 지도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624690" y="1539234"/>
            <a:ext cx="10046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6</a:t>
            </a:r>
            <a:r>
              <a:rPr lang="ko-KR" altLang="en-US" sz="3200" b="1" dirty="0"/>
              <a:t>월 </a:t>
            </a:r>
            <a:r>
              <a:rPr lang="en-US" altLang="ko-KR" sz="3200" b="1" dirty="0"/>
              <a:t>22</a:t>
            </a:r>
            <a:r>
              <a:rPr lang="ko-KR" altLang="en-US" sz="3200" b="1" dirty="0"/>
              <a:t>일 연합국최고사령관 각서</a:t>
            </a:r>
            <a:r>
              <a:rPr lang="en-US" altLang="ko-KR" sz="3200" b="1" dirty="0"/>
              <a:t>(SCAPIN) </a:t>
            </a:r>
            <a:r>
              <a:rPr lang="ko-KR" altLang="en-US" sz="3200" b="1" dirty="0"/>
              <a:t>제 </a:t>
            </a:r>
            <a:r>
              <a:rPr lang="en-US" altLang="ko-KR" sz="3200" b="1" dirty="0"/>
              <a:t>1033</a:t>
            </a:r>
            <a:r>
              <a:rPr lang="ko-KR" altLang="en-US" sz="3200" b="1" dirty="0"/>
              <a:t>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38898" y="291216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연합국 최고사령관의 각서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38898" y="3971910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일본의 국민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선박 </a:t>
            </a:r>
            <a:endParaRPr lang="en-US" altLang="ko-KR" sz="2800" b="1" dirty="0"/>
          </a:p>
          <a:p>
            <a:endParaRPr lang="en-US" altLang="ko-KR" sz="2800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2800" b="1" dirty="0"/>
              <a:t>독도 주변 </a:t>
            </a:r>
            <a:r>
              <a:rPr lang="en-US" altLang="ko-KR" sz="2800" b="1" dirty="0"/>
              <a:t>12</a:t>
            </a:r>
            <a:r>
              <a:rPr lang="ko-KR" altLang="en-US" sz="2800" b="1" dirty="0"/>
              <a:t>해리 이내 </a:t>
            </a:r>
            <a:endParaRPr lang="en-US" altLang="ko-KR" sz="2800" b="1" dirty="0"/>
          </a:p>
          <a:p>
            <a:r>
              <a:rPr lang="ko-KR" altLang="en-US" sz="2800" b="1" dirty="0"/>
              <a:t>    </a:t>
            </a:r>
            <a:endParaRPr lang="en-US" altLang="ko-KR" sz="2800" b="1" dirty="0"/>
          </a:p>
          <a:p>
            <a:r>
              <a:rPr lang="en-US" altLang="ko-KR" sz="2800" b="1" dirty="0"/>
              <a:t>   </a:t>
            </a:r>
            <a:r>
              <a:rPr lang="ko-KR" altLang="en-US" sz="2800" b="1" dirty="0"/>
              <a:t>접근금지 </a:t>
            </a:r>
            <a:r>
              <a:rPr lang="en-US" altLang="ko-KR" sz="2800" b="1" dirty="0"/>
              <a:t>!!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4A1995-DEA0-3F4C-80BF-6C29A59B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62"/>
          <a:stretch/>
        </p:blipFill>
        <p:spPr>
          <a:xfrm>
            <a:off x="6602728" y="2577425"/>
            <a:ext cx="4193547" cy="27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2845123" y="3918674"/>
            <a:ext cx="6668528" cy="59938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8F675-08E0-CBCE-FEC4-56491C0909F1}"/>
              </a:ext>
            </a:extLst>
          </p:cNvPr>
          <p:cNvSpPr txBox="1"/>
          <p:nvPr/>
        </p:nvSpPr>
        <p:spPr>
          <a:xfrm>
            <a:off x="3608666" y="2668386"/>
            <a:ext cx="577823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endParaRPr lang="ko-KR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905345" y="570245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태종실록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144201" y="1257149"/>
            <a:ext cx="62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태종실록 </a:t>
            </a:r>
            <a:r>
              <a:rPr lang="en-US" altLang="ko-KR" sz="4000" b="1" dirty="0"/>
              <a:t>– </a:t>
            </a:r>
            <a:r>
              <a:rPr lang="ko-KR" altLang="en-US" sz="4000" b="1" dirty="0" err="1"/>
              <a:t>쇄환정책</a:t>
            </a:r>
            <a:r>
              <a:rPr lang="ko-KR" altLang="en-US" sz="4000" b="1" dirty="0"/>
              <a:t> 근거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79ADE-F6D2-B30B-13A0-7DE8D6A0F1BE}"/>
              </a:ext>
            </a:extLst>
          </p:cNvPr>
          <p:cNvSpPr txBox="1"/>
          <p:nvPr/>
        </p:nvSpPr>
        <p:spPr>
          <a:xfrm>
            <a:off x="1222024" y="2721656"/>
            <a:ext cx="6099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倭寇 于山、武陵。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왜적이 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(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무릉도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와 우산도에서 도둑질하다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.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-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태종실록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34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권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태종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17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8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6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일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​</a:t>
            </a:r>
            <a:endParaRPr lang="ko-KR" alt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6D9A9-1A3E-C570-1679-4E92978906FA}"/>
              </a:ext>
            </a:extLst>
          </p:cNvPr>
          <p:cNvSpPr txBox="1"/>
          <p:nvPr/>
        </p:nvSpPr>
        <p:spPr>
          <a:xfrm>
            <a:off x="1144201" y="565173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‘</a:t>
            </a:r>
            <a:r>
              <a:rPr lang="ko-KR" altLang="en-US" sz="2800" b="1" dirty="0" err="1"/>
              <a:t>쇄환정책</a:t>
            </a:r>
            <a:r>
              <a:rPr lang="ko-KR" altLang="en-US" sz="2800" b="1" dirty="0"/>
              <a:t> 실시 흔적</a:t>
            </a:r>
            <a:r>
              <a:rPr lang="en-US" altLang="ko-KR" sz="2800" b="1" dirty="0"/>
              <a:t>’</a:t>
            </a:r>
            <a:endParaRPr lang="ko-KR" altLang="en-US" sz="28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120C0DF-D016-89D2-D11B-E4FE9482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938" y="1637991"/>
            <a:ext cx="2248734" cy="3850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423527-3754-1A2C-8C18-082CFAB6E945}"/>
              </a:ext>
            </a:extLst>
          </p:cNvPr>
          <p:cNvSpPr txBox="1"/>
          <p:nvPr/>
        </p:nvSpPr>
        <p:spPr>
          <a:xfrm>
            <a:off x="1144203" y="3961653"/>
            <a:ext cx="42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백성 보호 차원 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백성 내륙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FB409-28FA-95B6-81FD-2C9C15FD61D1}"/>
              </a:ext>
            </a:extLst>
          </p:cNvPr>
          <p:cNvSpPr txBox="1"/>
          <p:nvPr/>
        </p:nvSpPr>
        <p:spPr>
          <a:xfrm>
            <a:off x="1144202" y="4877981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 </a:t>
            </a:r>
            <a:r>
              <a:rPr lang="ko-KR" altLang="en-US" sz="2800" b="1" dirty="0"/>
              <a:t>빈 섬</a:t>
            </a:r>
            <a:r>
              <a:rPr lang="en-US" altLang="ko-KR" sz="2800" b="1" dirty="0"/>
              <a:t>X,  </a:t>
            </a:r>
            <a:r>
              <a:rPr lang="ko-KR" altLang="en-US" sz="2800" b="1" dirty="0"/>
              <a:t>잠시이주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2C733F-2259-2618-2A9E-A5E0A95D0188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23" name="Picture 2" descr="#태극기 - velog">
            <a:extLst>
              <a:ext uri="{FF2B5EF4-FFF2-40B4-BE49-F238E27FC236}">
                <a16:creationId xmlns:a16="http://schemas.microsoft.com/office/drawing/2014/main" id="{1D1AC049-17D0-A0EE-5195-BE27B013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0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310931" y="897691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세종실록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815450" y="1444029"/>
            <a:ext cx="60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세종실록 </a:t>
            </a:r>
            <a:r>
              <a:rPr lang="en-US" altLang="ko-KR" sz="4000" b="1" dirty="0"/>
              <a:t>– </a:t>
            </a:r>
            <a:r>
              <a:rPr lang="ko-KR" altLang="en-US" sz="4000" b="1" dirty="0" err="1"/>
              <a:t>수토정책</a:t>
            </a:r>
            <a:r>
              <a:rPr lang="ko-KR" altLang="en-US" sz="4000" b="1" dirty="0"/>
              <a:t> 근거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F0EA8-5C33-B294-C078-AADDF04CFB2B}"/>
              </a:ext>
            </a:extLst>
          </p:cNvPr>
          <p:cNvSpPr txBox="1"/>
          <p:nvPr/>
        </p:nvSpPr>
        <p:spPr>
          <a:xfrm>
            <a:off x="1545008" y="2976026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섬에 관리를 파견</a:t>
            </a:r>
            <a:endParaRPr lang="en-US" altLang="ko-KR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35499-B879-AF8A-5866-A02A072873B8}"/>
              </a:ext>
            </a:extLst>
          </p:cNvPr>
          <p:cNvSpPr txBox="1"/>
          <p:nvPr/>
        </p:nvSpPr>
        <p:spPr>
          <a:xfrm>
            <a:off x="5895571" y="4482981"/>
            <a:ext cx="60992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以前判長鬐縣事金麟雨爲于山、武陵等處按撫使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판장기현사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判長鬐縣事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김인우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金麟雨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를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우산도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于山島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)·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무릉도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武陵島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등지의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안무사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安撫使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로 삼았다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.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-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세종실록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29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권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세종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7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일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​</a:t>
            </a:r>
            <a:endParaRPr lang="ko-KR" alt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58F69-CBB4-42A2-287D-3A5F53BC4FB5}"/>
              </a:ext>
            </a:extLst>
          </p:cNvPr>
          <p:cNvSpPr txBox="1"/>
          <p:nvPr/>
        </p:nvSpPr>
        <p:spPr>
          <a:xfrm>
            <a:off x="1545008" y="3977469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 </a:t>
            </a:r>
            <a:r>
              <a:rPr lang="ko-KR" altLang="en-US" sz="2800" b="1" dirty="0"/>
              <a:t>독도 버림</a:t>
            </a:r>
            <a:r>
              <a:rPr lang="en-US" altLang="ko-KR" sz="2800" b="1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DA48F-D004-DA89-7CAE-3F3177E99925}"/>
              </a:ext>
            </a:extLst>
          </p:cNvPr>
          <p:cNvSpPr txBox="1"/>
          <p:nvPr/>
        </p:nvSpPr>
        <p:spPr>
          <a:xfrm>
            <a:off x="1486092" y="504840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꾸준히 감찰사 파견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관리</a:t>
            </a:r>
            <a:endParaRPr lang="en-US" altLang="ko-KR" sz="28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555F7B2-483B-8B75-FEB1-699D160E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931" y="1584623"/>
            <a:ext cx="1994559" cy="2734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7EF084-471A-0043-F934-7FB78DCEFA1B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4" name="Picture 2" descr="#태극기 - velog">
            <a:extLst>
              <a:ext uri="{FF2B5EF4-FFF2-40B4-BE49-F238E27FC236}">
                <a16:creationId xmlns:a16="http://schemas.microsoft.com/office/drawing/2014/main" id="{05035DC3-FE31-837C-AE3C-EF4869C19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3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756187" y="512906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숙종실록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909728" y="1488854"/>
            <a:ext cx="443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숙종실록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48971" y="4270167"/>
            <a:ext cx="413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울릉도 </a:t>
            </a:r>
            <a:r>
              <a:rPr lang="ko-KR" altLang="en-US" sz="2800" b="1" dirty="0" err="1"/>
              <a:t>쟁계</a:t>
            </a:r>
            <a:r>
              <a:rPr lang="ko-KR" altLang="en-US" sz="2800" b="1" dirty="0"/>
              <a:t> 발생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640206" y="2999024"/>
            <a:ext cx="413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안용복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박어둔이</a:t>
            </a:r>
            <a:r>
              <a:rPr lang="ko-KR" altLang="en-US" sz="2800" b="1" dirty="0"/>
              <a:t> 끌려간 기록 有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48E5346-806D-98CD-9606-EE40F7DA8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7030576" y="2505686"/>
            <a:ext cx="4047031" cy="2499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82D3A-11B1-157F-9AFF-62FF17140319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4" name="Picture 2" descr="#태극기 - velog">
            <a:extLst>
              <a:ext uri="{FF2B5EF4-FFF2-40B4-BE49-F238E27FC236}">
                <a16:creationId xmlns:a16="http://schemas.microsoft.com/office/drawing/2014/main" id="{9BA1AECC-95C2-B7A8-68E7-E1C530141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9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756187" y="5129062"/>
            <a:ext cx="42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&lt;</a:t>
            </a:r>
            <a:r>
              <a:rPr lang="ko-KR" altLang="en-US" sz="2400" b="1" dirty="0" err="1"/>
              <a:t>임오명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각석문</a:t>
            </a:r>
            <a:r>
              <a:rPr lang="en-US" altLang="ko-KR" sz="2400" b="1" dirty="0"/>
              <a:t>&gt;</a:t>
            </a:r>
            <a:endParaRPr lang="ko-KR" alt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345834" y="1408084"/>
            <a:ext cx="443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임오명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각석문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67867" y="5651097"/>
            <a:ext cx="332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울릉도 </a:t>
            </a:r>
            <a:r>
              <a:rPr lang="ko-KR" altLang="en-US" sz="2400" b="1" dirty="0" err="1"/>
              <a:t>재개척</a:t>
            </a:r>
            <a:r>
              <a:rPr lang="ko-KR" altLang="en-US" sz="2400" b="1" dirty="0"/>
              <a:t> 의지 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BA3F47-0B59-E999-0BEE-E4785B5E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81" y="1883799"/>
            <a:ext cx="4713699" cy="2946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96B420-291C-51A4-54DB-2F3A552BEBC4}"/>
              </a:ext>
            </a:extLst>
          </p:cNvPr>
          <p:cNvSpPr txBox="1"/>
          <p:nvPr/>
        </p:nvSpPr>
        <p:spPr>
          <a:xfrm>
            <a:off x="1567867" y="4928512"/>
            <a:ext cx="3889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검찰사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이규원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동행인</a:t>
            </a:r>
            <a:endParaRPr lang="en-US" altLang="ko-KR" sz="2400" b="1" dirty="0"/>
          </a:p>
          <a:p>
            <a:r>
              <a:rPr lang="ko-KR" altLang="en-US" sz="2400" b="1" dirty="0"/>
              <a:t> </a:t>
            </a:r>
            <a:r>
              <a:rPr lang="en-US" altLang="ko-KR" sz="2400" b="1" dirty="0"/>
              <a:t>-&gt;</a:t>
            </a:r>
            <a:r>
              <a:rPr lang="ko-KR" altLang="en-US" sz="2400" b="1" dirty="0"/>
              <a:t>이름 각자 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EA30AA-BB25-EEF8-9CDD-F997C8C0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812" y="2571553"/>
            <a:ext cx="2665080" cy="19903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98FC86-BCBC-5C00-0A0F-CE4D593A97E6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6" name="Picture 2" descr="#태극기 - velog">
            <a:extLst>
              <a:ext uri="{FF2B5EF4-FFF2-40B4-BE49-F238E27FC236}">
                <a16:creationId xmlns:a16="http://schemas.microsoft.com/office/drawing/2014/main" id="{8AE75377-93FA-A36A-80F5-7415B9E85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1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756187" y="512906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증보문헌비고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615828" y="1384898"/>
            <a:ext cx="443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증보문헌비고</a:t>
            </a:r>
            <a:endParaRPr lang="ko-KR" alt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58696" y="2912588"/>
            <a:ext cx="403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우산도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于山島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 -&gt; 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endParaRPr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554409" y="4593956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속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續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 -&gt; </a:t>
            </a:r>
            <a:r>
              <a:rPr lang="ko-KR" altLang="en-US" sz="2800" b="1" i="0" dirty="0" err="1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울도군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鬱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欝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島郡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A13AA9-D924-2228-7EFA-C71BEE8B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575" y="1650222"/>
            <a:ext cx="5694031" cy="3478840"/>
          </a:xfrm>
          <a:prstGeom prst="rect">
            <a:avLst/>
          </a:prstGeom>
        </p:spPr>
      </p:pic>
      <p:sp>
        <p:nvSpPr>
          <p:cNvPr id="14" name="원형: 비어 있음 13">
            <a:extLst>
              <a:ext uri="{FF2B5EF4-FFF2-40B4-BE49-F238E27FC236}">
                <a16:creationId xmlns:a16="http://schemas.microsoft.com/office/drawing/2014/main" id="{72DA6FA0-9A52-D997-2735-AAAF06F4F2A7}"/>
              </a:ext>
            </a:extLst>
          </p:cNvPr>
          <p:cNvSpPr/>
          <p:nvPr/>
        </p:nvSpPr>
        <p:spPr>
          <a:xfrm>
            <a:off x="5839574" y="3367027"/>
            <a:ext cx="722239" cy="48812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원형: 비어 있음 15">
            <a:extLst>
              <a:ext uri="{FF2B5EF4-FFF2-40B4-BE49-F238E27FC236}">
                <a16:creationId xmlns:a16="http://schemas.microsoft.com/office/drawing/2014/main" id="{BFBC64D4-665D-E832-0612-3519E4C6841D}"/>
              </a:ext>
            </a:extLst>
          </p:cNvPr>
          <p:cNvSpPr/>
          <p:nvPr/>
        </p:nvSpPr>
        <p:spPr>
          <a:xfrm>
            <a:off x="5839573" y="3810059"/>
            <a:ext cx="722239" cy="48812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4D3FF-B890-95CC-FDC6-E483944309EC}"/>
              </a:ext>
            </a:extLst>
          </p:cNvPr>
          <p:cNvSpPr txBox="1"/>
          <p:nvPr/>
        </p:nvSpPr>
        <p:spPr>
          <a:xfrm>
            <a:off x="1567867" y="3753272"/>
            <a:ext cx="36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 err="1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울도군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鬱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欝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島郡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BF58C-52B9-45F3-3837-D6F7EE6D41DF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20" name="Picture 2" descr="#태극기 - velog">
            <a:extLst>
              <a:ext uri="{FF2B5EF4-FFF2-40B4-BE49-F238E27FC236}">
                <a16:creationId xmlns:a16="http://schemas.microsoft.com/office/drawing/2014/main" id="{06C019D8-291C-0767-C55E-4EF87F64D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8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614592" y="3176852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동쪽에 </a:t>
            </a:r>
            <a:r>
              <a:rPr lang="ko-KR" altLang="en-US" sz="2800" b="1" dirty="0" err="1"/>
              <a:t>한섬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1527725" y="1081527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울릉도 사적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614592" y="3970532"/>
            <a:ext cx="4599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크기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울도의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분의 </a:t>
            </a:r>
            <a:r>
              <a:rPr lang="en-US" altLang="ko-KR" sz="2800" b="1" dirty="0"/>
              <a:t>1</a:t>
            </a:r>
          </a:p>
          <a:p>
            <a:r>
              <a:rPr lang="ko-KR" altLang="en-US" sz="2800" b="1" dirty="0"/>
              <a:t>거리 </a:t>
            </a:r>
            <a:r>
              <a:rPr lang="en-US" altLang="ko-KR" sz="2800" b="1" dirty="0"/>
              <a:t>: 300</a:t>
            </a:r>
            <a:r>
              <a:rPr lang="ko-KR" altLang="en-US" sz="2800" b="1" dirty="0"/>
              <a:t>여리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77100-8244-54D5-1E68-ED84E6D71CDB}"/>
              </a:ext>
            </a:extLst>
          </p:cNvPr>
          <p:cNvSpPr txBox="1"/>
          <p:nvPr/>
        </p:nvSpPr>
        <p:spPr>
          <a:xfrm>
            <a:off x="6854521" y="4981412"/>
            <a:ext cx="44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울릉도 사적</a:t>
            </a:r>
            <a:r>
              <a:rPr lang="en-US" altLang="ko-KR" sz="2800" b="1" dirty="0"/>
              <a:t>&gt;(1694)</a:t>
            </a:r>
            <a:endParaRPr lang="ko-KR" altLang="en-US" sz="28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76AEB13-6990-1398-CFEB-13A36C4D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25" y="1789413"/>
            <a:ext cx="4599867" cy="307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E3EE09-8F0E-E0C6-CACA-5EF42D2F5402}"/>
              </a:ext>
            </a:extLst>
          </p:cNvPr>
          <p:cNvSpPr txBox="1"/>
          <p:nvPr/>
        </p:nvSpPr>
        <p:spPr>
          <a:xfrm>
            <a:off x="1614592" y="5152404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조건의 해당 도서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오직 독도 </a:t>
            </a:r>
            <a:r>
              <a:rPr lang="en-US" altLang="ko-KR" sz="2800" b="1" dirty="0"/>
              <a:t>!!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050F9-6A24-346F-F15E-B76C85D04512}"/>
              </a:ext>
            </a:extLst>
          </p:cNvPr>
          <p:cNvSpPr txBox="1"/>
          <p:nvPr/>
        </p:nvSpPr>
        <p:spPr>
          <a:xfrm>
            <a:off x="1614592" y="242033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기록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2249A-12B0-A0E2-174B-20953A71220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2" name="Picture 2" descr="#태극기 - velog">
            <a:extLst>
              <a:ext uri="{FF2B5EF4-FFF2-40B4-BE49-F238E27FC236}">
                <a16:creationId xmlns:a16="http://schemas.microsoft.com/office/drawing/2014/main" id="{103521A0-A3C2-B147-A839-ECE73A2DE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7249640" y="4901296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만기요람</a:t>
            </a:r>
            <a:r>
              <a:rPr lang="en-US" altLang="ko-KR" sz="2800" b="1" dirty="0"/>
              <a:t>&gt;(1808)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1781733" y="1123031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만기요람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621270" y="313490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우산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모두 우산국 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A87-7BB6-717B-A70C-805B4EE80899}"/>
              </a:ext>
            </a:extLst>
          </p:cNvPr>
          <p:cNvSpPr txBox="1"/>
          <p:nvPr/>
        </p:nvSpPr>
        <p:spPr>
          <a:xfrm>
            <a:off x="1680124" y="4762500"/>
            <a:ext cx="369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여기서 우산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일본이 말하는 송도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38134A-55AD-1516-BF67-11A0F4768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2" t="-15139" r="1124" b="15139"/>
          <a:stretch/>
        </p:blipFill>
        <p:spPr>
          <a:xfrm>
            <a:off x="6984460" y="1222356"/>
            <a:ext cx="3840484" cy="331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05731-B47B-F5EA-F091-51B458A3EAC9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9" name="Picture 2" descr="#태극기 - velog">
            <a:extLst>
              <a:ext uri="{FF2B5EF4-FFF2-40B4-BE49-F238E27FC236}">
                <a16:creationId xmlns:a16="http://schemas.microsoft.com/office/drawing/2014/main" id="{45FC9461-FE66-5078-C328-BE8A9A2E5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4D3FF-B890-95CC-FDC6-E483944309EC}"/>
              </a:ext>
            </a:extLst>
          </p:cNvPr>
          <p:cNvSpPr txBox="1"/>
          <p:nvPr/>
        </p:nvSpPr>
        <p:spPr>
          <a:xfrm>
            <a:off x="1472602" y="1097621"/>
            <a:ext cx="361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참고문헌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1527725" y="2540281"/>
            <a:ext cx="332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대한민국 외교부 독도 </a:t>
            </a:r>
            <a:r>
              <a:rPr lang="en-US" altLang="ko-K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ko-KR" alt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대한민국 외교부 독도 </a:t>
            </a:r>
            <a:r>
              <a:rPr lang="en-US" altLang="ko-K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(mofa.go.kr)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F93E8-98E9-2330-C785-9DB1632CF9EB}"/>
              </a:ext>
            </a:extLst>
          </p:cNvPr>
          <p:cNvSpPr txBox="1"/>
          <p:nvPr/>
        </p:nvSpPr>
        <p:spPr>
          <a:xfrm>
            <a:off x="1527725" y="374219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다케시마 ｜ 일본 외무성 </a:t>
            </a:r>
            <a:r>
              <a:rPr lang="en-US" altLang="ko-KR" dirty="0">
                <a:hlinkClick r:id="rId3"/>
              </a:rPr>
              <a:t>(emb-japan.go.jp)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4DDA3-746C-3012-6997-820193F0B40A}"/>
              </a:ext>
            </a:extLst>
          </p:cNvPr>
          <p:cNvSpPr txBox="1"/>
          <p:nvPr/>
        </p:nvSpPr>
        <p:spPr>
          <a:xfrm>
            <a:off x="1527725" y="4560050"/>
            <a:ext cx="6099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https://www.youtube.com/watch?v=jXoj63dLCUg&amp;embeds_referring_euri=https%3A%2F%2Fsearch.naver.com%2F&amp;embeds_referring_origin=https%3A%2F%2Fsearch.naver.com&amp;source_ve_path=Mjg2NjY&amp;feature=emb_logo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2DF29-A6BE-39DB-161D-23D1AA4DC763}"/>
              </a:ext>
            </a:extLst>
          </p:cNvPr>
          <p:cNvSpPr txBox="1"/>
          <p:nvPr/>
        </p:nvSpPr>
        <p:spPr>
          <a:xfrm>
            <a:off x="5199434" y="2572011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4"/>
              </a:rPr>
              <a:t>[</a:t>
            </a:r>
            <a:r>
              <a:rPr lang="ko-KR" altLang="en-US" dirty="0">
                <a:hlinkClick r:id="rId4"/>
              </a:rPr>
              <a:t>대한제국</a:t>
            </a:r>
            <a:r>
              <a:rPr lang="en-US" altLang="ko-KR" dirty="0">
                <a:hlinkClick r:id="rId4"/>
              </a:rPr>
              <a:t>] </a:t>
            </a:r>
            <a:r>
              <a:rPr lang="ko-KR" altLang="en-US" dirty="0">
                <a:hlinkClick r:id="rId4"/>
              </a:rPr>
              <a:t>역사채널</a:t>
            </a:r>
            <a:r>
              <a:rPr lang="en-US" altLang="ko-KR" dirty="0">
                <a:hlinkClick r:id="rId4"/>
              </a:rPr>
              <a:t>e - </a:t>
            </a:r>
            <a:r>
              <a:rPr lang="ko-KR" altLang="en-US" dirty="0">
                <a:hlinkClick r:id="rId4"/>
              </a:rPr>
              <a:t>독도가 바다사자</a:t>
            </a:r>
            <a:r>
              <a:rPr lang="en-US" altLang="ko-KR" dirty="0">
                <a:hlinkClick r:id="rId4"/>
              </a:rPr>
              <a:t>(</a:t>
            </a:r>
            <a:r>
              <a:rPr lang="ko-KR" altLang="en-US" dirty="0">
                <a:hlinkClick r:id="rId4"/>
              </a:rPr>
              <a:t>강치</a:t>
            </a:r>
            <a:r>
              <a:rPr lang="en-US" altLang="ko-KR" dirty="0">
                <a:hlinkClick r:id="rId4"/>
              </a:rPr>
              <a:t>)</a:t>
            </a:r>
            <a:r>
              <a:rPr lang="ko-KR" altLang="en-US" dirty="0">
                <a:hlinkClick r:id="rId4"/>
              </a:rPr>
              <a:t>의 섬이었다</a:t>
            </a:r>
            <a:r>
              <a:rPr lang="en-US" altLang="ko-KR" dirty="0">
                <a:hlinkClick r:id="rId4"/>
              </a:rPr>
              <a:t>? (youtube.com)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6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와이드스크린</PresentationFormat>
  <Paragraphs>65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HelveticaNeue</vt:lpstr>
      <vt:lpstr>se-nanumgothic</vt:lpstr>
      <vt:lpstr>나눔고딕</vt:lpstr>
      <vt:lpstr>Dotum</vt:lpstr>
      <vt:lpstr>Arial</vt:lpstr>
      <vt:lpstr>HY헤드라인M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1</cp:revision>
  <dcterms:created xsi:type="dcterms:W3CDTF">2024-05-31T15:08:18Z</dcterms:created>
  <dcterms:modified xsi:type="dcterms:W3CDTF">2024-05-31T15:08:45Z</dcterms:modified>
</cp:coreProperties>
</file>