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316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5" r:id="rId39"/>
    <p:sldId id="293" r:id="rId40"/>
    <p:sldId id="294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746AC2-5D6E-4496-AD9E-78038504EF07}" type="datetimeFigureOut">
              <a:rPr lang="ko-KR" altLang="en-US" smtClean="0"/>
              <a:t>2024-05-31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F1EB5-B2C4-45C4-AD82-78A0018102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0677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F1EB5-B2C4-45C4-AD82-78A001810228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400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F1EB5-B2C4-45C4-AD82-78A001810228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7427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F1EB5-B2C4-45C4-AD82-78A001810228}" type="slidenum">
              <a:rPr lang="ko-KR" altLang="en-US" smtClean="0"/>
              <a:t>44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3031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EC3387E-4699-D58C-EB7F-10BEB9EAA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D7CACA68-55C1-E158-9CCC-3BDE314A0D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61F0851-A74A-3CD2-7335-C1F925490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322B-72F8-4C63-893E-B749EFC3ECA9}" type="datetimeFigureOut">
              <a:rPr lang="ko-KR" altLang="en-US" smtClean="0"/>
              <a:t>2024-05-31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0DF8B85-CDF9-BE5F-96BA-3AFA68865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F02D1D5-75C2-C194-F8FE-0E473D00D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90F3A-85F7-4149-A3F5-468469B8CA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2666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7156D33-0AA2-6F09-6F79-0FD8BF105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3AC28E6-D2D3-BBE1-0252-346360F945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939D8C3-BF68-9396-A5B8-2470EF52D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322B-72F8-4C63-893E-B749EFC3ECA9}" type="datetimeFigureOut">
              <a:rPr lang="ko-KR" altLang="en-US" smtClean="0"/>
              <a:t>2024-05-31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831C90B-FFCB-EDAE-C50A-EFF36E763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B816174-472C-E41E-F4AC-258402697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90F3A-85F7-4149-A3F5-468469B8CA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0507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9BD7D57D-1B81-F53C-333A-E01CE81234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58A60B74-896F-DDC2-2D9E-B7BEEC687D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C8088E9-C903-8DD4-4B16-9FB280474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322B-72F8-4C63-893E-B749EFC3ECA9}" type="datetimeFigureOut">
              <a:rPr lang="ko-KR" altLang="en-US" smtClean="0"/>
              <a:t>2024-05-31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A71C8A4-E0E2-55CD-645E-A3C785435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875EB79-03C9-B42A-FADC-983803D97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90F3A-85F7-4149-A3F5-468469B8CA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2733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A8F3C9F-2B3D-A462-7E6E-314D42E53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E38B93D-153B-B1B9-E2FD-01EDCD7B2E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06FF41A-9643-3C0F-C8CD-A048B759D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322B-72F8-4C63-893E-B749EFC3ECA9}" type="datetimeFigureOut">
              <a:rPr lang="ko-KR" altLang="en-US" smtClean="0"/>
              <a:t>2024-05-31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2C255AE-A9F5-81F1-CDFB-EC85D2EBB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7711D86-367A-A734-43A1-F928B6C14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90F3A-85F7-4149-A3F5-468469B8CA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1598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F6D9687-A45C-D6DD-9012-6F8096973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4DEFF6A-4E74-57F4-E813-9BEAB49130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D8BE456-0A8D-0B6D-05B4-C6A57E847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322B-72F8-4C63-893E-B749EFC3ECA9}" type="datetimeFigureOut">
              <a:rPr lang="ko-KR" altLang="en-US" smtClean="0"/>
              <a:t>2024-05-31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620D6A9-6E81-4FC9-14E2-E9062F07D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3A82E07-321C-72EE-8843-14FCC945D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90F3A-85F7-4149-A3F5-468469B8CA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2891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847C0F2-6C1F-1238-41F9-8D180D269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21A03E9-BC15-3DEA-8E46-F985264596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C328133-BBF9-A5B5-0EEB-1F72B0B68C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5C529F8-9FCE-4A97-0D70-BD9D0CC37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322B-72F8-4C63-893E-B749EFC3ECA9}" type="datetimeFigureOut">
              <a:rPr lang="ko-KR" altLang="en-US" smtClean="0"/>
              <a:t>2024-05-31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690AF4F-BA11-198D-0F00-A41518192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0E27E29-6485-6010-8128-73EF9FD20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90F3A-85F7-4149-A3F5-468469B8CA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1164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D588D0B-C993-8417-5863-78D6DE29E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FA3B7FD-7E89-890B-B0D3-90CBA66E92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9BAA6BE-C2EB-356B-8BA5-876216EDDD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53ED1629-4FDE-D3FA-71B1-886DB2C893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EB5FF417-87B5-28CB-893A-89A8B2D9F0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D03E23CA-F81B-132B-349D-AD0DD06C2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322B-72F8-4C63-893E-B749EFC3ECA9}" type="datetimeFigureOut">
              <a:rPr lang="ko-KR" altLang="en-US" smtClean="0"/>
              <a:t>2024-05-31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F881B044-092C-7D18-EA1B-BE01A3A5E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AAF5B959-4076-8996-08C6-6C629933A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90F3A-85F7-4149-A3F5-468469B8CA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1940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27DE70C-9719-C34A-4AD9-933B70F71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62F4E271-433E-ED92-F0BE-B887050ED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322B-72F8-4C63-893E-B749EFC3ECA9}" type="datetimeFigureOut">
              <a:rPr lang="ko-KR" altLang="en-US" smtClean="0"/>
              <a:t>2024-05-31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76021255-34F2-E8DE-83FD-C1DB532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13489913-6F7F-60C3-8F5E-1B0194663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90F3A-85F7-4149-A3F5-468469B8CA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640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1B8C1CCB-7A5A-9FE2-AE8D-3B6EAAE06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322B-72F8-4C63-893E-B749EFC3ECA9}" type="datetimeFigureOut">
              <a:rPr lang="ko-KR" altLang="en-US" smtClean="0"/>
              <a:t>2024-05-31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1EBF45E0-7BC4-9B9A-4A44-E7CD8E8CD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4A9220B-4FEF-EDDD-513B-C40F4209F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90F3A-85F7-4149-A3F5-468469B8CA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6876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8DE1F7E-04CA-BE26-FC59-8A70680E1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A82A031-1E78-BA5C-A446-E8A46FEDFF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7EE2820-019D-96BC-4011-B0A24204CF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08DBA48-F6C0-F7E4-DA70-2A3F6E80A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322B-72F8-4C63-893E-B749EFC3ECA9}" type="datetimeFigureOut">
              <a:rPr lang="ko-KR" altLang="en-US" smtClean="0"/>
              <a:t>2024-05-31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4FDD6DB-32E3-AF5A-0CDD-EA3E46090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F77B835-C4AE-2A3E-AB9F-0E913ECC9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90F3A-85F7-4149-A3F5-468469B8CA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4024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42CA1FC-67CF-AF70-CB2A-FD28506C6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843C88A8-C091-7082-7459-987C44F7BA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3924725-227C-ED32-E709-B7F5ED1D32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C9F7BBD-B4F1-A031-F8D8-E852AF7BC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322B-72F8-4C63-893E-B749EFC3ECA9}" type="datetimeFigureOut">
              <a:rPr lang="ko-KR" altLang="en-US" smtClean="0"/>
              <a:t>2024-05-31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21DAF4B-556C-6374-B7CE-4FCEB17E6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61996ED-6F47-616D-6F54-1F1BC02AE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90F3A-85F7-4149-A3F5-468469B8CA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9976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73CF5551-8EFF-1693-1327-114C53DB1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FAABBCC-D249-D776-7C4F-8818E0ABFB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3C853E0-F05F-5BFB-31AE-BFC66315DB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ED322B-72F8-4C63-893E-B749EFC3ECA9}" type="datetimeFigureOut">
              <a:rPr lang="ko-KR" altLang="en-US" smtClean="0"/>
              <a:t>2024-05-31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8436613-4709-C76A-3499-BA11403CFD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361CE4A-66F7-AD81-6217-0E3A09FE20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4490F3A-85F7-4149-A3F5-468469B8CA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1822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디지털 숫자 및 그래프">
            <a:extLst>
              <a:ext uri="{FF2B5EF4-FFF2-40B4-BE49-F238E27FC236}">
                <a16:creationId xmlns:a16="http://schemas.microsoft.com/office/drawing/2014/main" id="{65F5C3CA-8524-8D2A-3E6E-BF76B3D2B7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15730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B0222B5-B739-82A9-5CCC-C5585AE12A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344663" y="-4344657"/>
            <a:ext cx="3512260" cy="12201589"/>
          </a:xfrm>
          <a:prstGeom prst="rect">
            <a:avLst/>
          </a:prstGeom>
          <a:gradFill flip="none" rotWithShape="1">
            <a:gsLst>
              <a:gs pos="10000">
                <a:srgbClr val="000000">
                  <a:alpha val="0"/>
                </a:srgbClr>
              </a:gs>
              <a:gs pos="66000">
                <a:srgbClr val="000000">
                  <a:alpha val="46000"/>
                </a:srgbClr>
              </a:gs>
              <a:gs pos="100000">
                <a:srgbClr val="000000"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DAC3B8CF-241C-3884-7E60-46DF85B9F3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137434"/>
            <a:ext cx="7800660" cy="1520987"/>
          </a:xfrm>
        </p:spPr>
        <p:txBody>
          <a:bodyPr anchor="t">
            <a:normAutofit/>
          </a:bodyPr>
          <a:lstStyle/>
          <a:p>
            <a:pPr algn="l"/>
            <a:r>
              <a:rPr lang="ko-KR" altLang="en-US" sz="4000">
                <a:solidFill>
                  <a:srgbClr val="FFFFFF"/>
                </a:solidFill>
              </a:rPr>
              <a:t>일본의 경제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BE23E75-E7E9-4D9F-6D25-5512363F8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878570" y="-449383"/>
            <a:ext cx="2425271" cy="12201588"/>
          </a:xfrm>
          <a:prstGeom prst="rect">
            <a:avLst/>
          </a:prstGeom>
          <a:gradFill flip="none" rotWithShape="1">
            <a:gsLst>
              <a:gs pos="10000">
                <a:srgbClr val="000000">
                  <a:alpha val="0"/>
                </a:srgbClr>
              </a:gs>
              <a:gs pos="66000">
                <a:srgbClr val="000000">
                  <a:alpha val="35000"/>
                </a:srgbClr>
              </a:gs>
              <a:gs pos="100000">
                <a:srgbClr val="000000">
                  <a:alpha val="4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77F83F6-5B0B-4371-1EF1-AF2BBA0B51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293441"/>
            <a:ext cx="6295332" cy="1588514"/>
          </a:xfrm>
        </p:spPr>
        <p:txBody>
          <a:bodyPr anchor="b">
            <a:normAutofit/>
          </a:bodyPr>
          <a:lstStyle/>
          <a:p>
            <a:pPr algn="l"/>
            <a:r>
              <a:rPr lang="en-US" altLang="ko-KR" sz="1800" dirty="0">
                <a:solidFill>
                  <a:srgbClr val="FFFFFF"/>
                </a:solidFill>
              </a:rPr>
              <a:t>2*12*109 </a:t>
            </a:r>
            <a:r>
              <a:rPr lang="ko-KR" altLang="en-US" sz="1800" dirty="0">
                <a:solidFill>
                  <a:srgbClr val="FFFFFF"/>
                </a:solidFill>
              </a:rPr>
              <a:t>권</a:t>
            </a:r>
            <a:r>
              <a:rPr lang="en-US" altLang="ko-KR" sz="1800" dirty="0">
                <a:solidFill>
                  <a:srgbClr val="FFFFFF"/>
                </a:solidFill>
              </a:rPr>
              <a:t>*</a:t>
            </a:r>
            <a:r>
              <a:rPr lang="ko-KR" altLang="en-US" sz="1800" dirty="0">
                <a:solidFill>
                  <a:srgbClr val="FFFFFF"/>
                </a:solidFill>
              </a:rPr>
              <a:t>우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1B115DB-65EB-3FC3-7284-CFDF4ADC6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973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CF63C2-69A8-1748-7237-A8204146B331}"/>
              </a:ext>
            </a:extLst>
          </p:cNvPr>
          <p:cNvSpPr txBox="1"/>
          <p:nvPr/>
        </p:nvSpPr>
        <p:spPr>
          <a:xfrm>
            <a:off x="1155548" y="2217343"/>
            <a:ext cx="9880893" cy="3959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200" b="1" i="0" dirty="0">
                <a:effectLst/>
                <a:highlight>
                  <a:srgbClr val="FFFFFF"/>
                </a:highlight>
              </a:rPr>
              <a:t>서구식 제도 도입과 경제 개혁</a:t>
            </a: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200" b="1" i="0" dirty="0">
                <a:effectLst/>
                <a:highlight>
                  <a:srgbClr val="FFFFFF"/>
                </a:highlight>
              </a:rPr>
              <a:t>서구식 제도 도입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: </a:t>
            </a:r>
            <a:r>
              <a:rPr lang="ko-KR" altLang="en-US" sz="2200" b="0" i="0" dirty="0">
                <a:effectLst/>
                <a:highlight>
                  <a:srgbClr val="FFFFFF"/>
                </a:highlight>
              </a:rPr>
              <a:t>메이지 정부는 서구의 법률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200" b="0" i="0" dirty="0">
                <a:effectLst/>
                <a:highlight>
                  <a:srgbClr val="FFFFFF"/>
                </a:highlight>
              </a:rPr>
              <a:t>교육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200" b="0" i="0" dirty="0">
                <a:effectLst/>
                <a:highlight>
                  <a:srgbClr val="FFFFFF"/>
                </a:highlight>
              </a:rPr>
              <a:t>군사 제도를 도입하여 일본을 </a:t>
            </a:r>
            <a:r>
              <a:rPr lang="ko-KR" altLang="en-US" sz="2200" b="0" i="0" dirty="0" err="1">
                <a:effectLst/>
                <a:highlight>
                  <a:srgbClr val="FFFFFF"/>
                </a:highlight>
              </a:rPr>
              <a:t>근대화함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. </a:t>
            </a:r>
            <a:r>
              <a:rPr lang="ko-KR" altLang="en-US" sz="2200" b="0" i="0" dirty="0">
                <a:effectLst/>
                <a:highlight>
                  <a:srgbClr val="FFFFFF"/>
                </a:highlight>
              </a:rPr>
              <a:t>이 과정에서 서구의 기술과 지식을 적극적으로 수용함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.</a:t>
            </a: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200" b="1" i="0" dirty="0">
                <a:effectLst/>
                <a:highlight>
                  <a:srgbClr val="FFFFFF"/>
                </a:highlight>
              </a:rPr>
              <a:t>헌법 제정과 의회 설립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: 1889</a:t>
            </a:r>
            <a:r>
              <a:rPr lang="ko-KR" altLang="en-US" sz="2200" b="0" i="0" dirty="0">
                <a:effectLst/>
                <a:highlight>
                  <a:srgbClr val="FFFFFF"/>
                </a:highlight>
              </a:rPr>
              <a:t>년 메이지 헌법이 제정되어 입헌군주제가 도입되었으며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200" b="0" i="0" dirty="0">
                <a:effectLst/>
                <a:highlight>
                  <a:srgbClr val="FFFFFF"/>
                </a:highlight>
              </a:rPr>
              <a:t>국회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(</a:t>
            </a:r>
            <a:r>
              <a:rPr lang="ko-KR" altLang="en-US" sz="2200" b="0" i="0" dirty="0">
                <a:effectLst/>
                <a:highlight>
                  <a:srgbClr val="FFFFFF"/>
                </a:highlight>
              </a:rPr>
              <a:t>의회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)</a:t>
            </a:r>
            <a:r>
              <a:rPr lang="ko-KR" altLang="en-US" sz="2200" b="0" i="0" dirty="0">
                <a:effectLst/>
                <a:highlight>
                  <a:srgbClr val="FFFFFF"/>
                </a:highlight>
              </a:rPr>
              <a:t>가 설립됨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.</a:t>
            </a: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200" b="1" i="0" dirty="0">
                <a:effectLst/>
                <a:highlight>
                  <a:srgbClr val="FFFFFF"/>
                </a:highlight>
              </a:rPr>
              <a:t>경제 개혁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: </a:t>
            </a:r>
            <a:r>
              <a:rPr lang="ko-KR" altLang="en-US" sz="2200" b="0" i="0" dirty="0">
                <a:effectLst/>
                <a:highlight>
                  <a:srgbClr val="FFFFFF"/>
                </a:highlight>
              </a:rPr>
              <a:t>정부는 농업에서 산업으로의 경제 구조 전환을 목표로 다양한 경제 개혁을 단행함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. </a:t>
            </a:r>
            <a:r>
              <a:rPr lang="ko-KR" altLang="en-US" sz="2200" b="0" i="0" dirty="0">
                <a:effectLst/>
                <a:highlight>
                  <a:srgbClr val="FFFFFF"/>
                </a:highlight>
              </a:rPr>
              <a:t>이는 은행 설립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200" b="0" i="0" dirty="0">
                <a:effectLst/>
                <a:highlight>
                  <a:srgbClr val="FFFFFF"/>
                </a:highlight>
              </a:rPr>
              <a:t>화폐 제도 정비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200" b="0" i="0" dirty="0">
                <a:effectLst/>
                <a:highlight>
                  <a:srgbClr val="FFFFFF"/>
                </a:highlight>
              </a:rPr>
              <a:t>상공업 진흥 등 다양한 분야를 포함함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.</a:t>
            </a: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200" b="1" i="0" dirty="0">
                <a:effectLst/>
                <a:highlight>
                  <a:srgbClr val="FFFFFF"/>
                </a:highlight>
              </a:rPr>
              <a:t>산업 정책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: </a:t>
            </a:r>
            <a:r>
              <a:rPr lang="ko-KR" altLang="en-US" sz="2200" b="0" i="0" dirty="0">
                <a:effectLst/>
                <a:highlight>
                  <a:srgbClr val="FFFFFF"/>
                </a:highlight>
              </a:rPr>
              <a:t>정부는 ‘산업 </a:t>
            </a:r>
            <a:r>
              <a:rPr lang="ko-KR" altLang="en-US" sz="2200" b="0" i="0" dirty="0" err="1">
                <a:effectLst/>
                <a:highlight>
                  <a:srgbClr val="FFFFFF"/>
                </a:highlight>
              </a:rPr>
              <a:t>입국’을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 </a:t>
            </a:r>
            <a:r>
              <a:rPr lang="ko-KR" altLang="en-US" sz="2200" b="0" i="0" dirty="0">
                <a:effectLst/>
                <a:highlight>
                  <a:srgbClr val="FFFFFF"/>
                </a:highlight>
              </a:rPr>
              <a:t>목표로 산업화를 촉진하였으며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200" b="0" i="0" dirty="0">
                <a:effectLst/>
                <a:highlight>
                  <a:srgbClr val="FFFFFF"/>
                </a:highlight>
              </a:rPr>
              <a:t>주요 인프라를 구축하고 민간 기업의 성장을 지원함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82353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88D3F5-1C67-8A40-E462-7D08F9F28ECE}"/>
              </a:ext>
            </a:extLst>
          </p:cNvPr>
          <p:cNvSpPr txBox="1"/>
          <p:nvPr/>
        </p:nvSpPr>
        <p:spPr>
          <a:xfrm>
            <a:off x="1155548" y="2217343"/>
            <a:ext cx="9880893" cy="3959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400" b="1" i="0" dirty="0">
                <a:effectLst/>
                <a:highlight>
                  <a:srgbClr val="FFFFFF"/>
                </a:highlight>
              </a:rPr>
              <a:t>산업화와 인프라 구축</a:t>
            </a: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400" b="1" i="0" dirty="0">
                <a:effectLst/>
                <a:highlight>
                  <a:srgbClr val="FFFFFF"/>
                </a:highlight>
              </a:rPr>
              <a:t>철도와 통신 인프라 확충</a:t>
            </a: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400" b="1" i="0" dirty="0">
                <a:effectLst/>
                <a:highlight>
                  <a:srgbClr val="FFFFFF"/>
                </a:highlight>
              </a:rPr>
              <a:t>철도 건설</a:t>
            </a:r>
            <a:r>
              <a:rPr lang="en-US" altLang="ko-KR" sz="2400" b="0" i="0" dirty="0">
                <a:effectLst/>
                <a:highlight>
                  <a:srgbClr val="FFFFFF"/>
                </a:highlight>
              </a:rPr>
              <a:t>: 1872</a:t>
            </a:r>
            <a:r>
              <a:rPr lang="ko-KR" altLang="en-US" sz="2400" b="0" i="0" dirty="0">
                <a:effectLst/>
                <a:highlight>
                  <a:srgbClr val="FFFFFF"/>
                </a:highlight>
              </a:rPr>
              <a:t>년 일본 최초의 철도 노선</a:t>
            </a:r>
            <a:r>
              <a:rPr lang="en-US" altLang="ko-KR" sz="2400" b="0" i="0" dirty="0">
                <a:effectLst/>
                <a:highlight>
                  <a:srgbClr val="FFFFFF"/>
                </a:highlight>
              </a:rPr>
              <a:t>(</a:t>
            </a:r>
            <a:r>
              <a:rPr lang="ko-KR" altLang="en-US" sz="2400" b="0" i="0" dirty="0">
                <a:effectLst/>
                <a:highlight>
                  <a:srgbClr val="FFFFFF"/>
                </a:highlight>
              </a:rPr>
              <a:t>도쿄</a:t>
            </a:r>
            <a:r>
              <a:rPr lang="en-US" altLang="ko-KR" sz="2400" b="0" i="0" dirty="0">
                <a:effectLst/>
                <a:highlight>
                  <a:srgbClr val="FFFFFF"/>
                </a:highlight>
              </a:rPr>
              <a:t>-</a:t>
            </a:r>
            <a:r>
              <a:rPr lang="ko-KR" altLang="en-US" sz="2400" b="0" i="0" dirty="0">
                <a:effectLst/>
                <a:highlight>
                  <a:srgbClr val="FFFFFF"/>
                </a:highlight>
              </a:rPr>
              <a:t>요코하마</a:t>
            </a:r>
            <a:r>
              <a:rPr lang="en-US" altLang="ko-KR" sz="2400" b="0" i="0" dirty="0">
                <a:effectLst/>
                <a:highlight>
                  <a:srgbClr val="FFFFFF"/>
                </a:highlight>
              </a:rPr>
              <a:t>)</a:t>
            </a:r>
            <a:r>
              <a:rPr lang="ko-KR" altLang="en-US" sz="2400" b="0" i="0" dirty="0">
                <a:effectLst/>
                <a:highlight>
                  <a:srgbClr val="FFFFFF"/>
                </a:highlight>
              </a:rPr>
              <a:t>이 개통되었으며</a:t>
            </a:r>
            <a:r>
              <a:rPr lang="en-US" altLang="ko-KR" sz="24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400" b="0" i="0" dirty="0">
                <a:effectLst/>
                <a:highlight>
                  <a:srgbClr val="FFFFFF"/>
                </a:highlight>
              </a:rPr>
              <a:t>이후 전국적으로 철도망이 확충됨</a:t>
            </a:r>
            <a:r>
              <a:rPr lang="en-US" altLang="ko-KR" sz="2400" b="0" i="0" dirty="0">
                <a:effectLst/>
                <a:highlight>
                  <a:srgbClr val="FFFFFF"/>
                </a:highlight>
              </a:rPr>
              <a:t>. </a:t>
            </a:r>
            <a:r>
              <a:rPr lang="ko-KR" altLang="en-US" sz="2400" b="0" i="0" dirty="0">
                <a:effectLst/>
                <a:highlight>
                  <a:srgbClr val="FFFFFF"/>
                </a:highlight>
              </a:rPr>
              <a:t>이는 물자 이동과 사람들의 이동을 촉진하여 경제 성장을 가속화함</a:t>
            </a:r>
            <a:r>
              <a:rPr lang="en-US" altLang="ko-KR" sz="2400" b="0" i="0" dirty="0">
                <a:effectLst/>
                <a:highlight>
                  <a:srgbClr val="FFFFFF"/>
                </a:highlight>
              </a:rPr>
              <a:t>.</a:t>
            </a: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400" b="1" i="0" dirty="0">
                <a:effectLst/>
                <a:highlight>
                  <a:srgbClr val="FFFFFF"/>
                </a:highlight>
              </a:rPr>
              <a:t>통신 인프라</a:t>
            </a:r>
            <a:r>
              <a:rPr lang="en-US" altLang="ko-KR" sz="2400" b="0" i="0" dirty="0">
                <a:effectLst/>
                <a:highlight>
                  <a:srgbClr val="FFFFFF"/>
                </a:highlight>
              </a:rPr>
              <a:t>: </a:t>
            </a:r>
            <a:r>
              <a:rPr lang="ko-KR" altLang="en-US" sz="2400" b="0" i="0" dirty="0">
                <a:effectLst/>
                <a:highlight>
                  <a:srgbClr val="FFFFFF"/>
                </a:highlight>
              </a:rPr>
              <a:t>전신망과 전화망이 구축되어 전국적으로 통신 인프라가 확충됨</a:t>
            </a:r>
            <a:r>
              <a:rPr lang="en-US" altLang="ko-KR" sz="2400" b="0" i="0" dirty="0">
                <a:effectLst/>
                <a:highlight>
                  <a:srgbClr val="FFFFFF"/>
                </a:highlight>
              </a:rPr>
              <a:t>. </a:t>
            </a:r>
            <a:r>
              <a:rPr lang="ko-KR" altLang="en-US" sz="2400" b="0" i="0" dirty="0">
                <a:effectLst/>
                <a:highlight>
                  <a:srgbClr val="FFFFFF"/>
                </a:highlight>
              </a:rPr>
              <a:t>이는 정보의 빠른 전달을 가능하게 하여 상업 활동과 행정 효율성을 높임</a:t>
            </a:r>
            <a:r>
              <a:rPr lang="en-US" altLang="ko-KR" sz="2400" b="0" i="0" dirty="0">
                <a:effectLst/>
                <a:highlight>
                  <a:srgbClr val="FFFFFF"/>
                </a:highlight>
              </a:rPr>
              <a:t>.</a:t>
            </a: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400" b="1" i="0" dirty="0">
                <a:effectLst/>
                <a:highlight>
                  <a:srgbClr val="FFFFFF"/>
                </a:highlight>
              </a:rPr>
              <a:t>기타 인프라</a:t>
            </a:r>
            <a:r>
              <a:rPr lang="en-US" altLang="ko-KR" sz="2400" b="0" i="0" dirty="0">
                <a:effectLst/>
                <a:highlight>
                  <a:srgbClr val="FFFFFF"/>
                </a:highlight>
              </a:rPr>
              <a:t>: </a:t>
            </a:r>
            <a:r>
              <a:rPr lang="ko-KR" altLang="en-US" sz="2400" b="0" i="0" dirty="0">
                <a:effectLst/>
                <a:highlight>
                  <a:srgbClr val="FFFFFF"/>
                </a:highlight>
              </a:rPr>
              <a:t>항만</a:t>
            </a:r>
            <a:r>
              <a:rPr lang="en-US" altLang="ko-KR" sz="24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400" b="0" i="0" dirty="0">
                <a:effectLst/>
                <a:highlight>
                  <a:srgbClr val="FFFFFF"/>
                </a:highlight>
              </a:rPr>
              <a:t>도로</a:t>
            </a:r>
            <a:r>
              <a:rPr lang="en-US" altLang="ko-KR" sz="24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400" b="0" i="0" dirty="0">
                <a:effectLst/>
                <a:highlight>
                  <a:srgbClr val="FFFFFF"/>
                </a:highlight>
              </a:rPr>
              <a:t>다리 등 기타 교통 인프라도 확충되어</a:t>
            </a:r>
            <a:r>
              <a:rPr lang="en-US" altLang="ko-KR" sz="24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400" b="0" i="0" dirty="0">
                <a:effectLst/>
                <a:highlight>
                  <a:srgbClr val="FFFFFF"/>
                </a:highlight>
              </a:rPr>
              <a:t>경제 활동을 지원함</a:t>
            </a:r>
            <a:r>
              <a:rPr lang="en-US" altLang="ko-KR" sz="2400" b="0" i="0" dirty="0">
                <a:effectLst/>
                <a:highlight>
                  <a:srgbClr val="FFFFFF"/>
                </a:highlight>
              </a:rPr>
              <a:t>. </a:t>
            </a:r>
            <a:r>
              <a:rPr lang="ko-KR" altLang="en-US" sz="2400" b="0" i="0" dirty="0">
                <a:effectLst/>
                <a:highlight>
                  <a:srgbClr val="FFFFFF"/>
                </a:highlight>
              </a:rPr>
              <a:t>주요 항구 도시가 국제 무역의 중심지로 성장함</a:t>
            </a:r>
            <a:r>
              <a:rPr lang="en-US" altLang="ko-KR" sz="2400" b="0" i="0" dirty="0">
                <a:effectLst/>
                <a:highlight>
                  <a:srgbClr val="FFFFFF"/>
                </a:highligh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2458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0C04E5-F815-BED2-B74D-DA30BFC01A18}"/>
              </a:ext>
            </a:extLst>
          </p:cNvPr>
          <p:cNvSpPr txBox="1"/>
          <p:nvPr/>
        </p:nvSpPr>
        <p:spPr>
          <a:xfrm>
            <a:off x="1155548" y="2217343"/>
            <a:ext cx="9880893" cy="3959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000" b="1" i="0" dirty="0">
                <a:effectLst/>
                <a:highlight>
                  <a:srgbClr val="FFFFFF"/>
                </a:highlight>
              </a:rPr>
              <a:t>중공업과 경공업의 발전</a:t>
            </a: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000" b="1" i="0" dirty="0">
                <a:effectLst/>
                <a:highlight>
                  <a:srgbClr val="FFFFFF"/>
                </a:highlight>
              </a:rPr>
              <a:t>중공업 발전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: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철강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석탄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조선 등 중공업이 급격히 발전하였으며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정부는 직접적인 투자와 기술 도입을 통해 이들 산업을 육성함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.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특히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미쓰비시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미쓰이 등의 대형 재벌이 중공업 분야에서 두각을 나타냄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.</a:t>
            </a: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000" b="1" i="0" dirty="0">
                <a:effectLst/>
                <a:highlight>
                  <a:srgbClr val="FFFFFF"/>
                </a:highlight>
              </a:rPr>
              <a:t>경공업 발전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: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섬유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직물 등 경공업도 함께 발전하여 일본 경제의 기초를 형성함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.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초기에는 면직물 산업이 주를 이루었으나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점차 다양한 경공업 분야로 확장됨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.</a:t>
            </a: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000" b="1" i="0" dirty="0">
                <a:effectLst/>
                <a:highlight>
                  <a:srgbClr val="FFFFFF"/>
                </a:highlight>
              </a:rPr>
              <a:t>기술 도입과 혁신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: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서구의 선진 기술과 기계를 적극 도입하여 생산성을 향상시킴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.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기술 교육과 연구 기관도 설립되어 인재 양성과 기술 혁신이 이루어짐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.</a:t>
            </a: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000" b="1" i="0" dirty="0">
                <a:effectLst/>
                <a:highlight>
                  <a:srgbClr val="FFFFFF"/>
                </a:highlight>
              </a:rPr>
              <a:t>경제 성과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: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이러한 산업화와 인프라 구축 덕분에 일본은 근대적인 산업국가로 성장할 수 있었으며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이는 후일 세계 경제 강국으로 도약하는 발판이 됨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20882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사무실이 반사된 디스플레이의 그래프">
            <a:extLst>
              <a:ext uri="{FF2B5EF4-FFF2-40B4-BE49-F238E27FC236}">
                <a16:creationId xmlns:a16="http://schemas.microsoft.com/office/drawing/2014/main" id="{AD31FB3B-DDA4-AFE9-E2EE-9FAA38EAFE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82" r="18054" b="-1"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20" name="Freeform: Shape 19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2" name="Freeform: Shape 21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AF98C2-A511-F53D-3E8A-BD4844A8839D}"/>
              </a:ext>
            </a:extLst>
          </p:cNvPr>
          <p:cNvSpPr txBox="1"/>
          <p:nvPr/>
        </p:nvSpPr>
        <p:spPr>
          <a:xfrm>
            <a:off x="477981" y="1122363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ko-KR" sz="4800" b="1" i="0">
                <a:effectLst/>
                <a:highlight>
                  <a:srgbClr val="FFFFFF"/>
                </a:highlight>
                <a:latin typeface="+mj-lt"/>
                <a:ea typeface="+mj-ea"/>
                <a:cs typeface="+mj-cs"/>
              </a:rPr>
              <a:t>3. 20</a:t>
            </a:r>
            <a:r>
              <a:rPr lang="ko-KR" altLang="en-US" sz="4800" b="1" i="0">
                <a:effectLst/>
                <a:highlight>
                  <a:srgbClr val="FFFFFF"/>
                </a:highlight>
                <a:latin typeface="+mj-lt"/>
                <a:ea typeface="+mj-ea"/>
                <a:cs typeface="+mj-cs"/>
              </a:rPr>
              <a:t>세기 초반의 경제 성장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0609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F54F4B-717A-AE4B-97D1-30C94B07231A}"/>
              </a:ext>
            </a:extLst>
          </p:cNvPr>
          <p:cNvSpPr txBox="1"/>
          <p:nvPr/>
        </p:nvSpPr>
        <p:spPr>
          <a:xfrm>
            <a:off x="1155548" y="2217343"/>
            <a:ext cx="9880893" cy="3959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200" b="1" i="0" dirty="0">
                <a:effectLst/>
                <a:highlight>
                  <a:srgbClr val="FFFFFF"/>
                </a:highlight>
              </a:rPr>
              <a:t>제</a:t>
            </a:r>
            <a:r>
              <a:rPr lang="en-US" altLang="ko-KR" sz="2200" b="1" i="0" dirty="0">
                <a:effectLst/>
                <a:highlight>
                  <a:srgbClr val="FFFFFF"/>
                </a:highlight>
              </a:rPr>
              <a:t>1</a:t>
            </a:r>
            <a:r>
              <a:rPr lang="ko-KR" altLang="en-US" sz="2200" b="1" i="0" dirty="0">
                <a:effectLst/>
                <a:highlight>
                  <a:srgbClr val="FFFFFF"/>
                </a:highlight>
              </a:rPr>
              <a:t>차 세계대전 전후 경제 성장</a:t>
            </a: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200" b="1" i="0" dirty="0">
                <a:effectLst/>
                <a:highlight>
                  <a:srgbClr val="FFFFFF"/>
                </a:highlight>
              </a:rPr>
              <a:t>군수 산업의 발달</a:t>
            </a: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200" b="1" i="0" dirty="0">
                <a:effectLst/>
                <a:highlight>
                  <a:srgbClr val="FFFFFF"/>
                </a:highlight>
              </a:rPr>
              <a:t>제</a:t>
            </a:r>
            <a:r>
              <a:rPr lang="en-US" altLang="ko-KR" sz="2200" b="1" i="0" dirty="0">
                <a:effectLst/>
                <a:highlight>
                  <a:srgbClr val="FFFFFF"/>
                </a:highlight>
              </a:rPr>
              <a:t>1</a:t>
            </a:r>
            <a:r>
              <a:rPr lang="ko-KR" altLang="en-US" sz="2200" b="1" i="0" dirty="0">
                <a:effectLst/>
                <a:highlight>
                  <a:srgbClr val="FFFFFF"/>
                </a:highlight>
              </a:rPr>
              <a:t>차 세계대전의 영향 </a:t>
            </a:r>
            <a:r>
              <a:rPr lang="en-US" altLang="ko-KR" sz="2200" b="1" i="0" dirty="0">
                <a:effectLst/>
                <a:highlight>
                  <a:srgbClr val="FFFFFF"/>
                </a:highlight>
              </a:rPr>
              <a:t>(1914-1918)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: </a:t>
            </a:r>
            <a:r>
              <a:rPr lang="ko-KR" altLang="en-US" sz="2200" b="0" i="0" dirty="0">
                <a:effectLst/>
                <a:highlight>
                  <a:srgbClr val="FFFFFF"/>
                </a:highlight>
              </a:rPr>
              <a:t>일본은 전쟁에 직접적으로 참전하지 않았으나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200" b="0" i="0" dirty="0">
                <a:effectLst/>
                <a:highlight>
                  <a:srgbClr val="FFFFFF"/>
                </a:highlight>
              </a:rPr>
              <a:t>연합국의 일원으로 군수 물자를 공급하면서 경제적 이득을 얻음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.</a:t>
            </a: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200" b="1" i="0" dirty="0">
                <a:effectLst/>
                <a:highlight>
                  <a:srgbClr val="FFFFFF"/>
                </a:highlight>
              </a:rPr>
              <a:t>군수 산업의 성장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: </a:t>
            </a:r>
            <a:r>
              <a:rPr lang="ko-KR" altLang="en-US" sz="2200" b="0" i="0" dirty="0">
                <a:effectLst/>
                <a:highlight>
                  <a:srgbClr val="FFFFFF"/>
                </a:highlight>
              </a:rPr>
              <a:t>전쟁 기간 동안 일본의 군수 산업이 급격히 성장함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. </a:t>
            </a:r>
            <a:r>
              <a:rPr lang="ko-KR" altLang="en-US" sz="2200" b="0" i="0" dirty="0">
                <a:effectLst/>
                <a:highlight>
                  <a:srgbClr val="FFFFFF"/>
                </a:highlight>
              </a:rPr>
              <a:t>군수품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200" b="0" i="0" dirty="0">
                <a:effectLst/>
                <a:highlight>
                  <a:srgbClr val="FFFFFF"/>
                </a:highlight>
              </a:rPr>
              <a:t>군함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200" b="0" i="0" dirty="0">
                <a:effectLst/>
                <a:highlight>
                  <a:srgbClr val="FFFFFF"/>
                </a:highlight>
              </a:rPr>
              <a:t>항공기 등의 수요가 증가하면서 관련 산업이 발전함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.</a:t>
            </a: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200" b="1" i="0" dirty="0">
                <a:effectLst/>
                <a:highlight>
                  <a:srgbClr val="FFFFFF"/>
                </a:highlight>
              </a:rPr>
              <a:t>산업 기반 확충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: </a:t>
            </a:r>
            <a:r>
              <a:rPr lang="ko-KR" altLang="en-US" sz="2200" b="0" i="0" dirty="0">
                <a:effectLst/>
                <a:highlight>
                  <a:srgbClr val="FFFFFF"/>
                </a:highlight>
              </a:rPr>
              <a:t>전쟁을 계기로 일본은 군수 산업을 포함한 중공업의 기반을 확충하였으며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200" b="0" i="0" dirty="0">
                <a:effectLst/>
                <a:highlight>
                  <a:srgbClr val="FFFFFF"/>
                </a:highlight>
              </a:rPr>
              <a:t>이는 전후 경제 성장의 중요한 기반이 됨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.</a:t>
            </a: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200" b="1" i="0" dirty="0">
                <a:effectLst/>
                <a:highlight>
                  <a:srgbClr val="FFFFFF"/>
                </a:highlight>
              </a:rPr>
              <a:t>경제 성장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: </a:t>
            </a:r>
            <a:r>
              <a:rPr lang="ko-KR" altLang="en-US" sz="2200" b="0" i="0" dirty="0">
                <a:effectLst/>
                <a:highlight>
                  <a:srgbClr val="FFFFFF"/>
                </a:highlight>
              </a:rPr>
              <a:t>전쟁 특수로 인해 일본 경제는 빠르게 성장하였으며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200" b="0" i="0" dirty="0">
                <a:effectLst/>
                <a:highlight>
                  <a:srgbClr val="FFFFFF"/>
                </a:highlight>
              </a:rPr>
              <a:t>국내 생산과 고용이 증가함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062108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7F27FD-ECA5-CD44-ED5C-86015817F020}"/>
              </a:ext>
            </a:extLst>
          </p:cNvPr>
          <p:cNvSpPr txBox="1"/>
          <p:nvPr/>
        </p:nvSpPr>
        <p:spPr>
          <a:xfrm>
            <a:off x="1155548" y="2217343"/>
            <a:ext cx="9880893" cy="3959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200" b="1" i="0" dirty="0">
                <a:effectLst/>
                <a:highlight>
                  <a:srgbClr val="FFFFFF"/>
                </a:highlight>
              </a:rPr>
              <a:t>무역 확대와 경제 성장</a:t>
            </a: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200" b="1" i="0" dirty="0">
                <a:effectLst/>
                <a:highlight>
                  <a:srgbClr val="FFFFFF"/>
                </a:highlight>
              </a:rPr>
              <a:t>무역 확대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: </a:t>
            </a:r>
            <a:r>
              <a:rPr lang="ko-KR" altLang="en-US" sz="2200" b="0" i="0" dirty="0">
                <a:effectLst/>
                <a:highlight>
                  <a:srgbClr val="FFFFFF"/>
                </a:highlight>
              </a:rPr>
              <a:t>전쟁 기간 동안 유럽 열강들이 아시아 시장에서 물러난 틈을 타 일본은 아시아 지역으로 무역을 확대함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. </a:t>
            </a:r>
            <a:r>
              <a:rPr lang="ko-KR" altLang="en-US" sz="2200" b="0" i="0" dirty="0">
                <a:effectLst/>
                <a:highlight>
                  <a:srgbClr val="FFFFFF"/>
                </a:highlight>
              </a:rPr>
              <a:t>중국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200" b="0" i="0" dirty="0">
                <a:effectLst/>
                <a:highlight>
                  <a:srgbClr val="FFFFFF"/>
                </a:highlight>
              </a:rPr>
              <a:t>인도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200" b="0" i="0" dirty="0">
                <a:effectLst/>
                <a:highlight>
                  <a:srgbClr val="FFFFFF"/>
                </a:highlight>
              </a:rPr>
              <a:t>동남아시아 등과의 교역이 활발해짐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.</a:t>
            </a: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200" b="1" i="0" dirty="0">
                <a:effectLst/>
                <a:highlight>
                  <a:srgbClr val="FFFFFF"/>
                </a:highlight>
              </a:rPr>
              <a:t>수출 주도 성장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: </a:t>
            </a:r>
            <a:r>
              <a:rPr lang="ko-KR" altLang="en-US" sz="2200" b="0" i="0" dirty="0">
                <a:effectLst/>
                <a:highlight>
                  <a:srgbClr val="FFFFFF"/>
                </a:highlight>
              </a:rPr>
              <a:t>일본은 섬유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200" b="0" i="0" dirty="0">
                <a:effectLst/>
                <a:highlight>
                  <a:srgbClr val="FFFFFF"/>
                </a:highlight>
              </a:rPr>
              <a:t>철강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200" b="0" i="0" dirty="0">
                <a:effectLst/>
                <a:highlight>
                  <a:srgbClr val="FFFFFF"/>
                </a:highlight>
              </a:rPr>
              <a:t>기계 등 다양한 제품을 수출하며 경제 성장을 지속함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. </a:t>
            </a:r>
            <a:r>
              <a:rPr lang="ko-KR" altLang="en-US" sz="2200" b="0" i="0" dirty="0">
                <a:effectLst/>
                <a:highlight>
                  <a:srgbClr val="FFFFFF"/>
                </a:highlight>
              </a:rPr>
              <a:t>이는 일본 경제가 국제 무역에 의존하게 되는 중요한 계기가 됨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.</a:t>
            </a: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200" b="1" i="0" dirty="0">
                <a:effectLst/>
                <a:highlight>
                  <a:srgbClr val="FFFFFF"/>
                </a:highlight>
              </a:rPr>
              <a:t>경제 구조 변화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: </a:t>
            </a:r>
            <a:r>
              <a:rPr lang="ko-KR" altLang="en-US" sz="2200" b="0" i="0" dirty="0">
                <a:effectLst/>
                <a:highlight>
                  <a:srgbClr val="FFFFFF"/>
                </a:highlight>
              </a:rPr>
              <a:t>전쟁 이후 일본의 경제 구조는 농업 중심에서 공업 중심으로 빠르게 변화함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. </a:t>
            </a:r>
            <a:r>
              <a:rPr lang="ko-KR" altLang="en-US" sz="2200" b="0" i="0" dirty="0">
                <a:effectLst/>
                <a:highlight>
                  <a:srgbClr val="FFFFFF"/>
                </a:highlight>
              </a:rPr>
              <a:t>도시화가 진행되고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200" b="0" i="0" dirty="0">
                <a:effectLst/>
                <a:highlight>
                  <a:srgbClr val="FFFFFF"/>
                </a:highlight>
              </a:rPr>
              <a:t>공업화가 촉진됨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.</a:t>
            </a: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200" b="1" i="0" dirty="0">
                <a:effectLst/>
                <a:highlight>
                  <a:srgbClr val="FFFFFF"/>
                </a:highlight>
              </a:rPr>
              <a:t>인프라 발전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: </a:t>
            </a:r>
            <a:r>
              <a:rPr lang="ko-KR" altLang="en-US" sz="2200" b="0" i="0" dirty="0">
                <a:effectLst/>
                <a:highlight>
                  <a:srgbClr val="FFFFFF"/>
                </a:highlight>
              </a:rPr>
              <a:t>무역 확대와 경제 성장에 따라 항만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200" b="0" i="0" dirty="0">
                <a:effectLst/>
                <a:highlight>
                  <a:srgbClr val="FFFFFF"/>
                </a:highlight>
              </a:rPr>
              <a:t>철도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200" b="0" i="0" dirty="0">
                <a:effectLst/>
                <a:highlight>
                  <a:srgbClr val="FFFFFF"/>
                </a:highlight>
              </a:rPr>
              <a:t>도로 등 인프라가 더욱 발전함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97709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10F013-B666-45E9-77DE-15E412448081}"/>
              </a:ext>
            </a:extLst>
          </p:cNvPr>
          <p:cNvSpPr txBox="1"/>
          <p:nvPr/>
        </p:nvSpPr>
        <p:spPr>
          <a:xfrm>
            <a:off x="1155548" y="2217343"/>
            <a:ext cx="9880893" cy="3959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200" b="1" i="0" dirty="0">
                <a:effectLst/>
                <a:highlight>
                  <a:srgbClr val="FFFFFF"/>
                </a:highlight>
              </a:rPr>
              <a:t>금융 시스템과 교육 제도</a:t>
            </a: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200" b="1" i="0" dirty="0">
                <a:effectLst/>
                <a:highlight>
                  <a:srgbClr val="FFFFFF"/>
                </a:highlight>
              </a:rPr>
              <a:t>근대 금융 시스템 도입</a:t>
            </a: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200" b="1" i="0" dirty="0">
                <a:effectLst/>
                <a:highlight>
                  <a:srgbClr val="FFFFFF"/>
                </a:highlight>
              </a:rPr>
              <a:t>근대 금융 시스템의 구축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: </a:t>
            </a:r>
            <a:r>
              <a:rPr lang="ko-KR" altLang="en-US" sz="2200" b="0" i="0" dirty="0">
                <a:effectLst/>
                <a:highlight>
                  <a:srgbClr val="FFFFFF"/>
                </a:highlight>
              </a:rPr>
              <a:t>메이지 유신 이후 시작된 금융 개혁이 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20</a:t>
            </a:r>
            <a:r>
              <a:rPr lang="ko-KR" altLang="en-US" sz="2200" b="0" i="0" dirty="0">
                <a:effectLst/>
                <a:highlight>
                  <a:srgbClr val="FFFFFF"/>
                </a:highlight>
              </a:rPr>
              <a:t>세기 초반에 더욱 본격화됨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. </a:t>
            </a:r>
            <a:r>
              <a:rPr lang="ko-KR" altLang="en-US" sz="2200" b="0" i="0" dirty="0">
                <a:effectLst/>
                <a:highlight>
                  <a:srgbClr val="FFFFFF"/>
                </a:highlight>
              </a:rPr>
              <a:t>중앙은행인 일본은행이 설립되어 통화 정책을 주도함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.</a:t>
            </a: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200" b="1" i="0" dirty="0">
                <a:effectLst/>
                <a:highlight>
                  <a:srgbClr val="FFFFFF"/>
                </a:highlight>
              </a:rPr>
              <a:t>금융 기관의 발전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: </a:t>
            </a:r>
            <a:r>
              <a:rPr lang="ko-KR" altLang="en-US" sz="2200" b="0" i="0" dirty="0">
                <a:effectLst/>
                <a:highlight>
                  <a:srgbClr val="FFFFFF"/>
                </a:highlight>
              </a:rPr>
              <a:t>은행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200" b="0" i="0" dirty="0">
                <a:effectLst/>
                <a:highlight>
                  <a:srgbClr val="FFFFFF"/>
                </a:highlight>
              </a:rPr>
              <a:t>보험사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200" b="0" i="0" dirty="0">
                <a:effectLst/>
                <a:highlight>
                  <a:srgbClr val="FFFFFF"/>
                </a:highlight>
              </a:rPr>
              <a:t>증권사 등 다양한 금융 기관이 설립되고 발전함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. </a:t>
            </a:r>
            <a:r>
              <a:rPr lang="ko-KR" altLang="en-US" sz="2200" b="0" i="0" dirty="0">
                <a:effectLst/>
                <a:highlight>
                  <a:srgbClr val="FFFFFF"/>
                </a:highlight>
              </a:rPr>
              <a:t>이는 산업 자금 조달과 투자 활성화를 촉진함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.</a:t>
            </a: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200" b="1" i="0" dirty="0">
                <a:effectLst/>
                <a:highlight>
                  <a:srgbClr val="FFFFFF"/>
                </a:highlight>
              </a:rPr>
              <a:t>주식시장 성장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: </a:t>
            </a:r>
            <a:r>
              <a:rPr lang="ko-KR" altLang="en-US" sz="2200" b="0" i="0" dirty="0">
                <a:effectLst/>
                <a:highlight>
                  <a:srgbClr val="FFFFFF"/>
                </a:highlight>
              </a:rPr>
              <a:t>도쿄 주식거래소 등 주식시장이 발전하여 기업들이 자본을 조달할 수 있는 기반이 마련됨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. </a:t>
            </a:r>
            <a:r>
              <a:rPr lang="ko-KR" altLang="en-US" sz="2200" b="0" i="0" dirty="0">
                <a:effectLst/>
                <a:highlight>
                  <a:srgbClr val="FFFFFF"/>
                </a:highlight>
              </a:rPr>
              <a:t>이는 일본 경제의 자본 시장을 확장시키는 계기가 됨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.</a:t>
            </a: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200" b="1" i="0" dirty="0">
                <a:effectLst/>
                <a:highlight>
                  <a:srgbClr val="FFFFFF"/>
                </a:highlight>
              </a:rPr>
              <a:t>금융 규제와 정책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: </a:t>
            </a:r>
            <a:r>
              <a:rPr lang="ko-KR" altLang="en-US" sz="2200" b="0" i="0" dirty="0">
                <a:effectLst/>
                <a:highlight>
                  <a:srgbClr val="FFFFFF"/>
                </a:highlight>
              </a:rPr>
              <a:t>정부는 금융 시스템의 안정을 위해 다양한 규제와 정책을 도입하여 금융 시장을 감독하고 보호함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321468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D75BF1-3243-E254-0016-C28A215FB3DF}"/>
              </a:ext>
            </a:extLst>
          </p:cNvPr>
          <p:cNvSpPr txBox="1"/>
          <p:nvPr/>
        </p:nvSpPr>
        <p:spPr>
          <a:xfrm>
            <a:off x="1155548" y="2217343"/>
            <a:ext cx="9880893" cy="3959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200" b="1" i="0" dirty="0">
                <a:effectLst/>
                <a:highlight>
                  <a:srgbClr val="FFFFFF"/>
                </a:highlight>
              </a:rPr>
              <a:t>교육 개혁과 기술 개발</a:t>
            </a: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200" b="1" i="0" dirty="0">
                <a:effectLst/>
                <a:highlight>
                  <a:srgbClr val="FFFFFF"/>
                </a:highlight>
              </a:rPr>
              <a:t>교육 제도의 개혁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: </a:t>
            </a:r>
            <a:r>
              <a:rPr lang="ko-KR" altLang="en-US" sz="2200" b="0" i="0" dirty="0">
                <a:effectLst/>
                <a:highlight>
                  <a:srgbClr val="FFFFFF"/>
                </a:highlight>
              </a:rPr>
              <a:t>메이지 유신 이후 시작된 교육 개혁이 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20</a:t>
            </a:r>
            <a:r>
              <a:rPr lang="ko-KR" altLang="en-US" sz="2200" b="0" i="0" dirty="0">
                <a:effectLst/>
                <a:highlight>
                  <a:srgbClr val="FFFFFF"/>
                </a:highlight>
              </a:rPr>
              <a:t>세기 초반에도 지속되었으며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200" b="0" i="0" dirty="0">
                <a:effectLst/>
                <a:highlight>
                  <a:srgbClr val="FFFFFF"/>
                </a:highlight>
              </a:rPr>
              <a:t>의무 교육 제도가 확립되고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200" b="0" i="0" dirty="0">
                <a:effectLst/>
                <a:highlight>
                  <a:srgbClr val="FFFFFF"/>
                </a:highlight>
              </a:rPr>
              <a:t>고등 교육 기관이 설립됨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.</a:t>
            </a: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200" b="1" i="0" dirty="0">
                <a:effectLst/>
                <a:highlight>
                  <a:srgbClr val="FFFFFF"/>
                </a:highlight>
              </a:rPr>
              <a:t>기술 교육과 연구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: </a:t>
            </a:r>
            <a:r>
              <a:rPr lang="ko-KR" altLang="en-US" sz="2200" b="0" i="0" dirty="0">
                <a:effectLst/>
                <a:highlight>
                  <a:srgbClr val="FFFFFF"/>
                </a:highlight>
              </a:rPr>
              <a:t>과학기술 교육과 연구가 강화되어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200" b="0" i="0" dirty="0">
                <a:effectLst/>
                <a:highlight>
                  <a:srgbClr val="FFFFFF"/>
                </a:highlight>
              </a:rPr>
              <a:t>공학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200" b="0" i="0" dirty="0">
                <a:effectLst/>
                <a:highlight>
                  <a:srgbClr val="FFFFFF"/>
                </a:highlight>
              </a:rPr>
              <a:t>의학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200" b="0" i="0" dirty="0">
                <a:effectLst/>
                <a:highlight>
                  <a:srgbClr val="FFFFFF"/>
                </a:highlight>
              </a:rPr>
              <a:t>자연과학 분야에서의 연구 개발이 활발해짐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. </a:t>
            </a:r>
            <a:r>
              <a:rPr lang="ko-KR" altLang="en-US" sz="2200" b="0" i="0" dirty="0">
                <a:effectLst/>
                <a:highlight>
                  <a:srgbClr val="FFFFFF"/>
                </a:highlight>
              </a:rPr>
              <a:t>이는 산업 혁신과 기술 개발을 촉진함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.</a:t>
            </a: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200" b="1" i="0" dirty="0">
                <a:effectLst/>
                <a:highlight>
                  <a:srgbClr val="FFFFFF"/>
                </a:highlight>
              </a:rPr>
              <a:t>전문 인력 양성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: </a:t>
            </a:r>
            <a:r>
              <a:rPr lang="ko-KR" altLang="en-US" sz="2200" b="0" i="0" dirty="0">
                <a:effectLst/>
                <a:highlight>
                  <a:srgbClr val="FFFFFF"/>
                </a:highlight>
              </a:rPr>
              <a:t>공업화와 경제 성장에 필요한 전문 인력을 양성하기 위해 기술 학교와 대학이 확충됨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. </a:t>
            </a:r>
            <a:r>
              <a:rPr lang="ko-KR" altLang="en-US" sz="2200" b="0" i="0" dirty="0">
                <a:effectLst/>
                <a:highlight>
                  <a:srgbClr val="FFFFFF"/>
                </a:highlight>
              </a:rPr>
              <a:t>이는 일본 경제의 경쟁력을 높이는 중요한 요인이 됨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.</a:t>
            </a: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200" b="1" i="0" dirty="0">
                <a:effectLst/>
                <a:highlight>
                  <a:srgbClr val="FFFFFF"/>
                </a:highlight>
              </a:rPr>
              <a:t>해외 유학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: </a:t>
            </a:r>
            <a:r>
              <a:rPr lang="ko-KR" altLang="en-US" sz="2200" b="0" i="0" dirty="0">
                <a:effectLst/>
                <a:highlight>
                  <a:srgbClr val="FFFFFF"/>
                </a:highlight>
              </a:rPr>
              <a:t>많은 일본 학생들이 서구로 유학을 가서 선진 기술과 지식을 습득하고 돌아와 일본의 근대화에 기여함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. </a:t>
            </a:r>
            <a:r>
              <a:rPr lang="ko-KR" altLang="en-US" sz="2200" b="0" i="0" dirty="0">
                <a:effectLst/>
                <a:highlight>
                  <a:srgbClr val="FFFFFF"/>
                </a:highlight>
              </a:rPr>
              <a:t>이는 일본의 기술 수준을 높이는 데 기여함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15493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검은색 무늬 배경">
            <a:extLst>
              <a:ext uri="{FF2B5EF4-FFF2-40B4-BE49-F238E27FC236}">
                <a16:creationId xmlns:a16="http://schemas.microsoft.com/office/drawing/2014/main" id="{926364FC-340F-9689-940C-A15AE031BD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599" r="12151"/>
          <a:stretch/>
        </p:blipFill>
        <p:spPr>
          <a:xfrm>
            <a:off x="739959" y="1095407"/>
            <a:ext cx="4754947" cy="4754947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ln w="28575">
            <a:noFill/>
          </a:ln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B894EFA8-F425-4D19-A94B-445388B31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2B82E84-D904-F23F-39F5-322069CBF5D0}"/>
              </a:ext>
            </a:extLst>
          </p:cNvPr>
          <p:cNvSpPr txBox="1"/>
          <p:nvPr/>
        </p:nvSpPr>
        <p:spPr>
          <a:xfrm>
            <a:off x="6234868" y="1820369"/>
            <a:ext cx="521717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ko-KR" sz="6000" b="1" i="0" dirty="0">
                <a:effectLst/>
                <a:highlight>
                  <a:srgbClr val="FFFFFF"/>
                </a:highlight>
              </a:rPr>
              <a:t>4.</a:t>
            </a:r>
            <a:r>
              <a:rPr lang="ko-KR" altLang="en-US" sz="6000" b="1" i="0" dirty="0">
                <a:effectLst/>
                <a:highlight>
                  <a:srgbClr val="FFFFFF"/>
                </a:highlight>
              </a:rPr>
              <a:t>쇼와 시대 초기와 군국주의</a:t>
            </a:r>
          </a:p>
        </p:txBody>
      </p:sp>
      <p:grpSp>
        <p:nvGrpSpPr>
          <p:cNvPr id="22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613708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C57912-56B5-9CE6-5378-D48BDEA5CAC1}"/>
              </a:ext>
            </a:extLst>
          </p:cNvPr>
          <p:cNvSpPr txBox="1"/>
          <p:nvPr/>
        </p:nvSpPr>
        <p:spPr>
          <a:xfrm>
            <a:off x="1155548" y="2217343"/>
            <a:ext cx="9880893" cy="3959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000" b="1" i="0" dirty="0">
                <a:effectLst/>
                <a:highlight>
                  <a:srgbClr val="FFFFFF"/>
                </a:highlight>
              </a:rPr>
              <a:t>군국주의와 경제 팽창</a:t>
            </a: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2000" b="1" i="0" dirty="0">
                <a:effectLst/>
                <a:highlight>
                  <a:srgbClr val="FFFFFF"/>
                </a:highlight>
              </a:rPr>
              <a:t>1930</a:t>
            </a:r>
            <a:r>
              <a:rPr lang="ko-KR" altLang="en-US" sz="2000" b="1" i="0" dirty="0">
                <a:effectLst/>
                <a:highlight>
                  <a:srgbClr val="FFFFFF"/>
                </a:highlight>
              </a:rPr>
              <a:t>년대 군수 경제</a:t>
            </a: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2000" b="1" i="0" dirty="0">
                <a:effectLst/>
                <a:highlight>
                  <a:srgbClr val="FFFFFF"/>
                </a:highlight>
              </a:rPr>
              <a:t>1930</a:t>
            </a:r>
            <a:r>
              <a:rPr lang="ko-KR" altLang="en-US" sz="2000" b="1" i="0" dirty="0">
                <a:effectLst/>
                <a:highlight>
                  <a:srgbClr val="FFFFFF"/>
                </a:highlight>
              </a:rPr>
              <a:t>년대 경제 배경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: 1929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년 세계 대공황의 여파로 일본 경제도 심각한 타격을 입음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.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이로 인해 일본은 경제 회복과 자립을 목표로 군국주의 정책을 강화하게 됨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.</a:t>
            </a: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000" b="1" i="0" dirty="0">
                <a:effectLst/>
                <a:highlight>
                  <a:srgbClr val="FFFFFF"/>
                </a:highlight>
              </a:rPr>
              <a:t>군수 경제의 발달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: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군부의 영향력이 증대하면서 군수 산업이 급격히 성장함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.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정부는 군수품 생산을 위한 대규모 예산을 투입하고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군수 공장을 설립하여 경제를 군사 중심으로 재편함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.</a:t>
            </a: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000" b="1" i="0" dirty="0">
                <a:effectLst/>
                <a:highlight>
                  <a:srgbClr val="FFFFFF"/>
                </a:highlight>
              </a:rPr>
              <a:t>중공업의 육성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: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철강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조선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항공기 제조 등 중공업이 집중적으로 발전함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.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이는 군사력 강화와 경제 회복을 동시에 추구한 정책의 결과임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.</a:t>
            </a: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000" b="1" i="0" dirty="0">
                <a:effectLst/>
                <a:highlight>
                  <a:srgbClr val="FFFFFF"/>
                </a:highlight>
              </a:rPr>
              <a:t>고용 창출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: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군수 산업의 확대로 인해 많은 일자리가 창출되었으며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이는 경제 활성화에 기여함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.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실업률 감소와 경제적 안정을 가져옴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12138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FEAF50-B53E-E518-0C95-186DC5C4A8C6}"/>
              </a:ext>
            </a:extLst>
          </p:cNvPr>
          <p:cNvSpPr txBox="1"/>
          <p:nvPr/>
        </p:nvSpPr>
        <p:spPr>
          <a:xfrm>
            <a:off x="761803" y="350196"/>
            <a:ext cx="4646904" cy="1624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ko-KR" altLang="en-US" sz="4000">
                <a:latin typeface="+mj-lt"/>
                <a:ea typeface="+mj-ea"/>
                <a:cs typeface="+mj-cs"/>
              </a:rPr>
              <a:t>목차</a:t>
            </a:r>
            <a:endParaRPr lang="en-US" altLang="ko-KR" sz="4000">
              <a:latin typeface="+mj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F3E348-F0A9-910E-AE90-FD0491EA793C}"/>
              </a:ext>
            </a:extLst>
          </p:cNvPr>
          <p:cNvSpPr txBox="1"/>
          <p:nvPr/>
        </p:nvSpPr>
        <p:spPr>
          <a:xfrm>
            <a:off x="346166" y="1622425"/>
            <a:ext cx="5352670" cy="4885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628650" indent="-514350" latinLnBrk="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ko-KR" altLang="en-US" sz="2900" b="1" i="0" dirty="0">
                <a:effectLst/>
                <a:highlight>
                  <a:srgbClr val="FFFFFF"/>
                </a:highlight>
              </a:rPr>
              <a:t>에도 시대 경제</a:t>
            </a:r>
          </a:p>
          <a:p>
            <a:pPr marL="628650" indent="-514350" latinLnBrk="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ko-KR" altLang="en-US" sz="2900" b="1" i="0" dirty="0">
                <a:effectLst/>
                <a:highlight>
                  <a:srgbClr val="FFFFFF"/>
                </a:highlight>
              </a:rPr>
              <a:t>메이지 유신의 경제</a:t>
            </a:r>
            <a:endParaRPr lang="en-US" altLang="ko-KR" sz="2900" b="1" i="0" dirty="0">
              <a:effectLst/>
              <a:highlight>
                <a:srgbClr val="FFFFFF"/>
              </a:highlight>
            </a:endParaRPr>
          </a:p>
          <a:p>
            <a:pPr marL="628650" indent="-514350" latinLnBrk="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altLang="ko-KR" sz="2900" b="1" i="0" dirty="0">
                <a:effectLst/>
                <a:highlight>
                  <a:srgbClr val="FFFFFF"/>
                </a:highlight>
              </a:rPr>
              <a:t>20</a:t>
            </a:r>
            <a:r>
              <a:rPr lang="ko-KR" altLang="en-US" sz="2900" b="1" i="0" dirty="0">
                <a:effectLst/>
                <a:highlight>
                  <a:srgbClr val="FFFFFF"/>
                </a:highlight>
              </a:rPr>
              <a:t>세기 초반의 경제 성장</a:t>
            </a:r>
          </a:p>
          <a:p>
            <a:pPr marL="628650" indent="-514350" latinLnBrk="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ko-KR" altLang="en-US" sz="2900" b="1" i="0" dirty="0">
                <a:effectLst/>
                <a:highlight>
                  <a:srgbClr val="FFFFFF"/>
                </a:highlight>
              </a:rPr>
              <a:t>쇼와 시대 초기와 군국주의</a:t>
            </a:r>
          </a:p>
          <a:p>
            <a:pPr marL="628650" indent="-514350" latinLnBrk="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ko-KR" altLang="en-US" sz="2900" b="1" i="0" dirty="0">
                <a:effectLst/>
                <a:highlight>
                  <a:srgbClr val="FFFFFF"/>
                </a:highlight>
              </a:rPr>
              <a:t>제</a:t>
            </a:r>
            <a:r>
              <a:rPr lang="en-US" altLang="ko-KR" sz="2900" b="1" i="0" dirty="0">
                <a:effectLst/>
                <a:highlight>
                  <a:srgbClr val="FFFFFF"/>
                </a:highlight>
              </a:rPr>
              <a:t>2</a:t>
            </a:r>
            <a:r>
              <a:rPr lang="ko-KR" altLang="en-US" sz="2900" b="1" i="0" dirty="0">
                <a:effectLst/>
                <a:highlight>
                  <a:srgbClr val="FFFFFF"/>
                </a:highlight>
              </a:rPr>
              <a:t>차 세계대전과 경제적 충격</a:t>
            </a:r>
          </a:p>
          <a:p>
            <a:pPr marL="628650" indent="-514350" latinLnBrk="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ko-KR" altLang="en-US" sz="2900" b="1" i="0" dirty="0">
                <a:effectLst/>
                <a:highlight>
                  <a:srgbClr val="FFFFFF"/>
                </a:highlight>
              </a:rPr>
              <a:t>전후 복구와 재건</a:t>
            </a:r>
          </a:p>
          <a:p>
            <a:pPr marL="628650" indent="-514350" latinLnBrk="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ko-KR" altLang="en-US" sz="2900" b="1" i="0" dirty="0">
                <a:effectLst/>
                <a:highlight>
                  <a:srgbClr val="FFFFFF"/>
                </a:highlight>
              </a:rPr>
              <a:t>일본의</a:t>
            </a:r>
            <a:r>
              <a:rPr lang="en-US" altLang="ko-KR" sz="2900" b="1" i="0" dirty="0">
                <a:effectLst/>
                <a:highlight>
                  <a:srgbClr val="FFFFFF"/>
                </a:highlight>
              </a:rPr>
              <a:t> </a:t>
            </a:r>
            <a:r>
              <a:rPr lang="ko-KR" altLang="en-US" sz="2900" b="1" i="0" dirty="0">
                <a:effectLst/>
                <a:highlight>
                  <a:srgbClr val="FFFFFF"/>
                </a:highlight>
              </a:rPr>
              <a:t>고도 성장기의 시작</a:t>
            </a:r>
          </a:p>
          <a:p>
            <a:pPr marL="628650" indent="-514350" latinLnBrk="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ko-KR" altLang="en-US" sz="2900" b="1" i="0" dirty="0">
                <a:effectLst/>
                <a:highlight>
                  <a:srgbClr val="FFFFFF"/>
                </a:highlight>
              </a:rPr>
              <a:t>고도 성장기의 주요 산업</a:t>
            </a:r>
          </a:p>
          <a:p>
            <a:pPr marL="628650" indent="-514350" latinLnBrk="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ko-KR" altLang="en-US" sz="2900" b="1" i="0" dirty="0">
                <a:effectLst/>
                <a:highlight>
                  <a:srgbClr val="FFFFFF"/>
                </a:highlight>
              </a:rPr>
              <a:t>경제 기적의 배경</a:t>
            </a:r>
          </a:p>
          <a:p>
            <a:pPr marL="628650" indent="-514350" latinLnBrk="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ko-KR" altLang="en-US" sz="2900" b="1" i="0" dirty="0">
                <a:effectLst/>
                <a:highlight>
                  <a:srgbClr val="FFFFFF"/>
                </a:highlight>
              </a:rPr>
              <a:t>오일 쇼크와 경제 조정</a:t>
            </a:r>
          </a:p>
          <a:p>
            <a:pPr marL="628650" indent="-514350" latinLnBrk="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ko-KR" altLang="en-US" sz="2900" b="1" dirty="0">
                <a:highlight>
                  <a:srgbClr val="FFFFFF"/>
                </a:highlight>
              </a:rPr>
              <a:t>일본의 </a:t>
            </a:r>
            <a:r>
              <a:rPr lang="ko-KR" altLang="en-US" sz="2900" b="1" i="0" dirty="0">
                <a:effectLst/>
                <a:highlight>
                  <a:srgbClr val="FFFFFF"/>
                </a:highlight>
              </a:rPr>
              <a:t>버블 경제과 잃어버린 </a:t>
            </a:r>
            <a:r>
              <a:rPr lang="en-US" altLang="ko-KR" sz="2900" b="1" i="0" dirty="0">
                <a:effectLst/>
                <a:highlight>
                  <a:srgbClr val="FFFFFF"/>
                </a:highlight>
              </a:rPr>
              <a:t>10</a:t>
            </a:r>
            <a:r>
              <a:rPr lang="ko-KR" altLang="en-US" sz="2900" b="1" i="0" dirty="0">
                <a:effectLst/>
                <a:highlight>
                  <a:srgbClr val="FFFFFF"/>
                </a:highlight>
              </a:rPr>
              <a:t>년</a:t>
            </a:r>
          </a:p>
          <a:p>
            <a:pPr marL="628650" indent="-514350" latinLnBrk="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altLang="ko-KR" sz="2900" b="1" i="0" dirty="0">
                <a:effectLst/>
                <a:highlight>
                  <a:srgbClr val="FFFFFF"/>
                </a:highlight>
              </a:rPr>
              <a:t>2000</a:t>
            </a:r>
            <a:r>
              <a:rPr lang="ko-KR" altLang="en-US" sz="2900" b="1" i="0" dirty="0">
                <a:effectLst/>
                <a:highlight>
                  <a:srgbClr val="FFFFFF"/>
                </a:highlight>
              </a:rPr>
              <a:t>년대의 경제 개혁</a:t>
            </a:r>
          </a:p>
          <a:p>
            <a:pPr marL="628650" indent="-514350" latinLnBrk="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ko-KR" altLang="en-US" sz="2900" b="1" i="0" dirty="0">
                <a:effectLst/>
                <a:highlight>
                  <a:srgbClr val="FFFFFF"/>
                </a:highlight>
              </a:rPr>
              <a:t>글로벌 금융 위기의 영향</a:t>
            </a:r>
          </a:p>
          <a:p>
            <a:pPr marL="628650" indent="-514350" latinLnBrk="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ko-KR" altLang="en-US" sz="2900" b="1" i="0" dirty="0" err="1">
                <a:effectLst/>
                <a:highlight>
                  <a:srgbClr val="FFFFFF"/>
                </a:highlight>
              </a:rPr>
              <a:t>아베노믹스의</a:t>
            </a:r>
            <a:r>
              <a:rPr lang="en-US" altLang="ko-KR" sz="2900" b="1" i="0" dirty="0">
                <a:effectLst/>
                <a:highlight>
                  <a:srgbClr val="FFFFFF"/>
                </a:highlight>
              </a:rPr>
              <a:t> </a:t>
            </a:r>
            <a:r>
              <a:rPr lang="ko-KR" altLang="en-US" sz="2900" b="1" i="0" dirty="0">
                <a:effectLst/>
                <a:highlight>
                  <a:srgbClr val="FFFFFF"/>
                </a:highlight>
              </a:rPr>
              <a:t>정책</a:t>
            </a:r>
            <a:endParaRPr lang="en-US" altLang="ko-KR" sz="2900" dirty="0">
              <a:highlight>
                <a:srgbClr val="FFFFFF"/>
              </a:highlight>
            </a:endParaRPr>
          </a:p>
          <a:p>
            <a:pPr marL="628650" indent="-514350" latinLnBrk="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ko-KR" altLang="en-US" sz="2900" b="1" i="0" dirty="0">
                <a:effectLst/>
                <a:highlight>
                  <a:srgbClr val="FFFFFF"/>
                </a:highlight>
              </a:rPr>
              <a:t>코로나</a:t>
            </a:r>
            <a:r>
              <a:rPr lang="en-US" altLang="ko-KR" sz="2900" b="1" i="0" dirty="0">
                <a:effectLst/>
                <a:highlight>
                  <a:srgbClr val="FFFFFF"/>
                </a:highlight>
              </a:rPr>
              <a:t>19 </a:t>
            </a:r>
            <a:r>
              <a:rPr lang="ko-KR" altLang="en-US" sz="2900" b="1" i="0" dirty="0">
                <a:effectLst/>
                <a:highlight>
                  <a:srgbClr val="FFFFFF"/>
                </a:highlight>
              </a:rPr>
              <a:t>팬데믹과 경제 충격</a:t>
            </a:r>
          </a:p>
          <a:p>
            <a:pPr marL="628650" indent="-514350" latinLnBrk="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ko-KR" altLang="en-US" sz="2900" b="1" i="0" dirty="0">
                <a:effectLst/>
                <a:highlight>
                  <a:srgbClr val="FFFFFF"/>
                </a:highlight>
              </a:rPr>
              <a:t>디지털 경제와 지속 가능성</a:t>
            </a:r>
          </a:p>
          <a:p>
            <a:pPr marL="628650" indent="-514350" latinLnBrk="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ko-KR" altLang="en-US" sz="2900" b="1" i="0" dirty="0">
                <a:effectLst/>
                <a:highlight>
                  <a:srgbClr val="FFFFFF"/>
                </a:highlight>
              </a:rPr>
              <a:t>최근 경제 동향</a:t>
            </a: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endParaRPr lang="en-US" altLang="ko-KR" sz="1100" b="1" i="0" dirty="0">
              <a:effectLst/>
              <a:highlight>
                <a:srgbClr val="FFFFFF"/>
              </a:highlight>
            </a:endParaRPr>
          </a:p>
        </p:txBody>
      </p:sp>
      <p:pic>
        <p:nvPicPr>
          <p:cNvPr id="5" name="Picture 4" descr="성과 저하를 보여주는 돋보기">
            <a:extLst>
              <a:ext uri="{FF2B5EF4-FFF2-40B4-BE49-F238E27FC236}">
                <a16:creationId xmlns:a16="http://schemas.microsoft.com/office/drawing/2014/main" id="{329C4FBA-9744-447D-9914-C4C2128B66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18" r="35581" b="-2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5716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BD2F33-22C2-5F2B-4028-B9DA36B088BC}"/>
              </a:ext>
            </a:extLst>
          </p:cNvPr>
          <p:cNvSpPr txBox="1"/>
          <p:nvPr/>
        </p:nvSpPr>
        <p:spPr>
          <a:xfrm>
            <a:off x="1155548" y="2217343"/>
            <a:ext cx="9880893" cy="3959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000" b="1" i="0" dirty="0">
                <a:effectLst/>
                <a:highlight>
                  <a:srgbClr val="FFFFFF"/>
                </a:highlight>
              </a:rPr>
              <a:t>아시아 지역으로의 팽창 정책</a:t>
            </a: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000" b="1" i="0" dirty="0">
                <a:effectLst/>
                <a:highlight>
                  <a:srgbClr val="FFFFFF"/>
                </a:highlight>
              </a:rPr>
              <a:t>팽창주의 정책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: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군국주의 정부는 경제적 자립과 자원 확보를 위해 아시아 지역으로의 팽창 정책을 추진함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.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이는 만주사변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(1931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년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)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과 중일전쟁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(1937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년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)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으로 이어짐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.</a:t>
            </a: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000" b="1" i="0" dirty="0" err="1">
                <a:effectLst/>
                <a:highlight>
                  <a:srgbClr val="FFFFFF"/>
                </a:highlight>
              </a:rPr>
              <a:t>만주국</a:t>
            </a:r>
            <a:r>
              <a:rPr lang="en-US" altLang="ko-KR" sz="2000" b="1" i="0" dirty="0">
                <a:effectLst/>
                <a:highlight>
                  <a:srgbClr val="FFFFFF"/>
                </a:highlight>
              </a:rPr>
              <a:t> </a:t>
            </a:r>
            <a:r>
              <a:rPr lang="ko-KR" altLang="en-US" sz="2000" b="1" i="0" dirty="0">
                <a:effectLst/>
                <a:highlight>
                  <a:srgbClr val="FFFFFF"/>
                </a:highlight>
              </a:rPr>
              <a:t>건설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: 1932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년 만주국을 세워 만주 지역을 경제적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군사적 거점으로 활용함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.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만주는 석탄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철광석 등 풍부한 자원을 보유하고 있어 일본의 경제적 이익을 </a:t>
            </a:r>
            <a:r>
              <a:rPr lang="ko-KR" altLang="en-US" sz="2000" b="0" i="0" dirty="0" err="1">
                <a:effectLst/>
                <a:highlight>
                  <a:srgbClr val="FFFFFF"/>
                </a:highlight>
              </a:rPr>
              <a:t>증대시킴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.</a:t>
            </a: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000" b="1" i="0" dirty="0">
                <a:effectLst/>
                <a:highlight>
                  <a:srgbClr val="FFFFFF"/>
                </a:highlight>
              </a:rPr>
              <a:t>아시아 시장 확대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: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중국과 동남아시아 지역으로의 진출을 통해 일본 제품의 시장을 확대하고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경제적 영향력을 강화함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.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이는 일본 경제의 새로운 성장 동력을 마련함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.</a:t>
            </a: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000" b="1" i="0" dirty="0">
                <a:effectLst/>
                <a:highlight>
                  <a:srgbClr val="FFFFFF"/>
                </a:highlight>
              </a:rPr>
              <a:t>경제 협력과 통제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: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일본은 점령 지역에서 자원을 확보하고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현지 산업을 통제하여 군수 경제를 지원함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.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이는 일본의 군사력을 뒷받침하는 중요한 기반이 됨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694368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D18905-DA58-83C6-0A5A-0D2251C02D5C}"/>
              </a:ext>
            </a:extLst>
          </p:cNvPr>
          <p:cNvSpPr txBox="1"/>
          <p:nvPr/>
        </p:nvSpPr>
        <p:spPr>
          <a:xfrm>
            <a:off x="1155548" y="2217343"/>
            <a:ext cx="9880893" cy="3959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000" b="1" i="0" dirty="0">
                <a:effectLst/>
                <a:highlight>
                  <a:srgbClr val="FFFFFF"/>
                </a:highlight>
              </a:rPr>
              <a:t>경제적 긴장과 전쟁 준비</a:t>
            </a: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000" b="1" i="0" dirty="0">
                <a:effectLst/>
                <a:highlight>
                  <a:srgbClr val="FFFFFF"/>
                </a:highlight>
              </a:rPr>
              <a:t>경제 동원의 강화</a:t>
            </a: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000" b="1" i="0" dirty="0">
                <a:effectLst/>
                <a:highlight>
                  <a:srgbClr val="FFFFFF"/>
                </a:highlight>
              </a:rPr>
              <a:t>전쟁 경제로의 전환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: 1930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년대 후반부터 일본은 본격적으로 전쟁 준비를 위한 경제 동원 체제를 강화함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.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이는 제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2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차 세계대전을 준비하기 위한 조치였음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.</a:t>
            </a: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000" b="1" i="0" dirty="0">
                <a:effectLst/>
                <a:highlight>
                  <a:srgbClr val="FFFFFF"/>
                </a:highlight>
              </a:rPr>
              <a:t>계획 경제 도입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: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정부는 경제를 중앙에서 계획적으로 통제하고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생산과 분배를 조절함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.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이는 군수품 생산을 최우선으로 하는 경제 구조를 형성함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.</a:t>
            </a: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000" b="1" i="0" dirty="0">
                <a:effectLst/>
                <a:highlight>
                  <a:srgbClr val="FFFFFF"/>
                </a:highlight>
              </a:rPr>
              <a:t>국민 동원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: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전 국민을 전쟁에 동원하기 위해 노동력을 최대한 활용하고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여성과 청소년도 노동력으로 투입됨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.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이는 군수품 생산을 극대화하기 위한 조치였음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.</a:t>
            </a: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000" b="1" i="0" dirty="0">
                <a:effectLst/>
                <a:highlight>
                  <a:srgbClr val="FFFFFF"/>
                </a:highlight>
              </a:rPr>
              <a:t>자원 통제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: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석유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철강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석탄 등 주요 자원을 통제하고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이를 군수 산업에 우선적으로 배분함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.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이는 경제 자원의 효율적 이용을 목표로 함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913297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68CEF4-9DB3-AC59-6E29-0E29B0856843}"/>
              </a:ext>
            </a:extLst>
          </p:cNvPr>
          <p:cNvSpPr txBox="1"/>
          <p:nvPr/>
        </p:nvSpPr>
        <p:spPr>
          <a:xfrm>
            <a:off x="1155548" y="2217343"/>
            <a:ext cx="9880893" cy="3959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000" b="1" i="0" dirty="0">
                <a:effectLst/>
                <a:highlight>
                  <a:srgbClr val="FFFFFF"/>
                </a:highlight>
              </a:rPr>
              <a:t>자원 확보를 위한 전쟁 준비</a:t>
            </a: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000" b="1" i="0" dirty="0">
                <a:effectLst/>
                <a:highlight>
                  <a:srgbClr val="FFFFFF"/>
                </a:highlight>
              </a:rPr>
              <a:t>자원 확보의 중요성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: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일본은 섬나라로서 자원이 부족하였기에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해외 자원 확보가 전쟁 준비의 핵심 과제였음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.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이를 위해 아시아 지역으로의 팽창을 지속적으로 추진함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.</a:t>
            </a: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000" b="1" i="0" dirty="0">
                <a:effectLst/>
                <a:highlight>
                  <a:srgbClr val="FFFFFF"/>
                </a:highlight>
              </a:rPr>
              <a:t>동남아시아 진출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: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일본은 석유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고무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주석 등 전략 자원이 풍부한 동남아시아로 진출하여 자원을 확보하고자 함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.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이는 태평양 전쟁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(1941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년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)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의 주요 배경이 됨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.</a:t>
            </a: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000" b="1" i="0" dirty="0">
                <a:effectLst/>
                <a:highlight>
                  <a:srgbClr val="FFFFFF"/>
                </a:highlight>
              </a:rPr>
              <a:t>물자 비축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: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전쟁에 대비하여 식량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연료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금속 등 필수 물자를 비축함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.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이는 장기 전쟁을 준비하는 과정에서 중요한 역할을 함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.</a:t>
            </a: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000" b="1" i="0" dirty="0">
                <a:effectLst/>
                <a:highlight>
                  <a:srgbClr val="FFFFFF"/>
                </a:highlight>
              </a:rPr>
              <a:t>경제적 긴장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: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경제적 긴장 상태가 지속되면서 국내 경제는 군사 중심으로 재편되었고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민간 소비와 생활 수준은 하락함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.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이는 전쟁 준비의 부작용 중 하나였음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90356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안개 낀 산">
            <a:extLst>
              <a:ext uri="{FF2B5EF4-FFF2-40B4-BE49-F238E27FC236}">
                <a16:creationId xmlns:a16="http://schemas.microsoft.com/office/drawing/2014/main" id="{A48CCAAB-B40C-652D-6F92-592CD850C5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0E16127-B8A5-42E6-AF29-764F54D35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B0617D-ECE9-EF0F-7201-53B302DF07E0}"/>
              </a:ext>
            </a:extLst>
          </p:cNvPr>
          <p:cNvSpPr txBox="1"/>
          <p:nvPr/>
        </p:nvSpPr>
        <p:spPr>
          <a:xfrm>
            <a:off x="674237" y="914401"/>
            <a:ext cx="3657599" cy="47816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ko-KR" sz="5400" b="1" i="0" dirty="0">
                <a:effectLst/>
                <a:highlight>
                  <a:srgbClr val="FFFFFF"/>
                </a:highlight>
                <a:latin typeface="+mj-lt"/>
                <a:ea typeface="+mj-ea"/>
                <a:cs typeface="+mj-cs"/>
              </a:rPr>
              <a:t>5.</a:t>
            </a:r>
            <a:r>
              <a:rPr lang="ko-KR" altLang="en-US" sz="5400" b="1" i="0" dirty="0">
                <a:effectLst/>
                <a:highlight>
                  <a:srgbClr val="FFFFFF"/>
                </a:highlight>
                <a:latin typeface="+mj-lt"/>
                <a:ea typeface="+mj-ea"/>
                <a:cs typeface="+mj-cs"/>
              </a:rPr>
              <a:t>제</a:t>
            </a:r>
            <a:r>
              <a:rPr lang="en-US" altLang="ko-KR" sz="5400" b="1" i="0" dirty="0">
                <a:effectLst/>
                <a:highlight>
                  <a:srgbClr val="FFFFFF"/>
                </a:highlight>
                <a:latin typeface="+mj-lt"/>
                <a:ea typeface="+mj-ea"/>
                <a:cs typeface="+mj-cs"/>
              </a:rPr>
              <a:t>2</a:t>
            </a:r>
            <a:r>
              <a:rPr lang="ko-KR" altLang="en-US" sz="5400" b="1" i="0" dirty="0">
                <a:effectLst/>
                <a:highlight>
                  <a:srgbClr val="FFFFFF"/>
                </a:highlight>
                <a:latin typeface="+mj-lt"/>
                <a:ea typeface="+mj-ea"/>
                <a:cs typeface="+mj-cs"/>
              </a:rPr>
              <a:t>차 세계대전과 경제적 충격</a:t>
            </a:r>
          </a:p>
        </p:txBody>
      </p:sp>
    </p:spTree>
    <p:extLst>
      <p:ext uri="{BB962C8B-B14F-4D97-AF65-F5344CB8AC3E}">
        <p14:creationId xmlns:p14="http://schemas.microsoft.com/office/powerpoint/2010/main" val="39018860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474E88-98E6-88C3-BB44-5505460C7203}"/>
              </a:ext>
            </a:extLst>
          </p:cNvPr>
          <p:cNvSpPr txBox="1"/>
          <p:nvPr/>
        </p:nvSpPr>
        <p:spPr>
          <a:xfrm>
            <a:off x="1155548" y="2217343"/>
            <a:ext cx="9880893" cy="3959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000" b="1" i="0" dirty="0">
                <a:effectLst/>
                <a:highlight>
                  <a:srgbClr val="FFFFFF"/>
                </a:highlight>
              </a:rPr>
              <a:t>전쟁 기간 동안의 경제 변화</a:t>
            </a: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000" b="1" i="0" dirty="0">
                <a:effectLst/>
                <a:highlight>
                  <a:srgbClr val="FFFFFF"/>
                </a:highlight>
              </a:rPr>
              <a:t>군수 경제와 전시 동원</a:t>
            </a: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000" b="1" i="0" dirty="0">
                <a:effectLst/>
                <a:highlight>
                  <a:srgbClr val="FFFFFF"/>
                </a:highlight>
              </a:rPr>
              <a:t>군수 경제의 확대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: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제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2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차 세계대전 동안 일본 경제는 완전히 군수 경제로 전환됨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.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모든 산업과 자원이 전쟁 수행을 위해 동원됨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.</a:t>
            </a: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000" b="1" i="0" dirty="0">
                <a:effectLst/>
                <a:highlight>
                  <a:srgbClr val="FFFFFF"/>
                </a:highlight>
              </a:rPr>
              <a:t>전시 동원 체제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: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정부는 전시 동원 법령을 통해 국민과 기업을 통제하고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전쟁에 필요한 모든 자원을 군사 목적에 투입함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.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노동력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자원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기술이 군사 생산에 집중됨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.</a:t>
            </a: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000" b="1" i="0" dirty="0">
                <a:effectLst/>
                <a:highlight>
                  <a:srgbClr val="FFFFFF"/>
                </a:highlight>
              </a:rPr>
              <a:t>생산 증가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: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군수품 생산이 급증하면서 군수 공장이 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24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시간 가동되고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군용기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군함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탄약 등의 생산이 크게 증가함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.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이는 단기적으로 경제 활력을 유지하는 데 기여함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.</a:t>
            </a: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000" b="1" i="0" dirty="0">
                <a:effectLst/>
                <a:highlight>
                  <a:srgbClr val="FFFFFF"/>
                </a:highlight>
              </a:rPr>
              <a:t>기술 개발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: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전쟁 기간 동안 군사 기술과 관련된 연구 개발이 활발히 이루어짐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.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이는 전후 일본의 기술력 발전에 기여하는 토대가 됨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28349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C6C0D8-090C-4171-EB2D-3E7F1EA5B90B}"/>
              </a:ext>
            </a:extLst>
          </p:cNvPr>
          <p:cNvSpPr txBox="1"/>
          <p:nvPr/>
        </p:nvSpPr>
        <p:spPr>
          <a:xfrm>
            <a:off x="1155548" y="2217343"/>
            <a:ext cx="9880893" cy="3959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000" b="1" i="0" dirty="0">
                <a:effectLst/>
                <a:highlight>
                  <a:srgbClr val="FFFFFF"/>
                </a:highlight>
              </a:rPr>
              <a:t>경제적 피해와 자원 고갈</a:t>
            </a: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000" b="1" i="0" dirty="0">
                <a:effectLst/>
                <a:highlight>
                  <a:srgbClr val="FFFFFF"/>
                </a:highlight>
              </a:rPr>
              <a:t>경제적 피해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: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전쟁 후반으로 갈수록 연합군의 폭격과 해상 봉쇄로 인해 일본의 산업 인프라가 파괴되고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주요 도시가 큰 피해를 입음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.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특히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히로시마와 나가사키에 대한 원자폭탄 투하로 인해 엄청난 인명 피해와 경제적 손실이 발생함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.</a:t>
            </a: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000" b="1" i="0" dirty="0">
                <a:effectLst/>
                <a:highlight>
                  <a:srgbClr val="FFFFFF"/>
                </a:highlight>
              </a:rPr>
              <a:t>자원 고갈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: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전쟁이 장기화되면서 석유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철광석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고무 등 주요 자원이 고갈됨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.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이는 전쟁 수행 능력을 약화시키고 경제적 어려움을 가중시킴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.</a:t>
            </a: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000" b="1" i="0" dirty="0">
                <a:effectLst/>
                <a:highlight>
                  <a:srgbClr val="FFFFFF"/>
                </a:highlight>
              </a:rPr>
              <a:t>식량 부족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: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전쟁으로 인해 농업 생산이 감소하고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식량 수입이 차단되면서 심각한 식량 부족 사태가 발생함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.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이는 국민의 생활 수준을 크게 악화시킴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.</a:t>
            </a: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000" b="1" i="0" dirty="0">
                <a:effectLst/>
                <a:highlight>
                  <a:srgbClr val="FFFFFF"/>
                </a:highlight>
              </a:rPr>
              <a:t>사회 혼란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: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전시 동원과 경제적 어려움으로 인해 사회적 혼란이 발생하고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국민들의 불만과 불안이 증대됨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.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이는 전후 일본 사회의 재건 과정에서 큰 도전 과제가 됨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30490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6F8E95-89F4-9BE9-7EF6-73181A8118E7}"/>
              </a:ext>
            </a:extLst>
          </p:cNvPr>
          <p:cNvSpPr txBox="1"/>
          <p:nvPr/>
        </p:nvSpPr>
        <p:spPr>
          <a:xfrm>
            <a:off x="1155548" y="2217343"/>
            <a:ext cx="9880893" cy="3959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200" b="1" i="0" dirty="0">
                <a:effectLst/>
                <a:highlight>
                  <a:srgbClr val="FFFFFF"/>
                </a:highlight>
              </a:rPr>
              <a:t>전후 복구와 재건</a:t>
            </a: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200" b="1" i="0" dirty="0">
                <a:effectLst/>
                <a:highlight>
                  <a:srgbClr val="FFFFFF"/>
                </a:highlight>
              </a:rPr>
              <a:t>전쟁 후 경제 붕괴</a:t>
            </a: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200" b="1" i="0" dirty="0">
                <a:effectLst/>
                <a:highlight>
                  <a:srgbClr val="FFFFFF"/>
                </a:highlight>
              </a:rPr>
              <a:t>경제 붕괴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: 1945</a:t>
            </a:r>
            <a:r>
              <a:rPr lang="ko-KR" altLang="en-US" sz="2200" b="0" i="0" dirty="0">
                <a:effectLst/>
                <a:highlight>
                  <a:srgbClr val="FFFFFF"/>
                </a:highlight>
              </a:rPr>
              <a:t>년 일본의 패망 이후 경제는 완전히 붕괴함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. </a:t>
            </a:r>
            <a:r>
              <a:rPr lang="ko-KR" altLang="en-US" sz="2200" b="0" i="0" dirty="0">
                <a:effectLst/>
                <a:highlight>
                  <a:srgbClr val="FFFFFF"/>
                </a:highlight>
              </a:rPr>
              <a:t>산업 인프라의 파괴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200" b="0" i="0" dirty="0">
                <a:effectLst/>
                <a:highlight>
                  <a:srgbClr val="FFFFFF"/>
                </a:highlight>
              </a:rPr>
              <a:t>생산 능력의 상실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200" b="0" i="0" dirty="0">
                <a:effectLst/>
                <a:highlight>
                  <a:srgbClr val="FFFFFF"/>
                </a:highlight>
              </a:rPr>
              <a:t>자원의 부족 등으로 경제 활동이 거의 중단됨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.</a:t>
            </a: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200" b="1" i="0" dirty="0">
                <a:effectLst/>
                <a:highlight>
                  <a:srgbClr val="FFFFFF"/>
                </a:highlight>
              </a:rPr>
              <a:t>실업과 빈곤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: </a:t>
            </a:r>
            <a:r>
              <a:rPr lang="ko-KR" altLang="en-US" sz="2200" b="0" i="0" dirty="0">
                <a:effectLst/>
                <a:highlight>
                  <a:srgbClr val="FFFFFF"/>
                </a:highlight>
              </a:rPr>
              <a:t>전쟁 후 많은 사람들이 실업 상태에 놓였으며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200" b="0" i="0" dirty="0">
                <a:effectLst/>
                <a:highlight>
                  <a:srgbClr val="FFFFFF"/>
                </a:highlight>
              </a:rPr>
              <a:t>빈곤과 식량 부족 문제가 심각하게 대두됨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. </a:t>
            </a:r>
            <a:r>
              <a:rPr lang="ko-KR" altLang="en-US" sz="2200" b="0" i="0" dirty="0">
                <a:effectLst/>
                <a:highlight>
                  <a:srgbClr val="FFFFFF"/>
                </a:highlight>
              </a:rPr>
              <a:t>국민들은 기본적인 생계조차 유지하기 어려운 상황에 직면함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.</a:t>
            </a: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200" b="1" i="0" dirty="0">
                <a:effectLst/>
                <a:highlight>
                  <a:srgbClr val="FFFFFF"/>
                </a:highlight>
              </a:rPr>
              <a:t>화폐 가치 하락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: </a:t>
            </a:r>
            <a:r>
              <a:rPr lang="ko-KR" altLang="en-US" sz="2200" b="0" i="0" dirty="0">
                <a:effectLst/>
                <a:highlight>
                  <a:srgbClr val="FFFFFF"/>
                </a:highlight>
              </a:rPr>
              <a:t>전후 인플레이션으로 인해 화폐 가치가 급격히 하락하고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200" b="0" i="0" dirty="0">
                <a:effectLst/>
                <a:highlight>
                  <a:srgbClr val="FFFFFF"/>
                </a:highlight>
              </a:rPr>
              <a:t>물가는 급등함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. </a:t>
            </a:r>
            <a:r>
              <a:rPr lang="ko-KR" altLang="en-US" sz="2200" b="0" i="0" dirty="0">
                <a:effectLst/>
                <a:highlight>
                  <a:srgbClr val="FFFFFF"/>
                </a:highlight>
              </a:rPr>
              <a:t>이는 경제적 혼란을 더욱 가중시킴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.</a:t>
            </a: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200" b="1" i="0" dirty="0">
                <a:effectLst/>
                <a:highlight>
                  <a:srgbClr val="FFFFFF"/>
                </a:highlight>
              </a:rPr>
              <a:t>사회적 불안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: </a:t>
            </a:r>
            <a:r>
              <a:rPr lang="ko-KR" altLang="en-US" sz="2200" b="0" i="0" dirty="0">
                <a:effectLst/>
                <a:highlight>
                  <a:srgbClr val="FFFFFF"/>
                </a:highlight>
              </a:rPr>
              <a:t>전쟁으로 인해 사회적 구조가 붕괴되고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200" b="0" i="0" dirty="0">
                <a:effectLst/>
                <a:highlight>
                  <a:srgbClr val="FFFFFF"/>
                </a:highlight>
              </a:rPr>
              <a:t>전후 복구 과정에서 사회적 불안과 혼란이 지속됨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. </a:t>
            </a:r>
            <a:r>
              <a:rPr lang="ko-KR" altLang="en-US" sz="2200" b="0" i="0" dirty="0">
                <a:effectLst/>
                <a:highlight>
                  <a:srgbClr val="FFFFFF"/>
                </a:highlight>
              </a:rPr>
              <a:t>이는 경제 재건의 큰 장애물이 됨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732854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884123-9AAA-DD39-5361-00A8EB5CC8F0}"/>
              </a:ext>
            </a:extLst>
          </p:cNvPr>
          <p:cNvSpPr txBox="1"/>
          <p:nvPr/>
        </p:nvSpPr>
        <p:spPr>
          <a:xfrm>
            <a:off x="1155548" y="2217343"/>
            <a:ext cx="9880893" cy="3959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000" b="1" i="0" dirty="0">
                <a:effectLst/>
                <a:highlight>
                  <a:srgbClr val="FFFFFF"/>
                </a:highlight>
              </a:rPr>
              <a:t>미국의 지원과 경제 재건</a:t>
            </a: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000" b="1" i="0" dirty="0">
                <a:effectLst/>
                <a:highlight>
                  <a:srgbClr val="FFFFFF"/>
                </a:highlight>
              </a:rPr>
              <a:t>미국의 지원 </a:t>
            </a:r>
            <a:r>
              <a:rPr lang="en-US" altLang="ko-KR" sz="2000" b="1" i="0" dirty="0">
                <a:effectLst/>
                <a:highlight>
                  <a:srgbClr val="FFFFFF"/>
                </a:highlight>
              </a:rPr>
              <a:t>(</a:t>
            </a:r>
            <a:r>
              <a:rPr lang="ko-KR" altLang="en-US" sz="2000" b="1" i="0" dirty="0">
                <a:effectLst/>
                <a:highlight>
                  <a:srgbClr val="FFFFFF"/>
                </a:highlight>
              </a:rPr>
              <a:t>마셜 플랜</a:t>
            </a:r>
            <a:r>
              <a:rPr lang="en-US" altLang="ko-KR" sz="2000" b="1" i="0" dirty="0">
                <a:effectLst/>
                <a:highlight>
                  <a:srgbClr val="FFFFFF"/>
                </a:highlight>
              </a:rPr>
              <a:t>)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: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미국은 일본의 경제 재건을 위해 대규모 경제 원조를 제공함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.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이는 전후 일본 경제의 회복과 성장을 촉진하는 중요한 계기가 됨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.</a:t>
            </a: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000" b="1" i="0" dirty="0">
                <a:effectLst/>
                <a:highlight>
                  <a:srgbClr val="FFFFFF"/>
                </a:highlight>
              </a:rPr>
              <a:t>긴급 구호와 복구 계획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: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미국은 긴급 구호 식량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의약품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자원을 지원하고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일본 정부와 협력하여 복구 계획을 수립함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.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이는 일본 경제의 기초를 재건하는 데 중요한 역할을 함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.</a:t>
            </a: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000" b="1" i="0" dirty="0">
                <a:effectLst/>
                <a:highlight>
                  <a:srgbClr val="FFFFFF"/>
                </a:highlight>
              </a:rPr>
              <a:t>경제 개혁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: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미국의 주도로 토지 개혁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노동 개혁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재벌 해체 등 경제 구조 개혁이 추진됨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.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이는 일본 경제의 민주화와 현대화를 촉진함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.</a:t>
            </a: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000" b="1" i="0" dirty="0">
                <a:effectLst/>
                <a:highlight>
                  <a:srgbClr val="FFFFFF"/>
                </a:highlight>
              </a:rPr>
              <a:t>산업 재건과 성장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: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정부와 민간의 협력을 통해 산업 인프라가 재건되고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새로운 기술과 경영 방식을 도입하여 경제 성장이 촉진됨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.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이는 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1950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년대 이후 일본의 고도 경제 성장의 토대가 됨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02509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열차 바퀴 클로즈업">
            <a:extLst>
              <a:ext uri="{FF2B5EF4-FFF2-40B4-BE49-F238E27FC236}">
                <a16:creationId xmlns:a16="http://schemas.microsoft.com/office/drawing/2014/main" id="{C652EFC2-984A-7ACB-FFA7-9EAC0849EB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483" b="324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0E16127-B8A5-42E6-AF29-764F54D35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F50B73-F75F-DFAF-9831-339770B2EB89}"/>
              </a:ext>
            </a:extLst>
          </p:cNvPr>
          <p:cNvSpPr txBox="1"/>
          <p:nvPr/>
        </p:nvSpPr>
        <p:spPr>
          <a:xfrm>
            <a:off x="674237" y="914401"/>
            <a:ext cx="3657599" cy="47816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ko-KR" sz="5400" b="1" i="0" dirty="0">
                <a:effectLst/>
                <a:highlight>
                  <a:srgbClr val="FFFFFF"/>
                </a:highlight>
                <a:latin typeface="+mj-lt"/>
                <a:ea typeface="+mj-ea"/>
                <a:cs typeface="+mj-cs"/>
              </a:rPr>
              <a:t>6.</a:t>
            </a:r>
            <a:r>
              <a:rPr lang="ko-KR" altLang="en-US" sz="5400" b="1" i="0" dirty="0">
                <a:effectLst/>
                <a:highlight>
                  <a:srgbClr val="FFFFFF"/>
                </a:highlight>
                <a:latin typeface="+mj-lt"/>
                <a:ea typeface="+mj-ea"/>
                <a:cs typeface="+mj-cs"/>
              </a:rPr>
              <a:t>전후 복구와 재건</a:t>
            </a:r>
          </a:p>
        </p:txBody>
      </p:sp>
    </p:spTree>
    <p:extLst>
      <p:ext uri="{BB962C8B-B14F-4D97-AF65-F5344CB8AC3E}">
        <p14:creationId xmlns:p14="http://schemas.microsoft.com/office/powerpoint/2010/main" val="28915874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82D8D2-7961-5382-BC17-5CC2B6793ACD}"/>
              </a:ext>
            </a:extLst>
          </p:cNvPr>
          <p:cNvSpPr txBox="1"/>
          <p:nvPr/>
        </p:nvSpPr>
        <p:spPr>
          <a:xfrm>
            <a:off x="1155548" y="2217343"/>
            <a:ext cx="9880893" cy="3959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000" b="1" i="0" dirty="0">
                <a:effectLst/>
                <a:highlight>
                  <a:srgbClr val="FFFFFF"/>
                </a:highlight>
              </a:rPr>
              <a:t>미국의 지원과 경제 재건</a:t>
            </a: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000" b="1" i="0" dirty="0">
                <a:effectLst/>
                <a:highlight>
                  <a:srgbClr val="FFFFFF"/>
                </a:highlight>
              </a:rPr>
              <a:t>마셜 플랜과 경제 지원</a:t>
            </a: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000" b="1" i="0" dirty="0">
                <a:effectLst/>
                <a:highlight>
                  <a:srgbClr val="FFFFFF"/>
                </a:highlight>
              </a:rPr>
              <a:t>마셜 플랜의 개요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: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마셜 플랜은 제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2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차 세계대전 후 유럽과 일본의 경제 재건을 위해 미국이 제공한 경제 지원 프로그램으로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일본도 이 계획의 일환으로 상당한 지원을 받음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.</a:t>
            </a: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000" b="1" i="0" dirty="0">
                <a:effectLst/>
                <a:highlight>
                  <a:srgbClr val="FFFFFF"/>
                </a:highlight>
              </a:rPr>
              <a:t>경제 원조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: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미국은 일본에 식량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원자재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자본 등을 지원하여 경제 재건의 기초를 마련함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.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이는 일본의 기본 생활 여건을 회복시키고 경제적 안정을 가져옴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.</a:t>
            </a: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000" b="1" i="0" dirty="0">
                <a:effectLst/>
                <a:highlight>
                  <a:srgbClr val="FFFFFF"/>
                </a:highlight>
              </a:rPr>
              <a:t>긴급 구호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: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전쟁 직후 긴급 구호 물자를 통해 식량 부족 문제를 해결하고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공장과 인프라 복구에 필요한 자재를 제공함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.</a:t>
            </a: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000" b="1" i="0" dirty="0">
                <a:effectLst/>
                <a:highlight>
                  <a:srgbClr val="FFFFFF"/>
                </a:highlight>
              </a:rPr>
              <a:t>산업 부흥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: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미국의 원조는 일본의 산업 부흥과 경제 회복을 촉진하는 중요한 역할을 함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.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이는 특히 제조업과 수출 산업의 재건에 크게 기여함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31218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0E959A-401C-78A5-C72D-79A8D40C9501}"/>
              </a:ext>
            </a:extLst>
          </p:cNvPr>
          <p:cNvSpPr txBox="1"/>
          <p:nvPr/>
        </p:nvSpPr>
        <p:spPr>
          <a:xfrm>
            <a:off x="1932903" y="949325"/>
            <a:ext cx="8071706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ko-KR" sz="6600" b="1" i="0" kern="1200" dirty="0">
                <a:effectLst/>
                <a:highlight>
                  <a:srgbClr val="FFFFFF"/>
                </a:highlight>
                <a:latin typeface="+mj-lt"/>
                <a:ea typeface="+mj-ea"/>
                <a:cs typeface="+mj-cs"/>
              </a:rPr>
              <a:t>1.</a:t>
            </a:r>
            <a:r>
              <a:rPr lang="ko-KR" altLang="en-US" sz="6600" b="1" i="0" kern="1200" dirty="0">
                <a:effectLst/>
                <a:highlight>
                  <a:srgbClr val="FFFFFF"/>
                </a:highlight>
                <a:latin typeface="+mj-lt"/>
                <a:ea typeface="+mj-ea"/>
                <a:cs typeface="+mj-cs"/>
              </a:rPr>
              <a:t>에도 시대 경제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C4521DE-248E-440D-AAD6-FD9E7D34B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5285" y="0"/>
            <a:ext cx="0" cy="6858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42C13FA-4C0F-42D0-9626-5BA6040D8C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6252485"/>
            <a:ext cx="12192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64931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1E0B8C-FD57-13C0-C893-9D2AE15679F7}"/>
              </a:ext>
            </a:extLst>
          </p:cNvPr>
          <p:cNvSpPr txBox="1"/>
          <p:nvPr/>
        </p:nvSpPr>
        <p:spPr>
          <a:xfrm>
            <a:off x="1155548" y="2217343"/>
            <a:ext cx="9880893" cy="3959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200" b="1" i="0" dirty="0">
                <a:effectLst/>
                <a:highlight>
                  <a:srgbClr val="FFFFFF"/>
                </a:highlight>
              </a:rPr>
              <a:t>농지 개혁과 산업 재편</a:t>
            </a: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200" b="1" i="0" dirty="0">
                <a:effectLst/>
                <a:highlight>
                  <a:srgbClr val="FFFFFF"/>
                </a:highlight>
              </a:rPr>
              <a:t>농지 개혁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: </a:t>
            </a:r>
            <a:r>
              <a:rPr lang="ko-KR" altLang="en-US" sz="2200" b="0" i="0" dirty="0">
                <a:effectLst/>
                <a:highlight>
                  <a:srgbClr val="FFFFFF"/>
                </a:highlight>
              </a:rPr>
              <a:t>미국의 주도로 일본은 대규모 농지 개혁을 실시함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. </a:t>
            </a:r>
            <a:r>
              <a:rPr lang="ko-KR" altLang="en-US" sz="2200" b="0" i="0" dirty="0">
                <a:effectLst/>
                <a:highlight>
                  <a:srgbClr val="FFFFFF"/>
                </a:highlight>
              </a:rPr>
              <a:t>지주로부터 농지를 매입하여 소작농에게 분배함으로써 농업 생산성을 높이고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200" b="0" i="0" dirty="0">
                <a:effectLst/>
                <a:highlight>
                  <a:srgbClr val="FFFFFF"/>
                </a:highlight>
              </a:rPr>
              <a:t>농민들의 생활 수준을 향상시킴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.</a:t>
            </a: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200" b="1" i="0" dirty="0">
                <a:effectLst/>
                <a:highlight>
                  <a:srgbClr val="FFFFFF"/>
                </a:highlight>
              </a:rPr>
              <a:t>토지 소유권 변화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: </a:t>
            </a:r>
            <a:r>
              <a:rPr lang="ko-KR" altLang="en-US" sz="2200" b="0" i="0" dirty="0">
                <a:effectLst/>
                <a:highlight>
                  <a:srgbClr val="FFFFFF"/>
                </a:highlight>
              </a:rPr>
              <a:t>농지 개혁으로 인해 많은 농민들이 자작농으로 변모하여 경제적 자립을 이루게 됨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. </a:t>
            </a:r>
            <a:r>
              <a:rPr lang="ko-KR" altLang="en-US" sz="2200" b="0" i="0" dirty="0">
                <a:effectLst/>
                <a:highlight>
                  <a:srgbClr val="FFFFFF"/>
                </a:highlight>
              </a:rPr>
              <a:t>이는 농촌의 사회적 안정과 경제 발전에 기여함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.</a:t>
            </a: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200" b="1" i="0" dirty="0">
                <a:effectLst/>
                <a:highlight>
                  <a:srgbClr val="FFFFFF"/>
                </a:highlight>
              </a:rPr>
              <a:t>산업 재편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: </a:t>
            </a:r>
            <a:r>
              <a:rPr lang="ko-KR" altLang="en-US" sz="2200" b="0" i="0" dirty="0">
                <a:effectLst/>
                <a:highlight>
                  <a:srgbClr val="FFFFFF"/>
                </a:highlight>
              </a:rPr>
              <a:t>전후 재건 과정에서 일본은 중공업 중심의 산업 구조를 재편하고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200" b="0" i="0" dirty="0">
                <a:effectLst/>
                <a:highlight>
                  <a:srgbClr val="FFFFFF"/>
                </a:highlight>
              </a:rPr>
              <a:t>경공업과 첨단 기술 산업을 육성함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. </a:t>
            </a:r>
            <a:r>
              <a:rPr lang="ko-KR" altLang="en-US" sz="2200" b="0" i="0" dirty="0">
                <a:effectLst/>
                <a:highlight>
                  <a:srgbClr val="FFFFFF"/>
                </a:highlight>
              </a:rPr>
              <a:t>이는 산업의 다변화와 균형 잡힌 경제 성장을 목표로 함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.</a:t>
            </a: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200" b="1" i="0" dirty="0">
                <a:effectLst/>
                <a:highlight>
                  <a:srgbClr val="FFFFFF"/>
                </a:highlight>
              </a:rPr>
              <a:t>재벌 해체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: </a:t>
            </a:r>
            <a:r>
              <a:rPr lang="ko-KR" altLang="en-US" sz="2200" b="0" i="0" dirty="0">
                <a:effectLst/>
                <a:highlight>
                  <a:srgbClr val="FFFFFF"/>
                </a:highlight>
              </a:rPr>
              <a:t>미국은 일본의 경제 민주화를 위해 재벌 해체를 추진함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. </a:t>
            </a:r>
            <a:r>
              <a:rPr lang="ko-KR" altLang="en-US" sz="2200" b="0" i="0" dirty="0">
                <a:effectLst/>
                <a:highlight>
                  <a:srgbClr val="FFFFFF"/>
                </a:highlight>
              </a:rPr>
              <a:t>이는 경제 권력의 집중을 막고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200" b="0" i="0" dirty="0">
                <a:effectLst/>
                <a:highlight>
                  <a:srgbClr val="FFFFFF"/>
                </a:highlight>
              </a:rPr>
              <a:t>중소기업의 성장을 촉진함으로써 경쟁력을 강화함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83281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B43DCD-50D8-6F92-D646-F2A3EFEAEDF5}"/>
              </a:ext>
            </a:extLst>
          </p:cNvPr>
          <p:cNvSpPr txBox="1"/>
          <p:nvPr/>
        </p:nvSpPr>
        <p:spPr>
          <a:xfrm>
            <a:off x="1155548" y="2217343"/>
            <a:ext cx="9880893" cy="3959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200" b="1" i="0" dirty="0">
                <a:effectLst/>
                <a:highlight>
                  <a:srgbClr val="FFFFFF"/>
                </a:highlight>
              </a:rPr>
              <a:t>기술 혁신과 교육 제도</a:t>
            </a: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200" b="1" i="0" dirty="0">
                <a:effectLst/>
                <a:highlight>
                  <a:srgbClr val="FFFFFF"/>
                </a:highlight>
              </a:rPr>
              <a:t>기술 개발과 교육 개혁</a:t>
            </a: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200" b="1" i="0" dirty="0">
                <a:effectLst/>
                <a:highlight>
                  <a:srgbClr val="FFFFFF"/>
                </a:highlight>
              </a:rPr>
              <a:t>기술 개발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: </a:t>
            </a:r>
            <a:r>
              <a:rPr lang="ko-KR" altLang="en-US" sz="2200" b="0" i="0" dirty="0">
                <a:effectLst/>
                <a:highlight>
                  <a:srgbClr val="FFFFFF"/>
                </a:highlight>
              </a:rPr>
              <a:t>전후 일본은 기술 개발에 큰 중점을 두고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200" b="0" i="0" dirty="0">
                <a:effectLst/>
                <a:highlight>
                  <a:srgbClr val="FFFFFF"/>
                </a:highlight>
              </a:rPr>
              <a:t>다양한 분야에서 연구와 혁신을 추진함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. </a:t>
            </a:r>
            <a:r>
              <a:rPr lang="ko-KR" altLang="en-US" sz="2200" b="0" i="0" dirty="0">
                <a:effectLst/>
                <a:highlight>
                  <a:srgbClr val="FFFFFF"/>
                </a:highlight>
              </a:rPr>
              <a:t>이는 전자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200" b="0" i="0" dirty="0">
                <a:effectLst/>
                <a:highlight>
                  <a:srgbClr val="FFFFFF"/>
                </a:highlight>
              </a:rPr>
              <a:t>자동차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200" b="0" i="0" dirty="0">
                <a:effectLst/>
                <a:highlight>
                  <a:srgbClr val="FFFFFF"/>
                </a:highlight>
              </a:rPr>
              <a:t>화학 등 주요 산업의 경쟁력을 강화함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.</a:t>
            </a: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200" b="1" i="0" dirty="0">
                <a:effectLst/>
                <a:highlight>
                  <a:srgbClr val="FFFFFF"/>
                </a:highlight>
              </a:rPr>
              <a:t>정부 지원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: </a:t>
            </a:r>
            <a:r>
              <a:rPr lang="ko-KR" altLang="en-US" sz="2200" b="0" i="0" dirty="0">
                <a:effectLst/>
                <a:highlight>
                  <a:srgbClr val="FFFFFF"/>
                </a:highlight>
              </a:rPr>
              <a:t>일본 정부는 과학 기술 연구에 대한 지원을 강화하고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200" b="0" i="0" dirty="0">
                <a:effectLst/>
                <a:highlight>
                  <a:srgbClr val="FFFFFF"/>
                </a:highlight>
              </a:rPr>
              <a:t>연구소와 대학에서의 연구 개발을 장려함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. </a:t>
            </a:r>
            <a:r>
              <a:rPr lang="ko-KR" altLang="en-US" sz="2200" b="0" i="0" dirty="0">
                <a:effectLst/>
                <a:highlight>
                  <a:srgbClr val="FFFFFF"/>
                </a:highlight>
              </a:rPr>
              <a:t>이는 첨단 기술 산업의 발전을 촉진함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.</a:t>
            </a: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200" b="1" i="0" dirty="0">
                <a:effectLst/>
                <a:highlight>
                  <a:srgbClr val="FFFFFF"/>
                </a:highlight>
              </a:rPr>
              <a:t>교육 개혁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: </a:t>
            </a:r>
            <a:r>
              <a:rPr lang="ko-KR" altLang="en-US" sz="2200" b="0" i="0" dirty="0">
                <a:effectLst/>
                <a:highlight>
                  <a:srgbClr val="FFFFFF"/>
                </a:highlight>
              </a:rPr>
              <a:t>전후 교육 제도 개혁을 통해 의무 교육을 강화하고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200" b="0" i="0" dirty="0">
                <a:effectLst/>
                <a:highlight>
                  <a:srgbClr val="FFFFFF"/>
                </a:highlight>
              </a:rPr>
              <a:t>고등 교육과 전문 기술 교육을 확충함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. </a:t>
            </a:r>
            <a:r>
              <a:rPr lang="ko-KR" altLang="en-US" sz="2200" b="0" i="0" dirty="0">
                <a:effectLst/>
                <a:highlight>
                  <a:srgbClr val="FFFFFF"/>
                </a:highlight>
              </a:rPr>
              <a:t>이는 숙련된 인력을 양성하는 데 중요한 역할을 함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.</a:t>
            </a: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200" b="1" i="0" dirty="0">
                <a:effectLst/>
                <a:highlight>
                  <a:srgbClr val="FFFFFF"/>
                </a:highlight>
              </a:rPr>
              <a:t>교육 투자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: </a:t>
            </a:r>
            <a:r>
              <a:rPr lang="ko-KR" altLang="en-US" sz="2200" b="0" i="0" dirty="0">
                <a:effectLst/>
                <a:highlight>
                  <a:srgbClr val="FFFFFF"/>
                </a:highlight>
              </a:rPr>
              <a:t>정부와 민간에서 교육에 대한 투자를 늘리고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200" b="0" i="0" dirty="0">
                <a:effectLst/>
                <a:highlight>
                  <a:srgbClr val="FFFFFF"/>
                </a:highlight>
              </a:rPr>
              <a:t>교육 시설과 프로그램을 </a:t>
            </a:r>
            <a:r>
              <a:rPr lang="ko-KR" altLang="en-US" sz="2200" b="0" i="0" dirty="0" err="1">
                <a:effectLst/>
                <a:highlight>
                  <a:srgbClr val="FFFFFF"/>
                </a:highlight>
              </a:rPr>
              <a:t>현대화함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. </a:t>
            </a:r>
            <a:r>
              <a:rPr lang="ko-KR" altLang="en-US" sz="2200" b="0" i="0" dirty="0">
                <a:effectLst/>
                <a:highlight>
                  <a:srgbClr val="FFFFFF"/>
                </a:highlight>
              </a:rPr>
              <a:t>이는 일본의 인재 양성과 기술 혁신을 뒷받침함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78925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2C2A4B-61A2-925D-2DE5-80F698C476D6}"/>
              </a:ext>
            </a:extLst>
          </p:cNvPr>
          <p:cNvSpPr txBox="1"/>
          <p:nvPr/>
        </p:nvSpPr>
        <p:spPr>
          <a:xfrm>
            <a:off x="1155548" y="2217343"/>
            <a:ext cx="9880893" cy="3959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000" b="1" i="0" dirty="0">
                <a:effectLst/>
                <a:highlight>
                  <a:srgbClr val="FFFFFF"/>
                </a:highlight>
              </a:rPr>
              <a:t>기업의 역할과 혁신</a:t>
            </a: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000" b="1" i="0" dirty="0">
                <a:effectLst/>
                <a:highlight>
                  <a:srgbClr val="FFFFFF"/>
                </a:highlight>
              </a:rPr>
              <a:t>기업 혁신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: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일본 기업들은 전후 경제 재건 과정에서 적극적인 혁신을 추진함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.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새로운 경영 기법과 생산 방식을 도입하고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품질 관리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(QC)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와 효율성을 중시하는 경영 철학을 채택함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.</a:t>
            </a: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000" b="1" i="0" dirty="0">
                <a:effectLst/>
                <a:highlight>
                  <a:srgbClr val="FFFFFF"/>
                </a:highlight>
              </a:rPr>
              <a:t>자동차 산업의 부상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: </a:t>
            </a:r>
            <a:r>
              <a:rPr lang="ko-KR" altLang="en-US" sz="2000" b="0" i="0" dirty="0" err="1">
                <a:effectLst/>
                <a:highlight>
                  <a:srgbClr val="FFFFFF"/>
                </a:highlight>
              </a:rPr>
              <a:t>도요타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닛산 등 일본의 주요 자동차 제조사들은 품질과 기술 혁신을 통해 글로벌 시장에서 경쟁력을 확보하고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일본 경제의 성장을 견인함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.</a:t>
            </a: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000" b="1" i="0" dirty="0">
                <a:effectLst/>
                <a:highlight>
                  <a:srgbClr val="FFFFFF"/>
                </a:highlight>
              </a:rPr>
              <a:t>전자 산업의 발전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: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소니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파나소닉 등 전자 제품 제조사들이 첨단 기술을 활용하여 혁신적인 제품을 개발하고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세계 시장에서의 입지를 강화함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.</a:t>
            </a: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000" b="1" i="0" dirty="0">
                <a:effectLst/>
                <a:highlight>
                  <a:srgbClr val="FFFFFF"/>
                </a:highlight>
              </a:rPr>
              <a:t>중소기업의 성장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: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전후 재편된 경제 구조 속에서 중소기업들이 중요한 역할을 하게 됨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.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이들은 대기업과의 협력을 통해 혁신을 촉진하고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경제 전반의 활력을 </a:t>
            </a:r>
            <a:r>
              <a:rPr lang="ko-KR" altLang="en-US" sz="2000" b="0" i="0" dirty="0" err="1">
                <a:effectLst/>
                <a:highlight>
                  <a:srgbClr val="FFFFFF"/>
                </a:highlight>
              </a:rPr>
              <a:t>증대시킴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09517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2AD63FC-8404-B79D-85ED-1423921CD6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0E16127-B8A5-42E6-AF29-764F54D35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39938A-B18A-870F-EDC1-113BBCA40F05}"/>
              </a:ext>
            </a:extLst>
          </p:cNvPr>
          <p:cNvSpPr txBox="1"/>
          <p:nvPr/>
        </p:nvSpPr>
        <p:spPr>
          <a:xfrm>
            <a:off x="674237" y="914401"/>
            <a:ext cx="3657599" cy="47816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ko-KR" sz="5400" b="1" i="0" dirty="0">
                <a:effectLst/>
                <a:highlight>
                  <a:srgbClr val="FFFFFF"/>
                </a:highlight>
                <a:latin typeface="+mj-lt"/>
                <a:ea typeface="+mj-ea"/>
                <a:cs typeface="+mj-cs"/>
              </a:rPr>
              <a:t>7.</a:t>
            </a:r>
            <a:r>
              <a:rPr lang="ko-KR" altLang="en-US" sz="5400" b="1" i="0" dirty="0">
                <a:effectLst/>
                <a:highlight>
                  <a:srgbClr val="FFFFFF"/>
                </a:highlight>
                <a:latin typeface="+mj-lt"/>
                <a:ea typeface="+mj-ea"/>
                <a:cs typeface="+mj-cs"/>
              </a:rPr>
              <a:t>일본의 고도 성장기의 시작</a:t>
            </a:r>
          </a:p>
        </p:txBody>
      </p:sp>
    </p:spTree>
    <p:extLst>
      <p:ext uri="{BB962C8B-B14F-4D97-AF65-F5344CB8AC3E}">
        <p14:creationId xmlns:p14="http://schemas.microsoft.com/office/powerpoint/2010/main" val="38048607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3A4308-CD67-DE35-1893-813A2D658E17}"/>
              </a:ext>
            </a:extLst>
          </p:cNvPr>
          <p:cNvSpPr txBox="1"/>
          <p:nvPr/>
        </p:nvSpPr>
        <p:spPr>
          <a:xfrm>
            <a:off x="1155548" y="2217343"/>
            <a:ext cx="9880893" cy="3959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2000" b="1" i="0" dirty="0">
                <a:effectLst/>
                <a:highlight>
                  <a:srgbClr val="FFFFFF"/>
                </a:highlight>
              </a:rPr>
              <a:t>1950</a:t>
            </a:r>
            <a:r>
              <a:rPr lang="ko-KR" altLang="en-US" sz="2000" b="1" i="0" dirty="0">
                <a:effectLst/>
                <a:highlight>
                  <a:srgbClr val="FFFFFF"/>
                </a:highlight>
              </a:rPr>
              <a:t>년대 고도 성장기의 시작</a:t>
            </a: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000" b="1" i="0" dirty="0">
                <a:effectLst/>
                <a:highlight>
                  <a:srgbClr val="FFFFFF"/>
                </a:highlight>
              </a:rPr>
              <a:t>전후 복구와 경제 성장의 동력</a:t>
            </a: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000" b="1" i="0" dirty="0">
                <a:effectLst/>
                <a:highlight>
                  <a:srgbClr val="FFFFFF"/>
                </a:highlight>
              </a:rPr>
              <a:t>전후 복구의 성공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: 1945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년 이후의 전후 복구 과정에서 일본은 경제 구조를 재편하고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인프라를 복구하며 경제 기초를 다짐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.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이는 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1950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년대 고도 성장의 토대를 마련함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.</a:t>
            </a: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000" b="1" i="0" dirty="0">
                <a:effectLst/>
                <a:highlight>
                  <a:srgbClr val="FFFFFF"/>
                </a:highlight>
              </a:rPr>
              <a:t>미국의 지원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: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마셜 플랜을 통한 미국의 경제 지원이 일본의 초기 복구와 경제 성장에 중요한 역할을 함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.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이는 자본 투자와 기술 도입을 촉진함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.</a:t>
            </a: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000" b="1" i="0" dirty="0">
                <a:effectLst/>
                <a:highlight>
                  <a:srgbClr val="FFFFFF"/>
                </a:highlight>
              </a:rPr>
              <a:t>한국 전쟁 특수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: 1950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년대 초반 한국 전쟁 발발로 인한 군수품 수요가 급증하면서 일본 경제가 크게 성장함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.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이는 산업 생산과 고용을 </a:t>
            </a:r>
            <a:r>
              <a:rPr lang="ko-KR" altLang="en-US" sz="2000" b="0" i="0" dirty="0" err="1">
                <a:effectLst/>
                <a:highlight>
                  <a:srgbClr val="FFFFFF"/>
                </a:highlight>
              </a:rPr>
              <a:t>증대시키는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요인이 됨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.</a:t>
            </a: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000" b="1" i="0" dirty="0">
                <a:effectLst/>
                <a:highlight>
                  <a:srgbClr val="FFFFFF"/>
                </a:highlight>
              </a:rPr>
              <a:t>경제 계획의 도입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: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일본 정부는 경제 재건 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5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개년 계획 등을 통해 체계적인 경제 발전 전략을 수립하고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산업화와 경제 성장을 촉진함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55848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3C1A40-5606-ECED-17F3-DB3FABE922D5}"/>
              </a:ext>
            </a:extLst>
          </p:cNvPr>
          <p:cNvSpPr txBox="1"/>
          <p:nvPr/>
        </p:nvSpPr>
        <p:spPr>
          <a:xfrm>
            <a:off x="1155548" y="2217343"/>
            <a:ext cx="9880893" cy="3959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400" b="1" i="0" dirty="0">
                <a:effectLst/>
                <a:highlight>
                  <a:srgbClr val="FFFFFF"/>
                </a:highlight>
              </a:rPr>
              <a:t>산업화와 수출 확대</a:t>
            </a: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400" b="1" i="0" dirty="0">
                <a:effectLst/>
                <a:highlight>
                  <a:srgbClr val="FFFFFF"/>
                </a:highlight>
              </a:rPr>
              <a:t>산업화 촉진</a:t>
            </a:r>
            <a:r>
              <a:rPr lang="en-US" altLang="ko-KR" sz="2400" b="0" i="0" dirty="0">
                <a:effectLst/>
                <a:highlight>
                  <a:srgbClr val="FFFFFF"/>
                </a:highlight>
              </a:rPr>
              <a:t>: 1950</a:t>
            </a:r>
            <a:r>
              <a:rPr lang="ko-KR" altLang="en-US" sz="2400" b="0" i="0" dirty="0">
                <a:effectLst/>
                <a:highlight>
                  <a:srgbClr val="FFFFFF"/>
                </a:highlight>
              </a:rPr>
              <a:t>년대 일본은 중공업과 제조업 중심의 산업화를 적극 추진함</a:t>
            </a:r>
            <a:r>
              <a:rPr lang="en-US" altLang="ko-KR" sz="2400" b="0" i="0" dirty="0">
                <a:effectLst/>
                <a:highlight>
                  <a:srgbClr val="FFFFFF"/>
                </a:highlight>
              </a:rPr>
              <a:t>. </a:t>
            </a:r>
            <a:r>
              <a:rPr lang="ko-KR" altLang="en-US" sz="2400" b="0" i="0" dirty="0">
                <a:effectLst/>
                <a:highlight>
                  <a:srgbClr val="FFFFFF"/>
                </a:highlight>
              </a:rPr>
              <a:t>철강</a:t>
            </a:r>
            <a:r>
              <a:rPr lang="en-US" altLang="ko-KR" sz="24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400" b="0" i="0" dirty="0">
                <a:effectLst/>
                <a:highlight>
                  <a:srgbClr val="FFFFFF"/>
                </a:highlight>
              </a:rPr>
              <a:t>기계</a:t>
            </a:r>
            <a:r>
              <a:rPr lang="en-US" altLang="ko-KR" sz="24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400" b="0" i="0" dirty="0">
                <a:effectLst/>
                <a:highlight>
                  <a:srgbClr val="FFFFFF"/>
                </a:highlight>
              </a:rPr>
              <a:t>자동차</a:t>
            </a:r>
            <a:r>
              <a:rPr lang="en-US" altLang="ko-KR" sz="24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400" b="0" i="0" dirty="0">
                <a:effectLst/>
                <a:highlight>
                  <a:srgbClr val="FFFFFF"/>
                </a:highlight>
              </a:rPr>
              <a:t>전자 등의 산업이 급성장함</a:t>
            </a:r>
            <a:r>
              <a:rPr lang="en-US" altLang="ko-KR" sz="2400" b="0" i="0" dirty="0">
                <a:effectLst/>
                <a:highlight>
                  <a:srgbClr val="FFFFFF"/>
                </a:highlight>
              </a:rPr>
              <a:t>.</a:t>
            </a: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400" b="1" i="0" dirty="0">
                <a:effectLst/>
                <a:highlight>
                  <a:srgbClr val="FFFFFF"/>
                </a:highlight>
              </a:rPr>
              <a:t>수출 주도 성장</a:t>
            </a:r>
            <a:r>
              <a:rPr lang="en-US" altLang="ko-KR" sz="2400" b="0" i="0" dirty="0">
                <a:effectLst/>
                <a:highlight>
                  <a:srgbClr val="FFFFFF"/>
                </a:highlight>
              </a:rPr>
              <a:t>: </a:t>
            </a:r>
            <a:r>
              <a:rPr lang="ko-KR" altLang="en-US" sz="2400" b="0" i="0" dirty="0">
                <a:effectLst/>
                <a:highlight>
                  <a:srgbClr val="FFFFFF"/>
                </a:highlight>
              </a:rPr>
              <a:t>일본은 해외 시장 개척과 수출 확대를 통해 경제 성장을 이루었음</a:t>
            </a:r>
            <a:r>
              <a:rPr lang="en-US" altLang="ko-KR" sz="2400" b="0" i="0" dirty="0">
                <a:effectLst/>
                <a:highlight>
                  <a:srgbClr val="FFFFFF"/>
                </a:highlight>
              </a:rPr>
              <a:t>. </a:t>
            </a:r>
            <a:r>
              <a:rPr lang="ko-KR" altLang="en-US" sz="2400" b="0" i="0" dirty="0">
                <a:effectLst/>
                <a:highlight>
                  <a:srgbClr val="FFFFFF"/>
                </a:highlight>
              </a:rPr>
              <a:t>이는 무역 수지 흑자와 외환 보유고 증가로 이어짐</a:t>
            </a:r>
            <a:r>
              <a:rPr lang="en-US" altLang="ko-KR" sz="2400" b="0" i="0" dirty="0">
                <a:effectLst/>
                <a:highlight>
                  <a:srgbClr val="FFFFFF"/>
                </a:highlight>
              </a:rPr>
              <a:t>.</a:t>
            </a: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400" b="1" i="0" dirty="0">
                <a:effectLst/>
                <a:highlight>
                  <a:srgbClr val="FFFFFF"/>
                </a:highlight>
              </a:rPr>
              <a:t>기업의 글로벌화</a:t>
            </a:r>
            <a:r>
              <a:rPr lang="en-US" altLang="ko-KR" sz="2400" b="0" i="0" dirty="0">
                <a:effectLst/>
                <a:highlight>
                  <a:srgbClr val="FFFFFF"/>
                </a:highlight>
              </a:rPr>
              <a:t>: </a:t>
            </a:r>
            <a:r>
              <a:rPr lang="ko-KR" altLang="en-US" sz="2400" b="0" i="0" dirty="0">
                <a:effectLst/>
                <a:highlight>
                  <a:srgbClr val="FFFFFF"/>
                </a:highlight>
              </a:rPr>
              <a:t>일본 기업들은 국제 경쟁력을 강화하고</a:t>
            </a:r>
            <a:r>
              <a:rPr lang="en-US" altLang="ko-KR" sz="24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400" b="0" i="0" dirty="0">
                <a:effectLst/>
                <a:highlight>
                  <a:srgbClr val="FFFFFF"/>
                </a:highlight>
              </a:rPr>
              <a:t>해외 시장에 적극적으로 진출함</a:t>
            </a:r>
            <a:r>
              <a:rPr lang="en-US" altLang="ko-KR" sz="2400" b="0" i="0" dirty="0">
                <a:effectLst/>
                <a:highlight>
                  <a:srgbClr val="FFFFFF"/>
                </a:highlight>
              </a:rPr>
              <a:t>. </a:t>
            </a:r>
            <a:r>
              <a:rPr lang="ko-KR" altLang="en-US" sz="2400" b="0" i="0" dirty="0">
                <a:effectLst/>
                <a:highlight>
                  <a:srgbClr val="FFFFFF"/>
                </a:highlight>
              </a:rPr>
              <a:t>이는 일본 경제의 성장 동력 중 하나가 됨</a:t>
            </a:r>
            <a:r>
              <a:rPr lang="en-US" altLang="ko-KR" sz="2400" b="0" i="0" dirty="0">
                <a:effectLst/>
                <a:highlight>
                  <a:srgbClr val="FFFFFF"/>
                </a:highlight>
              </a:rPr>
              <a:t>.</a:t>
            </a: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400" b="1" i="0" dirty="0">
                <a:effectLst/>
                <a:highlight>
                  <a:srgbClr val="FFFFFF"/>
                </a:highlight>
              </a:rPr>
              <a:t>노동력 활용</a:t>
            </a:r>
            <a:r>
              <a:rPr lang="en-US" altLang="ko-KR" sz="2400" b="0" i="0" dirty="0">
                <a:effectLst/>
                <a:highlight>
                  <a:srgbClr val="FFFFFF"/>
                </a:highlight>
              </a:rPr>
              <a:t>: </a:t>
            </a:r>
            <a:r>
              <a:rPr lang="ko-KR" altLang="en-US" sz="2400" b="0" i="0" dirty="0">
                <a:effectLst/>
                <a:highlight>
                  <a:srgbClr val="FFFFFF"/>
                </a:highlight>
              </a:rPr>
              <a:t>전후 베이비붐 세대의 성인 도달로 노동력이 </a:t>
            </a:r>
            <a:r>
              <a:rPr lang="ko-KR" altLang="en-US" sz="2400" b="0" i="0" dirty="0" err="1">
                <a:effectLst/>
                <a:highlight>
                  <a:srgbClr val="FFFFFF"/>
                </a:highlight>
              </a:rPr>
              <a:t>풍부해졌으며</a:t>
            </a:r>
            <a:r>
              <a:rPr lang="en-US" altLang="ko-KR" sz="24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400" b="0" i="0" dirty="0">
                <a:effectLst/>
                <a:highlight>
                  <a:srgbClr val="FFFFFF"/>
                </a:highlight>
              </a:rPr>
              <a:t>이는 경제 성장과 산업 확장을 가능하게 함</a:t>
            </a:r>
            <a:r>
              <a:rPr lang="en-US" altLang="ko-KR" sz="2400" b="0" i="0" dirty="0">
                <a:effectLst/>
                <a:highlight>
                  <a:srgbClr val="FFFFFF"/>
                </a:highligh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391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9A6F80-2734-DAE3-A27F-0931AD098A3A}"/>
              </a:ext>
            </a:extLst>
          </p:cNvPr>
          <p:cNvSpPr txBox="1"/>
          <p:nvPr/>
        </p:nvSpPr>
        <p:spPr>
          <a:xfrm>
            <a:off x="1155548" y="2217343"/>
            <a:ext cx="9880893" cy="3959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200" b="1" i="0" dirty="0">
                <a:effectLst/>
                <a:highlight>
                  <a:srgbClr val="FFFFFF"/>
                </a:highlight>
              </a:rPr>
              <a:t>주요 경제 정책</a:t>
            </a: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200" b="1" i="0" dirty="0">
                <a:effectLst/>
                <a:highlight>
                  <a:srgbClr val="FFFFFF"/>
                </a:highlight>
              </a:rPr>
              <a:t>정부의 경제 계획과 지원</a:t>
            </a: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200" b="1" i="0" dirty="0">
                <a:effectLst/>
                <a:highlight>
                  <a:srgbClr val="FFFFFF"/>
                </a:highlight>
              </a:rPr>
              <a:t>경제 </a:t>
            </a:r>
            <a:r>
              <a:rPr lang="ko-KR" altLang="en-US" sz="2200" b="1" i="0" dirty="0" err="1">
                <a:effectLst/>
                <a:highlight>
                  <a:srgbClr val="FFFFFF"/>
                </a:highlight>
              </a:rPr>
              <a:t>기획청</a:t>
            </a:r>
            <a:r>
              <a:rPr lang="en-US" altLang="ko-KR" sz="2200" b="1" i="0" dirty="0">
                <a:effectLst/>
                <a:highlight>
                  <a:srgbClr val="FFFFFF"/>
                </a:highlight>
              </a:rPr>
              <a:t> </a:t>
            </a:r>
            <a:r>
              <a:rPr lang="ko-KR" altLang="en-US" sz="2200" b="1" i="0" dirty="0">
                <a:effectLst/>
                <a:highlight>
                  <a:srgbClr val="FFFFFF"/>
                </a:highlight>
              </a:rPr>
              <a:t>설립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: </a:t>
            </a:r>
            <a:r>
              <a:rPr lang="ko-KR" altLang="en-US" sz="2200" b="0" i="0" dirty="0">
                <a:effectLst/>
                <a:highlight>
                  <a:srgbClr val="FFFFFF"/>
                </a:highlight>
              </a:rPr>
              <a:t>정부는 경제 기획청을 설립하여 경제 정책을 체계적으로 수립하고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200" b="0" i="0" dirty="0">
                <a:effectLst/>
                <a:highlight>
                  <a:srgbClr val="FFFFFF"/>
                </a:highlight>
              </a:rPr>
              <a:t>경제 계획을 추진함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. </a:t>
            </a:r>
            <a:r>
              <a:rPr lang="ko-KR" altLang="en-US" sz="2200" b="0" i="0" dirty="0">
                <a:effectLst/>
                <a:highlight>
                  <a:srgbClr val="FFFFFF"/>
                </a:highlight>
              </a:rPr>
              <a:t>이는 경제 발전 전략의 중심 역할을 담당함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.</a:t>
            </a: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200" b="1" i="0" dirty="0">
                <a:effectLst/>
                <a:highlight>
                  <a:srgbClr val="FFFFFF"/>
                </a:highlight>
              </a:rPr>
              <a:t>산업 정책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: </a:t>
            </a:r>
            <a:r>
              <a:rPr lang="ko-KR" altLang="en-US" sz="2200" b="0" i="0" dirty="0">
                <a:effectLst/>
                <a:highlight>
                  <a:srgbClr val="FFFFFF"/>
                </a:highlight>
              </a:rPr>
              <a:t>정부는 특정 산업을 육성하기 위해 다양한 산업 정책을 시행함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. </a:t>
            </a:r>
            <a:r>
              <a:rPr lang="ko-KR" altLang="en-US" sz="2200" b="0" i="0" dirty="0">
                <a:effectLst/>
                <a:highlight>
                  <a:srgbClr val="FFFFFF"/>
                </a:highlight>
              </a:rPr>
              <a:t>이는 철강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200" b="0" i="0" dirty="0">
                <a:effectLst/>
                <a:highlight>
                  <a:srgbClr val="FFFFFF"/>
                </a:highlight>
              </a:rPr>
              <a:t>조선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200" b="0" i="0" dirty="0">
                <a:effectLst/>
                <a:highlight>
                  <a:srgbClr val="FFFFFF"/>
                </a:highlight>
              </a:rPr>
              <a:t>전자 등 주요 산업의 경쟁력을 강화함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.</a:t>
            </a: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200" b="1" i="0" dirty="0">
                <a:effectLst/>
                <a:highlight>
                  <a:srgbClr val="FFFFFF"/>
                </a:highlight>
              </a:rPr>
              <a:t>금융 지원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: </a:t>
            </a:r>
            <a:r>
              <a:rPr lang="ko-KR" altLang="en-US" sz="2200" b="0" i="0" dirty="0">
                <a:effectLst/>
                <a:highlight>
                  <a:srgbClr val="FFFFFF"/>
                </a:highlight>
              </a:rPr>
              <a:t>정부는 기업들에게 저리 대출과 금융 지원을 제공하여 자본 투자를 촉진함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. </a:t>
            </a:r>
            <a:r>
              <a:rPr lang="ko-KR" altLang="en-US" sz="2200" b="0" i="0" dirty="0">
                <a:effectLst/>
                <a:highlight>
                  <a:srgbClr val="FFFFFF"/>
                </a:highlight>
              </a:rPr>
              <a:t>이는 기업들이 기술 개발과 생산 능력 확대에 투자할 수 있도록 도움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.</a:t>
            </a: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200" b="1" i="0" dirty="0">
                <a:effectLst/>
                <a:highlight>
                  <a:srgbClr val="FFFFFF"/>
                </a:highlight>
              </a:rPr>
              <a:t>무역 정책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: </a:t>
            </a:r>
            <a:r>
              <a:rPr lang="ko-KR" altLang="en-US" sz="2200" b="0" i="0" dirty="0">
                <a:effectLst/>
                <a:highlight>
                  <a:srgbClr val="FFFFFF"/>
                </a:highlight>
              </a:rPr>
              <a:t>정부는 수출 장려 정책을 통해 일본 제품의 해외 시장 진출을 지원하고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200" b="0" i="0" dirty="0">
                <a:effectLst/>
                <a:highlight>
                  <a:srgbClr val="FFFFFF"/>
                </a:highlight>
              </a:rPr>
              <a:t>무역 장벽을 낮추기 위한 국제 협상을 추진함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017445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A83692-D69D-547B-99F8-82EE7F39A277}"/>
              </a:ext>
            </a:extLst>
          </p:cNvPr>
          <p:cNvSpPr txBox="1"/>
          <p:nvPr/>
        </p:nvSpPr>
        <p:spPr>
          <a:xfrm>
            <a:off x="1155548" y="2217343"/>
            <a:ext cx="9880893" cy="3959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200" b="1" i="0" dirty="0">
                <a:effectLst/>
                <a:highlight>
                  <a:srgbClr val="FFFFFF"/>
                </a:highlight>
              </a:rPr>
              <a:t>인프라 투자와 기술 개발</a:t>
            </a: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200" b="1" i="0" dirty="0">
                <a:effectLst/>
                <a:highlight>
                  <a:srgbClr val="FFFFFF"/>
                </a:highlight>
              </a:rPr>
              <a:t>인프라 확충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: </a:t>
            </a:r>
            <a:r>
              <a:rPr lang="ko-KR" altLang="en-US" sz="2200" b="0" i="0" dirty="0">
                <a:effectLst/>
                <a:highlight>
                  <a:srgbClr val="FFFFFF"/>
                </a:highlight>
              </a:rPr>
              <a:t>정부는 교통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200" b="0" i="0" dirty="0">
                <a:effectLst/>
                <a:highlight>
                  <a:srgbClr val="FFFFFF"/>
                </a:highlight>
              </a:rPr>
              <a:t>통신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200" b="0" i="0" dirty="0">
                <a:effectLst/>
                <a:highlight>
                  <a:srgbClr val="FFFFFF"/>
                </a:highlight>
              </a:rPr>
              <a:t>에너지 등의 인프라에 대규모 투자를 하여 산업 활동을 지원함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. </a:t>
            </a:r>
            <a:r>
              <a:rPr lang="ko-KR" altLang="en-US" sz="2200" b="0" i="0" dirty="0">
                <a:effectLst/>
                <a:highlight>
                  <a:srgbClr val="FFFFFF"/>
                </a:highlight>
              </a:rPr>
              <a:t>이는 경제 성장의 중요한 기반이 됨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.</a:t>
            </a: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200" b="1" i="0" dirty="0">
                <a:effectLst/>
                <a:highlight>
                  <a:srgbClr val="FFFFFF"/>
                </a:highlight>
              </a:rPr>
              <a:t>도로와 철도 건설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: </a:t>
            </a:r>
            <a:r>
              <a:rPr lang="ko-KR" altLang="en-US" sz="2200" b="0" i="0" dirty="0">
                <a:effectLst/>
                <a:highlight>
                  <a:srgbClr val="FFFFFF"/>
                </a:highlight>
              </a:rPr>
              <a:t>고속도로와 신칸센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(</a:t>
            </a:r>
            <a:r>
              <a:rPr lang="ko-KR" altLang="en-US" sz="2200" b="0" i="0" dirty="0">
                <a:effectLst/>
                <a:highlight>
                  <a:srgbClr val="FFFFFF"/>
                </a:highlight>
              </a:rPr>
              <a:t>고속철도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) </a:t>
            </a:r>
            <a:r>
              <a:rPr lang="ko-KR" altLang="en-US" sz="2200" b="0" i="0" dirty="0">
                <a:effectLst/>
                <a:highlight>
                  <a:srgbClr val="FFFFFF"/>
                </a:highlight>
              </a:rPr>
              <a:t>등의 건설로 물류 효율성을 높이고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200" b="0" i="0" dirty="0">
                <a:effectLst/>
                <a:highlight>
                  <a:srgbClr val="FFFFFF"/>
                </a:highlight>
              </a:rPr>
              <a:t>지역 간 경제 연결을 강화함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.</a:t>
            </a: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200" b="1" i="0" dirty="0">
                <a:effectLst/>
                <a:highlight>
                  <a:srgbClr val="FFFFFF"/>
                </a:highlight>
              </a:rPr>
              <a:t>기술 혁신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: </a:t>
            </a:r>
            <a:r>
              <a:rPr lang="ko-KR" altLang="en-US" sz="2200" b="0" i="0" dirty="0">
                <a:effectLst/>
                <a:highlight>
                  <a:srgbClr val="FFFFFF"/>
                </a:highlight>
              </a:rPr>
              <a:t>정부와 민간 기업은 연구 개발에 대한 투자를 증대하고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200" b="0" i="0" dirty="0">
                <a:effectLst/>
                <a:highlight>
                  <a:srgbClr val="FFFFFF"/>
                </a:highlight>
              </a:rPr>
              <a:t>기술 혁신을 통해 산업 경쟁력을 강화함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. </a:t>
            </a:r>
            <a:r>
              <a:rPr lang="ko-KR" altLang="en-US" sz="2200" b="0" i="0" dirty="0">
                <a:effectLst/>
                <a:highlight>
                  <a:srgbClr val="FFFFFF"/>
                </a:highlight>
              </a:rPr>
              <a:t>이는 새로운 제품과 생산 방식을 도입하게 함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.</a:t>
            </a: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200" b="1" i="0" dirty="0">
                <a:effectLst/>
                <a:highlight>
                  <a:srgbClr val="FFFFFF"/>
                </a:highlight>
              </a:rPr>
              <a:t>교육 투자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: </a:t>
            </a:r>
            <a:r>
              <a:rPr lang="ko-KR" altLang="en-US" sz="2200" b="0" i="0" dirty="0">
                <a:effectLst/>
                <a:highlight>
                  <a:srgbClr val="FFFFFF"/>
                </a:highlight>
              </a:rPr>
              <a:t>기술 인력 양성을 위해 교육 시스템을 개선하고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200" b="0" i="0" dirty="0">
                <a:effectLst/>
                <a:highlight>
                  <a:srgbClr val="FFFFFF"/>
                </a:highlight>
              </a:rPr>
              <a:t>과학기술 교육을 강화함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. </a:t>
            </a:r>
            <a:r>
              <a:rPr lang="ko-KR" altLang="en-US" sz="2200" b="0" i="0" dirty="0">
                <a:effectLst/>
                <a:highlight>
                  <a:srgbClr val="FFFFFF"/>
                </a:highlight>
              </a:rPr>
              <a:t>이는 고도 성장기를 이끌어갈 인재를 양성하는 데 기여함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955921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8E81931-EC11-4433-BB7B-ED42BAA24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35BC353-549C-47DC-9732-7E6961372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12192000" cy="6858003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파란 하늘과 맞닿은 정유 공장">
            <a:extLst>
              <a:ext uri="{FF2B5EF4-FFF2-40B4-BE49-F238E27FC236}">
                <a16:creationId xmlns:a16="http://schemas.microsoft.com/office/drawing/2014/main" id="{C1B66211-1393-6AF4-75C0-22B57D9F7B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-1"/>
            <a:ext cx="12191980" cy="6858002"/>
          </a:xfrm>
          <a:custGeom>
            <a:avLst/>
            <a:gdLst/>
            <a:ahLst/>
            <a:cxnLst/>
            <a:rect l="l" t="t" r="r" b="b"/>
            <a:pathLst>
              <a:path w="12192000" h="6858002">
                <a:moveTo>
                  <a:pt x="5307101" y="6857999"/>
                </a:moveTo>
                <a:lnTo>
                  <a:pt x="12192000" y="6857999"/>
                </a:lnTo>
                <a:lnTo>
                  <a:pt x="12192000" y="6858002"/>
                </a:lnTo>
                <a:lnTo>
                  <a:pt x="5307088" y="6858002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277972"/>
                </a:lnTo>
                <a:lnTo>
                  <a:pt x="12152890" y="6290206"/>
                </a:lnTo>
                <a:cubicBezTo>
                  <a:pt x="12105395" y="6304478"/>
                  <a:pt x="12054092" y="6317152"/>
                  <a:pt x="12009354" y="6315664"/>
                </a:cubicBezTo>
                <a:cubicBezTo>
                  <a:pt x="11994503" y="6311032"/>
                  <a:pt x="11985943" y="6310638"/>
                  <a:pt x="11978968" y="6319390"/>
                </a:cubicBezTo>
                <a:cubicBezTo>
                  <a:pt x="11941764" y="6318961"/>
                  <a:pt x="11901790" y="6339612"/>
                  <a:pt x="11878895" y="6327233"/>
                </a:cubicBezTo>
                <a:cubicBezTo>
                  <a:pt x="11878918" y="6346592"/>
                  <a:pt x="11826486" y="6319151"/>
                  <a:pt x="11814979" y="6337141"/>
                </a:cubicBezTo>
                <a:cubicBezTo>
                  <a:pt x="11820607" y="6367517"/>
                  <a:pt x="11727668" y="6353622"/>
                  <a:pt x="11687508" y="6364470"/>
                </a:cubicBezTo>
                <a:cubicBezTo>
                  <a:pt x="11692944" y="6381370"/>
                  <a:pt x="11638976" y="6383664"/>
                  <a:pt x="11672002" y="6397904"/>
                </a:cubicBezTo>
                <a:cubicBezTo>
                  <a:pt x="11645814" y="6406115"/>
                  <a:pt x="11642999" y="6389784"/>
                  <a:pt x="11629894" y="6384496"/>
                </a:cubicBezTo>
                <a:cubicBezTo>
                  <a:pt x="11597582" y="6386755"/>
                  <a:pt x="11602281" y="6372208"/>
                  <a:pt x="11597728" y="6361596"/>
                </a:cubicBezTo>
                <a:cubicBezTo>
                  <a:pt x="11567716" y="6387703"/>
                  <a:pt x="11505156" y="6361750"/>
                  <a:pt x="11448211" y="6357842"/>
                </a:cubicBezTo>
                <a:cubicBezTo>
                  <a:pt x="11414499" y="6357897"/>
                  <a:pt x="11370196" y="6408532"/>
                  <a:pt x="11336630" y="6383021"/>
                </a:cubicBezTo>
                <a:cubicBezTo>
                  <a:pt x="11316728" y="6389671"/>
                  <a:pt x="11284212" y="6365546"/>
                  <a:pt x="11267820" y="6388199"/>
                </a:cubicBezTo>
                <a:cubicBezTo>
                  <a:pt x="11215412" y="6380118"/>
                  <a:pt x="11199532" y="6391497"/>
                  <a:pt x="11153755" y="6378749"/>
                </a:cubicBezTo>
                <a:cubicBezTo>
                  <a:pt x="11097684" y="6376473"/>
                  <a:pt x="11142086" y="6407848"/>
                  <a:pt x="11063998" y="6397440"/>
                </a:cubicBezTo>
                <a:cubicBezTo>
                  <a:pt x="11028900" y="6406581"/>
                  <a:pt x="10989384" y="6411343"/>
                  <a:pt x="10949261" y="6411271"/>
                </a:cubicBezTo>
                <a:cubicBezTo>
                  <a:pt x="10946808" y="6404413"/>
                  <a:pt x="10928478" y="6413021"/>
                  <a:pt x="10920620" y="6414504"/>
                </a:cubicBezTo>
                <a:cubicBezTo>
                  <a:pt x="10921840" y="6410173"/>
                  <a:pt x="10906289" y="6407257"/>
                  <a:pt x="10899483" y="6410536"/>
                </a:cubicBezTo>
                <a:cubicBezTo>
                  <a:pt x="10774259" y="6419728"/>
                  <a:pt x="10854212" y="6382839"/>
                  <a:pt x="10774590" y="6403309"/>
                </a:cubicBezTo>
                <a:cubicBezTo>
                  <a:pt x="10724638" y="6405843"/>
                  <a:pt x="10739599" y="6355991"/>
                  <a:pt x="10682861" y="6377814"/>
                </a:cubicBezTo>
                <a:cubicBezTo>
                  <a:pt x="10622947" y="6375380"/>
                  <a:pt x="10589912" y="6355504"/>
                  <a:pt x="10530714" y="6366548"/>
                </a:cubicBezTo>
                <a:cubicBezTo>
                  <a:pt x="10474643" y="6364190"/>
                  <a:pt x="10428348" y="6354710"/>
                  <a:pt x="10379097" y="6358630"/>
                </a:cubicBezTo>
                <a:cubicBezTo>
                  <a:pt x="10361622" y="6351880"/>
                  <a:pt x="10344151" y="6348805"/>
                  <a:pt x="10323727" y="6357333"/>
                </a:cubicBezTo>
                <a:cubicBezTo>
                  <a:pt x="10272196" y="6352518"/>
                  <a:pt x="10263446" y="6339056"/>
                  <a:pt x="10227126" y="6348100"/>
                </a:cubicBezTo>
                <a:cubicBezTo>
                  <a:pt x="10196351" y="6318664"/>
                  <a:pt x="10199174" y="6342674"/>
                  <a:pt x="10163542" y="6343141"/>
                </a:cubicBezTo>
                <a:cubicBezTo>
                  <a:pt x="10134376" y="6345476"/>
                  <a:pt x="10177885" y="6359944"/>
                  <a:pt x="10151161" y="6358763"/>
                </a:cubicBezTo>
                <a:cubicBezTo>
                  <a:pt x="10126522" y="6349492"/>
                  <a:pt x="10117113" y="6369683"/>
                  <a:pt x="10092125" y="6358861"/>
                </a:cubicBezTo>
                <a:cubicBezTo>
                  <a:pt x="10107302" y="6344459"/>
                  <a:pt x="10032910" y="6356018"/>
                  <a:pt x="10037958" y="6342614"/>
                </a:cubicBezTo>
                <a:cubicBezTo>
                  <a:pt x="10003046" y="6359008"/>
                  <a:pt x="10003017" y="6334504"/>
                  <a:pt x="9966866" y="6337014"/>
                </a:cubicBezTo>
                <a:cubicBezTo>
                  <a:pt x="9947485" y="6342600"/>
                  <a:pt x="9935606" y="6342702"/>
                  <a:pt x="9924418" y="6333490"/>
                </a:cubicBezTo>
                <a:cubicBezTo>
                  <a:pt x="9834150" y="6361084"/>
                  <a:pt x="9880223" y="6330704"/>
                  <a:pt x="9806001" y="6337361"/>
                </a:cubicBezTo>
                <a:cubicBezTo>
                  <a:pt x="9740686" y="6345638"/>
                  <a:pt x="9670300" y="6348205"/>
                  <a:pt x="9596449" y="6376180"/>
                </a:cubicBezTo>
                <a:cubicBezTo>
                  <a:pt x="9581101" y="6384665"/>
                  <a:pt x="9553986" y="6385744"/>
                  <a:pt x="9535890" y="6378590"/>
                </a:cubicBezTo>
                <a:cubicBezTo>
                  <a:pt x="9532775" y="6377359"/>
                  <a:pt x="9530052" y="6375925"/>
                  <a:pt x="9527805" y="6374334"/>
                </a:cubicBezTo>
                <a:cubicBezTo>
                  <a:pt x="9481894" y="6394749"/>
                  <a:pt x="9464762" y="6381055"/>
                  <a:pt x="9441373" y="6395633"/>
                </a:cubicBezTo>
                <a:cubicBezTo>
                  <a:pt x="9381290" y="6397202"/>
                  <a:pt x="9341618" y="6377583"/>
                  <a:pt x="9320149" y="6390280"/>
                </a:cubicBezTo>
                <a:cubicBezTo>
                  <a:pt x="9291150" y="6386896"/>
                  <a:pt x="9257768" y="6367103"/>
                  <a:pt x="9229488" y="6380382"/>
                </a:cubicBezTo>
                <a:cubicBezTo>
                  <a:pt x="9230007" y="6377216"/>
                  <a:pt x="9227921" y="6376045"/>
                  <a:pt x="9224285" y="6375920"/>
                </a:cubicBezTo>
                <a:lnTo>
                  <a:pt x="9217537" y="6376762"/>
                </a:lnTo>
                <a:lnTo>
                  <a:pt x="9214728" y="6381637"/>
                </a:lnTo>
                <a:cubicBezTo>
                  <a:pt x="9202170" y="6398803"/>
                  <a:pt x="9191484" y="6381138"/>
                  <a:pt x="9161049" y="6384539"/>
                </a:cubicBezTo>
                <a:cubicBezTo>
                  <a:pt x="9146336" y="6385184"/>
                  <a:pt x="9147761" y="6380673"/>
                  <a:pt x="9149697" y="6376552"/>
                </a:cubicBezTo>
                <a:lnTo>
                  <a:pt x="9150803" y="6372240"/>
                </a:lnTo>
                <a:lnTo>
                  <a:pt x="9141448" y="6372359"/>
                </a:lnTo>
                <a:lnTo>
                  <a:pt x="9137486" y="6372055"/>
                </a:lnTo>
                <a:lnTo>
                  <a:pt x="9126952" y="6375163"/>
                </a:lnTo>
                <a:cubicBezTo>
                  <a:pt x="9117353" y="6375502"/>
                  <a:pt x="9107828" y="6372135"/>
                  <a:pt x="9098334" y="6372861"/>
                </a:cubicBezTo>
                <a:cubicBezTo>
                  <a:pt x="9093587" y="6373224"/>
                  <a:pt x="9088847" y="6374610"/>
                  <a:pt x="9084110" y="6377995"/>
                </a:cubicBezTo>
                <a:cubicBezTo>
                  <a:pt x="9105864" y="6390113"/>
                  <a:pt x="9028073" y="6387966"/>
                  <a:pt x="9039515" y="6400351"/>
                </a:cubicBezTo>
                <a:cubicBezTo>
                  <a:pt x="8997651" y="6388705"/>
                  <a:pt x="9009590" y="6412472"/>
                  <a:pt x="8973305" y="6414442"/>
                </a:cubicBezTo>
                <a:cubicBezTo>
                  <a:pt x="8951781" y="6411385"/>
                  <a:pt x="8940212" y="6412734"/>
                  <a:pt x="8933861" y="6423031"/>
                </a:cubicBezTo>
                <a:cubicBezTo>
                  <a:pt x="8832841" y="6407267"/>
                  <a:pt x="8892362" y="6431116"/>
                  <a:pt x="8817130" y="6433703"/>
                </a:cubicBezTo>
                <a:cubicBezTo>
                  <a:pt x="8749745" y="6433633"/>
                  <a:pt x="8680232" y="6439719"/>
                  <a:pt x="8594947" y="6421586"/>
                </a:cubicBezTo>
                <a:cubicBezTo>
                  <a:pt x="8575919" y="6415227"/>
                  <a:pt x="8549096" y="6417484"/>
                  <a:pt x="8535041" y="6426626"/>
                </a:cubicBezTo>
                <a:cubicBezTo>
                  <a:pt x="8532621" y="6428200"/>
                  <a:pt x="8530681" y="6429922"/>
                  <a:pt x="8529279" y="6431739"/>
                </a:cubicBezTo>
                <a:cubicBezTo>
                  <a:pt x="8474783" y="6417534"/>
                  <a:pt x="8464858" y="6432901"/>
                  <a:pt x="8435056" y="6421613"/>
                </a:cubicBezTo>
                <a:cubicBezTo>
                  <a:pt x="8376022" y="6427411"/>
                  <a:pt x="8347129" y="6451271"/>
                  <a:pt x="8320108" y="6441573"/>
                </a:cubicBezTo>
                <a:cubicBezTo>
                  <a:pt x="8293638" y="6448387"/>
                  <a:pt x="8270932" y="6471649"/>
                  <a:pt x="8237020" y="6462216"/>
                </a:cubicBezTo>
                <a:cubicBezTo>
                  <a:pt x="8245222" y="6474245"/>
                  <a:pt x="8197387" y="6460392"/>
                  <a:pt x="8188860" y="6471379"/>
                </a:cubicBezTo>
                <a:cubicBezTo>
                  <a:pt x="8184024" y="6480393"/>
                  <a:pt x="8168383" y="6478291"/>
                  <a:pt x="8155558" y="6480722"/>
                </a:cubicBezTo>
                <a:cubicBezTo>
                  <a:pt x="8144819" y="6489457"/>
                  <a:pt x="8082218" y="6493172"/>
                  <a:pt x="8061412" y="6490111"/>
                </a:cubicBezTo>
                <a:cubicBezTo>
                  <a:pt x="8004043" y="6475925"/>
                  <a:pt x="7947523" y="6510024"/>
                  <a:pt x="7901437" y="6499659"/>
                </a:cubicBezTo>
                <a:cubicBezTo>
                  <a:pt x="7888774" y="6499544"/>
                  <a:pt x="7877960" y="6500846"/>
                  <a:pt x="7868353" y="6503024"/>
                </a:cubicBezTo>
                <a:lnTo>
                  <a:pt x="7843779" y="6511212"/>
                </a:lnTo>
                <a:lnTo>
                  <a:pt x="7841448" y="6517728"/>
                </a:lnTo>
                <a:lnTo>
                  <a:pt x="7823871" y="6520429"/>
                </a:lnTo>
                <a:lnTo>
                  <a:pt x="7820005" y="6522254"/>
                </a:lnTo>
                <a:cubicBezTo>
                  <a:pt x="7812641" y="6525763"/>
                  <a:pt x="7805193" y="6529063"/>
                  <a:pt x="7797020" y="6531612"/>
                </a:cubicBezTo>
                <a:cubicBezTo>
                  <a:pt x="7782159" y="6505259"/>
                  <a:pt x="7725050" y="6548941"/>
                  <a:pt x="7727879" y="6524102"/>
                </a:cubicBezTo>
                <a:cubicBezTo>
                  <a:pt x="7680386" y="6533519"/>
                  <a:pt x="7695538" y="6507405"/>
                  <a:pt x="7659324" y="6537474"/>
                </a:cubicBezTo>
                <a:cubicBezTo>
                  <a:pt x="7566636" y="6535069"/>
                  <a:pt x="7462452" y="6568928"/>
                  <a:pt x="7374068" y="6552862"/>
                </a:cubicBezTo>
                <a:cubicBezTo>
                  <a:pt x="7393454" y="6562410"/>
                  <a:pt x="7373124" y="6578225"/>
                  <a:pt x="7346163" y="6577609"/>
                </a:cubicBezTo>
                <a:cubicBezTo>
                  <a:pt x="7419349" y="6615756"/>
                  <a:pt x="7219942" y="6557562"/>
                  <a:pt x="7235023" y="6591880"/>
                </a:cubicBezTo>
                <a:cubicBezTo>
                  <a:pt x="7203144" y="6564271"/>
                  <a:pt x="7057485" y="6539224"/>
                  <a:pt x="7039074" y="6572474"/>
                </a:cubicBezTo>
                <a:cubicBezTo>
                  <a:pt x="6966094" y="6582775"/>
                  <a:pt x="6893201" y="6571018"/>
                  <a:pt x="6833428" y="6596853"/>
                </a:cubicBezTo>
                <a:cubicBezTo>
                  <a:pt x="6827113" y="6593647"/>
                  <a:pt x="6820080" y="6591377"/>
                  <a:pt x="6812583" y="6589775"/>
                </a:cubicBezTo>
                <a:lnTo>
                  <a:pt x="6790242" y="6586880"/>
                </a:lnTo>
                <a:lnTo>
                  <a:pt x="6787846" y="6588046"/>
                </a:lnTo>
                <a:cubicBezTo>
                  <a:pt x="6776461" y="6590858"/>
                  <a:pt x="6768832" y="6590687"/>
                  <a:pt x="6762881" y="6589201"/>
                </a:cubicBezTo>
                <a:lnTo>
                  <a:pt x="6756732" y="6586412"/>
                </a:lnTo>
                <a:lnTo>
                  <a:pt x="6739390" y="6586250"/>
                </a:lnTo>
                <a:lnTo>
                  <a:pt x="6704653" y="6583365"/>
                </a:lnTo>
                <a:lnTo>
                  <a:pt x="6698694" y="6585233"/>
                </a:lnTo>
                <a:lnTo>
                  <a:pt x="6647142" y="6584630"/>
                </a:lnTo>
                <a:lnTo>
                  <a:pt x="6646688" y="6585765"/>
                </a:lnTo>
                <a:cubicBezTo>
                  <a:pt x="6644494" y="6588296"/>
                  <a:pt x="6640660" y="6590137"/>
                  <a:pt x="6633278" y="6590589"/>
                </a:cubicBezTo>
                <a:cubicBezTo>
                  <a:pt x="6648367" y="6606646"/>
                  <a:pt x="6630160" y="6597288"/>
                  <a:pt x="6607065" y="6597202"/>
                </a:cubicBezTo>
                <a:cubicBezTo>
                  <a:pt x="6625347" y="6622121"/>
                  <a:pt x="6557475" y="6611760"/>
                  <a:pt x="6549804" y="6626596"/>
                </a:cubicBezTo>
                <a:cubicBezTo>
                  <a:pt x="6532425" y="6625972"/>
                  <a:pt x="6514382" y="6625766"/>
                  <a:pt x="6496083" y="6626095"/>
                </a:cubicBezTo>
                <a:lnTo>
                  <a:pt x="6485389" y="6626617"/>
                </a:lnTo>
                <a:lnTo>
                  <a:pt x="6485223" y="6626886"/>
                </a:lnTo>
                <a:cubicBezTo>
                  <a:pt x="6483001" y="6627550"/>
                  <a:pt x="6479520" y="6627927"/>
                  <a:pt x="6474035" y="6627950"/>
                </a:cubicBezTo>
                <a:lnTo>
                  <a:pt x="6465888" y="6627571"/>
                </a:lnTo>
                <a:lnTo>
                  <a:pt x="6445139" y="6628585"/>
                </a:lnTo>
                <a:lnTo>
                  <a:pt x="6438312" y="6630646"/>
                </a:lnTo>
                <a:cubicBezTo>
                  <a:pt x="6417397" y="6642787"/>
                  <a:pt x="6447851" y="6675286"/>
                  <a:pt x="6392168" y="6665569"/>
                </a:cubicBezTo>
                <a:cubicBezTo>
                  <a:pt x="6343510" y="6677589"/>
                  <a:pt x="6330169" y="6701494"/>
                  <a:pt x="6272304" y="6700835"/>
                </a:cubicBezTo>
                <a:cubicBezTo>
                  <a:pt x="6226827" y="6712160"/>
                  <a:pt x="6194756" y="6728533"/>
                  <a:pt x="6150447" y="6732895"/>
                </a:cubicBezTo>
                <a:cubicBezTo>
                  <a:pt x="6140653" y="6742032"/>
                  <a:pt x="6128186" y="6747742"/>
                  <a:pt x="6104787" y="6743117"/>
                </a:cubicBezTo>
                <a:cubicBezTo>
                  <a:pt x="6064916" y="6755994"/>
                  <a:pt x="6067350" y="6769968"/>
                  <a:pt x="6030197" y="6767449"/>
                </a:cubicBezTo>
                <a:cubicBezTo>
                  <a:pt x="6025714" y="6799897"/>
                  <a:pt x="6010615" y="6777056"/>
                  <a:pt x="5980285" y="6782421"/>
                </a:cubicBezTo>
                <a:cubicBezTo>
                  <a:pt x="5954036" y="6784991"/>
                  <a:pt x="5980131" y="6764424"/>
                  <a:pt x="5958496" y="6769874"/>
                </a:cubicBezTo>
                <a:cubicBezTo>
                  <a:pt x="5944505" y="6782527"/>
                  <a:pt x="5921893" y="6765237"/>
                  <a:pt x="5908732" y="6779393"/>
                </a:cubicBezTo>
                <a:cubicBezTo>
                  <a:pt x="5931989" y="6790347"/>
                  <a:pt x="5860959" y="6791681"/>
                  <a:pt x="5874963" y="6803355"/>
                </a:cubicBezTo>
                <a:cubicBezTo>
                  <a:pt x="5833647" y="6793755"/>
                  <a:pt x="5851456" y="6816602"/>
                  <a:pt x="5819199" y="6820147"/>
                </a:cubicBezTo>
                <a:cubicBezTo>
                  <a:pt x="5798819" y="6818094"/>
                  <a:pt x="5788750" y="6819934"/>
                  <a:pt x="5786035" y="6830341"/>
                </a:cubicBezTo>
                <a:cubicBezTo>
                  <a:pt x="5689973" y="6819312"/>
                  <a:pt x="5750863" y="6840131"/>
                  <a:pt x="5683543" y="6846008"/>
                </a:cubicBezTo>
                <a:cubicBezTo>
                  <a:pt x="5622546" y="6848924"/>
                  <a:pt x="5561433" y="6857988"/>
                  <a:pt x="5478912" y="6843932"/>
                </a:cubicBezTo>
                <a:cubicBezTo>
                  <a:pt x="5459815" y="6838522"/>
                  <a:pt x="5436209" y="6841929"/>
                  <a:pt x="5426182" y="6851543"/>
                </a:cubicBezTo>
                <a:cubicBezTo>
                  <a:pt x="5424458" y="6853198"/>
                  <a:pt x="5423209" y="6854977"/>
                  <a:pt x="5422476" y="6856827"/>
                </a:cubicBezTo>
                <a:cubicBezTo>
                  <a:pt x="5368974" y="6845270"/>
                  <a:pt x="5364519" y="6860824"/>
                  <a:pt x="5334223" y="6851042"/>
                </a:cubicBezTo>
                <a:lnTo>
                  <a:pt x="5307101" y="6857999"/>
                </a:lnTo>
                <a:lnTo>
                  <a:pt x="0" y="6857999"/>
                </a:lnTo>
                <a:lnTo>
                  <a:pt x="0" y="2143233"/>
                </a:lnTo>
                <a:lnTo>
                  <a:pt x="23798" y="2139906"/>
                </a:lnTo>
                <a:cubicBezTo>
                  <a:pt x="74043" y="2136293"/>
                  <a:pt x="38977" y="2165571"/>
                  <a:pt x="87258" y="2143366"/>
                </a:cubicBezTo>
                <a:cubicBezTo>
                  <a:pt x="122965" y="2137787"/>
                  <a:pt x="117457" y="2188700"/>
                  <a:pt x="156013" y="2163361"/>
                </a:cubicBezTo>
                <a:cubicBezTo>
                  <a:pt x="199419" y="2162157"/>
                  <a:pt x="225310" y="2180084"/>
                  <a:pt x="266777" y="2165405"/>
                </a:cubicBezTo>
                <a:cubicBezTo>
                  <a:pt x="307408" y="2164360"/>
                  <a:pt x="341751" y="2171054"/>
                  <a:pt x="376805" y="2164126"/>
                </a:cubicBezTo>
                <a:cubicBezTo>
                  <a:pt x="390105" y="2169833"/>
                  <a:pt x="403012" y="2171855"/>
                  <a:pt x="416820" y="2162058"/>
                </a:cubicBezTo>
                <a:cubicBezTo>
                  <a:pt x="454441" y="2163754"/>
                  <a:pt x="462164" y="2176725"/>
                  <a:pt x="487366" y="2165444"/>
                </a:cubicBezTo>
                <a:cubicBezTo>
                  <a:pt x="512638" y="2193098"/>
                  <a:pt x="508069" y="2169186"/>
                  <a:pt x="533680" y="2166550"/>
                </a:cubicBezTo>
                <a:cubicBezTo>
                  <a:pt x="554439" y="2162433"/>
                  <a:pt x="521576" y="2150568"/>
                  <a:pt x="540946" y="2150128"/>
                </a:cubicBezTo>
                <a:cubicBezTo>
                  <a:pt x="559671" y="2157928"/>
                  <a:pt x="564313" y="2137102"/>
                  <a:pt x="583453" y="2146439"/>
                </a:cubicBezTo>
                <a:cubicBezTo>
                  <a:pt x="574045" y="2161807"/>
                  <a:pt x="626400" y="2145688"/>
                  <a:pt x="624180" y="2159439"/>
                </a:cubicBezTo>
                <a:cubicBezTo>
                  <a:pt x="647591" y="2140873"/>
                  <a:pt x="650201" y="2165450"/>
                  <a:pt x="675971" y="2160733"/>
                </a:cubicBezTo>
                <a:cubicBezTo>
                  <a:pt x="689339" y="2153950"/>
                  <a:pt x="697882" y="2153126"/>
                  <a:pt x="706914" y="2161686"/>
                </a:cubicBezTo>
                <a:cubicBezTo>
                  <a:pt x="769009" y="2128516"/>
                  <a:pt x="739035" y="2161792"/>
                  <a:pt x="791788" y="2150599"/>
                </a:cubicBezTo>
                <a:cubicBezTo>
                  <a:pt x="837950" y="2138324"/>
                  <a:pt x="852628" y="2155297"/>
                  <a:pt x="902857" y="2122745"/>
                </a:cubicBezTo>
                <a:cubicBezTo>
                  <a:pt x="913016" y="2113301"/>
                  <a:pt x="967730" y="2097173"/>
                  <a:pt x="981959" y="2092815"/>
                </a:cubicBezTo>
                <a:cubicBezTo>
                  <a:pt x="996188" y="2088456"/>
                  <a:pt x="986445" y="2095133"/>
                  <a:pt x="988232" y="2096592"/>
                </a:cubicBezTo>
                <a:cubicBezTo>
                  <a:pt x="1019139" y="2073321"/>
                  <a:pt x="1032924" y="2086016"/>
                  <a:pt x="1048229" y="2069972"/>
                </a:cubicBezTo>
                <a:cubicBezTo>
                  <a:pt x="1091335" y="2064742"/>
                  <a:pt x="1121978" y="2082008"/>
                  <a:pt x="1136098" y="2067967"/>
                </a:cubicBezTo>
                <a:cubicBezTo>
                  <a:pt x="1157340" y="2069596"/>
                  <a:pt x="1183471" y="2087419"/>
                  <a:pt x="1202436" y="2072380"/>
                </a:cubicBezTo>
                <a:cubicBezTo>
                  <a:pt x="1202276" y="2085209"/>
                  <a:pt x="1228778" y="2063479"/>
                  <a:pt x="1239614" y="2072295"/>
                </a:cubicBezTo>
                <a:cubicBezTo>
                  <a:pt x="1247024" y="2079920"/>
                  <a:pt x="1256792" y="2075104"/>
                  <a:pt x="1266687" y="2075072"/>
                </a:cubicBezTo>
                <a:cubicBezTo>
                  <a:pt x="1278018" y="2081364"/>
                  <a:pt x="1322622" y="2073526"/>
                  <a:pt x="1335495" y="2066868"/>
                </a:cubicBezTo>
                <a:cubicBezTo>
                  <a:pt x="1368381" y="2043096"/>
                  <a:pt x="1422617" y="2065011"/>
                  <a:pt x="1449503" y="2046887"/>
                </a:cubicBezTo>
                <a:cubicBezTo>
                  <a:pt x="1458132" y="2044484"/>
                  <a:pt x="1466138" y="2043753"/>
                  <a:pt x="1473714" y="2044066"/>
                </a:cubicBezTo>
                <a:lnTo>
                  <a:pt x="1494279" y="2047336"/>
                </a:lnTo>
                <a:lnTo>
                  <a:pt x="1498838" y="2053057"/>
                </a:lnTo>
                <a:lnTo>
                  <a:pt x="1512113" y="2052421"/>
                </a:lnTo>
                <a:lnTo>
                  <a:pt x="1515595" y="2053441"/>
                </a:lnTo>
                <a:cubicBezTo>
                  <a:pt x="1522236" y="2055416"/>
                  <a:pt x="1528840" y="2057179"/>
                  <a:pt x="1535601" y="2058100"/>
                </a:cubicBezTo>
                <a:cubicBezTo>
                  <a:pt x="1533819" y="2030557"/>
                  <a:pt x="1592812" y="2061403"/>
                  <a:pt x="1579590" y="2038490"/>
                </a:cubicBezTo>
                <a:cubicBezTo>
                  <a:pt x="1616426" y="2038767"/>
                  <a:pt x="1594177" y="2016885"/>
                  <a:pt x="1632661" y="2038680"/>
                </a:cubicBezTo>
                <a:cubicBezTo>
                  <a:pt x="1695112" y="2019618"/>
                  <a:pt x="1728303" y="2044586"/>
                  <a:pt x="1781597" y="2013421"/>
                </a:cubicBezTo>
                <a:cubicBezTo>
                  <a:pt x="1834196" y="2009160"/>
                  <a:pt x="1902538" y="2002271"/>
                  <a:pt x="1942299" y="1995238"/>
                </a:cubicBezTo>
                <a:cubicBezTo>
                  <a:pt x="1987356" y="1969382"/>
                  <a:pt x="2046051" y="1931285"/>
                  <a:pt x="2073776" y="1959306"/>
                </a:cubicBezTo>
                <a:cubicBezTo>
                  <a:pt x="2128486" y="1955797"/>
                  <a:pt x="2173117" y="1931503"/>
                  <a:pt x="2225830" y="1945035"/>
                </a:cubicBezTo>
                <a:cubicBezTo>
                  <a:pt x="2228705" y="1940868"/>
                  <a:pt x="2232493" y="1937453"/>
                  <a:pt x="2236906" y="1934583"/>
                </a:cubicBezTo>
                <a:lnTo>
                  <a:pt x="2250907" y="1927805"/>
                </a:lnTo>
                <a:lnTo>
                  <a:pt x="2253081" y="1928470"/>
                </a:lnTo>
                <a:cubicBezTo>
                  <a:pt x="2262162" y="1929060"/>
                  <a:pt x="2267315" y="1927517"/>
                  <a:pt x="2270720" y="1925037"/>
                </a:cubicBezTo>
                <a:lnTo>
                  <a:pt x="2273667" y="1921293"/>
                </a:lnTo>
                <a:lnTo>
                  <a:pt x="2285482" y="1917998"/>
                </a:lnTo>
                <a:lnTo>
                  <a:pt x="2307986" y="1908982"/>
                </a:lnTo>
                <a:lnTo>
                  <a:pt x="2312921" y="1909665"/>
                </a:lnTo>
                <a:lnTo>
                  <a:pt x="2347989" y="1899756"/>
                </a:lnTo>
                <a:lnTo>
                  <a:pt x="2348816" y="1900744"/>
                </a:lnTo>
                <a:cubicBezTo>
                  <a:pt x="2351467" y="1902733"/>
                  <a:pt x="2354933" y="1903776"/>
                  <a:pt x="2360199" y="1902864"/>
                </a:cubicBezTo>
                <a:cubicBezTo>
                  <a:pt x="2357148" y="1920740"/>
                  <a:pt x="2365381" y="1908616"/>
                  <a:pt x="2381173" y="1904351"/>
                </a:cubicBezTo>
                <a:cubicBezTo>
                  <a:pt x="2379960" y="1931162"/>
                  <a:pt x="2421782" y="1909095"/>
                  <a:pt x="2433782" y="1921696"/>
                </a:cubicBezTo>
                <a:cubicBezTo>
                  <a:pt x="2445411" y="1917959"/>
                  <a:pt x="2457686" y="1914495"/>
                  <a:pt x="2470381" y="1911489"/>
                </a:cubicBezTo>
                <a:lnTo>
                  <a:pt x="2477951" y="1910044"/>
                </a:lnTo>
                <a:lnTo>
                  <a:pt x="2478187" y="1910267"/>
                </a:lnTo>
                <a:cubicBezTo>
                  <a:pt x="2480012" y="1910490"/>
                  <a:pt x="2482569" y="1910217"/>
                  <a:pt x="2486339" y="1909244"/>
                </a:cubicBezTo>
                <a:lnTo>
                  <a:pt x="2491753" y="1907410"/>
                </a:lnTo>
                <a:lnTo>
                  <a:pt x="2506438" y="1904607"/>
                </a:lnTo>
                <a:lnTo>
                  <a:pt x="2512055" y="1905314"/>
                </a:lnTo>
                <a:cubicBezTo>
                  <a:pt x="2531909" y="1912973"/>
                  <a:pt x="2525790" y="1949139"/>
                  <a:pt x="2559550" y="1929886"/>
                </a:cubicBezTo>
                <a:cubicBezTo>
                  <a:pt x="2598368" y="1932405"/>
                  <a:pt x="2618373" y="1952531"/>
                  <a:pt x="2657743" y="1941427"/>
                </a:cubicBezTo>
                <a:cubicBezTo>
                  <a:pt x="2694066" y="1943866"/>
                  <a:pt x="2723489" y="1953496"/>
                  <a:pt x="2755845" y="1949581"/>
                </a:cubicBezTo>
                <a:cubicBezTo>
                  <a:pt x="2766710" y="1956423"/>
                  <a:pt x="2777851" y="1959550"/>
                  <a:pt x="2791790" y="1950948"/>
                </a:cubicBezTo>
                <a:cubicBezTo>
                  <a:pt x="2824975" y="1955867"/>
                  <a:pt x="2829653" y="1969486"/>
                  <a:pt x="2853980" y="1960379"/>
                </a:cubicBezTo>
                <a:cubicBezTo>
                  <a:pt x="2867339" y="1982719"/>
                  <a:pt x="2870664" y="1974650"/>
                  <a:pt x="2881292" y="1969035"/>
                </a:cubicBezTo>
                <a:lnTo>
                  <a:pt x="2882690" y="1968669"/>
                </a:lnTo>
                <a:lnTo>
                  <a:pt x="2884480" y="1971856"/>
                </a:lnTo>
                <a:lnTo>
                  <a:pt x="2889504" y="1973560"/>
                </a:lnTo>
                <a:lnTo>
                  <a:pt x="2904507" y="1973450"/>
                </a:lnTo>
                <a:lnTo>
                  <a:pt x="2910361" y="1972623"/>
                </a:lnTo>
                <a:cubicBezTo>
                  <a:pt x="2914314" y="1972346"/>
                  <a:pt x="2916841" y="1972538"/>
                  <a:pt x="2918476" y="1973085"/>
                </a:cubicBezTo>
                <a:cubicBezTo>
                  <a:pt x="2918519" y="1973172"/>
                  <a:pt x="2918565" y="1973259"/>
                  <a:pt x="2918608" y="1973346"/>
                </a:cubicBezTo>
                <a:lnTo>
                  <a:pt x="2926342" y="1973289"/>
                </a:lnTo>
                <a:cubicBezTo>
                  <a:pt x="2939546" y="1972624"/>
                  <a:pt x="2952540" y="1971432"/>
                  <a:pt x="2965031" y="1969856"/>
                </a:cubicBezTo>
                <a:cubicBezTo>
                  <a:pt x="2971305" y="1984385"/>
                  <a:pt x="3019698" y="1970246"/>
                  <a:pt x="3007773" y="1996347"/>
                </a:cubicBezTo>
                <a:cubicBezTo>
                  <a:pt x="3024413" y="1995002"/>
                  <a:pt x="3037063" y="1984582"/>
                  <a:pt x="3026997" y="2001580"/>
                </a:cubicBezTo>
                <a:cubicBezTo>
                  <a:pt x="3032338" y="2001634"/>
                  <a:pt x="3035193" y="2003280"/>
                  <a:pt x="3036901" y="2005710"/>
                </a:cubicBezTo>
                <a:lnTo>
                  <a:pt x="3037285" y="2006829"/>
                </a:lnTo>
                <a:lnTo>
                  <a:pt x="3074407" y="2003411"/>
                </a:lnTo>
                <a:lnTo>
                  <a:pt x="3078795" y="2004969"/>
                </a:lnTo>
                <a:lnTo>
                  <a:pt x="3103685" y="2000166"/>
                </a:lnTo>
                <a:lnTo>
                  <a:pt x="3116175" y="1999058"/>
                </a:lnTo>
                <a:lnTo>
                  <a:pt x="3120468" y="1995915"/>
                </a:lnTo>
                <a:cubicBezTo>
                  <a:pt x="3124679" y="1994091"/>
                  <a:pt x="3130170" y="1993504"/>
                  <a:pt x="3138514" y="1995716"/>
                </a:cubicBezTo>
                <a:lnTo>
                  <a:pt x="3140299" y="1996760"/>
                </a:lnTo>
                <a:lnTo>
                  <a:pt x="3156256" y="1992625"/>
                </a:lnTo>
                <a:cubicBezTo>
                  <a:pt x="3161579" y="1990603"/>
                  <a:pt x="3166532" y="1987932"/>
                  <a:pt x="3170922" y="1984357"/>
                </a:cubicBezTo>
                <a:cubicBezTo>
                  <a:pt x="3215296" y="2007127"/>
                  <a:pt x="3279153" y="1979394"/>
                  <a:pt x="3332263" y="1985792"/>
                </a:cubicBezTo>
                <a:cubicBezTo>
                  <a:pt x="3365071" y="1970632"/>
                  <a:pt x="3439000" y="1997025"/>
                  <a:pt x="3460591" y="1967471"/>
                </a:cubicBezTo>
                <a:cubicBezTo>
                  <a:pt x="3451444" y="2002870"/>
                  <a:pt x="3556491" y="1969109"/>
                  <a:pt x="3595015" y="1975790"/>
                </a:cubicBezTo>
                <a:cubicBezTo>
                  <a:pt x="3658347" y="1975113"/>
                  <a:pt x="3722805" y="1993634"/>
                  <a:pt x="3769101" y="1999150"/>
                </a:cubicBezTo>
                <a:cubicBezTo>
                  <a:pt x="3796708" y="2027471"/>
                  <a:pt x="3784478" y="2001987"/>
                  <a:pt x="3819178" y="2008885"/>
                </a:cubicBezTo>
                <a:cubicBezTo>
                  <a:pt x="3815893" y="1984013"/>
                  <a:pt x="3859241" y="2024909"/>
                  <a:pt x="3868628" y="1997548"/>
                </a:cubicBezTo>
                <a:cubicBezTo>
                  <a:pt x="3874646" y="1999671"/>
                  <a:pt x="3880179" y="2002589"/>
                  <a:pt x="3885662" y="2005723"/>
                </a:cubicBezTo>
                <a:lnTo>
                  <a:pt x="3888539" y="2007351"/>
                </a:lnTo>
                <a:lnTo>
                  <a:pt x="3901342" y="2009114"/>
                </a:lnTo>
                <a:lnTo>
                  <a:pt x="3903349" y="2015552"/>
                </a:lnTo>
                <a:lnTo>
                  <a:pt x="3921468" y="2022461"/>
                </a:lnTo>
                <a:cubicBezTo>
                  <a:pt x="3928503" y="2024132"/>
                  <a:pt x="3936363" y="2024854"/>
                  <a:pt x="3945480" y="2024047"/>
                </a:cubicBezTo>
                <a:cubicBezTo>
                  <a:pt x="3978176" y="2011092"/>
                  <a:pt x="4020619" y="2042364"/>
                  <a:pt x="4061250" y="2024945"/>
                </a:cubicBezTo>
                <a:cubicBezTo>
                  <a:pt x="4076090" y="2020726"/>
                  <a:pt x="4121392" y="2021057"/>
                  <a:pt x="4129570" y="2029272"/>
                </a:cubicBezTo>
                <a:cubicBezTo>
                  <a:pt x="4138935" y="2031020"/>
                  <a:pt x="4150099" y="2028050"/>
                  <a:pt x="4154036" y="2036868"/>
                </a:cubicBezTo>
                <a:cubicBezTo>
                  <a:pt x="4160735" y="2047472"/>
                  <a:pt x="4194512" y="2030907"/>
                  <a:pt x="4189204" y="2043474"/>
                </a:cubicBezTo>
                <a:cubicBezTo>
                  <a:pt x="4213171" y="2032123"/>
                  <a:pt x="4230703" y="2054320"/>
                  <a:pt x="4250119" y="2059743"/>
                </a:cubicBezTo>
                <a:cubicBezTo>
                  <a:pt x="4259612" y="2054119"/>
                  <a:pt x="4269863" y="2056925"/>
                  <a:pt x="4283096" y="2061464"/>
                </a:cubicBezTo>
                <a:lnTo>
                  <a:pt x="4301210" y="2067352"/>
                </a:lnTo>
                <a:lnTo>
                  <a:pt x="4308819" y="2066758"/>
                </a:lnTo>
                <a:cubicBezTo>
                  <a:pt x="4318024" y="2066868"/>
                  <a:pt x="4326429" y="2067593"/>
                  <a:pt x="4333907" y="2068098"/>
                </a:cubicBezTo>
                <a:lnTo>
                  <a:pt x="4348284" y="2068116"/>
                </a:lnTo>
                <a:lnTo>
                  <a:pt x="4354009" y="2067847"/>
                </a:lnTo>
                <a:lnTo>
                  <a:pt x="4366647" y="2061827"/>
                </a:lnTo>
                <a:lnTo>
                  <a:pt x="4383151" y="2064242"/>
                </a:lnTo>
                <a:lnTo>
                  <a:pt x="4401354" y="2058245"/>
                </a:lnTo>
                <a:cubicBezTo>
                  <a:pt x="4402457" y="2059998"/>
                  <a:pt x="4403942" y="2061629"/>
                  <a:pt x="4405765" y="2063081"/>
                </a:cubicBezTo>
                <a:lnTo>
                  <a:pt x="4420601" y="2068011"/>
                </a:lnTo>
                <a:lnTo>
                  <a:pt x="4433312" y="2062239"/>
                </a:lnTo>
                <a:cubicBezTo>
                  <a:pt x="4433913" y="2071826"/>
                  <a:pt x="4448053" y="2061159"/>
                  <a:pt x="4459938" y="2058655"/>
                </a:cubicBezTo>
                <a:lnTo>
                  <a:pt x="4467257" y="2059536"/>
                </a:lnTo>
                <a:lnTo>
                  <a:pt x="4492833" y="2051951"/>
                </a:lnTo>
                <a:cubicBezTo>
                  <a:pt x="4506830" y="2048890"/>
                  <a:pt x="4520326" y="2046915"/>
                  <a:pt x="4533444" y="2045543"/>
                </a:cubicBezTo>
                <a:lnTo>
                  <a:pt x="4579902" y="2042473"/>
                </a:lnTo>
                <a:lnTo>
                  <a:pt x="4593061" y="2036537"/>
                </a:lnTo>
                <a:cubicBezTo>
                  <a:pt x="4623093" y="2030020"/>
                  <a:pt x="4659310" y="2036776"/>
                  <a:pt x="4678455" y="2022033"/>
                </a:cubicBezTo>
                <a:cubicBezTo>
                  <a:pt x="4686902" y="2019123"/>
                  <a:pt x="4694854" y="2017915"/>
                  <a:pt x="4702453" y="2017770"/>
                </a:cubicBezTo>
                <a:lnTo>
                  <a:pt x="4723263" y="2019792"/>
                </a:lnTo>
                <a:lnTo>
                  <a:pt x="4728248" y="2025217"/>
                </a:lnTo>
                <a:lnTo>
                  <a:pt x="4741475" y="2023784"/>
                </a:lnTo>
                <a:lnTo>
                  <a:pt x="4745033" y="2024591"/>
                </a:lnTo>
                <a:cubicBezTo>
                  <a:pt x="4751823" y="2026159"/>
                  <a:pt x="4758560" y="2027516"/>
                  <a:pt x="4765390" y="2028029"/>
                </a:cubicBezTo>
                <a:cubicBezTo>
                  <a:pt x="4761540" y="2000715"/>
                  <a:pt x="4822843" y="2027885"/>
                  <a:pt x="4807902" y="2005868"/>
                </a:cubicBezTo>
                <a:cubicBezTo>
                  <a:pt x="4844760" y="2003930"/>
                  <a:pt x="4820870" y="1983482"/>
                  <a:pt x="4860989" y="2002871"/>
                </a:cubicBezTo>
                <a:cubicBezTo>
                  <a:pt x="4922008" y="1980146"/>
                  <a:pt x="5009783" y="1987933"/>
                  <a:pt x="5060738" y="1953707"/>
                </a:cubicBezTo>
                <a:cubicBezTo>
                  <a:pt x="5113014" y="1946308"/>
                  <a:pt x="5135414" y="1967863"/>
                  <a:pt x="5174646" y="1958475"/>
                </a:cubicBezTo>
                <a:cubicBezTo>
                  <a:pt x="5181576" y="1926245"/>
                  <a:pt x="5266302" y="1871146"/>
                  <a:pt x="5296127" y="1897377"/>
                </a:cubicBezTo>
                <a:cubicBezTo>
                  <a:pt x="5350570" y="1890601"/>
                  <a:pt x="5393378" y="1863736"/>
                  <a:pt x="5447102" y="1874045"/>
                </a:cubicBezTo>
                <a:cubicBezTo>
                  <a:pt x="5449663" y="1869724"/>
                  <a:pt x="5453194" y="1866097"/>
                  <a:pt x="5457394" y="1862976"/>
                </a:cubicBezTo>
                <a:lnTo>
                  <a:pt x="5470885" y="1855386"/>
                </a:lnTo>
                <a:lnTo>
                  <a:pt x="5473108" y="1855919"/>
                </a:lnTo>
                <a:cubicBezTo>
                  <a:pt x="5482234" y="1855961"/>
                  <a:pt x="5487271" y="1854115"/>
                  <a:pt x="5490487" y="1851442"/>
                </a:cubicBezTo>
                <a:lnTo>
                  <a:pt x="5493156" y="1847537"/>
                </a:lnTo>
                <a:lnTo>
                  <a:pt x="5504724" y="1843550"/>
                </a:lnTo>
                <a:lnTo>
                  <a:pt x="5526552" y="1833223"/>
                </a:lnTo>
                <a:lnTo>
                  <a:pt x="5531534" y="1833606"/>
                </a:lnTo>
                <a:lnTo>
                  <a:pt x="5565857" y="1821637"/>
                </a:lnTo>
                <a:lnTo>
                  <a:pt x="5566758" y="1822571"/>
                </a:lnTo>
                <a:cubicBezTo>
                  <a:pt x="5569560" y="1824391"/>
                  <a:pt x="5573104" y="1825220"/>
                  <a:pt x="5578300" y="1823998"/>
                </a:cubicBezTo>
                <a:cubicBezTo>
                  <a:pt x="5576590" y="1841977"/>
                  <a:pt x="5583913" y="1829412"/>
                  <a:pt x="5599385" y="1824219"/>
                </a:cubicBezTo>
                <a:cubicBezTo>
                  <a:pt x="5600181" y="1850985"/>
                  <a:pt x="5640346" y="1826505"/>
                  <a:pt x="5653291" y="1838330"/>
                </a:cubicBezTo>
                <a:cubicBezTo>
                  <a:pt x="5664639" y="1833911"/>
                  <a:pt x="5676656" y="1829727"/>
                  <a:pt x="5689123" y="1825972"/>
                </a:cubicBezTo>
                <a:lnTo>
                  <a:pt x="5696583" y="1824080"/>
                </a:lnTo>
                <a:lnTo>
                  <a:pt x="5696836" y="1824287"/>
                </a:lnTo>
                <a:cubicBezTo>
                  <a:pt x="5698678" y="1824400"/>
                  <a:pt x="5701213" y="1823974"/>
                  <a:pt x="5704910" y="1822779"/>
                </a:cubicBezTo>
                <a:lnTo>
                  <a:pt x="5710186" y="1820629"/>
                </a:lnTo>
                <a:lnTo>
                  <a:pt x="5724662" y="1816957"/>
                </a:lnTo>
                <a:lnTo>
                  <a:pt x="5730330" y="1817323"/>
                </a:lnTo>
                <a:lnTo>
                  <a:pt x="5733569" y="1819818"/>
                </a:lnTo>
                <a:lnTo>
                  <a:pt x="5734751" y="1819150"/>
                </a:lnTo>
                <a:cubicBezTo>
                  <a:pt x="5742385" y="1811473"/>
                  <a:pt x="5741789" y="1803283"/>
                  <a:pt x="5765286" y="1820584"/>
                </a:cubicBezTo>
                <a:cubicBezTo>
                  <a:pt x="5784532" y="1806446"/>
                  <a:pt x="5795499" y="1817814"/>
                  <a:pt x="5829951" y="1814425"/>
                </a:cubicBezTo>
                <a:cubicBezTo>
                  <a:pt x="5839381" y="1803221"/>
                  <a:pt x="5851644" y="1803437"/>
                  <a:pt x="5865400" y="1807121"/>
                </a:cubicBezTo>
                <a:cubicBezTo>
                  <a:pt x="5894873" y="1795832"/>
                  <a:pt x="5927910" y="1797657"/>
                  <a:pt x="5964230" y="1791246"/>
                </a:cubicBezTo>
                <a:cubicBezTo>
                  <a:pt x="5997095" y="1771694"/>
                  <a:pt x="6025977" y="1785382"/>
                  <a:pt x="6064751" y="1778450"/>
                </a:cubicBezTo>
                <a:cubicBezTo>
                  <a:pt x="6088334" y="1752766"/>
                  <a:pt x="6099508" y="1787374"/>
                  <a:pt x="6122352" y="1789671"/>
                </a:cubicBezTo>
                <a:lnTo>
                  <a:pt x="6128122" y="1788981"/>
                </a:lnTo>
                <a:lnTo>
                  <a:pt x="6141014" y="1782915"/>
                </a:lnTo>
                <a:lnTo>
                  <a:pt x="6145388" y="1779947"/>
                </a:lnTo>
                <a:cubicBezTo>
                  <a:pt x="6148578" y="1778158"/>
                  <a:pt x="6150926" y="1777299"/>
                  <a:pt x="6152799" y="1777068"/>
                </a:cubicBezTo>
                <a:lnTo>
                  <a:pt x="6153131" y="1777217"/>
                </a:lnTo>
                <a:lnTo>
                  <a:pt x="6159777" y="1774090"/>
                </a:lnTo>
                <a:cubicBezTo>
                  <a:pt x="6170646" y="1768312"/>
                  <a:pt x="6180893" y="1762216"/>
                  <a:pt x="6190386" y="1756022"/>
                </a:cubicBezTo>
                <a:cubicBezTo>
                  <a:pt x="6207960" y="1764717"/>
                  <a:pt x="6238019" y="1734533"/>
                  <a:pt x="6249518" y="1759399"/>
                </a:cubicBezTo>
                <a:cubicBezTo>
                  <a:pt x="6262790" y="1751731"/>
                  <a:pt x="6265029" y="1738657"/>
                  <a:pt x="6270527" y="1755769"/>
                </a:cubicBezTo>
                <a:cubicBezTo>
                  <a:pt x="6275192" y="1753681"/>
                  <a:pt x="6279041" y="1753811"/>
                  <a:pt x="6282550" y="1755003"/>
                </a:cubicBezTo>
                <a:lnTo>
                  <a:pt x="6283816" y="1755712"/>
                </a:lnTo>
                <a:lnTo>
                  <a:pt x="6313084" y="1738281"/>
                </a:lnTo>
                <a:lnTo>
                  <a:pt x="6318182" y="1737732"/>
                </a:lnTo>
                <a:lnTo>
                  <a:pt x="6335709" y="1724111"/>
                </a:lnTo>
                <a:lnTo>
                  <a:pt x="6345588" y="1718279"/>
                </a:lnTo>
                <a:lnTo>
                  <a:pt x="6346673" y="1714145"/>
                </a:lnTo>
                <a:cubicBezTo>
                  <a:pt x="6348796" y="1711062"/>
                  <a:pt x="6353055" y="1708421"/>
                  <a:pt x="6362126" y="1706799"/>
                </a:cubicBezTo>
                <a:lnTo>
                  <a:pt x="6364545" y="1706892"/>
                </a:lnTo>
                <a:cubicBezTo>
                  <a:pt x="6367637" y="1703281"/>
                  <a:pt x="6424942" y="1698254"/>
                  <a:pt x="6464076" y="1679171"/>
                </a:cubicBezTo>
                <a:cubicBezTo>
                  <a:pt x="6504464" y="1655724"/>
                  <a:pt x="6547114" y="1618110"/>
                  <a:pt x="6599352" y="1592397"/>
                </a:cubicBezTo>
                <a:cubicBezTo>
                  <a:pt x="6621028" y="1623320"/>
                  <a:pt x="6702628" y="1477903"/>
                  <a:pt x="6694106" y="1530854"/>
                </a:cubicBezTo>
                <a:cubicBezTo>
                  <a:pt x="6709146" y="1521510"/>
                  <a:pt x="6782557" y="1496994"/>
                  <a:pt x="6779808" y="1510598"/>
                </a:cubicBezTo>
                <a:cubicBezTo>
                  <a:pt x="6816671" y="1469344"/>
                  <a:pt x="6859225" y="1490432"/>
                  <a:pt x="6910674" y="1458095"/>
                </a:cubicBezTo>
                <a:cubicBezTo>
                  <a:pt x="6958236" y="1468911"/>
                  <a:pt x="6926351" y="1454150"/>
                  <a:pt x="6962144" y="1445637"/>
                </a:cubicBezTo>
                <a:cubicBezTo>
                  <a:pt x="6938512" y="1427780"/>
                  <a:pt x="7010208" y="1442012"/>
                  <a:pt x="6995460" y="1417188"/>
                </a:cubicBezTo>
                <a:lnTo>
                  <a:pt x="7017033" y="1416698"/>
                </a:lnTo>
                <a:lnTo>
                  <a:pt x="7020886" y="1416805"/>
                </a:lnTo>
                <a:lnTo>
                  <a:pt x="7033438" y="1413061"/>
                </a:lnTo>
                <a:lnTo>
                  <a:pt x="7040555" y="1417220"/>
                </a:lnTo>
                <a:lnTo>
                  <a:pt x="7062011" y="1415322"/>
                </a:lnTo>
                <a:cubicBezTo>
                  <a:pt x="7069494" y="1413805"/>
                  <a:pt x="7076899" y="1411231"/>
                  <a:pt x="7084117" y="1406974"/>
                </a:cubicBezTo>
                <a:cubicBezTo>
                  <a:pt x="7101577" y="1383961"/>
                  <a:pt x="7164447" y="1391139"/>
                  <a:pt x="7185047" y="1361519"/>
                </a:cubicBezTo>
                <a:cubicBezTo>
                  <a:pt x="7194363" y="1352352"/>
                  <a:pt x="7233839" y="1334552"/>
                  <a:pt x="7247783" y="1337622"/>
                </a:cubicBezTo>
                <a:cubicBezTo>
                  <a:pt x="7257348" y="1335236"/>
                  <a:pt x="7264529" y="1328498"/>
                  <a:pt x="7275307" y="1333722"/>
                </a:cubicBezTo>
                <a:cubicBezTo>
                  <a:pt x="7289966" y="1339225"/>
                  <a:pt x="7305349" y="1312996"/>
                  <a:pt x="7311261" y="1324795"/>
                </a:cubicBezTo>
                <a:cubicBezTo>
                  <a:pt x="7322509" y="1306494"/>
                  <a:pt x="7356236" y="1316612"/>
                  <a:pt x="7377571" y="1313050"/>
                </a:cubicBezTo>
                <a:cubicBezTo>
                  <a:pt x="7384603" y="1296817"/>
                  <a:pt x="7422434" y="1305349"/>
                  <a:pt x="7461694" y="1290297"/>
                </a:cubicBezTo>
                <a:cubicBezTo>
                  <a:pt x="7468925" y="1271946"/>
                  <a:pt x="7488273" y="1280301"/>
                  <a:pt x="7507193" y="1251613"/>
                </a:cubicBezTo>
                <a:cubicBezTo>
                  <a:pt x="7509613" y="1252526"/>
                  <a:pt x="7512260" y="1253190"/>
                  <a:pt x="7515052" y="1253584"/>
                </a:cubicBezTo>
                <a:cubicBezTo>
                  <a:pt x="7531272" y="1255869"/>
                  <a:pt x="7548775" y="1248744"/>
                  <a:pt x="7554146" y="1237669"/>
                </a:cubicBezTo>
                <a:cubicBezTo>
                  <a:pt x="7587383" y="1195873"/>
                  <a:pt x="7632956" y="1177588"/>
                  <a:pt x="7671846" y="1155347"/>
                </a:cubicBezTo>
                <a:cubicBezTo>
                  <a:pt x="7717626" y="1132532"/>
                  <a:pt x="7704339" y="1170169"/>
                  <a:pt x="7748774" y="1124980"/>
                </a:cubicBezTo>
                <a:cubicBezTo>
                  <a:pt x="7761564" y="1130678"/>
                  <a:pt x="7769446" y="1127888"/>
                  <a:pt x="7779182" y="1118490"/>
                </a:cubicBezTo>
                <a:cubicBezTo>
                  <a:pt x="7801901" y="1108032"/>
                  <a:pt x="7816047" y="1129940"/>
                  <a:pt x="7829932" y="1107346"/>
                </a:cubicBezTo>
                <a:cubicBezTo>
                  <a:pt x="7834286" y="1120482"/>
                  <a:pt x="7877354" y="1093242"/>
                  <a:pt x="7875510" y="1109570"/>
                </a:cubicBezTo>
                <a:cubicBezTo>
                  <a:pt x="7898453" y="1113571"/>
                  <a:pt x="7893102" y="1093377"/>
                  <a:pt x="7914918" y="1096070"/>
                </a:cubicBezTo>
                <a:cubicBezTo>
                  <a:pt x="7933463" y="1091055"/>
                  <a:pt x="7896037" y="1088002"/>
                  <a:pt x="7914188" y="1079287"/>
                </a:cubicBezTo>
                <a:cubicBezTo>
                  <a:pt x="7937737" y="1070775"/>
                  <a:pt x="7922008" y="1049943"/>
                  <a:pt x="7959552" y="1069277"/>
                </a:cubicBezTo>
                <a:cubicBezTo>
                  <a:pt x="7978616" y="1052937"/>
                  <a:pt x="7992226" y="1062990"/>
                  <a:pt x="8029450" y="1055589"/>
                </a:cubicBezTo>
                <a:lnTo>
                  <a:pt x="8038422" y="1049493"/>
                </a:lnTo>
                <a:lnTo>
                  <a:pt x="8053585" y="1058943"/>
                </a:lnTo>
                <a:cubicBezTo>
                  <a:pt x="8061619" y="1062358"/>
                  <a:pt x="8070634" y="1063636"/>
                  <a:pt x="8081474" y="1059840"/>
                </a:cubicBezTo>
                <a:cubicBezTo>
                  <a:pt x="8141491" y="1015057"/>
                  <a:pt x="8090266" y="1080479"/>
                  <a:pt x="8197391" y="1038853"/>
                </a:cubicBezTo>
                <a:cubicBezTo>
                  <a:pt x="8201677" y="1033108"/>
                  <a:pt x="8217224" y="1033020"/>
                  <a:pt x="8218531" y="1038736"/>
                </a:cubicBezTo>
                <a:cubicBezTo>
                  <a:pt x="8224749" y="1034989"/>
                  <a:pt x="8236410" y="1019803"/>
                  <a:pt x="8242405" y="1027800"/>
                </a:cubicBezTo>
                <a:cubicBezTo>
                  <a:pt x="8260401" y="1023020"/>
                  <a:pt x="8277595" y="1016764"/>
                  <a:pt x="8293586" y="1009216"/>
                </a:cubicBezTo>
                <a:lnTo>
                  <a:pt x="8325267" y="990249"/>
                </a:lnTo>
                <a:lnTo>
                  <a:pt x="8335565" y="995156"/>
                </a:lnTo>
                <a:cubicBezTo>
                  <a:pt x="8342208" y="997234"/>
                  <a:pt x="8349366" y="997680"/>
                  <a:pt x="8357350" y="994276"/>
                </a:cubicBezTo>
                <a:cubicBezTo>
                  <a:pt x="8398773" y="957879"/>
                  <a:pt x="8366593" y="1009035"/>
                  <a:pt x="8445003" y="972367"/>
                </a:cubicBezTo>
                <a:cubicBezTo>
                  <a:pt x="8447663" y="967887"/>
                  <a:pt x="8459739" y="966961"/>
                  <a:pt x="8461421" y="971111"/>
                </a:cubicBezTo>
                <a:cubicBezTo>
                  <a:pt x="8465819" y="968000"/>
                  <a:pt x="8473109" y="956137"/>
                  <a:pt x="8478704" y="961712"/>
                </a:cubicBezTo>
                <a:cubicBezTo>
                  <a:pt x="8505565" y="952663"/>
                  <a:pt x="8529238" y="939426"/>
                  <a:pt x="8547429" y="923277"/>
                </a:cubicBezTo>
                <a:cubicBezTo>
                  <a:pt x="8576531" y="919061"/>
                  <a:pt x="8579138" y="912461"/>
                  <a:pt x="8579319" y="905576"/>
                </a:cubicBezTo>
                <a:cubicBezTo>
                  <a:pt x="8579529" y="904096"/>
                  <a:pt x="8579740" y="902618"/>
                  <a:pt x="8579950" y="901139"/>
                </a:cubicBezTo>
                <a:lnTo>
                  <a:pt x="8589038" y="903946"/>
                </a:lnTo>
                <a:cubicBezTo>
                  <a:pt x="8598255" y="904433"/>
                  <a:pt x="8605836" y="900079"/>
                  <a:pt x="8612581" y="893445"/>
                </a:cubicBezTo>
                <a:lnTo>
                  <a:pt x="8620213" y="884417"/>
                </a:lnTo>
                <a:lnTo>
                  <a:pt x="8636849" y="879570"/>
                </a:lnTo>
                <a:cubicBezTo>
                  <a:pt x="8647569" y="875664"/>
                  <a:pt x="8658506" y="871048"/>
                  <a:pt x="8678353" y="868709"/>
                </a:cubicBezTo>
                <a:cubicBezTo>
                  <a:pt x="8676250" y="844726"/>
                  <a:pt x="8711895" y="858913"/>
                  <a:pt x="8721366" y="848445"/>
                </a:cubicBezTo>
                <a:cubicBezTo>
                  <a:pt x="8730651" y="852242"/>
                  <a:pt x="8737642" y="851631"/>
                  <a:pt x="8743257" y="848457"/>
                </a:cubicBezTo>
                <a:lnTo>
                  <a:pt x="8755719" y="834419"/>
                </a:lnTo>
                <a:lnTo>
                  <a:pt x="8776970" y="830126"/>
                </a:lnTo>
                <a:cubicBezTo>
                  <a:pt x="8786153" y="826014"/>
                  <a:pt x="8792888" y="819621"/>
                  <a:pt x="8795998" y="809645"/>
                </a:cubicBezTo>
                <a:cubicBezTo>
                  <a:pt x="8805952" y="821837"/>
                  <a:pt x="8809794" y="841181"/>
                  <a:pt x="8837498" y="830583"/>
                </a:cubicBezTo>
                <a:cubicBezTo>
                  <a:pt x="8851172" y="827584"/>
                  <a:pt x="8868029" y="799681"/>
                  <a:pt x="8878040" y="791651"/>
                </a:cubicBezTo>
                <a:lnTo>
                  <a:pt x="8897564" y="782401"/>
                </a:lnTo>
                <a:lnTo>
                  <a:pt x="8905560" y="786219"/>
                </a:lnTo>
                <a:lnTo>
                  <a:pt x="8917778" y="783256"/>
                </a:lnTo>
                <a:lnTo>
                  <a:pt x="8914746" y="775031"/>
                </a:lnTo>
                <a:lnTo>
                  <a:pt x="8947030" y="764252"/>
                </a:lnTo>
                <a:cubicBezTo>
                  <a:pt x="8970788" y="755523"/>
                  <a:pt x="8988067" y="745115"/>
                  <a:pt x="8977138" y="726774"/>
                </a:cubicBezTo>
                <a:cubicBezTo>
                  <a:pt x="8977490" y="701480"/>
                  <a:pt x="9039667" y="723232"/>
                  <a:pt x="9028928" y="698996"/>
                </a:cubicBezTo>
                <a:cubicBezTo>
                  <a:pt x="9056296" y="708989"/>
                  <a:pt x="9080686" y="673518"/>
                  <a:pt x="9114263" y="665106"/>
                </a:cubicBezTo>
                <a:cubicBezTo>
                  <a:pt x="9115667" y="652470"/>
                  <a:pt x="9123557" y="650905"/>
                  <a:pt x="9139429" y="653134"/>
                </a:cubicBezTo>
                <a:cubicBezTo>
                  <a:pt x="9248531" y="629411"/>
                  <a:pt x="9343720" y="468354"/>
                  <a:pt x="9380600" y="515628"/>
                </a:cubicBezTo>
                <a:cubicBezTo>
                  <a:pt x="9406272" y="509931"/>
                  <a:pt x="9503943" y="538669"/>
                  <a:pt x="9561831" y="513591"/>
                </a:cubicBezTo>
                <a:cubicBezTo>
                  <a:pt x="9577802" y="480860"/>
                  <a:pt x="9713285" y="478736"/>
                  <a:pt x="9742561" y="469315"/>
                </a:cubicBezTo>
                <a:cubicBezTo>
                  <a:pt x="9742569" y="450758"/>
                  <a:pt x="9797169" y="453829"/>
                  <a:pt x="9784394" y="429345"/>
                </a:cubicBezTo>
                <a:cubicBezTo>
                  <a:pt x="9787055" y="417172"/>
                  <a:pt x="9801869" y="413844"/>
                  <a:pt x="9811914" y="421889"/>
                </a:cubicBezTo>
                <a:cubicBezTo>
                  <a:pt x="9828901" y="415568"/>
                  <a:pt x="9835642" y="400341"/>
                  <a:pt x="9858388" y="412158"/>
                </a:cubicBezTo>
                <a:cubicBezTo>
                  <a:pt x="9881945" y="404057"/>
                  <a:pt x="9894276" y="360744"/>
                  <a:pt x="9921770" y="380896"/>
                </a:cubicBezTo>
                <a:cubicBezTo>
                  <a:pt x="9930032" y="337884"/>
                  <a:pt x="10038117" y="312408"/>
                  <a:pt x="10084861" y="294587"/>
                </a:cubicBezTo>
                <a:cubicBezTo>
                  <a:pt x="10141631" y="278266"/>
                  <a:pt x="10188248" y="249698"/>
                  <a:pt x="10271351" y="227987"/>
                </a:cubicBezTo>
                <a:cubicBezTo>
                  <a:pt x="10362764" y="229558"/>
                  <a:pt x="10358378" y="196042"/>
                  <a:pt x="10424673" y="178078"/>
                </a:cubicBezTo>
                <a:cubicBezTo>
                  <a:pt x="10452909" y="162753"/>
                  <a:pt x="10514634" y="185033"/>
                  <a:pt x="10534657" y="156701"/>
                </a:cubicBezTo>
                <a:cubicBezTo>
                  <a:pt x="10595265" y="170910"/>
                  <a:pt x="10637600" y="149657"/>
                  <a:pt x="10726300" y="150292"/>
                </a:cubicBezTo>
                <a:cubicBezTo>
                  <a:pt x="10775756" y="148210"/>
                  <a:pt x="10805324" y="153235"/>
                  <a:pt x="10861177" y="138253"/>
                </a:cubicBezTo>
                <a:cubicBezTo>
                  <a:pt x="10888992" y="99450"/>
                  <a:pt x="10971843" y="126363"/>
                  <a:pt x="10995894" y="78271"/>
                </a:cubicBezTo>
                <a:cubicBezTo>
                  <a:pt x="11009945" y="87061"/>
                  <a:pt x="11016683" y="79738"/>
                  <a:pt x="11031776" y="74275"/>
                </a:cubicBezTo>
                <a:cubicBezTo>
                  <a:pt x="11049588" y="91553"/>
                  <a:pt x="11064655" y="65479"/>
                  <a:pt x="11082485" y="73705"/>
                </a:cubicBezTo>
                <a:cubicBezTo>
                  <a:pt x="11124351" y="51595"/>
                  <a:pt x="11194283" y="44212"/>
                  <a:pt x="11230739" y="34792"/>
                </a:cubicBezTo>
                <a:cubicBezTo>
                  <a:pt x="11248967" y="30081"/>
                  <a:pt x="11257520" y="13218"/>
                  <a:pt x="11268645" y="482"/>
                </a:cubicBezTo>
                <a:lnTo>
                  <a:pt x="11269336" y="3"/>
                </a:lnTo>
                <a:lnTo>
                  <a:pt x="0" y="3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17CBD3A-1336-BC59-D1DA-40BD9FB12E9A}"/>
              </a:ext>
            </a:extLst>
          </p:cNvPr>
          <p:cNvSpPr txBox="1"/>
          <p:nvPr/>
        </p:nvSpPr>
        <p:spPr>
          <a:xfrm>
            <a:off x="782470" y="381663"/>
            <a:ext cx="6592960" cy="8269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ko-KR" sz="36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highlight>
                  <a:srgbClr val="F4F4F4"/>
                </a:highlight>
                <a:latin typeface="+mj-lt"/>
                <a:ea typeface="+mj-ea"/>
                <a:cs typeface="+mj-cs"/>
              </a:rPr>
              <a:t>8.</a:t>
            </a:r>
            <a:r>
              <a:rPr lang="ko-KR" altLang="en-US" sz="36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highlight>
                  <a:srgbClr val="F4F4F4"/>
                </a:highlight>
                <a:latin typeface="+mj-lt"/>
                <a:ea typeface="+mj-ea"/>
                <a:cs typeface="+mj-cs"/>
              </a:rPr>
              <a:t>고도 성장기의 주요 산업</a:t>
            </a:r>
            <a:endParaRPr lang="en-US" altLang="ko-KR" sz="36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4518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B15BF9C-196F-651B-CB46-187206AF813C}"/>
              </a:ext>
            </a:extLst>
          </p:cNvPr>
          <p:cNvSpPr txBox="1"/>
          <p:nvPr/>
        </p:nvSpPr>
        <p:spPr>
          <a:xfrm>
            <a:off x="858585" y="705423"/>
            <a:ext cx="4419585" cy="54471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000" b="1" i="0" dirty="0">
                <a:effectLst/>
                <a:highlight>
                  <a:srgbClr val="FFFFFF"/>
                </a:highlight>
              </a:rPr>
              <a:t>자동차 산업의 발전</a:t>
            </a:r>
            <a:endParaRPr lang="en-US" altLang="ko-KR" sz="2000" b="0" i="0" dirty="0">
              <a:effectLst/>
              <a:highlight>
                <a:srgbClr val="FFFFFF"/>
              </a:highlight>
            </a:endParaRP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ko-KR" sz="2000" b="1" i="0" dirty="0">
              <a:effectLst/>
              <a:highlight>
                <a:srgbClr val="FFFFFF"/>
              </a:highlight>
            </a:endParaRP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000" b="1" i="0" dirty="0">
                <a:effectLst/>
                <a:highlight>
                  <a:srgbClr val="FFFFFF"/>
                </a:highlight>
              </a:rPr>
              <a:t>주요 기업과 기술 혁신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: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토요타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닛산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000" b="0" i="0" dirty="0" err="1">
                <a:effectLst/>
                <a:highlight>
                  <a:srgbClr val="FFFFFF"/>
                </a:highlight>
              </a:rPr>
              <a:t>혼다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등 주요 자동차 회사들이 기술 혁신을 통해 성공적인 제품을 개발하였습니다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.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연구 개발에 대한 투자가 늘어나며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일본 자동차 기술은 세계적 수준으로 도약하였습니다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.</a:t>
            </a: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ko-KR" sz="2000" b="1" i="0" dirty="0">
              <a:effectLst/>
              <a:highlight>
                <a:srgbClr val="FFFFFF"/>
              </a:highlight>
            </a:endParaRP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000" b="1" i="0" dirty="0">
                <a:effectLst/>
                <a:highlight>
                  <a:srgbClr val="FFFFFF"/>
                </a:highlight>
              </a:rPr>
              <a:t>수출 확대와 글로벌 시장 진출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: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자동차 산업은 무역 수지 흑자를 이루며 세계 시장에서 강세를 보였습니다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.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일본 자동차는 고품질과 경쟁력 있는 가격으로 세계 시장을 누빌 수 있었습니다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.</a:t>
            </a:r>
          </a:p>
        </p:txBody>
      </p:sp>
      <p:pic>
        <p:nvPicPr>
          <p:cNvPr id="18" name="Picture 6" descr="여러 다른 방향으로 주행하는 자동차가 있으며 서로 복잡하게 얽혀 있는 고속도로">
            <a:extLst>
              <a:ext uri="{FF2B5EF4-FFF2-40B4-BE49-F238E27FC236}">
                <a16:creationId xmlns:a16="http://schemas.microsoft.com/office/drawing/2014/main" id="{DD34875F-5BAD-D92E-B70D-9C6CAB0069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03" r="22120" b="1"/>
          <a:stretch/>
        </p:blipFill>
        <p:spPr>
          <a:xfrm>
            <a:off x="6096000" y="10"/>
            <a:ext cx="6095999" cy="6857990"/>
          </a:xfrm>
          <a:prstGeom prst="rect">
            <a:avLst/>
          </a:prstGeom>
        </p:spPr>
      </p:pic>
      <p:sp>
        <p:nvSpPr>
          <p:cNvPr id="19" name="Rectangle 10">
            <a:extLst>
              <a:ext uri="{FF2B5EF4-FFF2-40B4-BE49-F238E27FC236}">
                <a16:creationId xmlns:a16="http://schemas.microsoft.com/office/drawing/2014/main" id="{AE3A741D-C19B-960A-5803-1C5887147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369424" y="3028872"/>
            <a:ext cx="1559464" cy="6106313"/>
          </a:xfrm>
          <a:prstGeom prst="rect">
            <a:avLst/>
          </a:prstGeom>
          <a:gradFill>
            <a:gsLst>
              <a:gs pos="0">
                <a:schemeClr val="accent5">
                  <a:alpha val="77000"/>
                </a:schemeClr>
              </a:gs>
              <a:gs pos="57000">
                <a:schemeClr val="accent5">
                  <a:lumMod val="60000"/>
                  <a:lumOff val="40000"/>
                  <a:alpha val="0"/>
                </a:schemeClr>
              </a:gs>
            </a:gsLst>
            <a:lin ang="11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9C3A50E9-9119-7BC3-083B-2D84CCC78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15441" y="-3760"/>
            <a:ext cx="2176557" cy="6857999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40000">
                <a:schemeClr val="accent2">
                  <a:alpha val="0"/>
                </a:schemeClr>
              </a:gs>
            </a:gsLst>
            <a:lin ang="11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4">
            <a:extLst>
              <a:ext uri="{FF2B5EF4-FFF2-40B4-BE49-F238E27FC236}">
                <a16:creationId xmlns:a16="http://schemas.microsoft.com/office/drawing/2014/main" id="{DC39DE25-0E4E-0AA7-0932-1D78C2372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096000" y="5502302"/>
            <a:ext cx="6106314" cy="1359456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9000"/>
                </a:schemeClr>
              </a:gs>
              <a:gs pos="38000">
                <a:schemeClr val="accent5">
                  <a:lumMod val="60000"/>
                  <a:lumOff val="40000"/>
                  <a:alpha val="0"/>
                </a:schemeClr>
              </a:gs>
            </a:gsLst>
            <a:lin ang="4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D6EA299-0840-6DEA-E670-C49AEBC87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026892" y="2939627"/>
            <a:ext cx="3162908" cy="391461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51000">
                <a:schemeClr val="accent5">
                  <a:lumMod val="60000"/>
                  <a:lumOff val="40000"/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119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06A389-967A-31F8-BED1-8B16579B96A0}"/>
              </a:ext>
            </a:extLst>
          </p:cNvPr>
          <p:cNvSpPr txBox="1"/>
          <p:nvPr/>
        </p:nvSpPr>
        <p:spPr>
          <a:xfrm>
            <a:off x="1156851" y="637762"/>
            <a:ext cx="9888496" cy="9001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ko-KR" altLang="en-US" sz="4000" b="1" i="0" kern="1200" dirty="0">
                <a:effectLst/>
                <a:highlight>
                  <a:srgbClr val="FFFFFF"/>
                </a:highlight>
                <a:latin typeface="+mj-lt"/>
                <a:ea typeface="+mj-ea"/>
                <a:cs typeface="+mj-cs"/>
              </a:rPr>
              <a:t>에도 시대 개요 및 봉건제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6F915A-15E9-FA16-A053-3B5D44FD7A52}"/>
              </a:ext>
            </a:extLst>
          </p:cNvPr>
          <p:cNvSpPr txBox="1"/>
          <p:nvPr/>
        </p:nvSpPr>
        <p:spPr>
          <a:xfrm>
            <a:off x="1155548" y="2217343"/>
            <a:ext cx="9880893" cy="3959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400" b="1" i="0" dirty="0">
                <a:effectLst/>
                <a:highlight>
                  <a:srgbClr val="FFFFFF"/>
                </a:highlight>
              </a:rPr>
              <a:t>에도 막부의 성립과 정치적 안정</a:t>
            </a: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400" b="1" i="0" dirty="0">
                <a:effectLst/>
                <a:highlight>
                  <a:srgbClr val="FFFFFF"/>
                </a:highlight>
              </a:rPr>
              <a:t>에도 막부 성립 </a:t>
            </a:r>
            <a:r>
              <a:rPr lang="en-US" altLang="ko-KR" sz="2400" b="1" i="0" dirty="0">
                <a:effectLst/>
                <a:highlight>
                  <a:srgbClr val="FFFFFF"/>
                </a:highlight>
              </a:rPr>
              <a:t>(1603</a:t>
            </a:r>
            <a:r>
              <a:rPr lang="ko-KR" altLang="en-US" sz="2400" b="1" i="0" dirty="0">
                <a:effectLst/>
                <a:highlight>
                  <a:srgbClr val="FFFFFF"/>
                </a:highlight>
              </a:rPr>
              <a:t>년</a:t>
            </a:r>
            <a:r>
              <a:rPr lang="en-US" altLang="ko-KR" sz="2400" b="1" i="0" dirty="0">
                <a:effectLst/>
                <a:highlight>
                  <a:srgbClr val="FFFFFF"/>
                </a:highlight>
              </a:rPr>
              <a:t>)</a:t>
            </a:r>
            <a:r>
              <a:rPr lang="en-US" altLang="ko-KR" sz="2400" b="0" i="0" dirty="0">
                <a:effectLst/>
                <a:highlight>
                  <a:srgbClr val="FFFFFF"/>
                </a:highlight>
              </a:rPr>
              <a:t>: </a:t>
            </a:r>
            <a:r>
              <a:rPr lang="ko-KR" altLang="en-US" sz="2400" b="0" i="0" dirty="0" err="1">
                <a:effectLst/>
                <a:highlight>
                  <a:srgbClr val="FFFFFF"/>
                </a:highlight>
              </a:rPr>
              <a:t>도쿠가와</a:t>
            </a:r>
            <a:r>
              <a:rPr lang="en-US" altLang="ko-KR" sz="2400" b="0" i="0" dirty="0">
                <a:effectLst/>
                <a:highlight>
                  <a:srgbClr val="FFFFFF"/>
                </a:highlight>
              </a:rPr>
              <a:t> </a:t>
            </a:r>
            <a:r>
              <a:rPr lang="ko-KR" altLang="en-US" sz="2400" b="0" i="0" dirty="0" err="1">
                <a:effectLst/>
                <a:highlight>
                  <a:srgbClr val="FFFFFF"/>
                </a:highlight>
              </a:rPr>
              <a:t>이에야스가</a:t>
            </a:r>
            <a:r>
              <a:rPr lang="en-US" altLang="ko-KR" sz="2400" b="0" i="0" dirty="0">
                <a:effectLst/>
                <a:highlight>
                  <a:srgbClr val="FFFFFF"/>
                </a:highlight>
              </a:rPr>
              <a:t> </a:t>
            </a:r>
            <a:r>
              <a:rPr lang="ko-KR" altLang="en-US" sz="2400" b="0" i="0" dirty="0">
                <a:effectLst/>
                <a:highlight>
                  <a:srgbClr val="FFFFFF"/>
                </a:highlight>
              </a:rPr>
              <a:t>에도</a:t>
            </a:r>
            <a:r>
              <a:rPr lang="en-US" altLang="ko-KR" sz="2400" b="0" i="0" dirty="0">
                <a:effectLst/>
                <a:highlight>
                  <a:srgbClr val="FFFFFF"/>
                </a:highlight>
              </a:rPr>
              <a:t>(</a:t>
            </a:r>
            <a:r>
              <a:rPr lang="ko-KR" altLang="en-US" sz="2400" b="0" i="0" dirty="0">
                <a:effectLst/>
                <a:highlight>
                  <a:srgbClr val="FFFFFF"/>
                </a:highlight>
              </a:rPr>
              <a:t>현재의 도쿄</a:t>
            </a:r>
            <a:r>
              <a:rPr lang="en-US" altLang="ko-KR" sz="2400" b="0" i="0" dirty="0">
                <a:effectLst/>
                <a:highlight>
                  <a:srgbClr val="FFFFFF"/>
                </a:highlight>
              </a:rPr>
              <a:t>)</a:t>
            </a:r>
            <a:r>
              <a:rPr lang="ko-KR" altLang="en-US" sz="2400" b="0" i="0" dirty="0">
                <a:effectLst/>
                <a:highlight>
                  <a:srgbClr val="FFFFFF"/>
                </a:highlight>
              </a:rPr>
              <a:t>에 막부를 열고 일본 전역을 통치하기 시작함</a:t>
            </a:r>
            <a:r>
              <a:rPr lang="en-US" altLang="ko-KR" sz="2400" b="0" i="0" dirty="0">
                <a:effectLst/>
                <a:highlight>
                  <a:srgbClr val="FFFFFF"/>
                </a:highlight>
              </a:rPr>
              <a:t>.</a:t>
            </a: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400" b="1" i="0" dirty="0">
                <a:effectLst/>
                <a:highlight>
                  <a:srgbClr val="FFFFFF"/>
                </a:highlight>
              </a:rPr>
              <a:t>정치적 안정</a:t>
            </a:r>
            <a:r>
              <a:rPr lang="en-US" altLang="ko-KR" sz="2400" b="0" i="0" dirty="0">
                <a:effectLst/>
                <a:highlight>
                  <a:srgbClr val="FFFFFF"/>
                </a:highlight>
              </a:rPr>
              <a:t>: </a:t>
            </a:r>
            <a:r>
              <a:rPr lang="ko-KR" altLang="en-US" sz="2400" b="0" i="0" dirty="0">
                <a:effectLst/>
                <a:highlight>
                  <a:srgbClr val="FFFFFF"/>
                </a:highlight>
              </a:rPr>
              <a:t>에도 시대는 </a:t>
            </a:r>
            <a:r>
              <a:rPr lang="en-US" altLang="ko-KR" sz="2400" b="0" i="0" dirty="0">
                <a:effectLst/>
                <a:highlight>
                  <a:srgbClr val="FFFFFF"/>
                </a:highlight>
              </a:rPr>
              <a:t>1603</a:t>
            </a:r>
            <a:r>
              <a:rPr lang="ko-KR" altLang="en-US" sz="2400" b="0" i="0" dirty="0">
                <a:effectLst/>
                <a:highlight>
                  <a:srgbClr val="FFFFFF"/>
                </a:highlight>
              </a:rPr>
              <a:t>년부터 </a:t>
            </a:r>
            <a:r>
              <a:rPr lang="en-US" altLang="ko-KR" sz="2400" b="0" i="0" dirty="0">
                <a:effectLst/>
                <a:highlight>
                  <a:srgbClr val="FFFFFF"/>
                </a:highlight>
              </a:rPr>
              <a:t>1868</a:t>
            </a:r>
            <a:r>
              <a:rPr lang="ko-KR" altLang="en-US" sz="2400" b="0" i="0" dirty="0">
                <a:effectLst/>
                <a:highlight>
                  <a:srgbClr val="FFFFFF"/>
                </a:highlight>
              </a:rPr>
              <a:t>년까지 지속되었으며</a:t>
            </a:r>
            <a:r>
              <a:rPr lang="en-US" altLang="ko-KR" sz="24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400" b="0" i="0" dirty="0">
                <a:effectLst/>
                <a:highlight>
                  <a:srgbClr val="FFFFFF"/>
                </a:highlight>
              </a:rPr>
              <a:t>이 시기는 일본이 비교적 평화롭고 안정된 시기를 보낸 기간으로</a:t>
            </a:r>
            <a:r>
              <a:rPr lang="en-US" altLang="ko-KR" sz="24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400" b="0" i="0" dirty="0">
                <a:effectLst/>
                <a:highlight>
                  <a:srgbClr val="FFFFFF"/>
                </a:highlight>
              </a:rPr>
              <a:t>정치적 안정은 경제 발전의 토대가 되었음</a:t>
            </a:r>
            <a:r>
              <a:rPr lang="en-US" altLang="ko-KR" sz="2400" b="0" i="0" dirty="0">
                <a:effectLst/>
                <a:highlight>
                  <a:srgbClr val="FFFFFF"/>
                </a:highlight>
              </a:rPr>
              <a:t>.</a:t>
            </a: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400" b="1" i="0" dirty="0">
                <a:effectLst/>
                <a:highlight>
                  <a:srgbClr val="FFFFFF"/>
                </a:highlight>
              </a:rPr>
              <a:t>봉건제 사회 구조</a:t>
            </a:r>
            <a:r>
              <a:rPr lang="en-US" altLang="ko-KR" sz="2400" b="0" i="0" dirty="0">
                <a:effectLst/>
                <a:highlight>
                  <a:srgbClr val="FFFFFF"/>
                </a:highlight>
              </a:rPr>
              <a:t>: </a:t>
            </a:r>
            <a:r>
              <a:rPr lang="ko-KR" altLang="en-US" sz="2400" b="0" i="0" dirty="0">
                <a:effectLst/>
                <a:highlight>
                  <a:srgbClr val="FFFFFF"/>
                </a:highlight>
              </a:rPr>
              <a:t>사무라이 계급이 지배하는 봉건 사회로</a:t>
            </a:r>
            <a:r>
              <a:rPr lang="en-US" altLang="ko-KR" sz="24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400" b="0" i="0" dirty="0">
                <a:effectLst/>
                <a:highlight>
                  <a:srgbClr val="FFFFFF"/>
                </a:highlight>
              </a:rPr>
              <a:t>다이묘</a:t>
            </a:r>
            <a:r>
              <a:rPr lang="en-US" altLang="ko-KR" sz="2400" b="0" i="0" dirty="0">
                <a:effectLst/>
                <a:highlight>
                  <a:srgbClr val="FFFFFF"/>
                </a:highlight>
              </a:rPr>
              <a:t>(</a:t>
            </a:r>
            <a:r>
              <a:rPr lang="ko-KR" altLang="en-US" sz="2400" b="0" i="0" dirty="0">
                <a:effectLst/>
                <a:highlight>
                  <a:srgbClr val="FFFFFF"/>
                </a:highlight>
              </a:rPr>
              <a:t>영주</a:t>
            </a:r>
            <a:r>
              <a:rPr lang="en-US" altLang="ko-KR" sz="2400" b="0" i="0" dirty="0">
                <a:effectLst/>
                <a:highlight>
                  <a:srgbClr val="FFFFFF"/>
                </a:highlight>
              </a:rPr>
              <a:t>)</a:t>
            </a:r>
            <a:r>
              <a:rPr lang="ko-KR" altLang="en-US" sz="2400" b="0" i="0" dirty="0">
                <a:effectLst/>
                <a:highlight>
                  <a:srgbClr val="FFFFFF"/>
                </a:highlight>
              </a:rPr>
              <a:t>들이 지방을 다스리고</a:t>
            </a:r>
            <a:r>
              <a:rPr lang="en-US" altLang="ko-KR" sz="24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400" b="0" i="0" dirty="0">
                <a:effectLst/>
                <a:highlight>
                  <a:srgbClr val="FFFFFF"/>
                </a:highlight>
              </a:rPr>
              <a:t>농민</a:t>
            </a:r>
            <a:r>
              <a:rPr lang="en-US" altLang="ko-KR" sz="24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400" b="0" i="0" dirty="0">
                <a:effectLst/>
                <a:highlight>
                  <a:srgbClr val="FFFFFF"/>
                </a:highlight>
              </a:rPr>
              <a:t>상인</a:t>
            </a:r>
            <a:r>
              <a:rPr lang="en-US" altLang="ko-KR" sz="24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400" b="0" i="0" dirty="0">
                <a:effectLst/>
                <a:highlight>
                  <a:srgbClr val="FFFFFF"/>
                </a:highlight>
              </a:rPr>
              <a:t>장인 등 다양한 계층이 존재함</a:t>
            </a:r>
            <a:r>
              <a:rPr lang="en-US" altLang="ko-KR" sz="2400" b="0" i="0" dirty="0">
                <a:effectLst/>
                <a:highlight>
                  <a:srgbClr val="FFFFFF"/>
                </a:highligh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77723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ECB8617-FD9E-90BD-28B4-F940F5C3A0FB}"/>
              </a:ext>
            </a:extLst>
          </p:cNvPr>
          <p:cNvSpPr txBox="1"/>
          <p:nvPr/>
        </p:nvSpPr>
        <p:spPr>
          <a:xfrm>
            <a:off x="858585" y="709950"/>
            <a:ext cx="4510120" cy="54381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000" b="1" i="0" dirty="0">
                <a:effectLst/>
                <a:highlight>
                  <a:srgbClr val="FFFFFF"/>
                </a:highlight>
              </a:rPr>
              <a:t>전자제품 산업의 부상</a:t>
            </a:r>
            <a:endParaRPr lang="en-US" altLang="ko-KR" sz="2000" b="0" i="0" dirty="0">
              <a:effectLst/>
              <a:highlight>
                <a:srgbClr val="FFFFFF"/>
              </a:highlight>
            </a:endParaRP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ko-KR" sz="2000" b="1" i="0" dirty="0">
              <a:effectLst/>
              <a:highlight>
                <a:srgbClr val="FFFFFF"/>
              </a:highlight>
            </a:endParaRP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000" b="1" i="0" dirty="0">
                <a:effectLst/>
                <a:highlight>
                  <a:srgbClr val="FFFFFF"/>
                </a:highlight>
              </a:rPr>
              <a:t>가전제품과 </a:t>
            </a:r>
            <a:r>
              <a:rPr lang="en-US" altLang="ko-KR" sz="2000" b="1" i="0" dirty="0">
                <a:effectLst/>
                <a:highlight>
                  <a:srgbClr val="FFFFFF"/>
                </a:highlight>
              </a:rPr>
              <a:t>IT </a:t>
            </a:r>
            <a:r>
              <a:rPr lang="ko-KR" altLang="en-US" sz="2000" b="1" i="0" dirty="0">
                <a:effectLst/>
                <a:highlight>
                  <a:srgbClr val="FFFFFF"/>
                </a:highlight>
              </a:rPr>
              <a:t>산업의 성장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: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소니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000" b="0" i="0" dirty="0" err="1">
                <a:effectLst/>
                <a:highlight>
                  <a:srgbClr val="FFFFFF"/>
                </a:highlight>
              </a:rPr>
              <a:t>패나소닉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등의 기업을 중심으로 가전제품과 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IT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산업이 급속히 성장하였습니다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.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특히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일본의 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TV,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오디오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비디오 등의 가전제품은 전 세계적으로 유명하였습니다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.</a:t>
            </a: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ko-KR" sz="2000" b="0" i="0" dirty="0">
              <a:effectLst/>
              <a:highlight>
                <a:srgbClr val="FFFFFF"/>
              </a:highlight>
            </a:endParaRP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000" b="1" i="0" dirty="0">
                <a:effectLst/>
                <a:highlight>
                  <a:srgbClr val="FFFFFF"/>
                </a:highlight>
              </a:rPr>
              <a:t>혁신 제품과 시장 확대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: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기술 혁신을 통해 새로운 제품들이 개발되었고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이를 통해 시장이 확대되었습니다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.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일본의 전자제품은 세계 시장에서 지속적으로 선도적인 역할을 하며 일본 경제의 성장을 견인하였습니다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.</a:t>
            </a:r>
          </a:p>
        </p:txBody>
      </p:sp>
      <p:pic>
        <p:nvPicPr>
          <p:cNvPr id="5" name="Picture 4" descr="픽셀 단위 모니터에 표시된 음파 파형">
            <a:extLst>
              <a:ext uri="{FF2B5EF4-FFF2-40B4-BE49-F238E27FC236}">
                <a16:creationId xmlns:a16="http://schemas.microsoft.com/office/drawing/2014/main" id="{6437D5F5-C979-5F07-CA19-BD825C65E4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81" r="24885" b="-1"/>
          <a:stretch/>
        </p:blipFill>
        <p:spPr>
          <a:xfrm>
            <a:off x="6096000" y="10"/>
            <a:ext cx="6095999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E3A741D-C19B-960A-5803-1C5887147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369424" y="3028872"/>
            <a:ext cx="1559464" cy="6106313"/>
          </a:xfrm>
          <a:prstGeom prst="rect">
            <a:avLst/>
          </a:prstGeom>
          <a:gradFill>
            <a:gsLst>
              <a:gs pos="0">
                <a:schemeClr val="accent5">
                  <a:alpha val="77000"/>
                </a:schemeClr>
              </a:gs>
              <a:gs pos="57000">
                <a:schemeClr val="accent5">
                  <a:lumMod val="60000"/>
                  <a:lumOff val="40000"/>
                  <a:alpha val="0"/>
                </a:schemeClr>
              </a:gs>
            </a:gsLst>
            <a:lin ang="11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C3A50E9-9119-7BC3-083B-2D84CCC78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15441" y="-3760"/>
            <a:ext cx="2176557" cy="6857999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40000">
                <a:schemeClr val="accent2">
                  <a:alpha val="0"/>
                </a:schemeClr>
              </a:gs>
            </a:gsLst>
            <a:lin ang="11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39DE25-0E4E-0AA7-0932-1D78C2372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096000" y="5502302"/>
            <a:ext cx="6106314" cy="1359456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9000"/>
                </a:schemeClr>
              </a:gs>
              <a:gs pos="38000">
                <a:schemeClr val="accent5">
                  <a:lumMod val="60000"/>
                  <a:lumOff val="40000"/>
                  <a:alpha val="0"/>
                </a:schemeClr>
              </a:gs>
            </a:gsLst>
            <a:lin ang="4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D6EA299-0840-6DEA-E670-C49AEBC87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026892" y="2939627"/>
            <a:ext cx="3162908" cy="391461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51000">
                <a:schemeClr val="accent5">
                  <a:lumMod val="60000"/>
                  <a:lumOff val="40000"/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7406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추상적 금융 디지털 분석">
            <a:extLst>
              <a:ext uri="{FF2B5EF4-FFF2-40B4-BE49-F238E27FC236}">
                <a16:creationId xmlns:a16="http://schemas.microsoft.com/office/drawing/2014/main" id="{ADAFAC8B-0DBE-821F-CA58-6D664E6903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15"/>
          <a:stretch/>
        </p:blipFill>
        <p:spPr>
          <a:xfrm>
            <a:off x="-4" y="-16897"/>
            <a:ext cx="12192003" cy="6884632"/>
          </a:xfrm>
          <a:prstGeom prst="rect">
            <a:avLst/>
          </a:prstGeom>
        </p:spPr>
      </p:pic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8870DEF6-46A2-D4F8-8BE6-91165D93E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4083" y="1474755"/>
            <a:ext cx="3943552" cy="39279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A03233-7423-4C54-F2BA-2D92D82314E7}"/>
              </a:ext>
            </a:extLst>
          </p:cNvPr>
          <p:cNvSpPr txBox="1"/>
          <p:nvPr/>
        </p:nvSpPr>
        <p:spPr>
          <a:xfrm>
            <a:off x="7227856" y="2209316"/>
            <a:ext cx="3069083" cy="19455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ko-KR" sz="3200" b="0" i="0" dirty="0">
                <a:effectLst/>
                <a:highlight>
                  <a:srgbClr val="F4F4F4"/>
                </a:highlight>
                <a:latin typeface="+mj-lt"/>
                <a:ea typeface="+mj-ea"/>
                <a:cs typeface="+mj-cs"/>
              </a:rPr>
              <a:t>9.</a:t>
            </a:r>
            <a:r>
              <a:rPr lang="ko-KR" altLang="en-US" sz="3200" b="0" i="0" dirty="0">
                <a:effectLst/>
                <a:highlight>
                  <a:srgbClr val="F4F4F4"/>
                </a:highlight>
                <a:latin typeface="+mj-lt"/>
                <a:ea typeface="+mj-ea"/>
                <a:cs typeface="+mj-cs"/>
              </a:rPr>
              <a:t>경제 기적의 배경</a:t>
            </a:r>
            <a:endParaRPr lang="en-US" altLang="ko-KR" sz="3200" dirty="0">
              <a:latin typeface="+mj-lt"/>
              <a:ea typeface="+mj-ea"/>
              <a:cs typeface="+mj-cs"/>
            </a:endParaRPr>
          </a:p>
        </p:txBody>
      </p:sp>
      <p:cxnSp>
        <p:nvCxnSpPr>
          <p:cNvPr id="15" name="Straight Connector 10">
            <a:extLst>
              <a:ext uri="{FF2B5EF4-FFF2-40B4-BE49-F238E27FC236}">
                <a16:creationId xmlns:a16="http://schemas.microsoft.com/office/drawing/2014/main" id="{8748256A-88AC-4254-406B-0E8EE2CC2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75334" y="1940933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56131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120D4B-8431-6657-5950-34087FAD195C}"/>
              </a:ext>
            </a:extLst>
          </p:cNvPr>
          <p:cNvSpPr txBox="1"/>
          <p:nvPr/>
        </p:nvSpPr>
        <p:spPr>
          <a:xfrm>
            <a:off x="635053" y="697117"/>
            <a:ext cx="4646905" cy="56312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000" b="1" i="0" dirty="0">
                <a:effectLst/>
                <a:highlight>
                  <a:srgbClr val="FFFFFF"/>
                </a:highlight>
              </a:rPr>
              <a:t>경제 기적의 주요 요인</a:t>
            </a:r>
            <a:endParaRPr lang="en-US" altLang="ko-KR" sz="2000" b="0" i="0" dirty="0">
              <a:effectLst/>
              <a:highlight>
                <a:srgbClr val="FFFFFF"/>
              </a:highlight>
            </a:endParaRP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ko-KR" sz="2000" b="1" i="0" dirty="0">
              <a:effectLst/>
              <a:highlight>
                <a:srgbClr val="FFFFFF"/>
              </a:highlight>
            </a:endParaRP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000" b="1" i="0" dirty="0">
                <a:effectLst/>
                <a:highlight>
                  <a:srgbClr val="FFFFFF"/>
                </a:highlight>
              </a:rPr>
              <a:t>기술 혁신과 품질 개선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: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일본은 고도의 기술 혁신과 제품 품질의 개선을 통해 세계 시장에서 강력한 경쟁력을 확보하였습니다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.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연구 개발 및 혁신에 대한 투자로 인해 새로운 기술과 제품이 지속적으로 출시되었으며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이는 소비자들로부터 높은 평가를 받았습니다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.</a:t>
            </a: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ko-KR" sz="2000" b="1" i="0" dirty="0">
              <a:effectLst/>
              <a:highlight>
                <a:srgbClr val="FFFFFF"/>
              </a:highlight>
            </a:endParaRP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000" b="1" i="0" dirty="0">
                <a:effectLst/>
                <a:highlight>
                  <a:srgbClr val="FFFFFF"/>
                </a:highlight>
              </a:rPr>
              <a:t>효율적인 생산 시스템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: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일본 기업들은 효율적인 생산 시스템을 구축하여 비용을 절감하고 생산성을 향상시켰습니다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. </a:t>
            </a:r>
            <a:r>
              <a:rPr lang="ko-KR" altLang="en-US" sz="2000" b="0" i="0" dirty="0" err="1">
                <a:effectLst/>
                <a:highlight>
                  <a:srgbClr val="FFFFFF"/>
                </a:highlight>
              </a:rPr>
              <a:t>카이제규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, 5S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등의 생산성 개선 방법론이 도입되어 생산 과정이 최적화되었으며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이는 경제 성장의 핵심 요소 중 하나였습니다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.</a:t>
            </a:r>
          </a:p>
        </p:txBody>
      </p:sp>
      <p:pic>
        <p:nvPicPr>
          <p:cNvPr id="5" name="Picture 4" descr="그물망과 교점으로 이루어진 구형">
            <a:extLst>
              <a:ext uri="{FF2B5EF4-FFF2-40B4-BE49-F238E27FC236}">
                <a16:creationId xmlns:a16="http://schemas.microsoft.com/office/drawing/2014/main" id="{40BD0E77-593A-D99A-CB96-43C6AEA869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24" r="1135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2679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141900-97CE-039C-7F68-5D4E9FF8FBBB}"/>
              </a:ext>
            </a:extLst>
          </p:cNvPr>
          <p:cNvSpPr txBox="1"/>
          <p:nvPr/>
        </p:nvSpPr>
        <p:spPr>
          <a:xfrm>
            <a:off x="761802" y="470780"/>
            <a:ext cx="4646905" cy="58855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000" b="1" i="0" dirty="0">
                <a:effectLst/>
                <a:highlight>
                  <a:srgbClr val="FFFFFF"/>
                </a:highlight>
              </a:rPr>
              <a:t>해외 시장 확장과 무역</a:t>
            </a:r>
            <a:endParaRPr lang="en-US" altLang="ko-KR" sz="2000" b="0" i="0" dirty="0">
              <a:effectLst/>
              <a:highlight>
                <a:srgbClr val="FFFFFF"/>
              </a:highlight>
            </a:endParaRP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ko-KR" sz="2000" b="1" i="0" dirty="0">
              <a:effectLst/>
              <a:highlight>
                <a:srgbClr val="FFFFFF"/>
              </a:highlight>
            </a:endParaRP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000" b="1" i="0" dirty="0">
                <a:effectLst/>
                <a:highlight>
                  <a:srgbClr val="FFFFFF"/>
                </a:highlight>
              </a:rPr>
              <a:t>수출 주도형 경제 성장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: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일본은 수출을 중심으로 한 경제 성장 모델을 채택하여 해외 시장에서의 경쟁력을 확보하였습니다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.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우수한 품질과 기술력으로 인해 일본 제품은 세계 시장에서 높은 인정을 받아 무역 수지 흑자를 유지하며 경제를 성장시켰습니다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.</a:t>
            </a: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ko-KR" sz="2000" b="1" i="0" dirty="0">
              <a:effectLst/>
              <a:highlight>
                <a:srgbClr val="FFFFFF"/>
              </a:highlight>
            </a:endParaRP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000" b="1" i="0" dirty="0">
                <a:effectLst/>
                <a:highlight>
                  <a:srgbClr val="FFFFFF"/>
                </a:highlight>
              </a:rPr>
              <a:t>주요 무역 파트너와 협정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: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일본은 미국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유럽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아시아 등의 주요 무역 파트너들과 협정을 체결하여 무역 활동을 확대하였습니다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.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특히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자유무역 협정을 통해 무역 장벽이 낮춰지고 시장 접근성이 향상되었습니다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.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이는 일본의 무역 활동을 더욱 원활하게 하였습니다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.</a:t>
            </a:r>
          </a:p>
        </p:txBody>
      </p:sp>
      <p:pic>
        <p:nvPicPr>
          <p:cNvPr id="5" name="Picture 4" descr="주식 시세 표시">
            <a:extLst>
              <a:ext uri="{FF2B5EF4-FFF2-40B4-BE49-F238E27FC236}">
                <a16:creationId xmlns:a16="http://schemas.microsoft.com/office/drawing/2014/main" id="{25BFAC89-C924-DE14-4478-A2072ABF3B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81" r="19718" b="-2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505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바다 위 석유 플랫폼의 조감도">
            <a:extLst>
              <a:ext uri="{FF2B5EF4-FFF2-40B4-BE49-F238E27FC236}">
                <a16:creationId xmlns:a16="http://schemas.microsoft.com/office/drawing/2014/main" id="{F42E14A8-6004-0E15-03AC-151EEA8A7E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519" b="3211"/>
          <a:stretch/>
        </p:blipFill>
        <p:spPr>
          <a:xfrm>
            <a:off x="3" y="10"/>
            <a:ext cx="12191997" cy="685798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6924B03-77BD-EAE3-2854-43363FF8E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35031" y="2213145"/>
            <a:ext cx="6864098" cy="2425614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43000">
                <a:schemeClr val="accent2">
                  <a:alpha val="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60F200-5EB0-B223-2439-C96C67F0F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162550" y="0"/>
            <a:ext cx="7048678" cy="6858000"/>
          </a:xfrm>
          <a:prstGeom prst="rect">
            <a:avLst/>
          </a:prstGeom>
          <a:gradFill flip="none" rotWithShape="1">
            <a:gsLst>
              <a:gs pos="19000">
                <a:srgbClr val="000000">
                  <a:alpha val="59000"/>
                </a:srgbClr>
              </a:gs>
              <a:gs pos="100000">
                <a:srgbClr val="000000">
                  <a:alpha val="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740453C-744F-DB3A-47EC-15EACE1DC1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286455" y="-60677"/>
            <a:ext cx="6864096" cy="6985449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64000">
                <a:schemeClr val="accent2">
                  <a:alpha val="0"/>
                </a:schemeClr>
              </a:gs>
            </a:gsLst>
            <a:lin ang="7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EB5855-8EB7-1AE5-9030-5D0AA3C1A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4695591" y="-647892"/>
            <a:ext cx="2839273" cy="12192001"/>
          </a:xfrm>
          <a:prstGeom prst="rect">
            <a:avLst/>
          </a:prstGeom>
          <a:gradFill>
            <a:gsLst>
              <a:gs pos="0">
                <a:schemeClr val="accent2"/>
              </a:gs>
              <a:gs pos="53000">
                <a:schemeClr val="accent5"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307347-AC4E-2981-05B0-F0F40FCE62D1}"/>
              </a:ext>
            </a:extLst>
          </p:cNvPr>
          <p:cNvSpPr txBox="1"/>
          <p:nvPr/>
        </p:nvSpPr>
        <p:spPr>
          <a:xfrm>
            <a:off x="7731468" y="2138209"/>
            <a:ext cx="3712820" cy="28392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ko-KR" sz="3600" b="0" i="0" dirty="0">
                <a:effectLst/>
                <a:highlight>
                  <a:srgbClr val="F4F4F4"/>
                </a:highlight>
                <a:latin typeface="+mj-lt"/>
                <a:ea typeface="+mj-ea"/>
                <a:cs typeface="+mj-cs"/>
              </a:rPr>
              <a:t>10.</a:t>
            </a:r>
            <a:r>
              <a:rPr lang="ko-KR" altLang="en-US" sz="3600" b="0" i="0" dirty="0">
                <a:effectLst/>
                <a:highlight>
                  <a:srgbClr val="F4F4F4"/>
                </a:highlight>
                <a:latin typeface="+mj-lt"/>
                <a:ea typeface="+mj-ea"/>
                <a:cs typeface="+mj-cs"/>
              </a:rPr>
              <a:t>오일 쇼크와 경제 조정</a:t>
            </a:r>
            <a:endParaRPr lang="en-US" altLang="ko-KR" sz="36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949390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해상 채유 플랫폼">
            <a:extLst>
              <a:ext uri="{FF2B5EF4-FFF2-40B4-BE49-F238E27FC236}">
                <a16:creationId xmlns:a16="http://schemas.microsoft.com/office/drawing/2014/main" id="{7825D30D-4DB7-E676-9317-15C73AF481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358" r="25828" b="-1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4CC373-AF5D-6337-8473-EE2697FAE232}"/>
              </a:ext>
            </a:extLst>
          </p:cNvPr>
          <p:cNvSpPr txBox="1"/>
          <p:nvPr/>
        </p:nvSpPr>
        <p:spPr>
          <a:xfrm>
            <a:off x="6115317" y="371192"/>
            <a:ext cx="5247340" cy="5868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b="1" i="0" dirty="0">
                <a:effectLst/>
                <a:highlight>
                  <a:srgbClr val="FFFFFF"/>
                </a:highlight>
              </a:rPr>
              <a:t>1970</a:t>
            </a:r>
            <a:r>
              <a:rPr lang="ko-KR" altLang="en-US" b="1" i="0" dirty="0">
                <a:effectLst/>
                <a:highlight>
                  <a:srgbClr val="FFFFFF"/>
                </a:highlight>
              </a:rPr>
              <a:t>년대 후반 오일 쇼크</a:t>
            </a:r>
            <a:endParaRPr lang="en-US" altLang="ko-KR" b="0" i="0" dirty="0">
              <a:effectLst/>
              <a:highlight>
                <a:srgbClr val="FFFFFF"/>
              </a:highlight>
            </a:endParaRP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ko-KR" b="1" i="0" dirty="0">
              <a:effectLst/>
              <a:highlight>
                <a:srgbClr val="FFFFFF"/>
              </a:highlight>
            </a:endParaRP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b="1" i="0" dirty="0">
                <a:effectLst/>
                <a:highlight>
                  <a:srgbClr val="FFFFFF"/>
                </a:highlight>
              </a:rPr>
              <a:t>석유 가격 급등과 경제 충격</a:t>
            </a:r>
            <a:r>
              <a:rPr lang="en-US" altLang="ko-KR" b="0" i="0" dirty="0">
                <a:effectLst/>
                <a:highlight>
                  <a:srgbClr val="FFFFFF"/>
                </a:highlight>
              </a:rPr>
              <a:t>: 1970</a:t>
            </a:r>
            <a:r>
              <a:rPr lang="ko-KR" altLang="en-US" b="0" i="0" dirty="0">
                <a:effectLst/>
                <a:highlight>
                  <a:srgbClr val="FFFFFF"/>
                </a:highlight>
              </a:rPr>
              <a:t>년대 후반</a:t>
            </a:r>
            <a:r>
              <a:rPr lang="en-US" altLang="ko-KR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b="0" i="0" dirty="0">
                <a:effectLst/>
                <a:highlight>
                  <a:srgbClr val="FFFFFF"/>
                </a:highlight>
              </a:rPr>
              <a:t>중동에서의 정치적 불안으로 인해 석유 가격이 급등하였습니다</a:t>
            </a:r>
            <a:r>
              <a:rPr lang="en-US" altLang="ko-KR" b="0" i="0" dirty="0">
                <a:effectLst/>
                <a:highlight>
                  <a:srgbClr val="FFFFFF"/>
                </a:highlight>
              </a:rPr>
              <a:t>. </a:t>
            </a:r>
            <a:r>
              <a:rPr lang="ko-KR" altLang="en-US" b="0" i="0" dirty="0">
                <a:effectLst/>
                <a:highlight>
                  <a:srgbClr val="FFFFFF"/>
                </a:highlight>
              </a:rPr>
              <a:t>이로 인해 일본과 세계 각국의 경제는 큰 충격을 받았으며</a:t>
            </a:r>
            <a:r>
              <a:rPr lang="en-US" altLang="ko-KR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b="0" i="0" dirty="0">
                <a:effectLst/>
                <a:highlight>
                  <a:srgbClr val="FFFFFF"/>
                </a:highlight>
              </a:rPr>
              <a:t>이를 </a:t>
            </a:r>
            <a:r>
              <a:rPr lang="en-US" altLang="ko-KR" b="0" i="0" dirty="0">
                <a:effectLst/>
                <a:highlight>
                  <a:srgbClr val="FFFFFF"/>
                </a:highlight>
              </a:rPr>
              <a:t>"</a:t>
            </a:r>
            <a:r>
              <a:rPr lang="ko-KR" altLang="en-US" b="0" i="0" dirty="0">
                <a:effectLst/>
                <a:highlight>
                  <a:srgbClr val="FFFFFF"/>
                </a:highlight>
              </a:rPr>
              <a:t>오일 쇼크</a:t>
            </a:r>
            <a:r>
              <a:rPr lang="en-US" altLang="ko-KR" b="0" i="0" dirty="0">
                <a:effectLst/>
                <a:highlight>
                  <a:srgbClr val="FFFFFF"/>
                </a:highlight>
              </a:rPr>
              <a:t>"</a:t>
            </a:r>
            <a:r>
              <a:rPr lang="ko-KR" altLang="en-US" b="0" i="0" dirty="0">
                <a:effectLst/>
                <a:highlight>
                  <a:srgbClr val="FFFFFF"/>
                </a:highlight>
              </a:rPr>
              <a:t>라고 합니다</a:t>
            </a:r>
            <a:r>
              <a:rPr lang="en-US" altLang="ko-KR" b="0" i="0" dirty="0">
                <a:effectLst/>
                <a:highlight>
                  <a:srgbClr val="FFFFFF"/>
                </a:highlight>
              </a:rPr>
              <a:t>. </a:t>
            </a:r>
            <a:r>
              <a:rPr lang="ko-KR" altLang="en-US" b="0" i="0" dirty="0">
                <a:effectLst/>
                <a:highlight>
                  <a:srgbClr val="FFFFFF"/>
                </a:highlight>
              </a:rPr>
              <a:t>석유는 경제 활동의 중요한 요소이므로 가격 급등은 생산 비용을 증가시키고 소비자들의 구매력을 저하시켰습니다</a:t>
            </a:r>
            <a:r>
              <a:rPr lang="en-US" altLang="ko-KR" b="0" i="0" dirty="0">
                <a:effectLst/>
                <a:highlight>
                  <a:srgbClr val="FFFFFF"/>
                </a:highlight>
              </a:rPr>
              <a:t>.</a:t>
            </a: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ko-KR" b="1" i="0" dirty="0">
              <a:effectLst/>
              <a:highlight>
                <a:srgbClr val="FFFFFF"/>
              </a:highlight>
            </a:endParaRP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b="1" i="0" dirty="0">
                <a:effectLst/>
                <a:highlight>
                  <a:srgbClr val="FFFFFF"/>
                </a:highlight>
              </a:rPr>
              <a:t>경제 조정 정책과 회복 전략</a:t>
            </a:r>
            <a:r>
              <a:rPr lang="en-US" altLang="ko-KR" b="0" i="0" dirty="0">
                <a:effectLst/>
                <a:highlight>
                  <a:srgbClr val="FFFFFF"/>
                </a:highlight>
              </a:rPr>
              <a:t>: </a:t>
            </a:r>
            <a:r>
              <a:rPr lang="ko-KR" altLang="en-US" b="0" i="0" dirty="0">
                <a:effectLst/>
                <a:highlight>
                  <a:srgbClr val="FFFFFF"/>
                </a:highlight>
              </a:rPr>
              <a:t>일본 정부는 오일 쇼크로 인한 경제 위기에 대응하기 위해 다양한 정책을 시행하였습니다</a:t>
            </a:r>
            <a:r>
              <a:rPr lang="en-US" altLang="ko-KR" b="0" i="0" dirty="0">
                <a:effectLst/>
                <a:highlight>
                  <a:srgbClr val="FFFFFF"/>
                </a:highlight>
              </a:rPr>
              <a:t>. </a:t>
            </a:r>
            <a:r>
              <a:rPr lang="ko-KR" altLang="en-US" b="0" i="0" dirty="0">
                <a:effectLst/>
                <a:highlight>
                  <a:srgbClr val="FFFFFF"/>
                </a:highlight>
              </a:rPr>
              <a:t>환율 조정</a:t>
            </a:r>
            <a:r>
              <a:rPr lang="en-US" altLang="ko-KR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b="0" i="0" dirty="0">
                <a:effectLst/>
                <a:highlight>
                  <a:srgbClr val="FFFFFF"/>
                </a:highlight>
              </a:rPr>
              <a:t>에너지 절약 정책</a:t>
            </a:r>
            <a:r>
              <a:rPr lang="en-US" altLang="ko-KR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b="0" i="0" dirty="0">
                <a:effectLst/>
                <a:highlight>
                  <a:srgbClr val="FFFFFF"/>
                </a:highlight>
              </a:rPr>
              <a:t>산업 구조 조정 등의 경제 정책을 통해 경제를 조정하였으며</a:t>
            </a:r>
            <a:r>
              <a:rPr lang="en-US" altLang="ko-KR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b="0" i="0" dirty="0">
                <a:effectLst/>
                <a:highlight>
                  <a:srgbClr val="FFFFFF"/>
                </a:highlight>
              </a:rPr>
              <a:t>이는 경제의 안정화와 회복에 도움이 되었습니다</a:t>
            </a:r>
            <a:r>
              <a:rPr lang="en-US" altLang="ko-KR" b="0" i="0" dirty="0">
                <a:effectLst/>
                <a:highlight>
                  <a:srgbClr val="FFFFFF"/>
                </a:highlight>
              </a:rPr>
              <a:t>. </a:t>
            </a:r>
            <a:r>
              <a:rPr lang="ko-KR" altLang="en-US" b="0" i="0" dirty="0">
                <a:effectLst/>
                <a:highlight>
                  <a:srgbClr val="FFFFFF"/>
                </a:highlight>
              </a:rPr>
              <a:t>또한</a:t>
            </a:r>
            <a:r>
              <a:rPr lang="en-US" altLang="ko-KR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b="0" i="0" dirty="0">
                <a:effectLst/>
                <a:highlight>
                  <a:srgbClr val="FFFFFF"/>
                </a:highlight>
              </a:rPr>
              <a:t>새로운 에너지원 탐구와 대체 에너지 개발에도 투자하면서 석유 의존도를 낮추는 노력을 기울였습니다</a:t>
            </a:r>
            <a:r>
              <a:rPr lang="en-US" altLang="ko-KR" b="0" i="0" dirty="0">
                <a:effectLst/>
                <a:highlight>
                  <a:srgbClr val="FFFFFF"/>
                </a:highligh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16781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물에 떠 있는 병에 담긴 메시지">
            <a:extLst>
              <a:ext uri="{FF2B5EF4-FFF2-40B4-BE49-F238E27FC236}">
                <a16:creationId xmlns:a16="http://schemas.microsoft.com/office/drawing/2014/main" id="{67238350-59A1-4F8A-99CC-8220F557DB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114" b="2616"/>
          <a:stretch/>
        </p:blipFill>
        <p:spPr>
          <a:xfrm>
            <a:off x="3" y="10"/>
            <a:ext cx="12191997" cy="685798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6924B03-77BD-EAE3-2854-43363FF8E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35031" y="2213145"/>
            <a:ext cx="6864098" cy="2425614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43000">
                <a:schemeClr val="accent2">
                  <a:alpha val="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60F200-5EB0-B223-2439-C96C67F0F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162550" y="0"/>
            <a:ext cx="7048678" cy="6858000"/>
          </a:xfrm>
          <a:prstGeom prst="rect">
            <a:avLst/>
          </a:prstGeom>
          <a:gradFill flip="none" rotWithShape="1">
            <a:gsLst>
              <a:gs pos="19000">
                <a:srgbClr val="000000">
                  <a:alpha val="59000"/>
                </a:srgbClr>
              </a:gs>
              <a:gs pos="100000">
                <a:srgbClr val="000000">
                  <a:alpha val="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740453C-744F-DB3A-47EC-15EACE1DC1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286455" y="-60677"/>
            <a:ext cx="6864096" cy="6985449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64000">
                <a:schemeClr val="accent2">
                  <a:alpha val="0"/>
                </a:schemeClr>
              </a:gs>
            </a:gsLst>
            <a:lin ang="7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EB5855-8EB7-1AE5-9030-5D0AA3C1A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4695591" y="-647892"/>
            <a:ext cx="2839273" cy="12192001"/>
          </a:xfrm>
          <a:prstGeom prst="rect">
            <a:avLst/>
          </a:prstGeom>
          <a:gradFill>
            <a:gsLst>
              <a:gs pos="0">
                <a:schemeClr val="accent2"/>
              </a:gs>
              <a:gs pos="53000">
                <a:schemeClr val="accent5"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B70781-85C5-C48F-AD3F-31D9E9053C85}"/>
              </a:ext>
            </a:extLst>
          </p:cNvPr>
          <p:cNvSpPr txBox="1"/>
          <p:nvPr/>
        </p:nvSpPr>
        <p:spPr>
          <a:xfrm>
            <a:off x="7731468" y="2138209"/>
            <a:ext cx="3712820" cy="28392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ko-KR" sz="3600" b="0" i="0" dirty="0">
                <a:effectLst/>
                <a:highlight>
                  <a:srgbClr val="F4F4F4"/>
                </a:highlight>
                <a:latin typeface="+mj-lt"/>
                <a:ea typeface="+mj-ea"/>
                <a:cs typeface="+mj-cs"/>
              </a:rPr>
              <a:t>11.</a:t>
            </a:r>
            <a:r>
              <a:rPr lang="ko-KR" altLang="en-US" sz="3600" b="0" i="0" dirty="0">
                <a:effectLst/>
                <a:highlight>
                  <a:srgbClr val="F4F4F4"/>
                </a:highlight>
                <a:latin typeface="+mj-lt"/>
                <a:ea typeface="+mj-ea"/>
                <a:cs typeface="+mj-cs"/>
              </a:rPr>
              <a:t>일본의 버블 경제과 잃어버린 </a:t>
            </a:r>
            <a:r>
              <a:rPr lang="en-US" altLang="ko-KR" sz="3600" b="0" i="0" dirty="0">
                <a:effectLst/>
                <a:highlight>
                  <a:srgbClr val="F4F4F4"/>
                </a:highlight>
                <a:latin typeface="+mj-lt"/>
                <a:ea typeface="+mj-ea"/>
                <a:cs typeface="+mj-cs"/>
              </a:rPr>
              <a:t>10</a:t>
            </a:r>
            <a:r>
              <a:rPr lang="ko-KR" altLang="en-US" sz="3600" b="0" i="0" dirty="0">
                <a:effectLst/>
                <a:highlight>
                  <a:srgbClr val="F4F4F4"/>
                </a:highlight>
                <a:latin typeface="+mj-lt"/>
                <a:ea typeface="+mj-ea"/>
                <a:cs typeface="+mj-cs"/>
              </a:rPr>
              <a:t>년</a:t>
            </a:r>
            <a:endParaRPr lang="en-US" altLang="ko-KR" sz="36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967795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문서의 그래프와 펜">
            <a:extLst>
              <a:ext uri="{FF2B5EF4-FFF2-40B4-BE49-F238E27FC236}">
                <a16:creationId xmlns:a16="http://schemas.microsoft.com/office/drawing/2014/main" id="{51CF081B-B6B6-DD2A-402F-9C54652025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228" r="13506" b="-1"/>
          <a:stretch/>
        </p:blipFill>
        <p:spPr>
          <a:xfrm>
            <a:off x="6103027" y="10"/>
            <a:ext cx="6088971" cy="6857990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9B296B9-C5A5-4E4F-9B60-C907B5F14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0300FD3-5AF1-6305-15FA-907807267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2285995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BAFF0E-24D7-B9D3-1581-C9A2B7D3298A}"/>
              </a:ext>
            </a:extLst>
          </p:cNvPr>
          <p:cNvSpPr txBox="1"/>
          <p:nvPr/>
        </p:nvSpPr>
        <p:spPr>
          <a:xfrm>
            <a:off x="761801" y="416459"/>
            <a:ext cx="4659756" cy="58426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2000" b="1" i="0" dirty="0">
                <a:effectLst/>
                <a:highlight>
                  <a:srgbClr val="FFFFFF"/>
                </a:highlight>
              </a:rPr>
              <a:t>1980</a:t>
            </a:r>
            <a:r>
              <a:rPr lang="ko-KR" altLang="en-US" sz="2000" b="1" i="0" dirty="0">
                <a:effectLst/>
                <a:highlight>
                  <a:srgbClr val="FFFFFF"/>
                </a:highlight>
              </a:rPr>
              <a:t>년대 버블 경제의 형성</a:t>
            </a:r>
            <a:endParaRPr lang="en-US" altLang="ko-KR" sz="2000" b="0" i="0" dirty="0">
              <a:effectLst/>
              <a:highlight>
                <a:srgbClr val="FFFFFF"/>
              </a:highlight>
            </a:endParaRP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ko-KR" sz="2000" b="1" i="0" dirty="0">
              <a:effectLst/>
              <a:highlight>
                <a:srgbClr val="FFFFFF"/>
              </a:highlight>
            </a:endParaRP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000" b="1" i="0" dirty="0">
                <a:effectLst/>
                <a:highlight>
                  <a:srgbClr val="FFFFFF"/>
                </a:highlight>
              </a:rPr>
              <a:t>자산 가격 상승과 과도한 투자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: 1980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년대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일본은 경제적으로 급속한 성장을 경험하였습니다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.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이는 자본과 부동산 시장에서의 엄청난 가격 상승과 함께 이루어졌습니다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.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기업들과 개인들은 부동산과 주식 시장에 대규모 투자를 진행하였고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이는 과도한 경제적 팽창을 초래하게 되었습니다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.</a:t>
            </a: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ko-KR" sz="2000" b="1" i="0" dirty="0">
              <a:effectLst/>
              <a:highlight>
                <a:srgbClr val="FFFFFF"/>
              </a:highlight>
            </a:endParaRP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000" b="1" i="0" dirty="0">
                <a:effectLst/>
                <a:highlight>
                  <a:srgbClr val="FFFFFF"/>
                </a:highlight>
              </a:rPr>
              <a:t>부동산과 주식 시장의 거품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: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부동산 가격과 주식 시장은 폭발적인 상승을 경험하며 거품이 형성되었습니다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.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부동산 가격은 현실과 떨어져 있던 높은 수준으로 치솟으며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주식 시장도 급격한 상승세를 보였습니다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474544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성과 저하를 보여주는 돋보기">
            <a:extLst>
              <a:ext uri="{FF2B5EF4-FFF2-40B4-BE49-F238E27FC236}">
                <a16:creationId xmlns:a16="http://schemas.microsoft.com/office/drawing/2014/main" id="{F0F37EF1-53A5-EEFC-F8A2-2D75718B41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51" r="35615" b="-1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EFBDE31-BB3E-6CFC-23CD-B5976DA38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3362" cy="6858000"/>
            <a:chOff x="12068638" y="0"/>
            <a:chExt cx="123362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80A60EC-72BB-121F-556A-E2837FD99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91A2FAE-D41C-FF5D-B0A0-7808248ED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4139706"/>
              <a:ext cx="123362" cy="2718294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66BC9C3-F4E3-819F-8E94-5515230D616F}"/>
              </a:ext>
            </a:extLst>
          </p:cNvPr>
          <p:cNvSpPr txBox="1"/>
          <p:nvPr/>
        </p:nvSpPr>
        <p:spPr>
          <a:xfrm>
            <a:off x="6823878" y="552261"/>
            <a:ext cx="4491820" cy="54290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000" b="1" i="0" dirty="0">
                <a:effectLst/>
                <a:highlight>
                  <a:srgbClr val="FFFFFF"/>
                </a:highlight>
              </a:rPr>
              <a:t>버블 붕괴와 경제적 충격</a:t>
            </a:r>
            <a:endParaRPr lang="en-US" altLang="ko-KR" sz="2000" b="0" i="0" dirty="0">
              <a:effectLst/>
              <a:highlight>
                <a:srgbClr val="FFFFFF"/>
              </a:highlight>
            </a:endParaRP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ko-KR" sz="2000" b="1" i="0" dirty="0">
              <a:effectLst/>
              <a:highlight>
                <a:srgbClr val="FFFFFF"/>
              </a:highlight>
            </a:endParaRP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2000" b="1" i="0" dirty="0">
                <a:effectLst/>
                <a:highlight>
                  <a:srgbClr val="FFFFFF"/>
                </a:highlight>
              </a:rPr>
              <a:t>1991</a:t>
            </a:r>
            <a:r>
              <a:rPr lang="ko-KR" altLang="en-US" sz="2000" b="1" i="0" dirty="0">
                <a:effectLst/>
                <a:highlight>
                  <a:srgbClr val="FFFFFF"/>
                </a:highlight>
              </a:rPr>
              <a:t>년 버블 붕괴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: 1991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년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버블 경제는 결국 붕괴하였습니다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.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부동산과 주식 시장의 과열로 인한 폭락은 경제적 충격을 초래하였으며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이는 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'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잃어버린 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10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년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'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으로 알려지는 장기 불황의 시작이 되었습니다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.</a:t>
            </a: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ko-KR" sz="2000" b="1" i="0" dirty="0">
              <a:effectLst/>
              <a:highlight>
                <a:srgbClr val="FFFFFF"/>
              </a:highlight>
            </a:endParaRP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000" b="1" i="0" dirty="0">
                <a:effectLst/>
                <a:highlight>
                  <a:srgbClr val="FFFFFF"/>
                </a:highlight>
              </a:rPr>
              <a:t>금융 위기와 장기 불황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: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버블 붕괴는 금융 위기로 이어졌습니다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.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은행들은 대규모 파산을 경험하고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일본 경제는 장기적인 불황에 빠지게 되었습니다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.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고용률은 상승하였고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소비와 투자는 감소하며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일본 경제는 침체 상태에 빠졌습니다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687628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ACEEC5C-1D49-96A6-B4D3-51EE9595EC35}"/>
              </a:ext>
            </a:extLst>
          </p:cNvPr>
          <p:cNvSpPr txBox="1"/>
          <p:nvPr/>
        </p:nvSpPr>
        <p:spPr>
          <a:xfrm>
            <a:off x="838200" y="1175335"/>
            <a:ext cx="4654339" cy="24959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ko-KR" sz="4000" b="0" i="0" dirty="0">
                <a:effectLst/>
                <a:highlight>
                  <a:srgbClr val="F4F4F4"/>
                </a:highlight>
                <a:latin typeface="+mj-lt"/>
                <a:ea typeface="+mj-ea"/>
                <a:cs typeface="+mj-cs"/>
              </a:rPr>
              <a:t>12. 2000</a:t>
            </a:r>
            <a:r>
              <a:rPr lang="ko-KR" altLang="en-US" sz="4000" b="0" i="0" dirty="0">
                <a:effectLst/>
                <a:highlight>
                  <a:srgbClr val="F4F4F4"/>
                </a:highlight>
                <a:latin typeface="+mj-lt"/>
                <a:ea typeface="+mj-ea"/>
                <a:cs typeface="+mj-cs"/>
              </a:rPr>
              <a:t>년대의 경제 개혁</a:t>
            </a:r>
            <a:endParaRPr lang="en-US" altLang="ko-KR" sz="4000" dirty="0"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주황색과 파란색 숫자와 그래프">
            <a:extLst>
              <a:ext uri="{FF2B5EF4-FFF2-40B4-BE49-F238E27FC236}">
                <a16:creationId xmlns:a16="http://schemas.microsoft.com/office/drawing/2014/main" id="{7A23150F-E94A-2DAF-6135-50B1578A51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75" r="29930" b="1"/>
          <a:stretch/>
        </p:blipFill>
        <p:spPr>
          <a:xfrm>
            <a:off x="6638988" y="-1"/>
            <a:ext cx="5553012" cy="685800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2C2385A-6F3A-07EF-D18E-AA9E680CE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794B55E-EB5A-B230-96EA-54C8AEB195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F58827A-DDAE-A009-92D2-4F44528142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05261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F18092-CBA4-DB54-DA1A-9E7269847D3A}"/>
              </a:ext>
            </a:extLst>
          </p:cNvPr>
          <p:cNvSpPr txBox="1"/>
          <p:nvPr/>
        </p:nvSpPr>
        <p:spPr>
          <a:xfrm>
            <a:off x="1156851" y="637762"/>
            <a:ext cx="9888496" cy="9001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ko-KR" altLang="en-US" sz="4000" b="1" i="0" kern="1200" dirty="0">
                <a:effectLst/>
                <a:highlight>
                  <a:srgbClr val="FFFFFF"/>
                </a:highlight>
                <a:latin typeface="+mj-lt"/>
                <a:ea typeface="+mj-ea"/>
                <a:cs typeface="+mj-cs"/>
              </a:rPr>
              <a:t>에도 시대 개요 및 봉건제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62CB48-9D9B-DAD6-0584-33364E770C99}"/>
              </a:ext>
            </a:extLst>
          </p:cNvPr>
          <p:cNvSpPr txBox="1"/>
          <p:nvPr/>
        </p:nvSpPr>
        <p:spPr>
          <a:xfrm>
            <a:off x="1155548" y="2217343"/>
            <a:ext cx="9880893" cy="3959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400" b="1" i="0" dirty="0">
                <a:effectLst/>
                <a:highlight>
                  <a:srgbClr val="FFFFFF"/>
                </a:highlight>
              </a:rPr>
              <a:t>농업과 상업의 발전</a:t>
            </a: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400" b="1" i="0" dirty="0">
                <a:effectLst/>
                <a:highlight>
                  <a:srgbClr val="FFFFFF"/>
                </a:highlight>
              </a:rPr>
              <a:t>농업의 발전</a:t>
            </a:r>
            <a:r>
              <a:rPr lang="en-US" altLang="ko-KR" sz="2400" b="0" i="0" dirty="0">
                <a:effectLst/>
                <a:highlight>
                  <a:srgbClr val="FFFFFF"/>
                </a:highlight>
              </a:rPr>
              <a:t>: </a:t>
            </a:r>
            <a:r>
              <a:rPr lang="ko-KR" altLang="en-US" sz="2400" b="0" i="0" dirty="0">
                <a:effectLst/>
                <a:highlight>
                  <a:srgbClr val="FFFFFF"/>
                </a:highlight>
              </a:rPr>
              <a:t>에도 시대 초기에는 농업이 경제의 근간을 이루었으며</a:t>
            </a:r>
            <a:r>
              <a:rPr lang="en-US" altLang="ko-KR" sz="24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400" b="0" i="0" dirty="0">
                <a:effectLst/>
                <a:highlight>
                  <a:srgbClr val="FFFFFF"/>
                </a:highlight>
              </a:rPr>
              <a:t>새로운 농법과 관개 기술의 도입으로 농업 생산성이 크게 향상됨</a:t>
            </a:r>
            <a:r>
              <a:rPr lang="en-US" altLang="ko-KR" sz="2400" b="0" i="0" dirty="0">
                <a:effectLst/>
                <a:highlight>
                  <a:srgbClr val="FFFFFF"/>
                </a:highlight>
              </a:rPr>
              <a:t>.</a:t>
            </a: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400" b="1" i="0" dirty="0">
                <a:effectLst/>
                <a:highlight>
                  <a:srgbClr val="FFFFFF"/>
                </a:highlight>
              </a:rPr>
              <a:t>상업의 발전</a:t>
            </a:r>
            <a:r>
              <a:rPr lang="en-US" altLang="ko-KR" sz="2400" b="0" i="0" dirty="0">
                <a:effectLst/>
                <a:highlight>
                  <a:srgbClr val="FFFFFF"/>
                </a:highlight>
              </a:rPr>
              <a:t>: </a:t>
            </a:r>
            <a:r>
              <a:rPr lang="ko-KR" altLang="en-US" sz="2400" b="0" i="0" dirty="0">
                <a:effectLst/>
                <a:highlight>
                  <a:srgbClr val="FFFFFF"/>
                </a:highlight>
              </a:rPr>
              <a:t>농업 생산량 증가로 인해 상업 활동이 활발해졌으며</a:t>
            </a:r>
            <a:r>
              <a:rPr lang="en-US" altLang="ko-KR" sz="24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400" b="0" i="0" dirty="0">
                <a:effectLst/>
                <a:highlight>
                  <a:srgbClr val="FFFFFF"/>
                </a:highlight>
              </a:rPr>
              <a:t>지역 간 교역이 확대됨</a:t>
            </a:r>
            <a:r>
              <a:rPr lang="en-US" altLang="ko-KR" sz="2400" b="0" i="0" dirty="0">
                <a:effectLst/>
                <a:highlight>
                  <a:srgbClr val="FFFFFF"/>
                </a:highlight>
              </a:rPr>
              <a:t>. </a:t>
            </a:r>
            <a:r>
              <a:rPr lang="ko-KR" altLang="en-US" sz="2400" b="0" i="0" dirty="0">
                <a:effectLst/>
                <a:highlight>
                  <a:srgbClr val="FFFFFF"/>
                </a:highlight>
              </a:rPr>
              <a:t>이는 곡물</a:t>
            </a:r>
            <a:r>
              <a:rPr lang="en-US" altLang="ko-KR" sz="24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400" b="0" i="0" dirty="0">
                <a:effectLst/>
                <a:highlight>
                  <a:srgbClr val="FFFFFF"/>
                </a:highlight>
              </a:rPr>
              <a:t>직물</a:t>
            </a:r>
            <a:r>
              <a:rPr lang="en-US" altLang="ko-KR" sz="24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400" b="0" i="0" dirty="0">
                <a:effectLst/>
                <a:highlight>
                  <a:srgbClr val="FFFFFF"/>
                </a:highlight>
              </a:rPr>
              <a:t>공예품 등의 거래를 촉진함</a:t>
            </a:r>
            <a:r>
              <a:rPr lang="en-US" altLang="ko-KR" sz="2400" b="0" i="0" dirty="0">
                <a:effectLst/>
                <a:highlight>
                  <a:srgbClr val="FFFFFF"/>
                </a:highlight>
              </a:rPr>
              <a:t>.</a:t>
            </a: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400" b="1" i="0" dirty="0">
                <a:effectLst/>
                <a:highlight>
                  <a:srgbClr val="FFFFFF"/>
                </a:highlight>
              </a:rPr>
              <a:t>화폐 경제</a:t>
            </a:r>
            <a:r>
              <a:rPr lang="en-US" altLang="ko-KR" sz="2400" b="0" i="0" dirty="0">
                <a:effectLst/>
                <a:highlight>
                  <a:srgbClr val="FFFFFF"/>
                </a:highlight>
              </a:rPr>
              <a:t>: </a:t>
            </a:r>
            <a:r>
              <a:rPr lang="ko-KR" altLang="en-US" sz="2400" b="0" i="0" dirty="0">
                <a:effectLst/>
                <a:highlight>
                  <a:srgbClr val="FFFFFF"/>
                </a:highlight>
              </a:rPr>
              <a:t>상업이 발전하면서 화폐 경제가 확대되었고</a:t>
            </a:r>
            <a:r>
              <a:rPr lang="en-US" altLang="ko-KR" sz="24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400" b="0" i="0" dirty="0">
                <a:effectLst/>
                <a:highlight>
                  <a:srgbClr val="FFFFFF"/>
                </a:highlight>
              </a:rPr>
              <a:t>금화</a:t>
            </a:r>
            <a:r>
              <a:rPr lang="en-US" altLang="ko-KR" sz="24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400" b="0" i="0" dirty="0">
                <a:effectLst/>
                <a:highlight>
                  <a:srgbClr val="FFFFFF"/>
                </a:highlight>
              </a:rPr>
              <a:t>은화</a:t>
            </a:r>
            <a:r>
              <a:rPr lang="en-US" altLang="ko-KR" sz="24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400" b="0" i="0" dirty="0">
                <a:effectLst/>
                <a:highlight>
                  <a:srgbClr val="FFFFFF"/>
                </a:highlight>
              </a:rPr>
              <a:t>동화 등의 다양한 화폐가 사용됨</a:t>
            </a:r>
            <a:r>
              <a:rPr lang="en-US" altLang="ko-KR" sz="2400" b="0" i="0" dirty="0">
                <a:effectLst/>
                <a:highlight>
                  <a:srgbClr val="FFFFFF"/>
                </a:highlight>
              </a:rPr>
              <a:t>.</a:t>
            </a: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400" b="1" i="0" dirty="0">
                <a:effectLst/>
                <a:highlight>
                  <a:srgbClr val="FFFFFF"/>
                </a:highlight>
              </a:rPr>
              <a:t>상인 계층의 성장</a:t>
            </a:r>
            <a:r>
              <a:rPr lang="en-US" altLang="ko-KR" sz="2400" b="0" i="0" dirty="0">
                <a:effectLst/>
                <a:highlight>
                  <a:srgbClr val="FFFFFF"/>
                </a:highlight>
              </a:rPr>
              <a:t>: </a:t>
            </a:r>
            <a:r>
              <a:rPr lang="ko-KR" altLang="en-US" sz="2400" b="0" i="0" dirty="0">
                <a:effectLst/>
                <a:highlight>
                  <a:srgbClr val="FFFFFF"/>
                </a:highlight>
              </a:rPr>
              <a:t>상업의 발달로 상인 계층이 성장했으며</a:t>
            </a:r>
            <a:r>
              <a:rPr lang="en-US" altLang="ko-KR" sz="24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400" b="0" i="0" dirty="0">
                <a:effectLst/>
                <a:highlight>
                  <a:srgbClr val="FFFFFF"/>
                </a:highlight>
              </a:rPr>
              <a:t>이들은 경제 활동에서 중요한 역할을 담당함</a:t>
            </a:r>
            <a:r>
              <a:rPr lang="en-US" altLang="ko-KR" sz="2400" b="0" i="0" dirty="0">
                <a:effectLst/>
                <a:highlight>
                  <a:srgbClr val="FFFFFF"/>
                </a:highligh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117638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주식 시장 그래프가 겹쳐져 있는 사무실 건물">
            <a:extLst>
              <a:ext uri="{FF2B5EF4-FFF2-40B4-BE49-F238E27FC236}">
                <a16:creationId xmlns:a16="http://schemas.microsoft.com/office/drawing/2014/main" id="{2B8FFB4D-5BC7-A37A-1A65-83A1D7339E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339"/>
          <a:stretch/>
        </p:blipFill>
        <p:spPr>
          <a:xfrm>
            <a:off x="20" y="10"/>
            <a:ext cx="7390243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E3A741D-C19B-960A-5803-1C5887147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879677" y="2347416"/>
            <a:ext cx="1630908" cy="7390262"/>
          </a:xfrm>
          <a:prstGeom prst="rect">
            <a:avLst/>
          </a:prstGeom>
          <a:gradFill>
            <a:gsLst>
              <a:gs pos="0">
                <a:schemeClr val="accent5"/>
              </a:gs>
              <a:gs pos="47000">
                <a:schemeClr val="accent2"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39DE25-0E4E-0AA7-0932-1D78C2372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-1919061" y="1919060"/>
            <a:ext cx="6854280" cy="3016159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47000">
                <a:schemeClr val="accent2">
                  <a:alpha val="0"/>
                </a:schemeClr>
              </a:gs>
            </a:gsLst>
            <a:lin ang="4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6EA299-0840-6DEA-E670-C49AEBC87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461657" y="4425055"/>
            <a:ext cx="2928605" cy="2432945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1000">
                <a:schemeClr val="accent5">
                  <a:lumMod val="60000"/>
                  <a:lumOff val="40000"/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7CDCDA-5D3B-8E9E-8E9C-30F70BFB2413}"/>
              </a:ext>
            </a:extLst>
          </p:cNvPr>
          <p:cNvSpPr txBox="1"/>
          <p:nvPr/>
        </p:nvSpPr>
        <p:spPr>
          <a:xfrm>
            <a:off x="7876515" y="398351"/>
            <a:ext cx="3902043" cy="608392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b="1" i="0" dirty="0">
                <a:effectLst/>
                <a:highlight>
                  <a:srgbClr val="FFFFFF"/>
                </a:highlight>
              </a:rPr>
              <a:t>구조 개혁과 경제 활성화</a:t>
            </a:r>
            <a:endParaRPr lang="en-US" altLang="ko-KR" b="0" i="0" dirty="0">
              <a:effectLst/>
              <a:highlight>
                <a:srgbClr val="FFFFFF"/>
              </a:highlight>
            </a:endParaRP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ko-KR" b="1" i="0" dirty="0">
              <a:effectLst/>
              <a:highlight>
                <a:srgbClr val="FFFFFF"/>
              </a:highlight>
            </a:endParaRP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b="1" i="0" dirty="0">
                <a:effectLst/>
                <a:highlight>
                  <a:srgbClr val="FFFFFF"/>
                </a:highlight>
              </a:rPr>
              <a:t>금융 시스템 개혁</a:t>
            </a:r>
            <a:r>
              <a:rPr lang="en-US" altLang="ko-KR" b="0" i="0" dirty="0">
                <a:effectLst/>
                <a:highlight>
                  <a:srgbClr val="FFFFFF"/>
                </a:highlight>
              </a:rPr>
              <a:t>: 2000</a:t>
            </a:r>
            <a:r>
              <a:rPr lang="ko-KR" altLang="en-US" b="0" i="0" dirty="0">
                <a:effectLst/>
                <a:highlight>
                  <a:srgbClr val="FFFFFF"/>
                </a:highlight>
              </a:rPr>
              <a:t>년대</a:t>
            </a:r>
            <a:r>
              <a:rPr lang="en-US" altLang="ko-KR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b="0" i="0" dirty="0">
                <a:effectLst/>
                <a:highlight>
                  <a:srgbClr val="FFFFFF"/>
                </a:highlight>
              </a:rPr>
              <a:t>일본은 금융 시스템을 개혁하여 경제를 활성화하는 데 주력하였습니다</a:t>
            </a:r>
            <a:r>
              <a:rPr lang="en-US" altLang="ko-KR" b="0" i="0" dirty="0">
                <a:effectLst/>
                <a:highlight>
                  <a:srgbClr val="FFFFFF"/>
                </a:highlight>
              </a:rPr>
              <a:t>. </a:t>
            </a:r>
            <a:r>
              <a:rPr lang="ko-KR" altLang="en-US" b="0" i="0" dirty="0">
                <a:effectLst/>
                <a:highlight>
                  <a:srgbClr val="FFFFFF"/>
                </a:highlight>
              </a:rPr>
              <a:t>이러한 개혁은 금융 기관의 투명성을 높이고</a:t>
            </a:r>
            <a:r>
              <a:rPr lang="en-US" altLang="ko-KR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b="0" i="0" dirty="0">
                <a:effectLst/>
                <a:highlight>
                  <a:srgbClr val="FFFFFF"/>
                </a:highlight>
              </a:rPr>
              <a:t>시장의 효율성을 향상시키는 데 기여하였습니다</a:t>
            </a:r>
            <a:r>
              <a:rPr lang="en-US" altLang="ko-KR" b="0" i="0" dirty="0">
                <a:effectLst/>
                <a:highlight>
                  <a:srgbClr val="FFFFFF"/>
                </a:highlight>
              </a:rPr>
              <a:t>. </a:t>
            </a:r>
            <a:r>
              <a:rPr lang="ko-KR" altLang="en-US" b="0" i="0" dirty="0">
                <a:effectLst/>
                <a:highlight>
                  <a:srgbClr val="FFFFFF"/>
                </a:highlight>
              </a:rPr>
              <a:t>또한</a:t>
            </a:r>
            <a:r>
              <a:rPr lang="en-US" altLang="ko-KR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b="0" i="0" dirty="0">
                <a:effectLst/>
                <a:highlight>
                  <a:srgbClr val="FFFFFF"/>
                </a:highlight>
              </a:rPr>
              <a:t>금융 기관 간의 경쟁을 촉진하여 소비자들에게 더 나은 서비스를 제공하고</a:t>
            </a:r>
            <a:r>
              <a:rPr lang="en-US" altLang="ko-KR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b="0" i="0" dirty="0">
                <a:effectLst/>
                <a:highlight>
                  <a:srgbClr val="FFFFFF"/>
                </a:highlight>
              </a:rPr>
              <a:t>자본의 유동성을 증가시켰습니다</a:t>
            </a:r>
            <a:r>
              <a:rPr lang="en-US" altLang="ko-KR" b="0" i="0" dirty="0">
                <a:effectLst/>
                <a:highlight>
                  <a:srgbClr val="FFFFFF"/>
                </a:highlight>
              </a:rPr>
              <a:t>.</a:t>
            </a: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ko-KR" b="1" i="0" dirty="0">
              <a:effectLst/>
              <a:highlight>
                <a:srgbClr val="FFFFFF"/>
              </a:highlight>
            </a:endParaRP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b="1" i="0" dirty="0">
                <a:effectLst/>
                <a:highlight>
                  <a:srgbClr val="FFFFFF"/>
                </a:highlight>
              </a:rPr>
              <a:t>기업 구조조정과 경쟁력 강화</a:t>
            </a:r>
            <a:r>
              <a:rPr lang="en-US" altLang="ko-KR" b="0" i="0" dirty="0">
                <a:effectLst/>
                <a:highlight>
                  <a:srgbClr val="FFFFFF"/>
                </a:highlight>
              </a:rPr>
              <a:t>: </a:t>
            </a:r>
            <a:r>
              <a:rPr lang="ko-KR" altLang="en-US" b="0" i="0" dirty="0">
                <a:effectLst/>
                <a:highlight>
                  <a:srgbClr val="FFFFFF"/>
                </a:highlight>
              </a:rPr>
              <a:t>일본은 기업 구조조정을 통해 경쟁력을 강화하는 데도 주력하였습니다</a:t>
            </a:r>
            <a:r>
              <a:rPr lang="en-US" altLang="ko-KR" b="0" i="0" dirty="0">
                <a:effectLst/>
                <a:highlight>
                  <a:srgbClr val="FFFFFF"/>
                </a:highlight>
              </a:rPr>
              <a:t>. </a:t>
            </a:r>
            <a:r>
              <a:rPr lang="ko-KR" altLang="en-US" b="0" i="0" dirty="0">
                <a:effectLst/>
                <a:highlight>
                  <a:srgbClr val="FFFFFF"/>
                </a:highlight>
              </a:rPr>
              <a:t>비효율적이고 과도한 기업들을 합병하거나 리더십을 개선하여 경쟁력을 향상시켰습니다</a:t>
            </a:r>
            <a:r>
              <a:rPr lang="en-US" altLang="ko-KR" b="0" i="0" dirty="0">
                <a:effectLst/>
                <a:highlight>
                  <a:srgbClr val="FFFFFF"/>
                </a:highlight>
              </a:rPr>
              <a:t>. </a:t>
            </a:r>
            <a:r>
              <a:rPr lang="ko-KR" altLang="en-US" b="0" i="0" dirty="0">
                <a:effectLst/>
                <a:highlight>
                  <a:srgbClr val="FFFFFF"/>
                </a:highlight>
              </a:rPr>
              <a:t>또한</a:t>
            </a:r>
            <a:r>
              <a:rPr lang="en-US" altLang="ko-KR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b="0" i="0" dirty="0">
                <a:effectLst/>
                <a:highlight>
                  <a:srgbClr val="FFFFFF"/>
                </a:highlight>
              </a:rPr>
              <a:t>기술 혁신과 연구 개발에 대한 투자를 촉진하여 새로운 시장을 개척하고 글로벌 시장에서의 경쟁력을 강화하였습니다</a:t>
            </a:r>
            <a:r>
              <a:rPr lang="en-US" altLang="ko-KR" b="0" i="0" dirty="0">
                <a:effectLst/>
                <a:highlight>
                  <a:srgbClr val="FFFFFF"/>
                </a:highligh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765198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3AD630B4-4CCC-7B1D-1803-DAED942D7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 descr="3D의 디지털 금융 그래프">
            <a:extLst>
              <a:ext uri="{FF2B5EF4-FFF2-40B4-BE49-F238E27FC236}">
                <a16:creationId xmlns:a16="http://schemas.microsoft.com/office/drawing/2014/main" id="{0717FA24-02FD-B822-A8E3-B7176B4881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9996" b="7657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A12FE6-4FB4-2DDA-B996-A595C9EDED40}"/>
              </a:ext>
            </a:extLst>
          </p:cNvPr>
          <p:cNvSpPr txBox="1"/>
          <p:nvPr/>
        </p:nvSpPr>
        <p:spPr>
          <a:xfrm>
            <a:off x="762000" y="1137434"/>
            <a:ext cx="7848600" cy="32044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ko-KR" sz="4000" b="0" i="0" dirty="0">
                <a:effectLst/>
                <a:highlight>
                  <a:srgbClr val="F4F4F4"/>
                </a:highlight>
                <a:latin typeface="+mj-lt"/>
                <a:ea typeface="+mj-ea"/>
                <a:cs typeface="+mj-cs"/>
              </a:rPr>
              <a:t>13.</a:t>
            </a:r>
            <a:r>
              <a:rPr lang="ko-KR" altLang="en-US" sz="4000" b="0" i="0" dirty="0">
                <a:effectLst/>
                <a:highlight>
                  <a:srgbClr val="F4F4F4"/>
                </a:highlight>
                <a:latin typeface="+mj-lt"/>
                <a:ea typeface="+mj-ea"/>
                <a:cs typeface="+mj-cs"/>
              </a:rPr>
              <a:t>글로벌 금융 위기의 영향</a:t>
            </a:r>
            <a:endParaRPr lang="en-US" altLang="ko-KR" sz="4000" dirty="0">
              <a:latin typeface="+mj-lt"/>
              <a:ea typeface="+mj-ea"/>
              <a:cs typeface="+mj-cs"/>
            </a:endParaRPr>
          </a:p>
        </p:txBody>
      </p:sp>
      <p:cxnSp>
        <p:nvCxnSpPr>
          <p:cNvPr id="15" name="Straight Connector 10">
            <a:extLst>
              <a:ext uri="{FF2B5EF4-FFF2-40B4-BE49-F238E27FC236}">
                <a16:creationId xmlns:a16="http://schemas.microsoft.com/office/drawing/2014/main" id="{49264613-F0F7-08CE-0ADF-98407A64D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677292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EDDBB197-D710-4A4F-A9CA-FD2177498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5D1CFA-2CDB-4B64-BD9F-85744E8DA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E93D16-5013-2CC6-A6B6-53F0A2250ED5}"/>
              </a:ext>
            </a:extLst>
          </p:cNvPr>
          <p:cNvSpPr txBox="1"/>
          <p:nvPr/>
        </p:nvSpPr>
        <p:spPr>
          <a:xfrm>
            <a:off x="804672" y="579422"/>
            <a:ext cx="4977578" cy="54815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b="1" i="0" dirty="0">
                <a:solidFill>
                  <a:schemeClr val="tx2"/>
                </a:solidFill>
                <a:effectLst/>
                <a:highlight>
                  <a:srgbClr val="FFFFFF"/>
                </a:highlight>
              </a:rPr>
              <a:t>2008</a:t>
            </a:r>
            <a:r>
              <a:rPr lang="ko-KR" altLang="en-US" b="1" i="0" dirty="0">
                <a:solidFill>
                  <a:schemeClr val="tx2"/>
                </a:solidFill>
                <a:effectLst/>
                <a:highlight>
                  <a:srgbClr val="FFFFFF"/>
                </a:highlight>
              </a:rPr>
              <a:t>년 글로벌 금융 위기</a:t>
            </a:r>
            <a:endParaRPr lang="en-US" altLang="ko-KR" b="0" i="0" dirty="0">
              <a:solidFill>
                <a:schemeClr val="tx2"/>
              </a:solidFill>
              <a:effectLst/>
              <a:highlight>
                <a:srgbClr val="FFFFFF"/>
              </a:highlight>
            </a:endParaRP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ko-KR" b="1" i="0" dirty="0">
              <a:solidFill>
                <a:schemeClr val="tx2"/>
              </a:solidFill>
              <a:effectLst/>
              <a:highlight>
                <a:srgbClr val="FFFFFF"/>
              </a:highlight>
            </a:endParaRP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b="1" i="0" dirty="0">
                <a:solidFill>
                  <a:schemeClr val="tx2"/>
                </a:solidFill>
                <a:effectLst/>
                <a:highlight>
                  <a:srgbClr val="FFFFFF"/>
                </a:highlight>
              </a:rPr>
              <a:t>위기의 일본 경제에 미친 영향</a:t>
            </a:r>
            <a:r>
              <a:rPr lang="en-US" altLang="ko-KR" b="0" i="0" dirty="0">
                <a:solidFill>
                  <a:schemeClr val="tx2"/>
                </a:solidFill>
                <a:effectLst/>
                <a:highlight>
                  <a:srgbClr val="FFFFFF"/>
                </a:highlight>
              </a:rPr>
              <a:t>: 2008</a:t>
            </a:r>
            <a:r>
              <a:rPr lang="ko-KR" altLang="en-US" b="0" i="0" dirty="0">
                <a:solidFill>
                  <a:schemeClr val="tx2"/>
                </a:solidFill>
                <a:effectLst/>
                <a:highlight>
                  <a:srgbClr val="FFFFFF"/>
                </a:highlight>
              </a:rPr>
              <a:t>년의 글로벌 금융 위기는 일본 경제에도 큰 타격을 입혔습니다</a:t>
            </a:r>
            <a:r>
              <a:rPr lang="en-US" altLang="ko-KR" b="0" i="0" dirty="0">
                <a:solidFill>
                  <a:schemeClr val="tx2"/>
                </a:solidFill>
                <a:effectLst/>
                <a:highlight>
                  <a:srgbClr val="FFFFFF"/>
                </a:highlight>
              </a:rPr>
              <a:t>. </a:t>
            </a:r>
            <a:r>
              <a:rPr lang="ko-KR" altLang="en-US" b="0" i="0" dirty="0">
                <a:solidFill>
                  <a:schemeClr val="tx2"/>
                </a:solidFill>
                <a:effectLst/>
                <a:highlight>
                  <a:srgbClr val="FFFFFF"/>
                </a:highlight>
              </a:rPr>
              <a:t>글로벌한 경기 침체로 인해 일본의 수출이 감소하였고</a:t>
            </a:r>
            <a:r>
              <a:rPr lang="en-US" altLang="ko-KR" b="0" i="0" dirty="0">
                <a:solidFill>
                  <a:schemeClr val="tx2"/>
                </a:solidFill>
                <a:effectLst/>
                <a:highlight>
                  <a:srgbClr val="FFFFFF"/>
                </a:highlight>
              </a:rPr>
              <a:t>, </a:t>
            </a:r>
            <a:r>
              <a:rPr lang="ko-KR" altLang="en-US" b="0" i="0" dirty="0">
                <a:solidFill>
                  <a:schemeClr val="tx2"/>
                </a:solidFill>
                <a:effectLst/>
                <a:highlight>
                  <a:srgbClr val="FFFFFF"/>
                </a:highlight>
              </a:rPr>
              <a:t>내수와 투자 역시 위축되었습니다</a:t>
            </a:r>
            <a:r>
              <a:rPr lang="en-US" altLang="ko-KR" b="0" i="0" dirty="0">
                <a:solidFill>
                  <a:schemeClr val="tx2"/>
                </a:solidFill>
                <a:effectLst/>
                <a:highlight>
                  <a:srgbClr val="FFFFFF"/>
                </a:highlight>
              </a:rPr>
              <a:t>. </a:t>
            </a:r>
            <a:r>
              <a:rPr lang="ko-KR" altLang="en-US" b="0" i="0" dirty="0">
                <a:solidFill>
                  <a:schemeClr val="tx2"/>
                </a:solidFill>
                <a:effectLst/>
                <a:highlight>
                  <a:srgbClr val="FFFFFF"/>
                </a:highlight>
              </a:rPr>
              <a:t>특히 일본의 수출업체와 금융 기관들은 실적 하락과 파산 위기에 직면하였습니다</a:t>
            </a:r>
            <a:r>
              <a:rPr lang="en-US" altLang="ko-KR" b="0" i="0" dirty="0">
                <a:solidFill>
                  <a:schemeClr val="tx2"/>
                </a:solidFill>
                <a:effectLst/>
                <a:highlight>
                  <a:srgbClr val="FFFFFF"/>
                </a:highlight>
              </a:rPr>
              <a:t>. </a:t>
            </a:r>
            <a:r>
              <a:rPr lang="ko-KR" altLang="en-US" b="0" i="0" dirty="0">
                <a:solidFill>
                  <a:schemeClr val="tx2"/>
                </a:solidFill>
                <a:effectLst/>
                <a:highlight>
                  <a:srgbClr val="FFFFFF"/>
                </a:highlight>
              </a:rPr>
              <a:t>또한</a:t>
            </a:r>
            <a:r>
              <a:rPr lang="en-US" altLang="ko-KR" b="0" i="0" dirty="0">
                <a:solidFill>
                  <a:schemeClr val="tx2"/>
                </a:solidFill>
                <a:effectLst/>
                <a:highlight>
                  <a:srgbClr val="FFFFFF"/>
                </a:highlight>
              </a:rPr>
              <a:t>, </a:t>
            </a:r>
            <a:r>
              <a:rPr lang="ko-KR" altLang="en-US" b="0" i="0" dirty="0">
                <a:solidFill>
                  <a:schemeClr val="tx2"/>
                </a:solidFill>
                <a:effectLst/>
                <a:highlight>
                  <a:srgbClr val="FFFFFF"/>
                </a:highlight>
              </a:rPr>
              <a:t>글로벌한 금융 위기는 일본의 경기 침체를 악화시켰으며</a:t>
            </a:r>
            <a:r>
              <a:rPr lang="en-US" altLang="ko-KR" b="0" i="0" dirty="0">
                <a:solidFill>
                  <a:schemeClr val="tx2"/>
                </a:solidFill>
                <a:effectLst/>
                <a:highlight>
                  <a:srgbClr val="FFFFFF"/>
                </a:highlight>
              </a:rPr>
              <a:t>, </a:t>
            </a:r>
            <a:r>
              <a:rPr lang="ko-KR" altLang="en-US" b="0" i="0" dirty="0">
                <a:solidFill>
                  <a:schemeClr val="tx2"/>
                </a:solidFill>
                <a:effectLst/>
                <a:highlight>
                  <a:srgbClr val="FFFFFF"/>
                </a:highlight>
              </a:rPr>
              <a:t>실업률이 상승하고 소비가 감소하는 등의 경제적 문제가 발생하였습니다</a:t>
            </a:r>
            <a:r>
              <a:rPr lang="en-US" altLang="ko-KR" b="0" i="0" dirty="0">
                <a:solidFill>
                  <a:schemeClr val="tx2"/>
                </a:solidFill>
                <a:effectLst/>
                <a:highlight>
                  <a:srgbClr val="FFFFFF"/>
                </a:highlight>
              </a:rPr>
              <a:t>.</a:t>
            </a: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ko-KR" b="1" i="0" dirty="0">
              <a:solidFill>
                <a:schemeClr val="tx2"/>
              </a:solidFill>
              <a:effectLst/>
              <a:highlight>
                <a:srgbClr val="FFFFFF"/>
              </a:highlight>
            </a:endParaRP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b="1" i="0" dirty="0">
                <a:solidFill>
                  <a:schemeClr val="tx2"/>
                </a:solidFill>
                <a:effectLst/>
                <a:highlight>
                  <a:srgbClr val="FFFFFF"/>
                </a:highlight>
              </a:rPr>
              <a:t>회복을 위한 정책 대응</a:t>
            </a:r>
            <a:r>
              <a:rPr lang="en-US" altLang="ko-KR" b="0" i="0" dirty="0">
                <a:solidFill>
                  <a:schemeClr val="tx2"/>
                </a:solidFill>
                <a:effectLst/>
                <a:highlight>
                  <a:srgbClr val="FFFFFF"/>
                </a:highlight>
              </a:rPr>
              <a:t>: </a:t>
            </a:r>
            <a:r>
              <a:rPr lang="ko-KR" altLang="en-US" b="0" i="0" dirty="0">
                <a:solidFill>
                  <a:schemeClr val="tx2"/>
                </a:solidFill>
                <a:effectLst/>
                <a:highlight>
                  <a:srgbClr val="FFFFFF"/>
                </a:highlight>
              </a:rPr>
              <a:t>일본 정부는 글로벌 금융 위기에 대응하기 위해 다양한 정책을 시행하였습니다</a:t>
            </a:r>
            <a:r>
              <a:rPr lang="en-US" altLang="ko-KR" b="0" i="0" dirty="0">
                <a:solidFill>
                  <a:schemeClr val="tx2"/>
                </a:solidFill>
                <a:effectLst/>
                <a:highlight>
                  <a:srgbClr val="FFFFFF"/>
                </a:highlight>
              </a:rPr>
              <a:t>. </a:t>
            </a:r>
            <a:r>
              <a:rPr lang="ko-KR" altLang="en-US" b="0" i="0" dirty="0">
                <a:solidFill>
                  <a:schemeClr val="tx2"/>
                </a:solidFill>
                <a:effectLst/>
                <a:highlight>
                  <a:srgbClr val="FFFFFF"/>
                </a:highlight>
              </a:rPr>
              <a:t>확장적인 재정 정책과 통화 정책을 통해 경제를 활성화하려고 노력하였으며</a:t>
            </a:r>
            <a:r>
              <a:rPr lang="en-US" altLang="ko-KR" b="0" i="0" dirty="0">
                <a:solidFill>
                  <a:schemeClr val="tx2"/>
                </a:solidFill>
                <a:effectLst/>
                <a:highlight>
                  <a:srgbClr val="FFFFFF"/>
                </a:highlight>
              </a:rPr>
              <a:t>, </a:t>
            </a:r>
            <a:r>
              <a:rPr lang="ko-KR" altLang="en-US" b="0" i="0" dirty="0">
                <a:solidFill>
                  <a:schemeClr val="tx2"/>
                </a:solidFill>
                <a:effectLst/>
                <a:highlight>
                  <a:srgbClr val="FFFFFF"/>
                </a:highlight>
              </a:rPr>
              <a:t>금융 시스템을 </a:t>
            </a:r>
            <a:r>
              <a:rPr lang="ko-KR" altLang="en-US" b="0" i="0" dirty="0" err="1">
                <a:solidFill>
                  <a:schemeClr val="tx2"/>
                </a:solidFill>
                <a:effectLst/>
                <a:highlight>
                  <a:srgbClr val="FFFFFF"/>
                </a:highlight>
              </a:rPr>
              <a:t>안정화시키기</a:t>
            </a:r>
            <a:r>
              <a:rPr lang="en-US" altLang="ko-KR" b="0" i="0" dirty="0">
                <a:solidFill>
                  <a:schemeClr val="tx2"/>
                </a:solidFill>
                <a:effectLst/>
                <a:highlight>
                  <a:srgbClr val="FFFFFF"/>
                </a:highlight>
              </a:rPr>
              <a:t> </a:t>
            </a:r>
            <a:r>
              <a:rPr lang="ko-KR" altLang="en-US" b="0" i="0" dirty="0">
                <a:solidFill>
                  <a:schemeClr val="tx2"/>
                </a:solidFill>
                <a:effectLst/>
                <a:highlight>
                  <a:srgbClr val="FFFFFF"/>
                </a:highlight>
              </a:rPr>
              <a:t>위해 조치를 취하였습니다</a:t>
            </a:r>
            <a:r>
              <a:rPr lang="en-US" altLang="ko-KR" b="0" i="0" dirty="0">
                <a:solidFill>
                  <a:schemeClr val="tx2"/>
                </a:solidFill>
                <a:effectLst/>
                <a:highlight>
                  <a:srgbClr val="FFFFFF"/>
                </a:highlight>
              </a:rPr>
              <a:t>. </a:t>
            </a:r>
            <a:r>
              <a:rPr lang="ko-KR" altLang="en-US" b="0" i="0" dirty="0">
                <a:solidFill>
                  <a:schemeClr val="tx2"/>
                </a:solidFill>
                <a:effectLst/>
                <a:highlight>
                  <a:srgbClr val="FFFFFF"/>
                </a:highlight>
              </a:rPr>
              <a:t>또한</a:t>
            </a:r>
            <a:r>
              <a:rPr lang="en-US" altLang="ko-KR" b="0" i="0" dirty="0">
                <a:solidFill>
                  <a:schemeClr val="tx2"/>
                </a:solidFill>
                <a:effectLst/>
                <a:highlight>
                  <a:srgbClr val="FFFFFF"/>
                </a:highlight>
              </a:rPr>
              <a:t>, </a:t>
            </a:r>
            <a:r>
              <a:rPr lang="ko-KR" altLang="en-US" b="0" i="0" dirty="0">
                <a:solidFill>
                  <a:schemeClr val="tx2"/>
                </a:solidFill>
                <a:effectLst/>
                <a:highlight>
                  <a:srgbClr val="FFFFFF"/>
                </a:highlight>
              </a:rPr>
              <a:t>일본은 국제적인 협력을 강화하여 글로벌 경제 위기에 대응하였습니다</a:t>
            </a:r>
            <a:r>
              <a:rPr lang="en-US" altLang="ko-KR" b="0" i="0" dirty="0">
                <a:solidFill>
                  <a:schemeClr val="tx2"/>
                </a:solidFill>
                <a:effectLst/>
                <a:highlight>
                  <a:srgbClr val="FFFFFF"/>
                </a:highlight>
              </a:rPr>
              <a:t>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5EE5136-01F1-466C-962D-BA9B4C675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69897" y="0"/>
            <a:ext cx="5822103" cy="6685267"/>
            <a:chOff x="6357228" y="0"/>
            <a:chExt cx="5822103" cy="6685267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11D3AD4-AF9B-4EB5-8C7B-C45D173B4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7228" y="0"/>
              <a:ext cx="5822102" cy="6685267"/>
            </a:xfrm>
            <a:custGeom>
              <a:avLst/>
              <a:gdLst>
                <a:gd name="connsiteX0" fmla="*/ 2605444 w 5822102"/>
                <a:gd name="connsiteY0" fmla="*/ 0 h 6685267"/>
                <a:gd name="connsiteX1" fmla="*/ 4757391 w 5822102"/>
                <a:gd name="connsiteY1" fmla="*/ 0 h 6685267"/>
                <a:gd name="connsiteX2" fmla="*/ 4913680 w 5822102"/>
                <a:gd name="connsiteY2" fmla="*/ 56274 h 6685267"/>
                <a:gd name="connsiteX3" fmla="*/ 5376238 w 5822102"/>
                <a:gd name="connsiteY3" fmla="*/ 282027 h 6685267"/>
                <a:gd name="connsiteX4" fmla="*/ 5658024 w 5822102"/>
                <a:gd name="connsiteY4" fmla="*/ 471014 h 6685267"/>
                <a:gd name="connsiteX5" fmla="*/ 5822102 w 5822102"/>
                <a:gd name="connsiteY5" fmla="*/ 609109 h 6685267"/>
                <a:gd name="connsiteX6" fmla="*/ 5822102 w 5822102"/>
                <a:gd name="connsiteY6" fmla="*/ 760697 h 6685267"/>
                <a:gd name="connsiteX7" fmla="*/ 5707785 w 5822102"/>
                <a:gd name="connsiteY7" fmla="*/ 666601 h 6685267"/>
                <a:gd name="connsiteX8" fmla="*/ 5577306 w 5822102"/>
                <a:gd name="connsiteY8" fmla="*/ 571666 h 6685267"/>
                <a:gd name="connsiteX9" fmla="*/ 5298630 w 5822102"/>
                <a:gd name="connsiteY9" fmla="*/ 407449 h 6685267"/>
                <a:gd name="connsiteX10" fmla="*/ 4690768 w 5822102"/>
                <a:gd name="connsiteY10" fmla="*/ 184979 h 6685267"/>
                <a:gd name="connsiteX11" fmla="*/ 4048577 w 5822102"/>
                <a:gd name="connsiteY11" fmla="*/ 99280 h 6685267"/>
                <a:gd name="connsiteX12" fmla="*/ 3405404 w 5822102"/>
                <a:gd name="connsiteY12" fmla="*/ 131937 h 6685267"/>
                <a:gd name="connsiteX13" fmla="*/ 3089702 w 5822102"/>
                <a:gd name="connsiteY13" fmla="*/ 190190 h 6685267"/>
                <a:gd name="connsiteX14" fmla="*/ 2780132 w 5822102"/>
                <a:gd name="connsiteY14" fmla="*/ 273457 h 6685267"/>
                <a:gd name="connsiteX15" fmla="*/ 2478040 w 5822102"/>
                <a:gd name="connsiteY15" fmla="*/ 379654 h 6685267"/>
                <a:gd name="connsiteX16" fmla="*/ 2184897 w 5822102"/>
                <a:gd name="connsiteY16" fmla="*/ 507972 h 6685267"/>
                <a:gd name="connsiteX17" fmla="*/ 1629141 w 5822102"/>
                <a:gd name="connsiteY17" fmla="*/ 823205 h 6685267"/>
                <a:gd name="connsiteX18" fmla="*/ 1497711 w 5822102"/>
                <a:gd name="connsiteY18" fmla="*/ 914000 h 6685267"/>
                <a:gd name="connsiteX19" fmla="*/ 1433099 w 5822102"/>
                <a:gd name="connsiteY19" fmla="*/ 960903 h 6685267"/>
                <a:gd name="connsiteX20" fmla="*/ 1369346 w 5822102"/>
                <a:gd name="connsiteY20" fmla="*/ 1008963 h 6685267"/>
                <a:gd name="connsiteX21" fmla="*/ 1123406 w 5822102"/>
                <a:gd name="connsiteY21" fmla="*/ 1212905 h 6685267"/>
                <a:gd name="connsiteX22" fmla="*/ 684367 w 5822102"/>
                <a:gd name="connsiteY22" fmla="*/ 1675564 h 6685267"/>
                <a:gd name="connsiteX23" fmla="*/ 497153 w 5822102"/>
                <a:gd name="connsiteY23" fmla="*/ 1933588 h 6685267"/>
                <a:gd name="connsiteX24" fmla="*/ 337770 w 5822102"/>
                <a:gd name="connsiteY24" fmla="*/ 2208983 h 6685267"/>
                <a:gd name="connsiteX25" fmla="*/ 302461 w 5822102"/>
                <a:gd name="connsiteY25" fmla="*/ 2280207 h 6685267"/>
                <a:gd name="connsiteX26" fmla="*/ 285296 w 5822102"/>
                <a:gd name="connsiteY26" fmla="*/ 2316107 h 6685267"/>
                <a:gd name="connsiteX27" fmla="*/ 268991 w 5822102"/>
                <a:gd name="connsiteY27" fmla="*/ 2352355 h 6685267"/>
                <a:gd name="connsiteX28" fmla="*/ 237849 w 5822102"/>
                <a:gd name="connsiteY28" fmla="*/ 2425432 h 6685267"/>
                <a:gd name="connsiteX29" fmla="*/ 208670 w 5822102"/>
                <a:gd name="connsiteY29" fmla="*/ 2499319 h 6685267"/>
                <a:gd name="connsiteX30" fmla="*/ 113775 w 5822102"/>
                <a:gd name="connsiteY30" fmla="*/ 2801929 h 6685267"/>
                <a:gd name="connsiteX31" fmla="*/ 36781 w 5822102"/>
                <a:gd name="connsiteY31" fmla="*/ 3428922 h 6685267"/>
                <a:gd name="connsiteX32" fmla="*/ 69148 w 5822102"/>
                <a:gd name="connsiteY32" fmla="*/ 3741955 h 6685267"/>
                <a:gd name="connsiteX33" fmla="*/ 167966 w 5822102"/>
                <a:gd name="connsiteY33" fmla="*/ 4041323 h 6685267"/>
                <a:gd name="connsiteX34" fmla="*/ 202049 w 5822102"/>
                <a:gd name="connsiteY34" fmla="*/ 4112894 h 6685267"/>
                <a:gd name="connsiteX35" fmla="*/ 239933 w 5822102"/>
                <a:gd name="connsiteY35" fmla="*/ 4182843 h 6685267"/>
                <a:gd name="connsiteX36" fmla="*/ 323916 w 5822102"/>
                <a:gd name="connsiteY36" fmla="*/ 4318456 h 6685267"/>
                <a:gd name="connsiteX37" fmla="*/ 416604 w 5822102"/>
                <a:gd name="connsiteY37" fmla="*/ 4449436 h 6685267"/>
                <a:gd name="connsiteX38" fmla="*/ 515911 w 5822102"/>
                <a:gd name="connsiteY38" fmla="*/ 4576711 h 6685267"/>
                <a:gd name="connsiteX39" fmla="*/ 722619 w 5822102"/>
                <a:gd name="connsiteY39" fmla="*/ 4828482 h 6685267"/>
                <a:gd name="connsiteX40" fmla="*/ 825972 w 5822102"/>
                <a:gd name="connsiteY40" fmla="*/ 4956104 h 6685267"/>
                <a:gd name="connsiteX41" fmla="*/ 926506 w 5822102"/>
                <a:gd name="connsiteY41" fmla="*/ 5085347 h 6685267"/>
                <a:gd name="connsiteX42" fmla="*/ 1027040 w 5822102"/>
                <a:gd name="connsiteY42" fmla="*/ 5210191 h 6685267"/>
                <a:gd name="connsiteX43" fmla="*/ 1132110 w 5822102"/>
                <a:gd name="connsiteY43" fmla="*/ 5330748 h 6685267"/>
                <a:gd name="connsiteX44" fmla="*/ 1354880 w 5822102"/>
                <a:gd name="connsiteY44" fmla="*/ 5558083 h 6685267"/>
                <a:gd name="connsiteX45" fmla="*/ 1855220 w 5822102"/>
                <a:gd name="connsiteY45" fmla="*/ 5937591 h 6685267"/>
                <a:gd name="connsiteX46" fmla="*/ 2131810 w 5822102"/>
                <a:gd name="connsiteY46" fmla="*/ 6080268 h 6685267"/>
                <a:gd name="connsiteX47" fmla="*/ 2423726 w 5822102"/>
                <a:gd name="connsiteY47" fmla="*/ 6188087 h 6685267"/>
                <a:gd name="connsiteX48" fmla="*/ 2727780 w 5822102"/>
                <a:gd name="connsiteY48" fmla="*/ 6262552 h 6685267"/>
                <a:gd name="connsiteX49" fmla="*/ 3041276 w 5822102"/>
                <a:gd name="connsiteY49" fmla="*/ 6304245 h 6685267"/>
                <a:gd name="connsiteX50" fmla="*/ 3360532 w 5822102"/>
                <a:gd name="connsiteY50" fmla="*/ 6317331 h 6685267"/>
                <a:gd name="connsiteX51" fmla="*/ 3439855 w 5822102"/>
                <a:gd name="connsiteY51" fmla="*/ 6316751 h 6685267"/>
                <a:gd name="connsiteX52" fmla="*/ 3478721 w 5822102"/>
                <a:gd name="connsiteY52" fmla="*/ 6315826 h 6685267"/>
                <a:gd name="connsiteX53" fmla="*/ 3517463 w 5822102"/>
                <a:gd name="connsiteY53" fmla="*/ 6313971 h 6685267"/>
                <a:gd name="connsiteX54" fmla="*/ 3671452 w 5822102"/>
                <a:gd name="connsiteY54" fmla="*/ 6301233 h 6685267"/>
                <a:gd name="connsiteX55" fmla="*/ 4265460 w 5822102"/>
                <a:gd name="connsiteY55" fmla="*/ 6149638 h 6685267"/>
                <a:gd name="connsiteX56" fmla="*/ 4546587 w 5822102"/>
                <a:gd name="connsiteY56" fmla="*/ 6018079 h 6685267"/>
                <a:gd name="connsiteX57" fmla="*/ 4818030 w 5822102"/>
                <a:gd name="connsiteY57" fmla="*/ 5858029 h 6685267"/>
                <a:gd name="connsiteX58" fmla="*/ 5081870 w 5822102"/>
                <a:gd name="connsiteY58" fmla="*/ 5676903 h 6685267"/>
                <a:gd name="connsiteX59" fmla="*/ 5212073 w 5822102"/>
                <a:gd name="connsiteY59" fmla="*/ 5581013 h 6685267"/>
                <a:gd name="connsiteX60" fmla="*/ 5343625 w 5822102"/>
                <a:gd name="connsiteY60" fmla="*/ 5481533 h 6685267"/>
                <a:gd name="connsiteX61" fmla="*/ 5610378 w 5822102"/>
                <a:gd name="connsiteY61" fmla="*/ 5284425 h 6685267"/>
                <a:gd name="connsiteX62" fmla="*/ 5822102 w 5822102"/>
                <a:gd name="connsiteY62" fmla="*/ 5126414 h 6685267"/>
                <a:gd name="connsiteX63" fmla="*/ 5822102 w 5822102"/>
                <a:gd name="connsiteY63" fmla="*/ 5556641 h 6685267"/>
                <a:gd name="connsiteX64" fmla="*/ 5576325 w 5822102"/>
                <a:gd name="connsiteY64" fmla="*/ 5749979 h 6685267"/>
                <a:gd name="connsiteX65" fmla="*/ 5447715 w 5822102"/>
                <a:gd name="connsiteY65" fmla="*/ 5852818 h 6685267"/>
                <a:gd name="connsiteX66" fmla="*/ 5315059 w 5822102"/>
                <a:gd name="connsiteY66" fmla="*/ 5956236 h 6685267"/>
                <a:gd name="connsiteX67" fmla="*/ 5038468 w 5822102"/>
                <a:gd name="connsiteY67" fmla="*/ 6155776 h 6685267"/>
                <a:gd name="connsiteX68" fmla="*/ 4741892 w 5822102"/>
                <a:gd name="connsiteY68" fmla="*/ 6338292 h 6685267"/>
                <a:gd name="connsiteX69" fmla="*/ 4420920 w 5822102"/>
                <a:gd name="connsiteY69" fmla="*/ 6492203 h 6685267"/>
                <a:gd name="connsiteX70" fmla="*/ 3717672 w 5822102"/>
                <a:gd name="connsiteY70" fmla="*/ 6670434 h 6685267"/>
                <a:gd name="connsiteX71" fmla="*/ 3535853 w 5822102"/>
                <a:gd name="connsiteY71" fmla="*/ 6683289 h 6685267"/>
                <a:gd name="connsiteX72" fmla="*/ 3490367 w 5822102"/>
                <a:gd name="connsiteY72" fmla="*/ 6684910 h 6685267"/>
                <a:gd name="connsiteX73" fmla="*/ 3445005 w 5822102"/>
                <a:gd name="connsiteY73" fmla="*/ 6685142 h 6685267"/>
                <a:gd name="connsiteX74" fmla="*/ 3355872 w 5822102"/>
                <a:gd name="connsiteY74" fmla="*/ 6684100 h 6685267"/>
                <a:gd name="connsiteX75" fmla="*/ 3179203 w 5822102"/>
                <a:gd name="connsiteY75" fmla="*/ 6677150 h 6685267"/>
                <a:gd name="connsiteX76" fmla="*/ 3002410 w 5822102"/>
                <a:gd name="connsiteY76" fmla="*/ 6661169 h 6685267"/>
                <a:gd name="connsiteX77" fmla="*/ 2650296 w 5822102"/>
                <a:gd name="connsiteY77" fmla="*/ 6604191 h 6685267"/>
                <a:gd name="connsiteX78" fmla="*/ 2306028 w 5822102"/>
                <a:gd name="connsiteY78" fmla="*/ 6505869 h 6685267"/>
                <a:gd name="connsiteX79" fmla="*/ 1978803 w 5822102"/>
                <a:gd name="connsiteY79" fmla="*/ 6363307 h 6685267"/>
                <a:gd name="connsiteX80" fmla="*/ 1678428 w 5822102"/>
                <a:gd name="connsiteY80" fmla="*/ 6177779 h 6685267"/>
                <a:gd name="connsiteX81" fmla="*/ 1175880 w 5822102"/>
                <a:gd name="connsiteY81" fmla="*/ 5710373 h 6685267"/>
                <a:gd name="connsiteX82" fmla="*/ 971502 w 5822102"/>
                <a:gd name="connsiteY82" fmla="*/ 5445399 h 6685267"/>
                <a:gd name="connsiteX83" fmla="*/ 790909 w 5822102"/>
                <a:gd name="connsiteY83" fmla="*/ 5169078 h 6685267"/>
                <a:gd name="connsiteX84" fmla="*/ 706680 w 5822102"/>
                <a:gd name="connsiteY84" fmla="*/ 5031959 h 6685267"/>
                <a:gd name="connsiteX85" fmla="*/ 619143 w 5822102"/>
                <a:gd name="connsiteY85" fmla="*/ 4897157 h 6685267"/>
                <a:gd name="connsiteX86" fmla="*/ 436465 w 5822102"/>
                <a:gd name="connsiteY86" fmla="*/ 4628710 h 6685267"/>
                <a:gd name="connsiteX87" fmla="*/ 347088 w 5822102"/>
                <a:gd name="connsiteY87" fmla="*/ 4492171 h 6685267"/>
                <a:gd name="connsiteX88" fmla="*/ 262001 w 5822102"/>
                <a:gd name="connsiteY88" fmla="*/ 4352619 h 6685267"/>
                <a:gd name="connsiteX89" fmla="*/ 118679 w 5822102"/>
                <a:gd name="connsiteY89" fmla="*/ 4059853 h 6685267"/>
                <a:gd name="connsiteX90" fmla="*/ 28322 w 5822102"/>
                <a:gd name="connsiteY90" fmla="*/ 3749136 h 6685267"/>
                <a:gd name="connsiteX91" fmla="*/ 0 w 5822102"/>
                <a:gd name="connsiteY91" fmla="*/ 3428922 h 6685267"/>
                <a:gd name="connsiteX92" fmla="*/ 253052 w 5822102"/>
                <a:gd name="connsiteY92" fmla="*/ 2174356 h 6685267"/>
                <a:gd name="connsiteX93" fmla="*/ 389141 w 5822102"/>
                <a:gd name="connsiteY93" fmla="*/ 1877652 h 6685267"/>
                <a:gd name="connsiteX94" fmla="*/ 552079 w 5822102"/>
                <a:gd name="connsiteY94" fmla="*/ 1591834 h 6685267"/>
                <a:gd name="connsiteX95" fmla="*/ 954950 w 5822102"/>
                <a:gd name="connsiteY95" fmla="*/ 1061773 h 6685267"/>
                <a:gd name="connsiteX96" fmla="*/ 1192922 w 5822102"/>
                <a:gd name="connsiteY96" fmla="*/ 822626 h 6685267"/>
                <a:gd name="connsiteX97" fmla="*/ 1255939 w 5822102"/>
                <a:gd name="connsiteY97" fmla="*/ 765880 h 6685267"/>
                <a:gd name="connsiteX98" fmla="*/ 1320183 w 5822102"/>
                <a:gd name="connsiteY98" fmla="*/ 710291 h 6685267"/>
                <a:gd name="connsiteX99" fmla="*/ 1452961 w 5822102"/>
                <a:gd name="connsiteY99" fmla="*/ 603514 h 6685267"/>
                <a:gd name="connsiteX100" fmla="*/ 2033360 w 5822102"/>
                <a:gd name="connsiteY100" fmla="*/ 235818 h 6685267"/>
                <a:gd name="connsiteX101" fmla="*/ 2512513 w 5822102"/>
                <a:gd name="connsiteY101" fmla="*/ 30012 h 668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5822102" h="6685267">
                  <a:moveTo>
                    <a:pt x="2605444" y="0"/>
                  </a:moveTo>
                  <a:lnTo>
                    <a:pt x="4757391" y="0"/>
                  </a:lnTo>
                  <a:lnTo>
                    <a:pt x="4913680" y="56274"/>
                  </a:lnTo>
                  <a:cubicBezTo>
                    <a:pt x="5074659" y="119278"/>
                    <a:pt x="5229483" y="195083"/>
                    <a:pt x="5376238" y="282027"/>
                  </a:cubicBezTo>
                  <a:cubicBezTo>
                    <a:pt x="5474014" y="340105"/>
                    <a:pt x="5568080" y="403280"/>
                    <a:pt x="5658024" y="471014"/>
                  </a:cubicBezTo>
                  <a:lnTo>
                    <a:pt x="5822102" y="609109"/>
                  </a:lnTo>
                  <a:lnTo>
                    <a:pt x="5822102" y="760697"/>
                  </a:lnTo>
                  <a:lnTo>
                    <a:pt x="5707785" y="666601"/>
                  </a:lnTo>
                  <a:cubicBezTo>
                    <a:pt x="5665273" y="633682"/>
                    <a:pt x="5621749" y="602008"/>
                    <a:pt x="5577306" y="571666"/>
                  </a:cubicBezTo>
                  <a:cubicBezTo>
                    <a:pt x="5487929" y="511562"/>
                    <a:pt x="5395118" y="456089"/>
                    <a:pt x="5298630" y="407449"/>
                  </a:cubicBezTo>
                  <a:cubicBezTo>
                    <a:pt x="5106266" y="309010"/>
                    <a:pt x="4901153" y="235355"/>
                    <a:pt x="4690768" y="184979"/>
                  </a:cubicBezTo>
                  <a:cubicBezTo>
                    <a:pt x="4480382" y="134486"/>
                    <a:pt x="4264724" y="106807"/>
                    <a:pt x="4048577" y="99280"/>
                  </a:cubicBezTo>
                  <a:cubicBezTo>
                    <a:pt x="3832182" y="90709"/>
                    <a:pt x="3617997" y="102290"/>
                    <a:pt x="3405404" y="131937"/>
                  </a:cubicBezTo>
                  <a:cubicBezTo>
                    <a:pt x="3299353" y="147340"/>
                    <a:pt x="3193915" y="166449"/>
                    <a:pt x="3089702" y="190190"/>
                  </a:cubicBezTo>
                  <a:cubicBezTo>
                    <a:pt x="2985491" y="214278"/>
                    <a:pt x="2882137" y="241725"/>
                    <a:pt x="2780132" y="273457"/>
                  </a:cubicBezTo>
                  <a:cubicBezTo>
                    <a:pt x="2678126" y="305073"/>
                    <a:pt x="2577348" y="340510"/>
                    <a:pt x="2478040" y="379654"/>
                  </a:cubicBezTo>
                  <a:cubicBezTo>
                    <a:pt x="2378854" y="418914"/>
                    <a:pt x="2281017" y="461763"/>
                    <a:pt x="2184897" y="507972"/>
                  </a:cubicBezTo>
                  <a:cubicBezTo>
                    <a:pt x="1992657" y="600271"/>
                    <a:pt x="1806791" y="705542"/>
                    <a:pt x="1629141" y="823205"/>
                  </a:cubicBezTo>
                  <a:cubicBezTo>
                    <a:pt x="1584882" y="852736"/>
                    <a:pt x="1540745" y="882731"/>
                    <a:pt x="1497711" y="914000"/>
                  </a:cubicBezTo>
                  <a:cubicBezTo>
                    <a:pt x="1475888" y="929286"/>
                    <a:pt x="1454555" y="945153"/>
                    <a:pt x="1433099" y="960903"/>
                  </a:cubicBezTo>
                  <a:cubicBezTo>
                    <a:pt x="1411521" y="976537"/>
                    <a:pt x="1390311" y="992634"/>
                    <a:pt x="1369346" y="1008963"/>
                  </a:cubicBezTo>
                  <a:cubicBezTo>
                    <a:pt x="1285119" y="1074165"/>
                    <a:pt x="1202730" y="1141797"/>
                    <a:pt x="1123406" y="1212905"/>
                  </a:cubicBezTo>
                  <a:cubicBezTo>
                    <a:pt x="964391" y="1354656"/>
                    <a:pt x="816900" y="1509261"/>
                    <a:pt x="684367" y="1675564"/>
                  </a:cubicBezTo>
                  <a:cubicBezTo>
                    <a:pt x="618161" y="1758716"/>
                    <a:pt x="555512" y="1844763"/>
                    <a:pt x="497153" y="1933588"/>
                  </a:cubicBezTo>
                  <a:cubicBezTo>
                    <a:pt x="439775" y="2022877"/>
                    <a:pt x="385584" y="2114367"/>
                    <a:pt x="337770" y="2208983"/>
                  </a:cubicBezTo>
                  <a:cubicBezTo>
                    <a:pt x="325388" y="2232493"/>
                    <a:pt x="313862" y="2256349"/>
                    <a:pt x="302461" y="2280207"/>
                  </a:cubicBezTo>
                  <a:lnTo>
                    <a:pt x="285296" y="2316107"/>
                  </a:lnTo>
                  <a:lnTo>
                    <a:pt x="268991" y="2352355"/>
                  </a:lnTo>
                  <a:cubicBezTo>
                    <a:pt x="258324" y="2376560"/>
                    <a:pt x="247535" y="2400764"/>
                    <a:pt x="237849" y="2425432"/>
                  </a:cubicBezTo>
                  <a:cubicBezTo>
                    <a:pt x="228163" y="2450099"/>
                    <a:pt x="217498" y="2474419"/>
                    <a:pt x="208670" y="2499319"/>
                  </a:cubicBezTo>
                  <a:cubicBezTo>
                    <a:pt x="170909" y="2598219"/>
                    <a:pt x="138908" y="2699206"/>
                    <a:pt x="113775" y="2801929"/>
                  </a:cubicBezTo>
                  <a:cubicBezTo>
                    <a:pt x="62773" y="3006911"/>
                    <a:pt x="36659" y="3217917"/>
                    <a:pt x="36781" y="3428922"/>
                  </a:cubicBezTo>
                  <a:cubicBezTo>
                    <a:pt x="37394" y="3534078"/>
                    <a:pt x="47816" y="3639001"/>
                    <a:pt x="69148" y="3741955"/>
                  </a:cubicBezTo>
                  <a:cubicBezTo>
                    <a:pt x="91585" y="3844679"/>
                    <a:pt x="124074" y="3945202"/>
                    <a:pt x="167966" y="4041323"/>
                  </a:cubicBezTo>
                  <a:cubicBezTo>
                    <a:pt x="178387" y="4065528"/>
                    <a:pt x="190525" y="4089153"/>
                    <a:pt x="202049" y="4112894"/>
                  </a:cubicBezTo>
                  <a:cubicBezTo>
                    <a:pt x="214555" y="4136288"/>
                    <a:pt x="226447" y="4159912"/>
                    <a:pt x="239933" y="4182843"/>
                  </a:cubicBezTo>
                  <a:cubicBezTo>
                    <a:pt x="265680" y="4229167"/>
                    <a:pt x="294368" y="4274101"/>
                    <a:pt x="323916" y="4318456"/>
                  </a:cubicBezTo>
                  <a:cubicBezTo>
                    <a:pt x="353341" y="4362927"/>
                    <a:pt x="384849" y="4406240"/>
                    <a:pt x="416604" y="4449436"/>
                  </a:cubicBezTo>
                  <a:cubicBezTo>
                    <a:pt x="448847" y="4492286"/>
                    <a:pt x="482319" y="4534557"/>
                    <a:pt x="515911" y="4576711"/>
                  </a:cubicBezTo>
                  <a:cubicBezTo>
                    <a:pt x="583219" y="4661137"/>
                    <a:pt x="653594" y="4743825"/>
                    <a:pt x="722619" y="4828482"/>
                  </a:cubicBezTo>
                  <a:cubicBezTo>
                    <a:pt x="757315" y="4870637"/>
                    <a:pt x="791889" y="4913138"/>
                    <a:pt x="825972" y="4956104"/>
                  </a:cubicBezTo>
                  <a:cubicBezTo>
                    <a:pt x="859934" y="4998722"/>
                    <a:pt x="893649" y="5044004"/>
                    <a:pt x="926506" y="5085347"/>
                  </a:cubicBezTo>
                  <a:cubicBezTo>
                    <a:pt x="959119" y="5127734"/>
                    <a:pt x="993324" y="5168847"/>
                    <a:pt x="1027040" y="5210191"/>
                  </a:cubicBezTo>
                  <a:cubicBezTo>
                    <a:pt x="1061737" y="5250840"/>
                    <a:pt x="1096188" y="5291488"/>
                    <a:pt x="1132110" y="5330748"/>
                  </a:cubicBezTo>
                  <a:cubicBezTo>
                    <a:pt x="1203465" y="5409731"/>
                    <a:pt x="1277639" y="5485818"/>
                    <a:pt x="1354880" y="5558083"/>
                  </a:cubicBezTo>
                  <a:cubicBezTo>
                    <a:pt x="1509603" y="5702266"/>
                    <a:pt x="1676588" y="5830930"/>
                    <a:pt x="1855220" y="5937591"/>
                  </a:cubicBezTo>
                  <a:cubicBezTo>
                    <a:pt x="1944720" y="5990632"/>
                    <a:pt x="2036549" y="6039272"/>
                    <a:pt x="2131810" y="6080268"/>
                  </a:cubicBezTo>
                  <a:cubicBezTo>
                    <a:pt x="2226460" y="6122423"/>
                    <a:pt x="2324173" y="6157977"/>
                    <a:pt x="2423726" y="6188087"/>
                  </a:cubicBezTo>
                  <a:cubicBezTo>
                    <a:pt x="2523280" y="6218313"/>
                    <a:pt x="2624794" y="6242749"/>
                    <a:pt x="2727780" y="6262552"/>
                  </a:cubicBezTo>
                  <a:cubicBezTo>
                    <a:pt x="2830890" y="6282008"/>
                    <a:pt x="2935714" y="6295326"/>
                    <a:pt x="3041276" y="6304245"/>
                  </a:cubicBezTo>
                  <a:cubicBezTo>
                    <a:pt x="3146836" y="6313277"/>
                    <a:pt x="3253499" y="6317215"/>
                    <a:pt x="3360532" y="6317331"/>
                  </a:cubicBezTo>
                  <a:cubicBezTo>
                    <a:pt x="3387259" y="6317331"/>
                    <a:pt x="3414354" y="6317794"/>
                    <a:pt x="3439855" y="6316751"/>
                  </a:cubicBezTo>
                  <a:lnTo>
                    <a:pt x="3478721" y="6315826"/>
                  </a:lnTo>
                  <a:lnTo>
                    <a:pt x="3517463" y="6313971"/>
                  </a:lnTo>
                  <a:cubicBezTo>
                    <a:pt x="3569078" y="6311772"/>
                    <a:pt x="3620449" y="6306907"/>
                    <a:pt x="3671452" y="6301233"/>
                  </a:cubicBezTo>
                  <a:cubicBezTo>
                    <a:pt x="3875707" y="6277608"/>
                    <a:pt x="4074445" y="6225841"/>
                    <a:pt x="4265460" y="6149638"/>
                  </a:cubicBezTo>
                  <a:cubicBezTo>
                    <a:pt x="4361212" y="6111884"/>
                    <a:pt x="4454636" y="6067065"/>
                    <a:pt x="4546587" y="6018079"/>
                  </a:cubicBezTo>
                  <a:cubicBezTo>
                    <a:pt x="4638662" y="5969322"/>
                    <a:pt x="4729020" y="5915240"/>
                    <a:pt x="4818030" y="5858029"/>
                  </a:cubicBezTo>
                  <a:cubicBezTo>
                    <a:pt x="4907038" y="5800703"/>
                    <a:pt x="4994577" y="5739672"/>
                    <a:pt x="5081870" y="5676903"/>
                  </a:cubicBezTo>
                  <a:cubicBezTo>
                    <a:pt x="5125392" y="5645519"/>
                    <a:pt x="5168794" y="5613324"/>
                    <a:pt x="5212073" y="5581013"/>
                  </a:cubicBezTo>
                  <a:lnTo>
                    <a:pt x="5343625" y="5481533"/>
                  </a:lnTo>
                  <a:cubicBezTo>
                    <a:pt x="5432696" y="5414768"/>
                    <a:pt x="5521951" y="5349452"/>
                    <a:pt x="5610378" y="5284425"/>
                  </a:cubicBezTo>
                  <a:lnTo>
                    <a:pt x="5822102" y="5126414"/>
                  </a:lnTo>
                  <a:lnTo>
                    <a:pt x="5822102" y="5556641"/>
                  </a:lnTo>
                  <a:lnTo>
                    <a:pt x="5576325" y="5749979"/>
                  </a:lnTo>
                  <a:lnTo>
                    <a:pt x="5447715" y="5852818"/>
                  </a:lnTo>
                  <a:cubicBezTo>
                    <a:pt x="5403945" y="5887445"/>
                    <a:pt x="5359932" y="5922073"/>
                    <a:pt x="5315059" y="5956236"/>
                  </a:cubicBezTo>
                  <a:cubicBezTo>
                    <a:pt x="5225682" y="6024680"/>
                    <a:pt x="5133976" y="6091734"/>
                    <a:pt x="5038468" y="6155776"/>
                  </a:cubicBezTo>
                  <a:cubicBezTo>
                    <a:pt x="4943084" y="6219703"/>
                    <a:pt x="4845002" y="6281777"/>
                    <a:pt x="4741892" y="6338292"/>
                  </a:cubicBezTo>
                  <a:cubicBezTo>
                    <a:pt x="4638784" y="6394692"/>
                    <a:pt x="4532120" y="6447038"/>
                    <a:pt x="4420920" y="6492203"/>
                  </a:cubicBezTo>
                  <a:cubicBezTo>
                    <a:pt x="4199255" y="6583693"/>
                    <a:pt x="3959813" y="6644840"/>
                    <a:pt x="3717672" y="6670434"/>
                  </a:cubicBezTo>
                  <a:cubicBezTo>
                    <a:pt x="3657106" y="6676456"/>
                    <a:pt x="3596419" y="6681321"/>
                    <a:pt x="3535853" y="6683289"/>
                  </a:cubicBezTo>
                  <a:lnTo>
                    <a:pt x="3490367" y="6684910"/>
                  </a:lnTo>
                  <a:lnTo>
                    <a:pt x="3445005" y="6685142"/>
                  </a:lnTo>
                  <a:cubicBezTo>
                    <a:pt x="3414354" y="6685605"/>
                    <a:pt x="3385297" y="6684679"/>
                    <a:pt x="3355872" y="6684100"/>
                  </a:cubicBezTo>
                  <a:cubicBezTo>
                    <a:pt x="3297146" y="6683405"/>
                    <a:pt x="3238052" y="6680047"/>
                    <a:pt x="3179203" y="6677150"/>
                  </a:cubicBezTo>
                  <a:cubicBezTo>
                    <a:pt x="3120232" y="6672519"/>
                    <a:pt x="3061259" y="6668233"/>
                    <a:pt x="3002410" y="6661169"/>
                  </a:cubicBezTo>
                  <a:cubicBezTo>
                    <a:pt x="2884589" y="6647851"/>
                    <a:pt x="2766891" y="6629669"/>
                    <a:pt x="2650296" y="6604191"/>
                  </a:cubicBezTo>
                  <a:cubicBezTo>
                    <a:pt x="2533702" y="6578713"/>
                    <a:pt x="2418456" y="6545938"/>
                    <a:pt x="2306028" y="6505869"/>
                  </a:cubicBezTo>
                  <a:cubicBezTo>
                    <a:pt x="2193602" y="6465683"/>
                    <a:pt x="2084118" y="6417738"/>
                    <a:pt x="1978803" y="6363307"/>
                  </a:cubicBezTo>
                  <a:cubicBezTo>
                    <a:pt x="1873855" y="6308066"/>
                    <a:pt x="1773077" y="6246340"/>
                    <a:pt x="1678428" y="6177779"/>
                  </a:cubicBezTo>
                  <a:cubicBezTo>
                    <a:pt x="1488393" y="6041356"/>
                    <a:pt x="1321900" y="5881423"/>
                    <a:pt x="1175880" y="5710373"/>
                  </a:cubicBezTo>
                  <a:cubicBezTo>
                    <a:pt x="1103177" y="5624441"/>
                    <a:pt x="1035501" y="5535732"/>
                    <a:pt x="971502" y="5445399"/>
                  </a:cubicBezTo>
                  <a:cubicBezTo>
                    <a:pt x="907380" y="5355069"/>
                    <a:pt x="847550" y="5262768"/>
                    <a:pt x="790909" y="5169078"/>
                  </a:cubicBezTo>
                  <a:cubicBezTo>
                    <a:pt x="761974" y="5121712"/>
                    <a:pt x="735492" y="5077357"/>
                    <a:pt x="706680" y="5031959"/>
                  </a:cubicBezTo>
                  <a:cubicBezTo>
                    <a:pt x="678114" y="4986910"/>
                    <a:pt x="649058" y="4941860"/>
                    <a:pt x="619143" y="4897157"/>
                  </a:cubicBezTo>
                  <a:lnTo>
                    <a:pt x="436465" y="4628710"/>
                  </a:lnTo>
                  <a:cubicBezTo>
                    <a:pt x="406182" y="4583544"/>
                    <a:pt x="376267" y="4538147"/>
                    <a:pt x="347088" y="4492171"/>
                  </a:cubicBezTo>
                  <a:cubicBezTo>
                    <a:pt x="317908" y="4446194"/>
                    <a:pt x="288974" y="4400102"/>
                    <a:pt x="262001" y="4352619"/>
                  </a:cubicBezTo>
                  <a:cubicBezTo>
                    <a:pt x="207934" y="4258119"/>
                    <a:pt x="158280" y="4160840"/>
                    <a:pt x="118679" y="4059853"/>
                  </a:cubicBezTo>
                  <a:cubicBezTo>
                    <a:pt x="78343" y="3959214"/>
                    <a:pt x="48429" y="3854870"/>
                    <a:pt x="28322" y="3749136"/>
                  </a:cubicBezTo>
                  <a:cubicBezTo>
                    <a:pt x="9073" y="3643402"/>
                    <a:pt x="0" y="3536046"/>
                    <a:pt x="0" y="3428922"/>
                  </a:cubicBezTo>
                  <a:cubicBezTo>
                    <a:pt x="1594" y="3001816"/>
                    <a:pt x="89010" y="2575868"/>
                    <a:pt x="253052" y="2174356"/>
                  </a:cubicBezTo>
                  <a:cubicBezTo>
                    <a:pt x="294246" y="2074066"/>
                    <a:pt x="338873" y="1974700"/>
                    <a:pt x="389141" y="1877652"/>
                  </a:cubicBezTo>
                  <a:cubicBezTo>
                    <a:pt x="438672" y="1780256"/>
                    <a:pt x="493230" y="1684945"/>
                    <a:pt x="552079" y="1591834"/>
                  </a:cubicBezTo>
                  <a:cubicBezTo>
                    <a:pt x="669900" y="1405728"/>
                    <a:pt x="804394" y="1227729"/>
                    <a:pt x="954950" y="1061773"/>
                  </a:cubicBezTo>
                  <a:cubicBezTo>
                    <a:pt x="1030597" y="979085"/>
                    <a:pt x="1109552" y="898829"/>
                    <a:pt x="1192922" y="822626"/>
                  </a:cubicBezTo>
                  <a:cubicBezTo>
                    <a:pt x="1213642" y="803402"/>
                    <a:pt x="1234483" y="784409"/>
                    <a:pt x="1255939" y="765880"/>
                  </a:cubicBezTo>
                  <a:cubicBezTo>
                    <a:pt x="1277273" y="747234"/>
                    <a:pt x="1298237" y="728241"/>
                    <a:pt x="1320183" y="710291"/>
                  </a:cubicBezTo>
                  <a:cubicBezTo>
                    <a:pt x="1363585" y="673811"/>
                    <a:pt x="1408088" y="638489"/>
                    <a:pt x="1452961" y="603514"/>
                  </a:cubicBezTo>
                  <a:cubicBezTo>
                    <a:pt x="1633310" y="464543"/>
                    <a:pt x="1828125" y="341437"/>
                    <a:pt x="2033360" y="235818"/>
                  </a:cubicBezTo>
                  <a:cubicBezTo>
                    <a:pt x="2187242" y="156561"/>
                    <a:pt x="2347554" y="87597"/>
                    <a:pt x="2512513" y="3001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5102EBE-A80F-4CFF-B1DD-941EF9728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04998" y="98659"/>
              <a:ext cx="5774333" cy="6315453"/>
            </a:xfrm>
            <a:custGeom>
              <a:avLst/>
              <a:gdLst>
                <a:gd name="connsiteX0" fmla="*/ 3707237 w 5774333"/>
                <a:gd name="connsiteY0" fmla="*/ 1489 h 6315453"/>
                <a:gd name="connsiteX1" fmla="*/ 4037665 w 5774333"/>
                <a:gd name="connsiteY1" fmla="*/ 6121 h 6315453"/>
                <a:gd name="connsiteX2" fmla="*/ 4692239 w 5774333"/>
                <a:gd name="connsiteY2" fmla="*/ 102128 h 6315453"/>
                <a:gd name="connsiteX3" fmla="*/ 5315059 w 5774333"/>
                <a:gd name="connsiteY3" fmla="*/ 324945 h 6315453"/>
                <a:gd name="connsiteX4" fmla="*/ 5738325 w 5774333"/>
                <a:gd name="connsiteY4" fmla="*/ 578286 h 6315453"/>
                <a:gd name="connsiteX5" fmla="*/ 5774333 w 5774333"/>
                <a:gd name="connsiteY5" fmla="*/ 606551 h 6315453"/>
                <a:gd name="connsiteX6" fmla="*/ 5774333 w 5774333"/>
                <a:gd name="connsiteY6" fmla="*/ 975490 h 6315453"/>
                <a:gd name="connsiteX7" fmla="*/ 5676001 w 5774333"/>
                <a:gd name="connsiteY7" fmla="*/ 889749 h 6315453"/>
                <a:gd name="connsiteX8" fmla="*/ 5177132 w 5774333"/>
                <a:gd name="connsiteY8" fmla="*/ 581926 h 6315453"/>
                <a:gd name="connsiteX9" fmla="*/ 4615735 w 5774333"/>
                <a:gd name="connsiteY9" fmla="*/ 388640 h 6315453"/>
                <a:gd name="connsiteX10" fmla="*/ 4020010 w 5774333"/>
                <a:gd name="connsiteY10" fmla="*/ 308500 h 6315453"/>
                <a:gd name="connsiteX11" fmla="*/ 3416315 w 5774333"/>
                <a:gd name="connsiteY11" fmla="*/ 328882 h 6315453"/>
                <a:gd name="connsiteX12" fmla="*/ 2823779 w 5774333"/>
                <a:gd name="connsiteY12" fmla="*/ 446545 h 6315453"/>
                <a:gd name="connsiteX13" fmla="*/ 2256987 w 5774333"/>
                <a:gd name="connsiteY13" fmla="*/ 651296 h 6315453"/>
                <a:gd name="connsiteX14" fmla="*/ 1244169 w 5774333"/>
                <a:gd name="connsiteY14" fmla="*/ 1280374 h 6315453"/>
                <a:gd name="connsiteX15" fmla="*/ 830141 w 5774333"/>
                <a:gd name="connsiteY15" fmla="*/ 1700184 h 6315453"/>
                <a:gd name="connsiteX16" fmla="*/ 502792 w 5774333"/>
                <a:gd name="connsiteY16" fmla="*/ 2182300 h 6315453"/>
                <a:gd name="connsiteX17" fmla="*/ 280637 w 5774333"/>
                <a:gd name="connsiteY17" fmla="*/ 2715256 h 6315453"/>
                <a:gd name="connsiteX18" fmla="*/ 199843 w 5774333"/>
                <a:gd name="connsiteY18" fmla="*/ 3283418 h 6315453"/>
                <a:gd name="connsiteX19" fmla="*/ 233926 w 5774333"/>
                <a:gd name="connsiteY19" fmla="*/ 3561593 h 6315453"/>
                <a:gd name="connsiteX20" fmla="*/ 334582 w 5774333"/>
                <a:gd name="connsiteY20" fmla="*/ 3821816 h 6315453"/>
                <a:gd name="connsiteX21" fmla="*/ 404834 w 5774333"/>
                <a:gd name="connsiteY21" fmla="*/ 3944343 h 6315453"/>
                <a:gd name="connsiteX22" fmla="*/ 485506 w 5774333"/>
                <a:gd name="connsiteY22" fmla="*/ 4062932 h 6315453"/>
                <a:gd name="connsiteX23" fmla="*/ 671861 w 5774333"/>
                <a:gd name="connsiteY23" fmla="*/ 4292120 h 6315453"/>
                <a:gd name="connsiteX24" fmla="*/ 873542 w 5774333"/>
                <a:gd name="connsiteY24" fmla="*/ 4523044 h 6315453"/>
                <a:gd name="connsiteX25" fmla="*/ 973831 w 5774333"/>
                <a:gd name="connsiteY25" fmla="*/ 4643601 h 6315453"/>
                <a:gd name="connsiteX26" fmla="*/ 1022014 w 5774333"/>
                <a:gd name="connsiteY26" fmla="*/ 4702780 h 6315453"/>
                <a:gd name="connsiteX27" fmla="*/ 1069215 w 5774333"/>
                <a:gd name="connsiteY27" fmla="*/ 4759411 h 6315453"/>
                <a:gd name="connsiteX28" fmla="*/ 1474784 w 5774333"/>
                <a:gd name="connsiteY28" fmla="*/ 5177948 h 6315453"/>
                <a:gd name="connsiteX29" fmla="*/ 1690442 w 5774333"/>
                <a:gd name="connsiteY29" fmla="*/ 5366255 h 6315453"/>
                <a:gd name="connsiteX30" fmla="*/ 1916276 w 5774333"/>
                <a:gd name="connsiteY30" fmla="*/ 5539852 h 6315453"/>
                <a:gd name="connsiteX31" fmla="*/ 2420784 w 5774333"/>
                <a:gd name="connsiteY31" fmla="*/ 5814437 h 6315453"/>
                <a:gd name="connsiteX32" fmla="*/ 2703015 w 5774333"/>
                <a:gd name="connsiteY32" fmla="*/ 5892029 h 6315453"/>
                <a:gd name="connsiteX33" fmla="*/ 2775350 w 5774333"/>
                <a:gd name="connsiteY33" fmla="*/ 5905695 h 6315453"/>
                <a:gd name="connsiteX34" fmla="*/ 2848299 w 5774333"/>
                <a:gd name="connsiteY34" fmla="*/ 5917161 h 6315453"/>
                <a:gd name="connsiteX35" fmla="*/ 2995544 w 5774333"/>
                <a:gd name="connsiteY35" fmla="*/ 5933605 h 6315453"/>
                <a:gd name="connsiteX36" fmla="*/ 3069596 w 5774333"/>
                <a:gd name="connsiteY36" fmla="*/ 5938933 h 6315453"/>
                <a:gd name="connsiteX37" fmla="*/ 3143894 w 5774333"/>
                <a:gd name="connsiteY37" fmla="*/ 5942639 h 6315453"/>
                <a:gd name="connsiteX38" fmla="*/ 3218436 w 5774333"/>
                <a:gd name="connsiteY38" fmla="*/ 5944260 h 6315453"/>
                <a:gd name="connsiteX39" fmla="*/ 3293101 w 5774333"/>
                <a:gd name="connsiteY39" fmla="*/ 5943913 h 6315453"/>
                <a:gd name="connsiteX40" fmla="*/ 3330494 w 5774333"/>
                <a:gd name="connsiteY40" fmla="*/ 5943565 h 6315453"/>
                <a:gd name="connsiteX41" fmla="*/ 3366540 w 5774333"/>
                <a:gd name="connsiteY41" fmla="*/ 5942059 h 6315453"/>
                <a:gd name="connsiteX42" fmla="*/ 3402462 w 5774333"/>
                <a:gd name="connsiteY42" fmla="*/ 5940323 h 6315453"/>
                <a:gd name="connsiteX43" fmla="*/ 3438262 w 5774333"/>
                <a:gd name="connsiteY43" fmla="*/ 5937543 h 6315453"/>
                <a:gd name="connsiteX44" fmla="*/ 3580236 w 5774333"/>
                <a:gd name="connsiteY44" fmla="*/ 5920982 h 6315453"/>
                <a:gd name="connsiteX45" fmla="*/ 4121034 w 5774333"/>
                <a:gd name="connsiteY45" fmla="*/ 5753290 h 6315453"/>
                <a:gd name="connsiteX46" fmla="*/ 4620639 w 5774333"/>
                <a:gd name="connsiteY46" fmla="*/ 5459364 h 6315453"/>
                <a:gd name="connsiteX47" fmla="*/ 4741771 w 5774333"/>
                <a:gd name="connsiteY47" fmla="*/ 5372971 h 6315453"/>
                <a:gd name="connsiteX48" fmla="*/ 4862901 w 5774333"/>
                <a:gd name="connsiteY48" fmla="*/ 5283682 h 6315453"/>
                <a:gd name="connsiteX49" fmla="*/ 5108229 w 5774333"/>
                <a:gd name="connsiteY49" fmla="*/ 5098386 h 6315453"/>
                <a:gd name="connsiteX50" fmla="*/ 5612493 w 5774333"/>
                <a:gd name="connsiteY50" fmla="*/ 4739724 h 6315453"/>
                <a:gd name="connsiteX51" fmla="*/ 5774333 w 5774333"/>
                <a:gd name="connsiteY51" fmla="*/ 4623488 h 6315453"/>
                <a:gd name="connsiteX52" fmla="*/ 5774333 w 5774333"/>
                <a:gd name="connsiteY52" fmla="*/ 5232926 h 6315453"/>
                <a:gd name="connsiteX53" fmla="*/ 5676492 w 5774333"/>
                <a:gd name="connsiteY53" fmla="*/ 5306859 h 6315453"/>
                <a:gd name="connsiteX54" fmla="*/ 5426260 w 5774333"/>
                <a:gd name="connsiteY54" fmla="*/ 5486233 h 6315453"/>
                <a:gd name="connsiteX55" fmla="*/ 5300225 w 5774333"/>
                <a:gd name="connsiteY55" fmla="*/ 5576217 h 6315453"/>
                <a:gd name="connsiteX56" fmla="*/ 5170757 w 5774333"/>
                <a:gd name="connsiteY56" fmla="*/ 5666780 h 6315453"/>
                <a:gd name="connsiteX57" fmla="*/ 5038100 w 5774333"/>
                <a:gd name="connsiteY57" fmla="*/ 5756185 h 6315453"/>
                <a:gd name="connsiteX58" fmla="*/ 4901276 w 5774333"/>
                <a:gd name="connsiteY58" fmla="*/ 5843043 h 6315453"/>
                <a:gd name="connsiteX59" fmla="*/ 4614019 w 5774333"/>
                <a:gd name="connsiteY59" fmla="*/ 6006103 h 6315453"/>
                <a:gd name="connsiteX60" fmla="*/ 4305061 w 5774333"/>
                <a:gd name="connsiteY60" fmla="*/ 6144726 h 6315453"/>
                <a:gd name="connsiteX61" fmla="*/ 3632710 w 5774333"/>
                <a:gd name="connsiteY61" fmla="*/ 6304196 h 6315453"/>
                <a:gd name="connsiteX62" fmla="*/ 3459594 w 5774333"/>
                <a:gd name="connsiteY62" fmla="*/ 6314504 h 6315453"/>
                <a:gd name="connsiteX63" fmla="*/ 3416315 w 5774333"/>
                <a:gd name="connsiteY63" fmla="*/ 6315429 h 6315453"/>
                <a:gd name="connsiteX64" fmla="*/ 3373159 w 5774333"/>
                <a:gd name="connsiteY64" fmla="*/ 6315198 h 6315453"/>
                <a:gd name="connsiteX65" fmla="*/ 3330127 w 5774333"/>
                <a:gd name="connsiteY65" fmla="*/ 6314735 h 6315453"/>
                <a:gd name="connsiteX66" fmla="*/ 3288320 w 5774333"/>
                <a:gd name="connsiteY66" fmla="*/ 6313230 h 6315453"/>
                <a:gd name="connsiteX67" fmla="*/ 2954350 w 5774333"/>
                <a:gd name="connsiteY67" fmla="*/ 6288098 h 6315453"/>
                <a:gd name="connsiteX68" fmla="*/ 2622466 w 5774333"/>
                <a:gd name="connsiteY68" fmla="*/ 6232742 h 6315453"/>
                <a:gd name="connsiteX69" fmla="*/ 2296466 w 5774333"/>
                <a:gd name="connsiteY69" fmla="*/ 6146001 h 6315453"/>
                <a:gd name="connsiteX70" fmla="*/ 1672419 w 5774333"/>
                <a:gd name="connsiteY70" fmla="*/ 5885197 h 6315453"/>
                <a:gd name="connsiteX71" fmla="*/ 1146578 w 5774333"/>
                <a:gd name="connsiteY71" fmla="*/ 5479168 h 6315453"/>
                <a:gd name="connsiteX72" fmla="*/ 933372 w 5774333"/>
                <a:gd name="connsiteY72" fmla="*/ 5234810 h 6315453"/>
                <a:gd name="connsiteX73" fmla="*/ 747140 w 5774333"/>
                <a:gd name="connsiteY73" fmla="*/ 4976091 h 6315453"/>
                <a:gd name="connsiteX74" fmla="*/ 703616 w 5774333"/>
                <a:gd name="connsiteY74" fmla="*/ 4910196 h 6315453"/>
                <a:gd name="connsiteX75" fmla="*/ 662053 w 5774333"/>
                <a:gd name="connsiteY75" fmla="*/ 4846269 h 6315453"/>
                <a:gd name="connsiteX76" fmla="*/ 580033 w 5774333"/>
                <a:gd name="connsiteY76" fmla="*/ 4722352 h 6315453"/>
                <a:gd name="connsiteX77" fmla="*/ 410105 w 5774333"/>
                <a:gd name="connsiteY77" fmla="*/ 4469193 h 6315453"/>
                <a:gd name="connsiteX78" fmla="*/ 244224 w 5774333"/>
                <a:gd name="connsiteY78" fmla="*/ 4201556 h 6315453"/>
                <a:gd name="connsiteX79" fmla="*/ 169437 w 5774333"/>
                <a:gd name="connsiteY79" fmla="*/ 4059690 h 6315453"/>
                <a:gd name="connsiteX80" fmla="*/ 105929 w 5774333"/>
                <a:gd name="connsiteY80" fmla="*/ 3911221 h 6315453"/>
                <a:gd name="connsiteX81" fmla="*/ 57256 w 5774333"/>
                <a:gd name="connsiteY81" fmla="*/ 3757195 h 6315453"/>
                <a:gd name="connsiteX82" fmla="*/ 39111 w 5774333"/>
                <a:gd name="connsiteY82" fmla="*/ 3678677 h 6315453"/>
                <a:gd name="connsiteX83" fmla="*/ 31142 w 5774333"/>
                <a:gd name="connsiteY83" fmla="*/ 3639300 h 6315453"/>
                <a:gd name="connsiteX84" fmla="*/ 24521 w 5774333"/>
                <a:gd name="connsiteY84" fmla="*/ 3599809 h 6315453"/>
                <a:gd name="connsiteX85" fmla="*/ 0 w 5774333"/>
                <a:gd name="connsiteY85" fmla="*/ 3283418 h 6315453"/>
                <a:gd name="connsiteX86" fmla="*/ 68045 w 5774333"/>
                <a:gd name="connsiteY86" fmla="*/ 2666963 h 6315453"/>
                <a:gd name="connsiteX87" fmla="*/ 272546 w 5774333"/>
                <a:gd name="connsiteY87" fmla="*/ 2076334 h 6315453"/>
                <a:gd name="connsiteX88" fmla="*/ 1039300 w 5774333"/>
                <a:gd name="connsiteY88" fmla="*/ 1073307 h 6315453"/>
                <a:gd name="connsiteX89" fmla="*/ 1547733 w 5774333"/>
                <a:gd name="connsiteY89" fmla="*/ 680365 h 6315453"/>
                <a:gd name="connsiteX90" fmla="*/ 2115995 w 5774333"/>
                <a:gd name="connsiteY90" fmla="*/ 368373 h 6315453"/>
                <a:gd name="connsiteX91" fmla="*/ 3377451 w 5774333"/>
                <a:gd name="connsiteY91" fmla="*/ 24304 h 6315453"/>
                <a:gd name="connsiteX92" fmla="*/ 3707237 w 5774333"/>
                <a:gd name="connsiteY92" fmla="*/ 1489 h 631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5774333" h="6315453">
                  <a:moveTo>
                    <a:pt x="3707237" y="1489"/>
                  </a:moveTo>
                  <a:cubicBezTo>
                    <a:pt x="3817502" y="-1522"/>
                    <a:pt x="3927875" y="41"/>
                    <a:pt x="4037665" y="6121"/>
                  </a:cubicBezTo>
                  <a:cubicBezTo>
                    <a:pt x="4257614" y="18745"/>
                    <a:pt x="4477439" y="49665"/>
                    <a:pt x="4692239" y="102128"/>
                  </a:cubicBezTo>
                  <a:cubicBezTo>
                    <a:pt x="4907039" y="154474"/>
                    <a:pt x="5116811" y="228592"/>
                    <a:pt x="5315059" y="324945"/>
                  </a:cubicBezTo>
                  <a:cubicBezTo>
                    <a:pt x="5463562" y="397211"/>
                    <a:pt x="5606133" y="481527"/>
                    <a:pt x="5738325" y="578286"/>
                  </a:cubicBezTo>
                  <a:lnTo>
                    <a:pt x="5774333" y="606551"/>
                  </a:lnTo>
                  <a:lnTo>
                    <a:pt x="5774333" y="975490"/>
                  </a:lnTo>
                  <a:lnTo>
                    <a:pt x="5676001" y="889749"/>
                  </a:lnTo>
                  <a:cubicBezTo>
                    <a:pt x="5522381" y="769886"/>
                    <a:pt x="5355519" y="665657"/>
                    <a:pt x="5177132" y="581926"/>
                  </a:cubicBezTo>
                  <a:cubicBezTo>
                    <a:pt x="4998867" y="497965"/>
                    <a:pt x="4810183" y="433574"/>
                    <a:pt x="4615735" y="388640"/>
                  </a:cubicBezTo>
                  <a:cubicBezTo>
                    <a:pt x="4421289" y="343591"/>
                    <a:pt x="4221446" y="317649"/>
                    <a:pt x="4020010" y="308500"/>
                  </a:cubicBezTo>
                  <a:cubicBezTo>
                    <a:pt x="3818207" y="298887"/>
                    <a:pt x="3616649" y="305257"/>
                    <a:pt x="3416315" y="328882"/>
                  </a:cubicBezTo>
                  <a:cubicBezTo>
                    <a:pt x="3216106" y="352623"/>
                    <a:pt x="3017736" y="392346"/>
                    <a:pt x="2823779" y="446545"/>
                  </a:cubicBezTo>
                  <a:cubicBezTo>
                    <a:pt x="2629699" y="500513"/>
                    <a:pt x="2440401" y="570345"/>
                    <a:pt x="2256987" y="651296"/>
                  </a:cubicBezTo>
                  <a:cubicBezTo>
                    <a:pt x="1889058" y="811461"/>
                    <a:pt x="1545527" y="1023856"/>
                    <a:pt x="1244169" y="1280374"/>
                  </a:cubicBezTo>
                  <a:cubicBezTo>
                    <a:pt x="1093982" y="1409039"/>
                    <a:pt x="954828" y="1549400"/>
                    <a:pt x="830141" y="1700184"/>
                  </a:cubicBezTo>
                  <a:cubicBezTo>
                    <a:pt x="705209" y="1850736"/>
                    <a:pt x="594989" y="2012176"/>
                    <a:pt x="502792" y="2182300"/>
                  </a:cubicBezTo>
                  <a:cubicBezTo>
                    <a:pt x="410595" y="2352308"/>
                    <a:pt x="333847" y="2530307"/>
                    <a:pt x="280637" y="2715256"/>
                  </a:cubicBezTo>
                  <a:cubicBezTo>
                    <a:pt x="227306" y="2899741"/>
                    <a:pt x="199719" y="3091521"/>
                    <a:pt x="199843" y="3283418"/>
                  </a:cubicBezTo>
                  <a:cubicBezTo>
                    <a:pt x="200946" y="3377687"/>
                    <a:pt x="210754" y="3471261"/>
                    <a:pt x="233926" y="3561593"/>
                  </a:cubicBezTo>
                  <a:cubicBezTo>
                    <a:pt x="256730" y="3652040"/>
                    <a:pt x="292162" y="3738550"/>
                    <a:pt x="334582" y="3821816"/>
                  </a:cubicBezTo>
                  <a:cubicBezTo>
                    <a:pt x="356038" y="3863392"/>
                    <a:pt x="379823" y="3904157"/>
                    <a:pt x="404834" y="3944343"/>
                  </a:cubicBezTo>
                  <a:cubicBezTo>
                    <a:pt x="430212" y="3984413"/>
                    <a:pt x="457308" y="4023905"/>
                    <a:pt x="485506" y="4062932"/>
                  </a:cubicBezTo>
                  <a:cubicBezTo>
                    <a:pt x="542639" y="4140757"/>
                    <a:pt x="606146" y="4216265"/>
                    <a:pt x="671861" y="4292120"/>
                  </a:cubicBezTo>
                  <a:cubicBezTo>
                    <a:pt x="737576" y="4368091"/>
                    <a:pt x="806234" y="4444062"/>
                    <a:pt x="873542" y="4523044"/>
                  </a:cubicBezTo>
                  <a:cubicBezTo>
                    <a:pt x="907258" y="4562419"/>
                    <a:pt x="940606" y="4602721"/>
                    <a:pt x="973831" y="4643601"/>
                  </a:cubicBezTo>
                  <a:lnTo>
                    <a:pt x="1022014" y="4702780"/>
                  </a:lnTo>
                  <a:cubicBezTo>
                    <a:pt x="1037829" y="4721658"/>
                    <a:pt x="1052910" y="4740998"/>
                    <a:pt x="1069215" y="4759411"/>
                  </a:cubicBezTo>
                  <a:cubicBezTo>
                    <a:pt x="1196477" y="4909269"/>
                    <a:pt x="1334527" y="5047199"/>
                    <a:pt x="1474784" y="5177948"/>
                  </a:cubicBezTo>
                  <a:cubicBezTo>
                    <a:pt x="1545281" y="5243033"/>
                    <a:pt x="1617003" y="5305917"/>
                    <a:pt x="1690442" y="5366255"/>
                  </a:cubicBezTo>
                  <a:cubicBezTo>
                    <a:pt x="1763881" y="5426591"/>
                    <a:pt x="1838668" y="5484959"/>
                    <a:pt x="1916276" y="5539852"/>
                  </a:cubicBezTo>
                  <a:cubicBezTo>
                    <a:pt x="2070877" y="5649872"/>
                    <a:pt x="2237617" y="5748194"/>
                    <a:pt x="2420784" y="5814437"/>
                  </a:cubicBezTo>
                  <a:cubicBezTo>
                    <a:pt x="2512124" y="5847559"/>
                    <a:pt x="2606773" y="5872921"/>
                    <a:pt x="2703015" y="5892029"/>
                  </a:cubicBezTo>
                  <a:cubicBezTo>
                    <a:pt x="2727168" y="5896546"/>
                    <a:pt x="2751075" y="5901758"/>
                    <a:pt x="2775350" y="5905695"/>
                  </a:cubicBezTo>
                  <a:lnTo>
                    <a:pt x="2848299" y="5917161"/>
                  </a:lnTo>
                  <a:cubicBezTo>
                    <a:pt x="2897218" y="5923298"/>
                    <a:pt x="2946136" y="5929784"/>
                    <a:pt x="2995544" y="5933605"/>
                  </a:cubicBezTo>
                  <a:cubicBezTo>
                    <a:pt x="3020188" y="5935806"/>
                    <a:pt x="3044831" y="5937891"/>
                    <a:pt x="3069596" y="5938933"/>
                  </a:cubicBezTo>
                  <a:cubicBezTo>
                    <a:pt x="3094362" y="5940090"/>
                    <a:pt x="3119005" y="5941943"/>
                    <a:pt x="3143894" y="5942639"/>
                  </a:cubicBezTo>
                  <a:lnTo>
                    <a:pt x="3218436" y="5944260"/>
                  </a:lnTo>
                  <a:cubicBezTo>
                    <a:pt x="3243201" y="5944838"/>
                    <a:pt x="3268212" y="5944029"/>
                    <a:pt x="3293101" y="5943913"/>
                  </a:cubicBezTo>
                  <a:lnTo>
                    <a:pt x="3330494" y="5943565"/>
                  </a:lnTo>
                  <a:cubicBezTo>
                    <a:pt x="3342632" y="5943218"/>
                    <a:pt x="3354524" y="5942523"/>
                    <a:pt x="3366540" y="5942059"/>
                  </a:cubicBezTo>
                  <a:cubicBezTo>
                    <a:pt x="3378554" y="5941480"/>
                    <a:pt x="3390570" y="5941134"/>
                    <a:pt x="3402462" y="5940323"/>
                  </a:cubicBezTo>
                  <a:lnTo>
                    <a:pt x="3438262" y="5937543"/>
                  </a:lnTo>
                  <a:cubicBezTo>
                    <a:pt x="3485954" y="5933953"/>
                    <a:pt x="3533279" y="5927931"/>
                    <a:pt x="3580236" y="5920982"/>
                  </a:cubicBezTo>
                  <a:cubicBezTo>
                    <a:pt x="3768185" y="5891567"/>
                    <a:pt x="3948901" y="5834010"/>
                    <a:pt x="4121034" y="5753290"/>
                  </a:cubicBezTo>
                  <a:cubicBezTo>
                    <a:pt x="4293782" y="5673497"/>
                    <a:pt x="4458191" y="5571353"/>
                    <a:pt x="4620639" y="5459364"/>
                  </a:cubicBezTo>
                  <a:cubicBezTo>
                    <a:pt x="4661221" y="5431455"/>
                    <a:pt x="4701557" y="5402271"/>
                    <a:pt x="4741771" y="5372971"/>
                  </a:cubicBezTo>
                  <a:cubicBezTo>
                    <a:pt x="4782230" y="5343672"/>
                    <a:pt x="4822566" y="5313908"/>
                    <a:pt x="4862901" y="5283682"/>
                  </a:cubicBezTo>
                  <a:lnTo>
                    <a:pt x="5108229" y="5098386"/>
                  </a:lnTo>
                  <a:cubicBezTo>
                    <a:pt x="5276563" y="4972270"/>
                    <a:pt x="5446489" y="4854838"/>
                    <a:pt x="5612493" y="4739724"/>
                  </a:cubicBezTo>
                  <a:lnTo>
                    <a:pt x="5774333" y="4623488"/>
                  </a:lnTo>
                  <a:lnTo>
                    <a:pt x="5774333" y="5232926"/>
                  </a:lnTo>
                  <a:lnTo>
                    <a:pt x="5676492" y="5306859"/>
                  </a:lnTo>
                  <a:cubicBezTo>
                    <a:pt x="5592693" y="5367905"/>
                    <a:pt x="5508955" y="5427286"/>
                    <a:pt x="5426260" y="5486233"/>
                  </a:cubicBezTo>
                  <a:lnTo>
                    <a:pt x="5300225" y="5576217"/>
                  </a:lnTo>
                  <a:cubicBezTo>
                    <a:pt x="5257559" y="5606443"/>
                    <a:pt x="5214525" y="5636901"/>
                    <a:pt x="5170757" y="5666780"/>
                  </a:cubicBezTo>
                  <a:cubicBezTo>
                    <a:pt x="5127110" y="5696775"/>
                    <a:pt x="5082973" y="5726654"/>
                    <a:pt x="5038100" y="5756185"/>
                  </a:cubicBezTo>
                  <a:cubicBezTo>
                    <a:pt x="4993106" y="5785486"/>
                    <a:pt x="4947743" y="5814553"/>
                    <a:pt x="4901276" y="5843043"/>
                  </a:cubicBezTo>
                  <a:cubicBezTo>
                    <a:pt x="4808835" y="5900136"/>
                    <a:pt x="4713449" y="5955494"/>
                    <a:pt x="4614019" y="6006103"/>
                  </a:cubicBezTo>
                  <a:cubicBezTo>
                    <a:pt x="4514711" y="6056943"/>
                    <a:pt x="4411971" y="6104192"/>
                    <a:pt x="4305061" y="6144726"/>
                  </a:cubicBezTo>
                  <a:cubicBezTo>
                    <a:pt x="4092223" y="6226952"/>
                    <a:pt x="3863569" y="6282424"/>
                    <a:pt x="3632710" y="6304196"/>
                  </a:cubicBezTo>
                  <a:cubicBezTo>
                    <a:pt x="3574964" y="6309408"/>
                    <a:pt x="3517218" y="6313345"/>
                    <a:pt x="3459594" y="6314504"/>
                  </a:cubicBezTo>
                  <a:lnTo>
                    <a:pt x="3416315" y="6315429"/>
                  </a:lnTo>
                  <a:cubicBezTo>
                    <a:pt x="3401971" y="6315546"/>
                    <a:pt x="3387505" y="6315198"/>
                    <a:pt x="3373159" y="6315198"/>
                  </a:cubicBezTo>
                  <a:lnTo>
                    <a:pt x="3330127" y="6314735"/>
                  </a:lnTo>
                  <a:lnTo>
                    <a:pt x="3288320" y="6313230"/>
                  </a:lnTo>
                  <a:cubicBezTo>
                    <a:pt x="3176996" y="6309870"/>
                    <a:pt x="3065428" y="6301533"/>
                    <a:pt x="2954350" y="6288098"/>
                  </a:cubicBezTo>
                  <a:cubicBezTo>
                    <a:pt x="2843150" y="6275360"/>
                    <a:pt x="2732194" y="6257061"/>
                    <a:pt x="2622466" y="6232742"/>
                  </a:cubicBezTo>
                  <a:cubicBezTo>
                    <a:pt x="2512859" y="6208190"/>
                    <a:pt x="2404110" y="6179122"/>
                    <a:pt x="2296466" y="6146001"/>
                  </a:cubicBezTo>
                  <a:cubicBezTo>
                    <a:pt x="2081544" y="6079179"/>
                    <a:pt x="1869073" y="5996027"/>
                    <a:pt x="1672419" y="5885197"/>
                  </a:cubicBezTo>
                  <a:cubicBezTo>
                    <a:pt x="1475643" y="5774599"/>
                    <a:pt x="1299954" y="5634353"/>
                    <a:pt x="1146578" y="5479168"/>
                  </a:cubicBezTo>
                  <a:cubicBezTo>
                    <a:pt x="1069461" y="5401692"/>
                    <a:pt x="999333" y="5319235"/>
                    <a:pt x="933372" y="5234810"/>
                  </a:cubicBezTo>
                  <a:cubicBezTo>
                    <a:pt x="867781" y="5150038"/>
                    <a:pt x="805375" y="5063991"/>
                    <a:pt x="747140" y="4976091"/>
                  </a:cubicBezTo>
                  <a:cubicBezTo>
                    <a:pt x="732182" y="4954319"/>
                    <a:pt x="718082" y="4932199"/>
                    <a:pt x="703616" y="4910196"/>
                  </a:cubicBezTo>
                  <a:lnTo>
                    <a:pt x="662053" y="4846269"/>
                  </a:lnTo>
                  <a:cubicBezTo>
                    <a:pt x="635449" y="4804925"/>
                    <a:pt x="607864" y="4763928"/>
                    <a:pt x="580033" y="4722352"/>
                  </a:cubicBezTo>
                  <a:lnTo>
                    <a:pt x="410105" y="4469193"/>
                  </a:lnTo>
                  <a:cubicBezTo>
                    <a:pt x="353095" y="4382915"/>
                    <a:pt x="296820" y="4294089"/>
                    <a:pt x="244224" y="4201556"/>
                  </a:cubicBezTo>
                  <a:cubicBezTo>
                    <a:pt x="217987" y="4155232"/>
                    <a:pt x="192609" y="4108098"/>
                    <a:pt x="169437" y="4059690"/>
                  </a:cubicBezTo>
                  <a:cubicBezTo>
                    <a:pt x="146388" y="4011165"/>
                    <a:pt x="124932" y="3961715"/>
                    <a:pt x="105929" y="3911221"/>
                  </a:cubicBezTo>
                  <a:cubicBezTo>
                    <a:pt x="87293" y="3860613"/>
                    <a:pt x="70742" y="3809309"/>
                    <a:pt x="57256" y="3757195"/>
                  </a:cubicBezTo>
                  <a:cubicBezTo>
                    <a:pt x="50881" y="3731138"/>
                    <a:pt x="44383" y="3704965"/>
                    <a:pt x="39111" y="3678677"/>
                  </a:cubicBezTo>
                  <a:lnTo>
                    <a:pt x="31142" y="3639300"/>
                  </a:lnTo>
                  <a:lnTo>
                    <a:pt x="24521" y="3599809"/>
                  </a:lnTo>
                  <a:cubicBezTo>
                    <a:pt x="7234" y="3494423"/>
                    <a:pt x="0" y="3388457"/>
                    <a:pt x="0" y="3283418"/>
                  </a:cubicBezTo>
                  <a:cubicBezTo>
                    <a:pt x="491" y="3076698"/>
                    <a:pt x="23418" y="2869978"/>
                    <a:pt x="68045" y="2666963"/>
                  </a:cubicBezTo>
                  <a:cubicBezTo>
                    <a:pt x="112550" y="2464064"/>
                    <a:pt x="180717" y="2265104"/>
                    <a:pt x="272546" y="2076334"/>
                  </a:cubicBezTo>
                  <a:cubicBezTo>
                    <a:pt x="457062" y="1698794"/>
                    <a:pt x="724457" y="1360978"/>
                    <a:pt x="1039300" y="1073307"/>
                  </a:cubicBezTo>
                  <a:cubicBezTo>
                    <a:pt x="1197090" y="929472"/>
                    <a:pt x="1367630" y="798259"/>
                    <a:pt x="1547733" y="680365"/>
                  </a:cubicBezTo>
                  <a:cubicBezTo>
                    <a:pt x="1728081" y="562587"/>
                    <a:pt x="1917870" y="457663"/>
                    <a:pt x="2115995" y="368373"/>
                  </a:cubicBezTo>
                  <a:cubicBezTo>
                    <a:pt x="2512737" y="191070"/>
                    <a:pt x="2939883" y="73870"/>
                    <a:pt x="3377451" y="24304"/>
                  </a:cubicBezTo>
                  <a:cubicBezTo>
                    <a:pt x="3486812" y="12086"/>
                    <a:pt x="3596971" y="4500"/>
                    <a:pt x="3707237" y="148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C18CE1F-9DF1-47AF-9E66-6CE348AC2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464911 h 6229400"/>
                <a:gd name="connsiteX4" fmla="*/ 5660063 w 5769111"/>
                <a:gd name="connsiteY4" fmla="*/ 1328105 h 6229400"/>
                <a:gd name="connsiteX5" fmla="*/ 4910471 w 5769111"/>
                <a:gd name="connsiteY5" fmla="*/ 781599 h 6229400"/>
                <a:gd name="connsiteX6" fmla="*/ 3882695 w 5769111"/>
                <a:gd name="connsiteY6" fmla="*/ 579048 h 6229400"/>
                <a:gd name="connsiteX7" fmla="*/ 2683153 w 5769111"/>
                <a:gd name="connsiteY7" fmla="*/ 797003 h 6229400"/>
                <a:gd name="connsiteX8" fmla="*/ 1617493 w 5769111"/>
                <a:gd name="connsiteY8" fmla="*/ 1395738 h 6229400"/>
                <a:gd name="connsiteX9" fmla="*/ 880408 w 5769111"/>
                <a:gd name="connsiteY9" fmla="*/ 2259099 h 6229400"/>
                <a:gd name="connsiteX10" fmla="*/ 613135 w 5769111"/>
                <a:gd name="connsiteY10" fmla="*/ 3263863 h 6229400"/>
                <a:gd name="connsiteX11" fmla="*/ 1055484 w 5769111"/>
                <a:gd name="connsiteY11" fmla="*/ 4196825 h 6229400"/>
                <a:gd name="connsiteX12" fmla="*/ 1278376 w 5769111"/>
                <a:gd name="connsiteY12" fmla="*/ 4492950 h 6229400"/>
                <a:gd name="connsiteX13" fmla="*/ 3369851 w 5769111"/>
                <a:gd name="connsiteY13" fmla="*/ 5650468 h 6229400"/>
                <a:gd name="connsiteX14" fmla="*/ 4957551 w 5769111"/>
                <a:gd name="connsiteY14" fmla="*/ 4938355 h 6229400"/>
                <a:gd name="connsiteX15" fmla="*/ 5150773 w 5769111"/>
                <a:gd name="connsiteY15" fmla="*/ 4796950 h 6229400"/>
                <a:gd name="connsiteX16" fmla="*/ 5747247 w 5769111"/>
                <a:gd name="connsiteY16" fmla="*/ 4338176 h 6229400"/>
                <a:gd name="connsiteX17" fmla="*/ 5769111 w 5769111"/>
                <a:gd name="connsiteY17" fmla="*/ 4318497 h 6229400"/>
                <a:gd name="connsiteX18" fmla="*/ 5769111 w 5769111"/>
                <a:gd name="connsiteY18" fmla="*/ 5074612 h 6229400"/>
                <a:gd name="connsiteX19" fmla="*/ 5636252 w 5769111"/>
                <a:gd name="connsiteY19" fmla="*/ 5174208 h 6229400"/>
                <a:gd name="connsiteX20" fmla="*/ 5334922 w 5769111"/>
                <a:gd name="connsiteY20" fmla="*/ 5394528 h 6229400"/>
                <a:gd name="connsiteX21" fmla="*/ 3369727 w 5769111"/>
                <a:gd name="connsiteY21" fmla="*/ 6229400 h 6229400"/>
                <a:gd name="connsiteX22" fmla="*/ 771046 w 5769111"/>
                <a:gd name="connsiteY22" fmla="*/ 4817913 h 6229400"/>
                <a:gd name="connsiteX23" fmla="*/ 0 w 5769111"/>
                <a:gd name="connsiteY23" fmla="*/ 3263748 h 6229400"/>
                <a:gd name="connsiteX24" fmla="*/ 3882695 w 5769111"/>
                <a:gd name="connsiteY24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464911"/>
                  </a:lnTo>
                  <a:lnTo>
                    <a:pt x="5660063" y="1328105"/>
                  </a:lnTo>
                  <a:cubicBezTo>
                    <a:pt x="5449800" y="1091506"/>
                    <a:pt x="5197607" y="907600"/>
                    <a:pt x="4910471" y="781599"/>
                  </a:cubicBezTo>
                  <a:cubicBezTo>
                    <a:pt x="4604088" y="647260"/>
                    <a:pt x="4258349" y="579048"/>
                    <a:pt x="3882695" y="579048"/>
                  </a:cubicBezTo>
                  <a:cubicBezTo>
                    <a:pt x="3484238" y="579048"/>
                    <a:pt x="3080631" y="652240"/>
                    <a:pt x="2683153" y="797003"/>
                  </a:cubicBezTo>
                  <a:cubicBezTo>
                    <a:pt x="2296098" y="937595"/>
                    <a:pt x="1927678" y="1144662"/>
                    <a:pt x="1617493" y="1395738"/>
                  </a:cubicBezTo>
                  <a:cubicBezTo>
                    <a:pt x="1301915" y="1651098"/>
                    <a:pt x="1053890" y="1941665"/>
                    <a:pt x="880408" y="2259099"/>
                  </a:cubicBezTo>
                  <a:cubicBezTo>
                    <a:pt x="703125" y="2583597"/>
                    <a:pt x="613135" y="2921645"/>
                    <a:pt x="613135" y="3263863"/>
                  </a:cubicBezTo>
                  <a:cubicBezTo>
                    <a:pt x="613135" y="3608512"/>
                    <a:pt x="756702" y="3809789"/>
                    <a:pt x="1055484" y="4196825"/>
                  </a:cubicBezTo>
                  <a:cubicBezTo>
                    <a:pt x="1127574" y="4290167"/>
                    <a:pt x="1202116" y="4386753"/>
                    <a:pt x="1278376" y="4492950"/>
                  </a:cubicBezTo>
                  <a:cubicBezTo>
                    <a:pt x="1861105" y="5304313"/>
                    <a:pt x="2486623" y="5650468"/>
                    <a:pt x="3369851" y="5650468"/>
                  </a:cubicBezTo>
                  <a:cubicBezTo>
                    <a:pt x="3949515" y="5650468"/>
                    <a:pt x="4374822" y="5368471"/>
                    <a:pt x="4957551" y="4938355"/>
                  </a:cubicBezTo>
                  <a:cubicBezTo>
                    <a:pt x="5022653" y="4890293"/>
                    <a:pt x="5087755" y="4842811"/>
                    <a:pt x="5150773" y="4796950"/>
                  </a:cubicBezTo>
                  <a:cubicBezTo>
                    <a:pt x="5364254" y="4641404"/>
                    <a:pt x="5570313" y="4491241"/>
                    <a:pt x="5747247" y="4338176"/>
                  </a:cubicBezTo>
                  <a:lnTo>
                    <a:pt x="5769111" y="4318497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BD26A8C-8D1D-41E6-A71E-FE9AC75F3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675390 h 6229400"/>
                <a:gd name="connsiteX4" fmla="*/ 5711488 w 5769111"/>
                <a:gd name="connsiteY4" fmla="*/ 1585205 h 6229400"/>
                <a:gd name="connsiteX5" fmla="*/ 5566027 w 5769111"/>
                <a:gd name="connsiteY5" fmla="*/ 1402571 h 6229400"/>
                <a:gd name="connsiteX6" fmla="*/ 4858734 w 5769111"/>
                <a:gd name="connsiteY6" fmla="*/ 886639 h 6229400"/>
                <a:gd name="connsiteX7" fmla="*/ 3882695 w 5769111"/>
                <a:gd name="connsiteY7" fmla="*/ 694858 h 6229400"/>
                <a:gd name="connsiteX8" fmla="*/ 2727046 w 5769111"/>
                <a:gd name="connsiteY8" fmla="*/ 905053 h 6229400"/>
                <a:gd name="connsiteX9" fmla="*/ 1697186 w 5769111"/>
                <a:gd name="connsiteY9" fmla="*/ 1483638 h 6229400"/>
                <a:gd name="connsiteX10" fmla="*/ 989279 w 5769111"/>
                <a:gd name="connsiteY10" fmla="*/ 2312139 h 6229400"/>
                <a:gd name="connsiteX11" fmla="*/ 735615 w 5769111"/>
                <a:gd name="connsiteY11" fmla="*/ 3263863 h 6229400"/>
                <a:gd name="connsiteX12" fmla="*/ 1154424 w 5769111"/>
                <a:gd name="connsiteY12" fmla="*/ 4128614 h 6229400"/>
                <a:gd name="connsiteX13" fmla="*/ 1379768 w 5769111"/>
                <a:gd name="connsiteY13" fmla="*/ 4427981 h 6229400"/>
                <a:gd name="connsiteX14" fmla="*/ 2239456 w 5769111"/>
                <a:gd name="connsiteY14" fmla="*/ 5256947 h 6229400"/>
                <a:gd name="connsiteX15" fmla="*/ 3369727 w 5769111"/>
                <a:gd name="connsiteY15" fmla="*/ 5534658 h 6229400"/>
                <a:gd name="connsiteX16" fmla="*/ 4096760 w 5769111"/>
                <a:gd name="connsiteY16" fmla="*/ 5357817 h 6229400"/>
                <a:gd name="connsiteX17" fmla="*/ 4881905 w 5769111"/>
                <a:gd name="connsiteY17" fmla="*/ 4847212 h 6229400"/>
                <a:gd name="connsiteX18" fmla="*/ 5075739 w 5769111"/>
                <a:gd name="connsiteY18" fmla="*/ 4705346 h 6229400"/>
                <a:gd name="connsiteX19" fmla="*/ 5759930 w 5769111"/>
                <a:gd name="connsiteY19" fmla="*/ 4166809 h 6229400"/>
                <a:gd name="connsiteX20" fmla="*/ 5769111 w 5769111"/>
                <a:gd name="connsiteY20" fmla="*/ 4157764 h 6229400"/>
                <a:gd name="connsiteX21" fmla="*/ 5769111 w 5769111"/>
                <a:gd name="connsiteY21" fmla="*/ 5074612 h 6229400"/>
                <a:gd name="connsiteX22" fmla="*/ 5636252 w 5769111"/>
                <a:gd name="connsiteY22" fmla="*/ 5174208 h 6229400"/>
                <a:gd name="connsiteX23" fmla="*/ 5334922 w 5769111"/>
                <a:gd name="connsiteY23" fmla="*/ 5394528 h 6229400"/>
                <a:gd name="connsiteX24" fmla="*/ 3369727 w 5769111"/>
                <a:gd name="connsiteY24" fmla="*/ 6229400 h 6229400"/>
                <a:gd name="connsiteX25" fmla="*/ 771046 w 5769111"/>
                <a:gd name="connsiteY25" fmla="*/ 4817913 h 6229400"/>
                <a:gd name="connsiteX26" fmla="*/ 0 w 5769111"/>
                <a:gd name="connsiteY26" fmla="*/ 3263748 h 6229400"/>
                <a:gd name="connsiteX27" fmla="*/ 3882695 w 5769111"/>
                <a:gd name="connsiteY27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675390"/>
                  </a:lnTo>
                  <a:lnTo>
                    <a:pt x="5711488" y="1585205"/>
                  </a:lnTo>
                  <a:cubicBezTo>
                    <a:pt x="5665942" y="1521390"/>
                    <a:pt x="5617428" y="1460432"/>
                    <a:pt x="5566027" y="1402571"/>
                  </a:cubicBezTo>
                  <a:cubicBezTo>
                    <a:pt x="5367411" y="1179058"/>
                    <a:pt x="5129563" y="1005460"/>
                    <a:pt x="4858734" y="886639"/>
                  </a:cubicBezTo>
                  <a:cubicBezTo>
                    <a:pt x="4568779" y="759363"/>
                    <a:pt x="4240327" y="694858"/>
                    <a:pt x="3882695" y="694858"/>
                  </a:cubicBezTo>
                  <a:cubicBezTo>
                    <a:pt x="3504835" y="694858"/>
                    <a:pt x="3105151" y="767471"/>
                    <a:pt x="2727046" y="905053"/>
                  </a:cubicBezTo>
                  <a:cubicBezTo>
                    <a:pt x="2352985" y="1041013"/>
                    <a:pt x="1996826" y="1241132"/>
                    <a:pt x="1697186" y="1483638"/>
                  </a:cubicBezTo>
                  <a:cubicBezTo>
                    <a:pt x="1397913" y="1725796"/>
                    <a:pt x="1153199" y="2012308"/>
                    <a:pt x="989279" y="2312139"/>
                  </a:cubicBezTo>
                  <a:cubicBezTo>
                    <a:pt x="820946" y="2620077"/>
                    <a:pt x="735615" y="2940290"/>
                    <a:pt x="735615" y="3263863"/>
                  </a:cubicBezTo>
                  <a:cubicBezTo>
                    <a:pt x="735615" y="3573074"/>
                    <a:pt x="863980" y="3752464"/>
                    <a:pt x="1154424" y="4128614"/>
                  </a:cubicBezTo>
                  <a:cubicBezTo>
                    <a:pt x="1227127" y="4222767"/>
                    <a:pt x="1302282" y="4320162"/>
                    <a:pt x="1379768" y="4427981"/>
                  </a:cubicBezTo>
                  <a:cubicBezTo>
                    <a:pt x="1653784" y="4809458"/>
                    <a:pt x="1934912" y="5080685"/>
                    <a:pt x="2239456" y="5256947"/>
                  </a:cubicBezTo>
                  <a:cubicBezTo>
                    <a:pt x="2562268" y="5443863"/>
                    <a:pt x="2932037" y="5534658"/>
                    <a:pt x="3369727" y="5534658"/>
                  </a:cubicBezTo>
                  <a:cubicBezTo>
                    <a:pt x="3618120" y="5534658"/>
                    <a:pt x="3849103" y="5478491"/>
                    <a:pt x="4096760" y="5357817"/>
                  </a:cubicBezTo>
                  <a:cubicBezTo>
                    <a:pt x="4351037" y="5233901"/>
                    <a:pt x="4602740" y="5053238"/>
                    <a:pt x="4881905" y="4847212"/>
                  </a:cubicBezTo>
                  <a:cubicBezTo>
                    <a:pt x="4947375" y="4798920"/>
                    <a:pt x="5012599" y="4751322"/>
                    <a:pt x="5075739" y="4705346"/>
                  </a:cubicBezTo>
                  <a:cubicBezTo>
                    <a:pt x="5327320" y="4521990"/>
                    <a:pt x="5568418" y="4346256"/>
                    <a:pt x="5759930" y="4166809"/>
                  </a:cubicBezTo>
                  <a:lnTo>
                    <a:pt x="5769111" y="4157764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Graphic 6" descr="재무">
            <a:extLst>
              <a:ext uri="{FF2B5EF4-FFF2-40B4-BE49-F238E27FC236}">
                <a16:creationId xmlns:a16="http://schemas.microsoft.com/office/drawing/2014/main" id="{0B10A9D2-206A-DAC2-88EB-3E82421757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21726" y="1629089"/>
            <a:ext cx="3620021" cy="362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99242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D3029F0-B436-5CB5-06F0-A239CC5BB6A8}"/>
              </a:ext>
            </a:extLst>
          </p:cNvPr>
          <p:cNvSpPr txBox="1"/>
          <p:nvPr/>
        </p:nvSpPr>
        <p:spPr>
          <a:xfrm>
            <a:off x="8096251" y="714621"/>
            <a:ext cx="3445167" cy="39014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ko-KR" sz="3200" b="0" i="0" dirty="0">
                <a:effectLst/>
                <a:highlight>
                  <a:srgbClr val="F4F4F4"/>
                </a:highlight>
                <a:latin typeface="+mj-lt"/>
                <a:ea typeface="+mj-ea"/>
                <a:cs typeface="+mj-cs"/>
              </a:rPr>
              <a:t>14.</a:t>
            </a:r>
            <a:r>
              <a:rPr lang="ko-KR" altLang="en-US" sz="3200" b="0" i="0" dirty="0" err="1">
                <a:effectLst/>
                <a:highlight>
                  <a:srgbClr val="F4F4F4"/>
                </a:highlight>
                <a:latin typeface="+mj-lt"/>
                <a:ea typeface="+mj-ea"/>
                <a:cs typeface="+mj-cs"/>
              </a:rPr>
              <a:t>아베노믹스의</a:t>
            </a:r>
            <a:r>
              <a:rPr lang="en-US" altLang="ko-KR" sz="3200" b="0" i="0" dirty="0">
                <a:effectLst/>
                <a:highlight>
                  <a:srgbClr val="F4F4F4"/>
                </a:highlight>
                <a:latin typeface="+mj-lt"/>
                <a:ea typeface="+mj-ea"/>
                <a:cs typeface="+mj-cs"/>
              </a:rPr>
              <a:t> </a:t>
            </a:r>
            <a:r>
              <a:rPr lang="ko-KR" altLang="en-US" sz="3200" b="0" i="0" dirty="0">
                <a:effectLst/>
                <a:highlight>
                  <a:srgbClr val="F4F4F4"/>
                </a:highlight>
                <a:latin typeface="+mj-lt"/>
                <a:ea typeface="+mj-ea"/>
                <a:cs typeface="+mj-cs"/>
              </a:rPr>
              <a:t>정책</a:t>
            </a:r>
            <a:endParaRPr lang="en-US" altLang="ko-KR" sz="3200" dirty="0">
              <a:latin typeface="+mj-lt"/>
              <a:ea typeface="+mj-ea"/>
              <a:cs typeface="+mj-cs"/>
            </a:endParaRPr>
          </a:p>
        </p:txBody>
      </p:sp>
      <p:pic>
        <p:nvPicPr>
          <p:cNvPr id="13" name="Picture 4" descr="서명 라인 위에 놓인 펜">
            <a:extLst>
              <a:ext uri="{FF2B5EF4-FFF2-40B4-BE49-F238E27FC236}">
                <a16:creationId xmlns:a16="http://schemas.microsoft.com/office/drawing/2014/main" id="{5675EB7B-1C3A-0A5F-0874-F95DFA06C2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258" r="-1" b="-1"/>
          <a:stretch/>
        </p:blipFill>
        <p:spPr>
          <a:xfrm>
            <a:off x="20" y="-3"/>
            <a:ext cx="7576437" cy="6857993"/>
          </a:xfrm>
          <a:prstGeom prst="rect">
            <a:avLst/>
          </a:prstGeom>
        </p:spPr>
      </p:pic>
      <p:cxnSp>
        <p:nvCxnSpPr>
          <p:cNvPr id="14" name="Straight Connector 8">
            <a:extLst>
              <a:ext uri="{FF2B5EF4-FFF2-40B4-BE49-F238E27FC236}">
                <a16:creationId xmlns:a16="http://schemas.microsoft.com/office/drawing/2014/main" id="{33193FD5-6A49-7562-EA76-F15D42E15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99390" y="5181888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579977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452413-C03F-D612-DC82-16072DED1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76113" y="0"/>
            <a:ext cx="5415887" cy="6858000"/>
          </a:xfrm>
          <a:prstGeom prst="rect">
            <a:avLst/>
          </a:prstGeom>
          <a:ln>
            <a:noFill/>
          </a:ln>
          <a:effectLst>
            <a:outerShdw blurRad="279400" dist="63500" dir="9060000" sx="96000" sy="96000" algn="t" rotWithShape="0">
              <a:srgbClr val="000000">
                <a:alpha val="2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66A9BB-9A41-5354-1C75-7677618E4C79}"/>
              </a:ext>
            </a:extLst>
          </p:cNvPr>
          <p:cNvSpPr txBox="1"/>
          <p:nvPr/>
        </p:nvSpPr>
        <p:spPr>
          <a:xfrm>
            <a:off x="758953" y="425514"/>
            <a:ext cx="5337047" cy="59752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b="1" i="0" dirty="0">
                <a:effectLst/>
                <a:highlight>
                  <a:srgbClr val="FFFFFF"/>
                </a:highlight>
              </a:rPr>
              <a:t>아베 신조 총리의 경제 정책</a:t>
            </a:r>
            <a:endParaRPr lang="en-US" altLang="ko-KR" b="0" i="0" dirty="0">
              <a:effectLst/>
              <a:highlight>
                <a:srgbClr val="FFFFFF"/>
              </a:highlight>
            </a:endParaRP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ko-KR" b="1" i="0" dirty="0">
              <a:effectLst/>
              <a:highlight>
                <a:srgbClr val="FFFFFF"/>
              </a:highlight>
            </a:endParaRP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b="1" i="0" dirty="0">
                <a:effectLst/>
                <a:highlight>
                  <a:srgbClr val="FFFFFF"/>
                </a:highlight>
              </a:rPr>
              <a:t>통화 완화</a:t>
            </a:r>
            <a:r>
              <a:rPr lang="en-US" altLang="ko-KR" b="1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b="1" i="0" dirty="0">
                <a:effectLst/>
                <a:highlight>
                  <a:srgbClr val="FFFFFF"/>
                </a:highlight>
              </a:rPr>
              <a:t>재정 정책</a:t>
            </a:r>
            <a:r>
              <a:rPr lang="en-US" altLang="ko-KR" b="1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b="1" i="0" dirty="0">
                <a:effectLst/>
                <a:highlight>
                  <a:srgbClr val="FFFFFF"/>
                </a:highlight>
              </a:rPr>
              <a:t>구조 개혁</a:t>
            </a:r>
            <a:r>
              <a:rPr lang="en-US" altLang="ko-KR" b="0" i="0" dirty="0">
                <a:effectLst/>
                <a:highlight>
                  <a:srgbClr val="FFFFFF"/>
                </a:highlight>
              </a:rPr>
              <a:t>: </a:t>
            </a:r>
            <a:r>
              <a:rPr lang="ko-KR" altLang="en-US" b="0" i="0" dirty="0" err="1">
                <a:effectLst/>
                <a:highlight>
                  <a:srgbClr val="FFFFFF"/>
                </a:highlight>
              </a:rPr>
              <a:t>아베노믹스는</a:t>
            </a:r>
            <a:r>
              <a:rPr lang="en-US" altLang="ko-KR" b="0" i="0" dirty="0">
                <a:effectLst/>
                <a:highlight>
                  <a:srgbClr val="FFFFFF"/>
                </a:highlight>
              </a:rPr>
              <a:t> </a:t>
            </a:r>
            <a:r>
              <a:rPr lang="ko-KR" altLang="en-US" b="0" i="0" dirty="0">
                <a:effectLst/>
                <a:highlight>
                  <a:srgbClr val="FFFFFF"/>
                </a:highlight>
              </a:rPr>
              <a:t>아베 신조 총리가 </a:t>
            </a:r>
            <a:r>
              <a:rPr lang="en-US" altLang="ko-KR" b="0" i="0" dirty="0">
                <a:effectLst/>
                <a:highlight>
                  <a:srgbClr val="FFFFFF"/>
                </a:highlight>
              </a:rPr>
              <a:t>2012</a:t>
            </a:r>
            <a:r>
              <a:rPr lang="ko-KR" altLang="en-US" b="0" i="0" dirty="0">
                <a:effectLst/>
                <a:highlight>
                  <a:srgbClr val="FFFFFF"/>
                </a:highlight>
              </a:rPr>
              <a:t>년에 발표한 경제 정책으로</a:t>
            </a:r>
            <a:r>
              <a:rPr lang="en-US" altLang="ko-KR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b="0" i="0" dirty="0">
                <a:effectLst/>
                <a:highlight>
                  <a:srgbClr val="FFFFFF"/>
                </a:highlight>
              </a:rPr>
              <a:t>일본 경제의 활성화와 성장을 목표로 하였습니다</a:t>
            </a:r>
            <a:r>
              <a:rPr lang="en-US" altLang="ko-KR" b="0" i="0" dirty="0">
                <a:effectLst/>
                <a:highlight>
                  <a:srgbClr val="FFFFFF"/>
                </a:highlight>
              </a:rPr>
              <a:t>. </a:t>
            </a:r>
            <a:r>
              <a:rPr lang="ko-KR" altLang="en-US" b="0" i="0" dirty="0">
                <a:effectLst/>
                <a:highlight>
                  <a:srgbClr val="FFFFFF"/>
                </a:highlight>
              </a:rPr>
              <a:t>이 정책은 </a:t>
            </a:r>
            <a:r>
              <a:rPr lang="en-US" altLang="ko-KR" b="0" i="0" dirty="0">
                <a:effectLst/>
                <a:highlight>
                  <a:srgbClr val="FFFFFF"/>
                </a:highlight>
              </a:rPr>
              <a:t>"</a:t>
            </a:r>
            <a:r>
              <a:rPr lang="ko-KR" altLang="en-US" b="0" i="0" dirty="0">
                <a:effectLst/>
                <a:highlight>
                  <a:srgbClr val="FFFFFF"/>
                </a:highlight>
              </a:rPr>
              <a:t>세 가지의 화살</a:t>
            </a:r>
            <a:r>
              <a:rPr lang="en-US" altLang="ko-KR" b="0" i="0" dirty="0">
                <a:effectLst/>
                <a:highlight>
                  <a:srgbClr val="FFFFFF"/>
                </a:highlight>
              </a:rPr>
              <a:t>"</a:t>
            </a:r>
            <a:r>
              <a:rPr lang="ko-KR" altLang="en-US" b="0" i="0" dirty="0">
                <a:effectLst/>
                <a:highlight>
                  <a:srgbClr val="FFFFFF"/>
                </a:highlight>
              </a:rPr>
              <a:t>이라고 불리는데</a:t>
            </a:r>
            <a:r>
              <a:rPr lang="en-US" altLang="ko-KR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b="0" i="0" dirty="0">
                <a:effectLst/>
                <a:highlight>
                  <a:srgbClr val="FFFFFF"/>
                </a:highlight>
              </a:rPr>
              <a:t>첫째로 통화 완화 정책을 통해 인플레이션 목표를 달성하고 경기를 활성화시키려는 것이며</a:t>
            </a:r>
            <a:r>
              <a:rPr lang="en-US" altLang="ko-KR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b="0" i="0" dirty="0">
                <a:effectLst/>
                <a:highlight>
                  <a:srgbClr val="FFFFFF"/>
                </a:highlight>
              </a:rPr>
              <a:t>둘째로 재정 정책을 통해 경기를 부양하고 인프라 투자를 촉진하였습니다</a:t>
            </a:r>
            <a:r>
              <a:rPr lang="en-US" altLang="ko-KR" b="0" i="0" dirty="0">
                <a:effectLst/>
                <a:highlight>
                  <a:srgbClr val="FFFFFF"/>
                </a:highlight>
              </a:rPr>
              <a:t>. </a:t>
            </a:r>
            <a:r>
              <a:rPr lang="ko-KR" altLang="en-US" b="0" i="0" dirty="0">
                <a:effectLst/>
                <a:highlight>
                  <a:srgbClr val="FFFFFF"/>
                </a:highlight>
              </a:rPr>
              <a:t>마지막으로 구조 개혁을 통해 일본 경제의 유연성을 높이고 생산성을 증가시키려는 노력이 있었습니다</a:t>
            </a:r>
            <a:r>
              <a:rPr lang="en-US" altLang="ko-KR" b="0" i="0" dirty="0">
                <a:effectLst/>
                <a:highlight>
                  <a:srgbClr val="FFFFFF"/>
                </a:highlight>
              </a:rPr>
              <a:t>.</a:t>
            </a: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ko-KR" b="1" i="0" dirty="0">
              <a:effectLst/>
              <a:highlight>
                <a:srgbClr val="FFFFFF"/>
              </a:highlight>
            </a:endParaRP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b="1" i="0" dirty="0">
                <a:effectLst/>
                <a:highlight>
                  <a:srgbClr val="FFFFFF"/>
                </a:highlight>
              </a:rPr>
              <a:t>경제 회복과 성장 촉진</a:t>
            </a:r>
            <a:r>
              <a:rPr lang="en-US" altLang="ko-KR" b="0" i="0" dirty="0">
                <a:effectLst/>
                <a:highlight>
                  <a:srgbClr val="FFFFFF"/>
                </a:highlight>
              </a:rPr>
              <a:t>: </a:t>
            </a:r>
            <a:r>
              <a:rPr lang="ko-KR" altLang="en-US" b="0" i="0" dirty="0" err="1">
                <a:effectLst/>
                <a:highlight>
                  <a:srgbClr val="FFFFFF"/>
                </a:highlight>
              </a:rPr>
              <a:t>아베노믹스는</a:t>
            </a:r>
            <a:r>
              <a:rPr lang="en-US" altLang="ko-KR" b="0" i="0" dirty="0">
                <a:effectLst/>
                <a:highlight>
                  <a:srgbClr val="FFFFFF"/>
                </a:highlight>
              </a:rPr>
              <a:t> </a:t>
            </a:r>
            <a:r>
              <a:rPr lang="ko-KR" altLang="en-US" b="0" i="0" dirty="0">
                <a:effectLst/>
                <a:highlight>
                  <a:srgbClr val="FFFFFF"/>
                </a:highlight>
              </a:rPr>
              <a:t>일본 경제의 회복과 성장을 촉진하기 위해 여러 가지 노력을 기울였습니다</a:t>
            </a:r>
            <a:r>
              <a:rPr lang="en-US" altLang="ko-KR" b="0" i="0" dirty="0">
                <a:effectLst/>
                <a:highlight>
                  <a:srgbClr val="FFFFFF"/>
                </a:highlight>
              </a:rPr>
              <a:t>. </a:t>
            </a:r>
            <a:r>
              <a:rPr lang="ko-KR" altLang="en-US" b="0" i="0" dirty="0">
                <a:effectLst/>
                <a:highlight>
                  <a:srgbClr val="FFFFFF"/>
                </a:highlight>
              </a:rPr>
              <a:t>통화 완화와 재정 정책은 경제 활동을 촉진하고 인플레이션을 유발하여 소비를 촉진하였습니다</a:t>
            </a:r>
            <a:r>
              <a:rPr lang="en-US" altLang="ko-KR" b="0" i="0" dirty="0">
                <a:effectLst/>
                <a:highlight>
                  <a:srgbClr val="FFFFFF"/>
                </a:highlight>
              </a:rPr>
              <a:t>. </a:t>
            </a:r>
            <a:r>
              <a:rPr lang="ko-KR" altLang="en-US" b="0" i="0" dirty="0">
                <a:effectLst/>
                <a:highlight>
                  <a:srgbClr val="FFFFFF"/>
                </a:highlight>
              </a:rPr>
              <a:t>또한</a:t>
            </a:r>
            <a:r>
              <a:rPr lang="en-US" altLang="ko-KR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b="0" i="0" dirty="0">
                <a:effectLst/>
                <a:highlight>
                  <a:srgbClr val="FFFFFF"/>
                </a:highlight>
              </a:rPr>
              <a:t>구조 개혁은 일본 경제의 구조적인 문제를 해결하고 경제 성장의 기반을 강화하였습니다</a:t>
            </a:r>
            <a:r>
              <a:rPr lang="en-US" altLang="ko-KR" b="0" i="0" dirty="0">
                <a:effectLst/>
                <a:highlight>
                  <a:srgbClr val="FFFFFF"/>
                </a:highlight>
              </a:rPr>
              <a:t>. </a:t>
            </a:r>
            <a:r>
              <a:rPr lang="ko-KR" altLang="en-US" b="0" i="0" dirty="0">
                <a:effectLst/>
                <a:highlight>
                  <a:srgbClr val="FFFFFF"/>
                </a:highlight>
              </a:rPr>
              <a:t>이러한 정책들은 일본 경제의 회복과 성장을 이끌어내는 데 중요한 역할을 하였습니다</a:t>
            </a:r>
            <a:r>
              <a:rPr lang="en-US" altLang="ko-KR" b="0" i="0" dirty="0">
                <a:effectLst/>
                <a:highlight>
                  <a:srgbClr val="FFFFFF"/>
                </a:highligh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093349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하품하는 검은 색과 갈색 고양이">
            <a:extLst>
              <a:ext uri="{FF2B5EF4-FFF2-40B4-BE49-F238E27FC236}">
                <a16:creationId xmlns:a16="http://schemas.microsoft.com/office/drawing/2014/main" id="{E270580D-9EA9-C5E0-D646-80431B2EF8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34170" b="9580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B0222B5-B739-82A9-5CCC-C5585AE12A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344663" y="-4344657"/>
            <a:ext cx="3512260" cy="12201589"/>
          </a:xfrm>
          <a:prstGeom prst="rect">
            <a:avLst/>
          </a:prstGeom>
          <a:gradFill flip="none" rotWithShape="1">
            <a:gsLst>
              <a:gs pos="10000">
                <a:srgbClr val="000000">
                  <a:alpha val="0"/>
                </a:srgbClr>
              </a:gs>
              <a:gs pos="66000">
                <a:srgbClr val="000000">
                  <a:alpha val="46000"/>
                </a:srgbClr>
              </a:gs>
              <a:gs pos="100000">
                <a:srgbClr val="000000"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C4C3C7-A433-E857-09F2-C7E886A75B03}"/>
              </a:ext>
            </a:extLst>
          </p:cNvPr>
          <p:cNvSpPr txBox="1"/>
          <p:nvPr/>
        </p:nvSpPr>
        <p:spPr>
          <a:xfrm>
            <a:off x="762000" y="1137434"/>
            <a:ext cx="7800660" cy="15209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ko-KR" sz="4000" b="0" i="0" dirty="0">
                <a:effectLst/>
                <a:highlight>
                  <a:srgbClr val="F4F4F4"/>
                </a:highlight>
                <a:latin typeface="+mj-lt"/>
                <a:ea typeface="+mj-ea"/>
                <a:cs typeface="+mj-cs"/>
              </a:rPr>
              <a:t>15.</a:t>
            </a:r>
            <a:r>
              <a:rPr lang="ko-KR" altLang="en-US" sz="4000" b="0" i="0" dirty="0">
                <a:effectLst/>
                <a:highlight>
                  <a:srgbClr val="F4F4F4"/>
                </a:highlight>
                <a:latin typeface="+mj-lt"/>
                <a:ea typeface="+mj-ea"/>
                <a:cs typeface="+mj-cs"/>
              </a:rPr>
              <a:t>코로나</a:t>
            </a:r>
            <a:r>
              <a:rPr lang="en-US" altLang="ko-KR" sz="4000" b="0" i="0" dirty="0">
                <a:effectLst/>
                <a:highlight>
                  <a:srgbClr val="F4F4F4"/>
                </a:highlight>
                <a:latin typeface="+mj-lt"/>
                <a:ea typeface="+mj-ea"/>
                <a:cs typeface="+mj-cs"/>
              </a:rPr>
              <a:t>19 </a:t>
            </a:r>
            <a:r>
              <a:rPr lang="ko-KR" altLang="en-US" sz="4000" b="0" i="0" dirty="0">
                <a:effectLst/>
                <a:highlight>
                  <a:srgbClr val="F4F4F4"/>
                </a:highlight>
                <a:latin typeface="+mj-lt"/>
                <a:ea typeface="+mj-ea"/>
                <a:cs typeface="+mj-cs"/>
              </a:rPr>
              <a:t>팬데믹과 경제 충격</a:t>
            </a:r>
            <a:endParaRPr lang="en-US" altLang="ko-KR" sz="4000" dirty="0">
              <a:latin typeface="+mj-lt"/>
              <a:ea typeface="+mj-ea"/>
              <a:cs typeface="+mj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BE23E75-E7E9-4D9F-6D25-5512363F8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878570" y="-449383"/>
            <a:ext cx="2425271" cy="12201588"/>
          </a:xfrm>
          <a:prstGeom prst="rect">
            <a:avLst/>
          </a:prstGeom>
          <a:gradFill flip="none" rotWithShape="1">
            <a:gsLst>
              <a:gs pos="10000">
                <a:srgbClr val="000000">
                  <a:alpha val="0"/>
                </a:srgbClr>
              </a:gs>
              <a:gs pos="66000">
                <a:srgbClr val="000000">
                  <a:alpha val="35000"/>
                </a:srgbClr>
              </a:gs>
              <a:gs pos="100000">
                <a:srgbClr val="000000">
                  <a:alpha val="4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1B115DB-65EB-3FC3-7284-CFDF4ADC6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924895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흰색 종이 보트 무리를 이끄는 주황색 종이 보트 하나">
            <a:extLst>
              <a:ext uri="{FF2B5EF4-FFF2-40B4-BE49-F238E27FC236}">
                <a16:creationId xmlns:a16="http://schemas.microsoft.com/office/drawing/2014/main" id="{67E3C590-1A60-24CE-5E27-4F33CCFB94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20" r="33446" b="-1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EFBDE31-BB3E-6CFC-23CD-B5976DA38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3362" cy="6858000"/>
            <a:chOff x="12068638" y="0"/>
            <a:chExt cx="123362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80A60EC-72BB-121F-556A-E2837FD99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91A2FAE-D41C-FF5D-B0A0-7808248ED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4139706"/>
              <a:ext cx="123362" cy="2718294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02B7B6F-1E7C-615F-197E-1CDC34534BB6}"/>
              </a:ext>
            </a:extLst>
          </p:cNvPr>
          <p:cNvSpPr txBox="1"/>
          <p:nvPr/>
        </p:nvSpPr>
        <p:spPr>
          <a:xfrm>
            <a:off x="6669968" y="377982"/>
            <a:ext cx="4936573" cy="6102035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2000" b="1" i="0" dirty="0">
                <a:effectLst/>
                <a:highlight>
                  <a:srgbClr val="FFFFFF"/>
                </a:highlight>
              </a:rPr>
              <a:t>2020</a:t>
            </a:r>
            <a:r>
              <a:rPr lang="ko-KR" altLang="en-US" sz="2000" b="1" i="0" dirty="0">
                <a:effectLst/>
                <a:highlight>
                  <a:srgbClr val="FFFFFF"/>
                </a:highlight>
              </a:rPr>
              <a:t>년 이후 코로나</a:t>
            </a:r>
            <a:r>
              <a:rPr lang="en-US" altLang="ko-KR" sz="2000" b="1" i="0" dirty="0">
                <a:effectLst/>
                <a:highlight>
                  <a:srgbClr val="FFFFFF"/>
                </a:highlight>
              </a:rPr>
              <a:t>19 </a:t>
            </a:r>
            <a:r>
              <a:rPr lang="ko-KR" altLang="en-US" sz="2000" b="1" i="0" dirty="0">
                <a:effectLst/>
                <a:highlight>
                  <a:srgbClr val="FFFFFF"/>
                </a:highlight>
              </a:rPr>
              <a:t>팬데믹</a:t>
            </a:r>
            <a:endParaRPr lang="en-US" altLang="ko-KR" sz="2000" b="0" i="0" dirty="0">
              <a:effectLst/>
              <a:highlight>
                <a:srgbClr val="FFFFFF"/>
              </a:highlight>
            </a:endParaRP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ko-KR" sz="2000" b="1" i="0" dirty="0">
              <a:effectLst/>
              <a:highlight>
                <a:srgbClr val="FFFFFF"/>
              </a:highlight>
            </a:endParaRP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000" b="1" i="0" dirty="0">
                <a:effectLst/>
                <a:highlight>
                  <a:srgbClr val="FFFFFF"/>
                </a:highlight>
              </a:rPr>
              <a:t>팬데믹의 경제적 영향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: 2020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년 이후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전 세계적으로 코로나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19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팬데믹이 발생하였습니다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.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이로 인해 일본 경제 또한 큰 충격을 받았습니다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.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경제 활동이 중단되고 생산이 감소하면서 일본의 수출과 내수가 감소하였으며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소비자 심리가 위축되고 실업률이 상승하였습니다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.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또한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여행 및 관광 산업 등의 서비스 산업은 특히 큰 타격을 받았습니다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.</a:t>
            </a: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ko-KR" sz="2000" b="1" i="0" dirty="0">
              <a:effectLst/>
              <a:highlight>
                <a:srgbClr val="FFFFFF"/>
              </a:highlight>
            </a:endParaRP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000" b="1" i="0" dirty="0">
                <a:effectLst/>
                <a:highlight>
                  <a:srgbClr val="FFFFFF"/>
                </a:highlight>
              </a:rPr>
              <a:t>정부의 경기 부양책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: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일본 정부는 코로나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19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로 인한 경제 위기에 대응하기 위해 다양한 경기 부양책을 시행하였습니다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.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재정 지원을 통해 소득 보호와 생계 유지를 위한 긴급 지원을 제공하고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기업에 대한 자금 지원을 강화하였습니다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.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또한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세제 혜택을 제공하고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고용 유지를 위한 정책을 시행하여 경제의 회복을 촉진하려고 노력하였습니다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9340056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나홀로 여행">
            <a:extLst>
              <a:ext uri="{FF2B5EF4-FFF2-40B4-BE49-F238E27FC236}">
                <a16:creationId xmlns:a16="http://schemas.microsoft.com/office/drawing/2014/main" id="{32D9E39B-57A6-886F-4014-E653BE136B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147" b="10561"/>
          <a:stretch/>
        </p:blipFill>
        <p:spPr>
          <a:xfrm>
            <a:off x="-4" y="-16897"/>
            <a:ext cx="12192003" cy="6884632"/>
          </a:xfrm>
          <a:prstGeom prst="rect">
            <a:avLst/>
          </a:prstGeom>
        </p:spPr>
      </p:pic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870DEF6-46A2-D4F8-8BE6-91165D93E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4083" y="1474755"/>
            <a:ext cx="3943552" cy="39279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F97FF0-A838-7947-E603-524555154723}"/>
              </a:ext>
            </a:extLst>
          </p:cNvPr>
          <p:cNvSpPr txBox="1"/>
          <p:nvPr/>
        </p:nvSpPr>
        <p:spPr>
          <a:xfrm>
            <a:off x="7227856" y="2209316"/>
            <a:ext cx="3069083" cy="19455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ko-KR" sz="3200" b="0" i="0" dirty="0">
                <a:effectLst/>
                <a:highlight>
                  <a:srgbClr val="F4F4F4"/>
                </a:highlight>
                <a:latin typeface="+mj-lt"/>
                <a:ea typeface="+mj-ea"/>
                <a:cs typeface="+mj-cs"/>
              </a:rPr>
              <a:t>16.</a:t>
            </a:r>
            <a:r>
              <a:rPr lang="ko-KR" altLang="en-US" sz="3200" b="0" i="0" dirty="0">
                <a:effectLst/>
                <a:highlight>
                  <a:srgbClr val="F4F4F4"/>
                </a:highlight>
                <a:latin typeface="+mj-lt"/>
                <a:ea typeface="+mj-ea"/>
                <a:cs typeface="+mj-cs"/>
              </a:rPr>
              <a:t>디지털 경제와 지속 가능성 </a:t>
            </a:r>
            <a:br>
              <a:rPr lang="en-US" altLang="ko-KR" sz="3200" dirty="0">
                <a:latin typeface="+mj-lt"/>
                <a:ea typeface="+mj-ea"/>
                <a:cs typeface="+mj-cs"/>
              </a:rPr>
            </a:br>
            <a:endParaRPr lang="en-US" altLang="ko-KR" sz="3200" dirty="0">
              <a:latin typeface="+mj-lt"/>
              <a:ea typeface="+mj-ea"/>
              <a:cs typeface="+mj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748256A-88AC-4254-406B-0E8EE2CC2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75334" y="1940933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943557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파란색 블록 및 네트워크 기술 배경">
            <a:extLst>
              <a:ext uri="{FF2B5EF4-FFF2-40B4-BE49-F238E27FC236}">
                <a16:creationId xmlns:a16="http://schemas.microsoft.com/office/drawing/2014/main" id="{D5D5554D-9DD0-954F-9296-E0195A4674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37" r="35148" b="-446"/>
          <a:stretch/>
        </p:blipFill>
        <p:spPr>
          <a:xfrm>
            <a:off x="20" y="10"/>
            <a:ext cx="7390243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E3A741D-C19B-960A-5803-1C5887147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879677" y="2347416"/>
            <a:ext cx="1630908" cy="7390262"/>
          </a:xfrm>
          <a:prstGeom prst="rect">
            <a:avLst/>
          </a:prstGeom>
          <a:gradFill>
            <a:gsLst>
              <a:gs pos="0">
                <a:schemeClr val="accent5"/>
              </a:gs>
              <a:gs pos="47000">
                <a:schemeClr val="accent2"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39DE25-0E4E-0AA7-0932-1D78C2372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-1919061" y="1919060"/>
            <a:ext cx="6854280" cy="3016159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47000">
                <a:schemeClr val="accent2">
                  <a:alpha val="0"/>
                </a:schemeClr>
              </a:gs>
            </a:gsLst>
            <a:lin ang="4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6EA299-0840-6DEA-E670-C49AEBC87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461657" y="4425055"/>
            <a:ext cx="2928605" cy="2432945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1000">
                <a:schemeClr val="accent5">
                  <a:lumMod val="60000"/>
                  <a:lumOff val="40000"/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909449-F327-8804-50B6-94BF4775CA77}"/>
              </a:ext>
            </a:extLst>
          </p:cNvPr>
          <p:cNvSpPr txBox="1"/>
          <p:nvPr/>
        </p:nvSpPr>
        <p:spPr>
          <a:xfrm>
            <a:off x="7713552" y="570368"/>
            <a:ext cx="4138346" cy="59933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1600" b="1" i="0" dirty="0">
                <a:effectLst/>
                <a:highlight>
                  <a:srgbClr val="FFFFFF"/>
                </a:highlight>
              </a:rPr>
              <a:t>디지털 경제로의 전환</a:t>
            </a:r>
            <a:endParaRPr lang="en-US" altLang="ko-KR" sz="1600" b="0" i="0" dirty="0">
              <a:effectLst/>
              <a:highlight>
                <a:srgbClr val="FFFFFF"/>
              </a:highlight>
            </a:endParaRP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ko-KR" sz="1600" b="1" i="0" dirty="0">
              <a:effectLst/>
              <a:highlight>
                <a:srgbClr val="FFFFFF"/>
              </a:highlight>
            </a:endParaRP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1600" b="1" i="0" dirty="0">
                <a:effectLst/>
                <a:highlight>
                  <a:srgbClr val="FFFFFF"/>
                </a:highlight>
              </a:rPr>
              <a:t>디지털화와 경제 성장</a:t>
            </a:r>
            <a:r>
              <a:rPr lang="en-US" altLang="ko-KR" sz="1600" b="0" i="0" dirty="0">
                <a:effectLst/>
                <a:highlight>
                  <a:srgbClr val="FFFFFF"/>
                </a:highlight>
              </a:rPr>
              <a:t>: </a:t>
            </a:r>
            <a:r>
              <a:rPr lang="ko-KR" altLang="en-US" sz="1600" b="0" i="0" dirty="0">
                <a:effectLst/>
                <a:highlight>
                  <a:srgbClr val="FFFFFF"/>
                </a:highlight>
              </a:rPr>
              <a:t>현대 사회에서는 디지털 경제가 더욱 중요해지고 있습니다</a:t>
            </a:r>
            <a:r>
              <a:rPr lang="en-US" altLang="ko-KR" sz="1600" b="0" i="0" dirty="0">
                <a:effectLst/>
                <a:highlight>
                  <a:srgbClr val="FFFFFF"/>
                </a:highlight>
              </a:rPr>
              <a:t>. </a:t>
            </a:r>
            <a:r>
              <a:rPr lang="ko-KR" altLang="en-US" sz="1600" b="0" i="0" dirty="0">
                <a:effectLst/>
                <a:highlight>
                  <a:srgbClr val="FFFFFF"/>
                </a:highlight>
              </a:rPr>
              <a:t>디지털 기술의 발전은 새로운 산업 모델과 비즈니스 방식을 형성하고</a:t>
            </a:r>
            <a:r>
              <a:rPr lang="en-US" altLang="ko-KR" sz="16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1600" b="0" i="0" dirty="0">
                <a:effectLst/>
                <a:highlight>
                  <a:srgbClr val="FFFFFF"/>
                </a:highlight>
              </a:rPr>
              <a:t>생산성과 효율성을 향상시킵니다</a:t>
            </a:r>
            <a:r>
              <a:rPr lang="en-US" altLang="ko-KR" sz="1600" b="0" i="0" dirty="0">
                <a:effectLst/>
                <a:highlight>
                  <a:srgbClr val="FFFFFF"/>
                </a:highlight>
              </a:rPr>
              <a:t>. </a:t>
            </a:r>
            <a:r>
              <a:rPr lang="ko-KR" altLang="en-US" sz="1600" b="0" i="0" dirty="0">
                <a:effectLst/>
                <a:highlight>
                  <a:srgbClr val="FFFFFF"/>
                </a:highlight>
              </a:rPr>
              <a:t>일본 또한 디지털 경제로의 전환을 촉진하여 경제 성장을 이루고자 하고 있습니다</a:t>
            </a:r>
            <a:r>
              <a:rPr lang="en-US" altLang="ko-KR" sz="1600" b="0" i="0" dirty="0">
                <a:effectLst/>
                <a:highlight>
                  <a:srgbClr val="FFFFFF"/>
                </a:highlight>
              </a:rPr>
              <a:t>. </a:t>
            </a:r>
            <a:r>
              <a:rPr lang="ko-KR" altLang="en-US" sz="1600" b="0" i="0" dirty="0">
                <a:effectLst/>
                <a:highlight>
                  <a:srgbClr val="FFFFFF"/>
                </a:highlight>
              </a:rPr>
              <a:t>인공지능</a:t>
            </a:r>
            <a:r>
              <a:rPr lang="en-US" altLang="ko-KR" sz="16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1600" b="0" i="0" dirty="0">
                <a:effectLst/>
                <a:highlight>
                  <a:srgbClr val="FFFFFF"/>
                </a:highlight>
              </a:rPr>
              <a:t>빅데이터</a:t>
            </a:r>
            <a:r>
              <a:rPr lang="en-US" altLang="ko-KR" sz="16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1600" b="0" i="0" dirty="0">
                <a:effectLst/>
                <a:highlight>
                  <a:srgbClr val="FFFFFF"/>
                </a:highlight>
              </a:rPr>
              <a:t>사물인터넷 등의 기술을 적극적으로 채택하여 산업의 디지털화를 촉진하고</a:t>
            </a:r>
            <a:r>
              <a:rPr lang="en-US" altLang="ko-KR" sz="16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1600" b="0" i="0" dirty="0">
                <a:effectLst/>
                <a:highlight>
                  <a:srgbClr val="FFFFFF"/>
                </a:highlight>
              </a:rPr>
              <a:t>이를 통해 새로운 가치를 창출하고 경제 성장을 이끌어내고 있습니다</a:t>
            </a:r>
            <a:r>
              <a:rPr lang="en-US" altLang="ko-KR" sz="1600" b="0" i="0" dirty="0">
                <a:effectLst/>
                <a:highlight>
                  <a:srgbClr val="FFFFFF"/>
                </a:highlight>
              </a:rPr>
              <a:t>.</a:t>
            </a: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ko-KR" sz="1600" b="1" i="0" dirty="0">
              <a:effectLst/>
              <a:highlight>
                <a:srgbClr val="FFFFFF"/>
              </a:highlight>
            </a:endParaRP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1600" b="1" i="0" dirty="0">
                <a:effectLst/>
                <a:highlight>
                  <a:srgbClr val="FFFFFF"/>
                </a:highlight>
              </a:rPr>
              <a:t>지속 가능한 발전 목표</a:t>
            </a:r>
            <a:r>
              <a:rPr lang="en-US" altLang="ko-KR" sz="1600" b="0" i="0" dirty="0">
                <a:effectLst/>
                <a:highlight>
                  <a:srgbClr val="FFFFFF"/>
                </a:highlight>
              </a:rPr>
              <a:t>: </a:t>
            </a:r>
            <a:r>
              <a:rPr lang="ko-KR" altLang="en-US" sz="1600" b="0" i="0" dirty="0">
                <a:effectLst/>
                <a:highlight>
                  <a:srgbClr val="FFFFFF"/>
                </a:highlight>
              </a:rPr>
              <a:t>디지털 경제로의 전환은 뿐만 아니라 지속 가능한 발전에도 기여할 수 있습니다</a:t>
            </a:r>
            <a:r>
              <a:rPr lang="en-US" altLang="ko-KR" sz="1600" b="0" i="0" dirty="0">
                <a:effectLst/>
                <a:highlight>
                  <a:srgbClr val="FFFFFF"/>
                </a:highlight>
              </a:rPr>
              <a:t>. </a:t>
            </a:r>
            <a:r>
              <a:rPr lang="ko-KR" altLang="en-US" sz="1600" b="0" i="0" dirty="0">
                <a:effectLst/>
                <a:highlight>
                  <a:srgbClr val="FFFFFF"/>
                </a:highlight>
              </a:rPr>
              <a:t>디지털 기술은 에너지 효율성을 높이고 자원 사용을 최적화하는 데 도움이 될 수 있습니다</a:t>
            </a:r>
            <a:r>
              <a:rPr lang="en-US" altLang="ko-KR" sz="1600" b="0" i="0" dirty="0">
                <a:effectLst/>
                <a:highlight>
                  <a:srgbClr val="FFFFFF"/>
                </a:highlight>
              </a:rPr>
              <a:t>. </a:t>
            </a:r>
            <a:r>
              <a:rPr lang="ko-KR" altLang="en-US" sz="1600" b="0" i="0" dirty="0">
                <a:effectLst/>
                <a:highlight>
                  <a:srgbClr val="FFFFFF"/>
                </a:highlight>
              </a:rPr>
              <a:t>또한</a:t>
            </a:r>
            <a:r>
              <a:rPr lang="en-US" altLang="ko-KR" sz="16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1600" b="0" i="0" dirty="0">
                <a:effectLst/>
                <a:highlight>
                  <a:srgbClr val="FFFFFF"/>
                </a:highlight>
              </a:rPr>
              <a:t>디지털 경제는 지속 가능한 소비 및 생산 모델을 지원하고</a:t>
            </a:r>
            <a:r>
              <a:rPr lang="en-US" altLang="ko-KR" sz="16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1600" b="0" i="0" dirty="0">
                <a:effectLst/>
                <a:highlight>
                  <a:srgbClr val="FFFFFF"/>
                </a:highlight>
              </a:rPr>
              <a:t>환경 보호 및 친환경 산업의 발전을 촉진할 수 있습니다</a:t>
            </a:r>
            <a:r>
              <a:rPr lang="en-US" altLang="ko-KR" sz="1600" b="0" i="0" dirty="0">
                <a:effectLst/>
                <a:highlight>
                  <a:srgbClr val="FFFFFF"/>
                </a:highlight>
              </a:rPr>
              <a:t>. </a:t>
            </a:r>
            <a:r>
              <a:rPr lang="ko-KR" altLang="en-US" sz="1600" b="0" i="0" dirty="0">
                <a:effectLst/>
                <a:highlight>
                  <a:srgbClr val="FFFFFF"/>
                </a:highlight>
              </a:rPr>
              <a:t>따라서</a:t>
            </a:r>
            <a:r>
              <a:rPr lang="en-US" altLang="ko-KR" sz="16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1600" b="0" i="0" dirty="0">
                <a:effectLst/>
                <a:highlight>
                  <a:srgbClr val="FFFFFF"/>
                </a:highlight>
              </a:rPr>
              <a:t>일본은 디지털 경제의 발전을 통해 지속 가능한 경제 발전을 실현하는 데 주력하고 있습니다</a:t>
            </a:r>
            <a:r>
              <a:rPr lang="en-US" altLang="ko-KR" sz="1600" b="0" i="0" dirty="0">
                <a:effectLst/>
                <a:highlight>
                  <a:srgbClr val="FFFFFF"/>
                </a:highligh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8839233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다채로운 차트 및 그래프">
            <a:extLst>
              <a:ext uri="{FF2B5EF4-FFF2-40B4-BE49-F238E27FC236}">
                <a16:creationId xmlns:a16="http://schemas.microsoft.com/office/drawing/2014/main" id="{E9F7FC2B-87DD-DDBF-2E0D-CD89B3D041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30"/>
          <a:stretch/>
        </p:blipFill>
        <p:spPr>
          <a:xfrm>
            <a:off x="3" y="10"/>
            <a:ext cx="12191997" cy="685798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6924B03-77BD-EAE3-2854-43363FF8E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35031" y="2213145"/>
            <a:ext cx="6864098" cy="2425614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43000">
                <a:schemeClr val="accent2">
                  <a:alpha val="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D60F200-5EB0-B223-2439-C96C67F0F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162550" y="0"/>
            <a:ext cx="7048678" cy="6858000"/>
          </a:xfrm>
          <a:prstGeom prst="rect">
            <a:avLst/>
          </a:prstGeom>
          <a:gradFill flip="none" rotWithShape="1">
            <a:gsLst>
              <a:gs pos="19000">
                <a:srgbClr val="000000">
                  <a:alpha val="59000"/>
                </a:srgbClr>
              </a:gs>
              <a:gs pos="100000">
                <a:srgbClr val="000000">
                  <a:alpha val="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740453C-744F-DB3A-47EC-15EACE1DC1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286455" y="-60677"/>
            <a:ext cx="6864096" cy="6985449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64000">
                <a:schemeClr val="accent2">
                  <a:alpha val="0"/>
                </a:schemeClr>
              </a:gs>
            </a:gsLst>
            <a:lin ang="7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1EB5855-8EB7-1AE5-9030-5D0AA3C1A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4695591" y="-647892"/>
            <a:ext cx="2839273" cy="12192001"/>
          </a:xfrm>
          <a:prstGeom prst="rect">
            <a:avLst/>
          </a:prstGeom>
          <a:gradFill>
            <a:gsLst>
              <a:gs pos="0">
                <a:schemeClr val="accent2"/>
              </a:gs>
              <a:gs pos="53000">
                <a:schemeClr val="accent5"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B33EDC-62B1-EDFC-4E7C-9089035CD358}"/>
              </a:ext>
            </a:extLst>
          </p:cNvPr>
          <p:cNvSpPr txBox="1"/>
          <p:nvPr/>
        </p:nvSpPr>
        <p:spPr>
          <a:xfrm>
            <a:off x="7731468" y="2138209"/>
            <a:ext cx="3712820" cy="28392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ko-KR" sz="3600" b="0" i="0" dirty="0">
                <a:effectLst/>
                <a:highlight>
                  <a:srgbClr val="F4F4F4"/>
                </a:highlight>
                <a:latin typeface="+mj-lt"/>
                <a:ea typeface="+mj-ea"/>
                <a:cs typeface="+mj-cs"/>
              </a:rPr>
              <a:t>17.</a:t>
            </a:r>
            <a:r>
              <a:rPr lang="ko-KR" altLang="en-US" sz="3600" b="0" i="0" dirty="0">
                <a:effectLst/>
                <a:highlight>
                  <a:srgbClr val="F4F4F4"/>
                </a:highlight>
                <a:latin typeface="+mj-lt"/>
                <a:ea typeface="+mj-ea"/>
                <a:cs typeface="+mj-cs"/>
              </a:rPr>
              <a:t>최근 경제 동향</a:t>
            </a:r>
            <a:endParaRPr lang="en-US" altLang="ko-KR" sz="36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8131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8245E3-6E5B-EDAD-5CFB-FF3B96F8627E}"/>
              </a:ext>
            </a:extLst>
          </p:cNvPr>
          <p:cNvSpPr txBox="1"/>
          <p:nvPr/>
        </p:nvSpPr>
        <p:spPr>
          <a:xfrm>
            <a:off x="1156851" y="637762"/>
            <a:ext cx="9888496" cy="9001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ko-KR" sz="4000" b="1" i="0" kern="1200" dirty="0">
                <a:effectLst/>
                <a:highlight>
                  <a:srgbClr val="FFFFFF"/>
                </a:highlight>
                <a:latin typeface="+mj-lt"/>
                <a:ea typeface="+mj-ea"/>
                <a:cs typeface="+mj-cs"/>
              </a:rPr>
              <a:t>3-4: </a:t>
            </a:r>
            <a:r>
              <a:rPr lang="ko-KR" altLang="en-US" sz="4000" b="1" i="0" kern="1200" dirty="0">
                <a:effectLst/>
                <a:highlight>
                  <a:srgbClr val="FFFFFF"/>
                </a:highlight>
                <a:latin typeface="+mj-lt"/>
                <a:ea typeface="+mj-ea"/>
                <a:cs typeface="+mj-cs"/>
              </a:rPr>
              <a:t>도시화와 상업 활동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3CD164-7344-47D0-A7E2-B995FCF71244}"/>
              </a:ext>
            </a:extLst>
          </p:cNvPr>
          <p:cNvSpPr txBox="1"/>
          <p:nvPr/>
        </p:nvSpPr>
        <p:spPr>
          <a:xfrm>
            <a:off x="1155548" y="2217343"/>
            <a:ext cx="9880893" cy="3959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400" b="1" i="0" dirty="0">
                <a:effectLst/>
                <a:highlight>
                  <a:srgbClr val="FFFFFF"/>
                </a:highlight>
              </a:rPr>
              <a:t>에도</a:t>
            </a:r>
            <a:r>
              <a:rPr lang="en-US" altLang="ko-KR" sz="2400" b="1" i="0" dirty="0">
                <a:effectLst/>
                <a:highlight>
                  <a:srgbClr val="FFFFFF"/>
                </a:highlight>
              </a:rPr>
              <a:t>(</a:t>
            </a:r>
            <a:r>
              <a:rPr lang="ko-KR" altLang="en-US" sz="2400" b="1" i="0" dirty="0">
                <a:effectLst/>
                <a:highlight>
                  <a:srgbClr val="FFFFFF"/>
                </a:highlight>
              </a:rPr>
              <a:t>도쿄</a:t>
            </a:r>
            <a:r>
              <a:rPr lang="en-US" altLang="ko-KR" sz="2400" b="1" i="0" dirty="0">
                <a:effectLst/>
                <a:highlight>
                  <a:srgbClr val="FFFFFF"/>
                </a:highlight>
              </a:rPr>
              <a:t>), </a:t>
            </a:r>
            <a:r>
              <a:rPr lang="ko-KR" altLang="en-US" sz="2400" b="1" i="0" dirty="0">
                <a:effectLst/>
                <a:highlight>
                  <a:srgbClr val="FFFFFF"/>
                </a:highlight>
              </a:rPr>
              <a:t>오사카</a:t>
            </a:r>
            <a:r>
              <a:rPr lang="en-US" altLang="ko-KR" sz="2400" b="1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400" b="1" i="0" dirty="0">
                <a:effectLst/>
                <a:highlight>
                  <a:srgbClr val="FFFFFF"/>
                </a:highlight>
              </a:rPr>
              <a:t>교토의 경제적 역할</a:t>
            </a: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400" b="1" i="0" dirty="0">
                <a:effectLst/>
                <a:highlight>
                  <a:srgbClr val="FFFFFF"/>
                </a:highlight>
              </a:rPr>
              <a:t>에도</a:t>
            </a:r>
            <a:r>
              <a:rPr lang="en-US" altLang="ko-KR" sz="2400" b="1" i="0" dirty="0">
                <a:effectLst/>
                <a:highlight>
                  <a:srgbClr val="FFFFFF"/>
                </a:highlight>
              </a:rPr>
              <a:t>(</a:t>
            </a:r>
            <a:r>
              <a:rPr lang="ko-KR" altLang="en-US" sz="2400" b="1" i="0" dirty="0">
                <a:effectLst/>
                <a:highlight>
                  <a:srgbClr val="FFFFFF"/>
                </a:highlight>
              </a:rPr>
              <a:t>도쿄</a:t>
            </a:r>
            <a:r>
              <a:rPr lang="en-US" altLang="ko-KR" sz="2400" b="1" i="0" dirty="0">
                <a:effectLst/>
                <a:highlight>
                  <a:srgbClr val="FFFFFF"/>
                </a:highlight>
              </a:rPr>
              <a:t>)</a:t>
            </a:r>
            <a:r>
              <a:rPr lang="en-US" altLang="ko-KR" sz="2400" b="0" i="0" dirty="0">
                <a:effectLst/>
                <a:highlight>
                  <a:srgbClr val="FFFFFF"/>
                </a:highlight>
              </a:rPr>
              <a:t>: </a:t>
            </a:r>
            <a:r>
              <a:rPr lang="ko-KR" altLang="en-US" sz="2400" b="0" i="0" dirty="0">
                <a:effectLst/>
                <a:highlight>
                  <a:srgbClr val="FFFFFF"/>
                </a:highlight>
              </a:rPr>
              <a:t>에도는 정치적 중심지이자 경제적 허브로 성장하였으며</a:t>
            </a:r>
            <a:r>
              <a:rPr lang="en-US" altLang="ko-KR" sz="24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400" b="0" i="0" dirty="0">
                <a:effectLst/>
                <a:highlight>
                  <a:srgbClr val="FFFFFF"/>
                </a:highlight>
              </a:rPr>
              <a:t>인구가 급증하여 세계 최대 도시 중 하나로 발전함</a:t>
            </a:r>
            <a:r>
              <a:rPr lang="en-US" altLang="ko-KR" sz="2400" b="0" i="0" dirty="0">
                <a:effectLst/>
                <a:highlight>
                  <a:srgbClr val="FFFFFF"/>
                </a:highlight>
              </a:rPr>
              <a:t>. </a:t>
            </a:r>
            <a:r>
              <a:rPr lang="ko-KR" altLang="en-US" sz="2400" b="0" i="0" dirty="0">
                <a:effectLst/>
                <a:highlight>
                  <a:srgbClr val="FFFFFF"/>
                </a:highlight>
              </a:rPr>
              <a:t>대규모 상업 중심지로서 많은 시장과 상점이 번성함</a:t>
            </a:r>
            <a:r>
              <a:rPr lang="en-US" altLang="ko-KR" sz="2400" b="0" i="0" dirty="0">
                <a:effectLst/>
                <a:highlight>
                  <a:srgbClr val="FFFFFF"/>
                </a:highlight>
              </a:rPr>
              <a:t>.</a:t>
            </a: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400" b="1" i="0" dirty="0">
                <a:effectLst/>
                <a:highlight>
                  <a:srgbClr val="FFFFFF"/>
                </a:highlight>
              </a:rPr>
              <a:t>오사카</a:t>
            </a:r>
            <a:r>
              <a:rPr lang="en-US" altLang="ko-KR" sz="2400" b="0" i="0" dirty="0">
                <a:effectLst/>
                <a:highlight>
                  <a:srgbClr val="FFFFFF"/>
                </a:highlight>
              </a:rPr>
              <a:t>: "</a:t>
            </a:r>
            <a:r>
              <a:rPr lang="ko-KR" altLang="en-US" sz="2400" b="0" i="0" dirty="0">
                <a:effectLst/>
                <a:highlight>
                  <a:srgbClr val="FFFFFF"/>
                </a:highlight>
              </a:rPr>
              <a:t>일본의 부엌</a:t>
            </a:r>
            <a:r>
              <a:rPr lang="en-US" altLang="ko-KR" sz="2400" b="0" i="0" dirty="0">
                <a:effectLst/>
                <a:highlight>
                  <a:srgbClr val="FFFFFF"/>
                </a:highlight>
              </a:rPr>
              <a:t>"</a:t>
            </a:r>
            <a:r>
              <a:rPr lang="ko-KR" altLang="en-US" sz="2400" b="0" i="0" dirty="0">
                <a:effectLst/>
                <a:highlight>
                  <a:srgbClr val="FFFFFF"/>
                </a:highlight>
              </a:rPr>
              <a:t>으로 불리며</a:t>
            </a:r>
            <a:r>
              <a:rPr lang="en-US" altLang="ko-KR" sz="24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400" b="0" i="0" dirty="0">
                <a:effectLst/>
                <a:highlight>
                  <a:srgbClr val="FFFFFF"/>
                </a:highlight>
              </a:rPr>
              <a:t>일본 상업의 중심지로 발달함</a:t>
            </a:r>
            <a:r>
              <a:rPr lang="en-US" altLang="ko-KR" sz="2400" b="0" i="0" dirty="0">
                <a:effectLst/>
                <a:highlight>
                  <a:srgbClr val="FFFFFF"/>
                </a:highlight>
              </a:rPr>
              <a:t>. </a:t>
            </a:r>
            <a:r>
              <a:rPr lang="ko-KR" altLang="en-US" sz="2400" b="0" i="0" dirty="0">
                <a:effectLst/>
                <a:highlight>
                  <a:srgbClr val="FFFFFF"/>
                </a:highlight>
              </a:rPr>
              <a:t>쌀 시장과 같은 대규모 시장이 존재하고</a:t>
            </a:r>
            <a:r>
              <a:rPr lang="en-US" altLang="ko-KR" sz="24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400" b="0" i="0" dirty="0">
                <a:effectLst/>
                <a:highlight>
                  <a:srgbClr val="FFFFFF"/>
                </a:highlight>
              </a:rPr>
              <a:t>일본 전역에서 농산물이 집결하여 거래됨</a:t>
            </a:r>
            <a:r>
              <a:rPr lang="en-US" altLang="ko-KR" sz="2400" b="0" i="0" dirty="0">
                <a:effectLst/>
                <a:highlight>
                  <a:srgbClr val="FFFFFF"/>
                </a:highlight>
              </a:rPr>
              <a:t>.</a:t>
            </a: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400" b="1" i="0" dirty="0">
                <a:effectLst/>
                <a:highlight>
                  <a:srgbClr val="FFFFFF"/>
                </a:highlight>
              </a:rPr>
              <a:t>교토</a:t>
            </a:r>
            <a:r>
              <a:rPr lang="en-US" altLang="ko-KR" sz="2400" b="0" i="0" dirty="0">
                <a:effectLst/>
                <a:highlight>
                  <a:srgbClr val="FFFFFF"/>
                </a:highlight>
              </a:rPr>
              <a:t>: </a:t>
            </a:r>
            <a:r>
              <a:rPr lang="ko-KR" altLang="en-US" sz="2400" b="0" i="0" dirty="0">
                <a:effectLst/>
                <a:highlight>
                  <a:srgbClr val="FFFFFF"/>
                </a:highlight>
              </a:rPr>
              <a:t>전통적인 문화와 상업의 중심지로서</a:t>
            </a:r>
            <a:r>
              <a:rPr lang="en-US" altLang="ko-KR" sz="24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400" b="0" i="0" dirty="0">
                <a:effectLst/>
                <a:highlight>
                  <a:srgbClr val="FFFFFF"/>
                </a:highlight>
              </a:rPr>
              <a:t>섬유</a:t>
            </a:r>
            <a:r>
              <a:rPr lang="en-US" altLang="ko-KR" sz="24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400" b="0" i="0" dirty="0">
                <a:effectLst/>
                <a:highlight>
                  <a:srgbClr val="FFFFFF"/>
                </a:highlight>
              </a:rPr>
              <a:t>도자기</a:t>
            </a:r>
            <a:r>
              <a:rPr lang="en-US" altLang="ko-KR" sz="24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400" b="0" i="0" dirty="0">
                <a:effectLst/>
                <a:highlight>
                  <a:srgbClr val="FFFFFF"/>
                </a:highlight>
              </a:rPr>
              <a:t>공예품 등이 발달함</a:t>
            </a:r>
            <a:r>
              <a:rPr lang="en-US" altLang="ko-KR" sz="2400" b="0" i="0" dirty="0">
                <a:effectLst/>
                <a:highlight>
                  <a:srgbClr val="FFFFFF"/>
                </a:highlight>
              </a:rPr>
              <a:t>. </a:t>
            </a:r>
            <a:r>
              <a:rPr lang="ko-KR" altLang="en-US" sz="2400" b="0" i="0" dirty="0">
                <a:effectLst/>
                <a:highlight>
                  <a:srgbClr val="FFFFFF"/>
                </a:highlight>
              </a:rPr>
              <a:t>교토는 특히 고품질의 공예품과 직물 생산으로 유명함</a:t>
            </a:r>
            <a:r>
              <a:rPr lang="en-US" altLang="ko-KR" sz="2400" b="0" i="0" dirty="0">
                <a:effectLst/>
                <a:highlight>
                  <a:srgbClr val="FFFFFF"/>
                </a:highligh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8726915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D10650-E841-ACE9-418B-208291B347A4}"/>
              </a:ext>
            </a:extLst>
          </p:cNvPr>
          <p:cNvSpPr txBox="1"/>
          <p:nvPr/>
        </p:nvSpPr>
        <p:spPr>
          <a:xfrm>
            <a:off x="1155548" y="2217343"/>
            <a:ext cx="9880893" cy="3959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000" b="1" i="0" dirty="0">
                <a:effectLst/>
                <a:highlight>
                  <a:srgbClr val="FFFFFF"/>
                </a:highlight>
              </a:rPr>
              <a:t>최근의 경제 성장률과 전망</a:t>
            </a:r>
            <a:endParaRPr lang="en-US" altLang="ko-KR" sz="2000" b="0" i="0" dirty="0">
              <a:effectLst/>
              <a:highlight>
                <a:srgbClr val="FFFFFF"/>
              </a:highlight>
            </a:endParaRP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000" b="1" i="0" dirty="0">
                <a:effectLst/>
                <a:highlight>
                  <a:srgbClr val="FFFFFF"/>
                </a:highlight>
              </a:rPr>
              <a:t>현재 경제 상황과 향후 전망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: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최근의 일본 경제는 다양한 요인들에 의해 영향을 받고 있습니다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.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코로나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19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팬데믹으로 인한 경제 충격과 정책 대응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그리고 디지털 경제로의 전환 등이 주요한 요인 중 하나입니다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.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경기 부양책의 시행과 백신 접종 등으로 경제는 점차 회복되고 있지만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여전히 불확실성이 존재합니다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.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일본은 지속적으로 경기 부양책을 시행하고 디지털 경제로의 전환을 가속화하여 경제의 안정화와 성장을 추진하고 있습니다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.</a:t>
            </a: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000" b="1" i="0" dirty="0">
                <a:effectLst/>
                <a:highlight>
                  <a:srgbClr val="FFFFFF"/>
                </a:highlight>
              </a:rPr>
              <a:t>글로벌 경제 환경과의 상호작용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: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일본 경제의 성장과 안정은 글로벌 경제 환경과의 상호작용에 크게 영향을 받습니다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.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특히 미국과 중국 등 주요 경제 국가들의 경제 상황은 일본 경제에 직간접적인 영향을 미칩니다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.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또한 국제 무역 활동과 금융 시장의 변동은 일본의 수출과 금융 부문에 큰 영향을 미칠 수 있습니다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.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따라서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일본은 글로벌 경제 동향을 면밀히 점검하고 적절한 대응을 취해야 합니다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76044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12180B-BAAD-ECBD-4787-1F73C11CC0D3}"/>
              </a:ext>
            </a:extLst>
          </p:cNvPr>
          <p:cNvSpPr txBox="1"/>
          <p:nvPr/>
        </p:nvSpPr>
        <p:spPr>
          <a:xfrm>
            <a:off x="1155548" y="2217343"/>
            <a:ext cx="9880893" cy="3959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2000" b="1" i="0" dirty="0">
                <a:effectLst/>
                <a:highlight>
                  <a:srgbClr val="FFFFFF"/>
                </a:highlight>
              </a:rPr>
              <a:t>4: </a:t>
            </a:r>
            <a:r>
              <a:rPr lang="ko-KR" altLang="en-US" sz="2000" b="1" i="0" dirty="0">
                <a:effectLst/>
                <a:highlight>
                  <a:srgbClr val="FFFFFF"/>
                </a:highlight>
              </a:rPr>
              <a:t>상인 계층과 경제 활동</a:t>
            </a: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000" b="1" i="0" dirty="0">
                <a:effectLst/>
                <a:highlight>
                  <a:srgbClr val="FFFFFF"/>
                </a:highlight>
              </a:rPr>
              <a:t>상인 계층의 형성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: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상업 활동의 발달로 인해 상인 계층이 두드러지게 성장함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.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이들은 자본을 축적하고 경제적 영향력을 행사하게 됨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.</a:t>
            </a: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000" b="1" i="0" dirty="0">
                <a:effectLst/>
                <a:highlight>
                  <a:srgbClr val="FFFFFF"/>
                </a:highlight>
              </a:rPr>
              <a:t>상인 길드와 자치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: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상인들은 길드를 조직하여 상업 활동을 조정하고 규제함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.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이러한 길드는 특정 상품의 가격과 품질을 통제하며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상인들의 권익을 보호함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.</a:t>
            </a: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000" b="1" i="0" dirty="0">
                <a:effectLst/>
                <a:highlight>
                  <a:srgbClr val="FFFFFF"/>
                </a:highlight>
              </a:rPr>
              <a:t>유통망의 발달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: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전국적인 유통망이 발달하여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주요 도시와 지역 간의 교역이 활발해짐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.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이는 경제적 통합을 촉진하고 지역 간 경제적 상호 의존성을 강화함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.</a:t>
            </a: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000" b="1" i="0" dirty="0">
                <a:effectLst/>
                <a:highlight>
                  <a:srgbClr val="FFFFFF"/>
                </a:highlight>
              </a:rPr>
              <a:t>번창하는 시장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: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에도 시대에는 많은 시장과 상점가가 번성하였으며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상인들은 다양한 상품을 거래하면서 경제 활동을 활성화시킴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.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대표적인 예로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에도의 </a:t>
            </a:r>
            <a:r>
              <a:rPr lang="ko-KR" altLang="en-US" sz="2000" b="0" i="0" dirty="0" err="1">
                <a:effectLst/>
                <a:highlight>
                  <a:srgbClr val="FFFFFF"/>
                </a:highlight>
              </a:rPr>
              <a:t>니혼바시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오사카의 </a:t>
            </a:r>
            <a:r>
              <a:rPr lang="ko-KR" altLang="en-US" sz="2000" b="0" i="0" dirty="0" err="1">
                <a:effectLst/>
                <a:highlight>
                  <a:srgbClr val="FFFFFF"/>
                </a:highlight>
              </a:rPr>
              <a:t>도톤보리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교토의 </a:t>
            </a:r>
            <a:r>
              <a:rPr lang="ko-KR" altLang="en-US" sz="2000" b="0" i="0" dirty="0" err="1">
                <a:effectLst/>
                <a:highlight>
                  <a:srgbClr val="FFFFFF"/>
                </a:highlight>
              </a:rPr>
              <a:t>니시키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시장 등이 있음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.</a:t>
            </a: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000" b="1" i="0" dirty="0">
                <a:effectLst/>
                <a:highlight>
                  <a:srgbClr val="FFFFFF"/>
                </a:highlight>
              </a:rPr>
              <a:t>금융 시스템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: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상업 활동의 발달과 함께 금융 시스템도 발전하여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쌀을 담보로 한 금융 거래 등이 이루어짐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. </a:t>
            </a:r>
            <a:r>
              <a:rPr lang="ko-KR" altLang="en-US" sz="2000" b="0" i="0" dirty="0">
                <a:effectLst/>
                <a:highlight>
                  <a:srgbClr val="FFFFFF"/>
                </a:highlight>
              </a:rPr>
              <a:t>상인들은 신용 거래와 환어음 등을 통해 자금을 융통함</a:t>
            </a:r>
            <a:r>
              <a:rPr lang="en-US" altLang="ko-KR" sz="2000" b="0" i="0" dirty="0">
                <a:effectLst/>
                <a:highlight>
                  <a:srgbClr val="FFFFFF"/>
                </a:highligh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60184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논문의 코드">
            <a:extLst>
              <a:ext uri="{FF2B5EF4-FFF2-40B4-BE49-F238E27FC236}">
                <a16:creationId xmlns:a16="http://schemas.microsoft.com/office/drawing/2014/main" id="{2EA5ABE0-48D1-412B-2B3B-0CCA35D57E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15" b="1161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0E16127-B8A5-42E6-AF29-764F54D35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8BF177-ACDB-66D9-50BF-0C1692B8A195}"/>
              </a:ext>
            </a:extLst>
          </p:cNvPr>
          <p:cNvSpPr txBox="1"/>
          <p:nvPr/>
        </p:nvSpPr>
        <p:spPr>
          <a:xfrm>
            <a:off x="674237" y="914401"/>
            <a:ext cx="3657599" cy="47816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ko-KR" sz="5400" b="1" i="0">
                <a:effectLst/>
                <a:highlight>
                  <a:srgbClr val="FFFFFF"/>
                </a:highlight>
                <a:latin typeface="+mj-lt"/>
                <a:ea typeface="+mj-ea"/>
                <a:cs typeface="+mj-cs"/>
              </a:rPr>
              <a:t>2. </a:t>
            </a:r>
            <a:r>
              <a:rPr lang="ko-KR" altLang="en-US" sz="5400" b="1" i="0">
                <a:effectLst/>
                <a:highlight>
                  <a:srgbClr val="FFFFFF"/>
                </a:highlight>
                <a:latin typeface="+mj-lt"/>
                <a:ea typeface="+mj-ea"/>
                <a:cs typeface="+mj-cs"/>
              </a:rPr>
              <a:t>메이지 유신의 경제</a:t>
            </a:r>
          </a:p>
        </p:txBody>
      </p:sp>
    </p:spTree>
    <p:extLst>
      <p:ext uri="{BB962C8B-B14F-4D97-AF65-F5344CB8AC3E}">
        <p14:creationId xmlns:p14="http://schemas.microsoft.com/office/powerpoint/2010/main" val="1853407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565F6C-7D15-27D9-AB7B-6AD92F9EE7B6}"/>
              </a:ext>
            </a:extLst>
          </p:cNvPr>
          <p:cNvSpPr txBox="1"/>
          <p:nvPr/>
        </p:nvSpPr>
        <p:spPr>
          <a:xfrm>
            <a:off x="1155548" y="2217343"/>
            <a:ext cx="9880893" cy="3959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200" b="1" i="0" dirty="0">
                <a:effectLst/>
                <a:highlight>
                  <a:srgbClr val="FFFFFF"/>
                </a:highlight>
              </a:rPr>
              <a:t>메이지 유신</a:t>
            </a:r>
            <a:r>
              <a:rPr lang="en-US" altLang="ko-KR" sz="2200" b="1" i="0" dirty="0">
                <a:effectLst/>
                <a:highlight>
                  <a:srgbClr val="FFFFFF"/>
                </a:highlight>
              </a:rPr>
              <a:t>(1868)</a:t>
            </a:r>
            <a:r>
              <a:rPr lang="ko-KR" altLang="en-US" sz="2200" b="1" i="0" dirty="0">
                <a:effectLst/>
                <a:highlight>
                  <a:srgbClr val="FFFFFF"/>
                </a:highlight>
              </a:rPr>
              <a:t>과 근대화</a:t>
            </a: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200" b="1" i="0" dirty="0">
                <a:effectLst/>
                <a:highlight>
                  <a:srgbClr val="FFFFFF"/>
                </a:highlight>
              </a:rPr>
              <a:t>봉건제 폐지와 중앙집권적 정부 수립</a:t>
            </a: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200" b="1" i="0" dirty="0">
                <a:effectLst/>
                <a:highlight>
                  <a:srgbClr val="FFFFFF"/>
                </a:highlight>
              </a:rPr>
              <a:t>메이지 유신 배경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: 1868</a:t>
            </a:r>
            <a:r>
              <a:rPr lang="ko-KR" altLang="en-US" sz="2200" b="0" i="0" dirty="0">
                <a:effectLst/>
                <a:highlight>
                  <a:srgbClr val="FFFFFF"/>
                </a:highlight>
              </a:rPr>
              <a:t>년 메이지 유신은 </a:t>
            </a:r>
            <a:r>
              <a:rPr lang="ko-KR" altLang="en-US" sz="2200" b="0" i="0" dirty="0" err="1">
                <a:effectLst/>
                <a:highlight>
                  <a:srgbClr val="FFFFFF"/>
                </a:highlight>
              </a:rPr>
              <a:t>도쿠가와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 </a:t>
            </a:r>
            <a:r>
              <a:rPr lang="ko-KR" altLang="en-US" sz="2200" b="0" i="0" dirty="0">
                <a:effectLst/>
                <a:highlight>
                  <a:srgbClr val="FFFFFF"/>
                </a:highlight>
              </a:rPr>
              <a:t>막부의 종말과 함께 시작되었으며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200" b="0" i="0" dirty="0">
                <a:effectLst/>
                <a:highlight>
                  <a:srgbClr val="FFFFFF"/>
                </a:highlight>
              </a:rPr>
              <a:t>일본 사회를 급격히 변화시킴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.</a:t>
            </a: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200" b="1" i="0" dirty="0">
                <a:effectLst/>
                <a:highlight>
                  <a:srgbClr val="FFFFFF"/>
                </a:highlight>
              </a:rPr>
              <a:t>봉건제 폐지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: </a:t>
            </a:r>
            <a:r>
              <a:rPr lang="ko-KR" altLang="en-US" sz="2200" b="0" i="0" dirty="0">
                <a:effectLst/>
                <a:highlight>
                  <a:srgbClr val="FFFFFF"/>
                </a:highlight>
              </a:rPr>
              <a:t>다이묘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(</a:t>
            </a:r>
            <a:r>
              <a:rPr lang="ko-KR" altLang="en-US" sz="2200" b="0" i="0" dirty="0">
                <a:effectLst/>
                <a:highlight>
                  <a:srgbClr val="FFFFFF"/>
                </a:highlight>
              </a:rPr>
              <a:t>영주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)</a:t>
            </a:r>
            <a:r>
              <a:rPr lang="ko-KR" altLang="en-US" sz="2200" b="0" i="0" dirty="0">
                <a:effectLst/>
                <a:highlight>
                  <a:srgbClr val="FFFFFF"/>
                </a:highlight>
              </a:rPr>
              <a:t>들이 소유하던 번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(</a:t>
            </a:r>
            <a:r>
              <a:rPr lang="ko-KR" altLang="en-US" sz="2200" b="0" i="0" dirty="0">
                <a:effectLst/>
                <a:highlight>
                  <a:srgbClr val="FFFFFF"/>
                </a:highlight>
              </a:rPr>
              <a:t>藩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)</a:t>
            </a:r>
            <a:r>
              <a:rPr lang="ko-KR" altLang="en-US" sz="2200" b="0" i="0" dirty="0">
                <a:effectLst/>
                <a:highlight>
                  <a:srgbClr val="FFFFFF"/>
                </a:highlight>
              </a:rPr>
              <a:t>이 폐지되고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200" b="0" i="0" dirty="0">
                <a:effectLst/>
                <a:highlight>
                  <a:srgbClr val="FFFFFF"/>
                </a:highlight>
              </a:rPr>
              <a:t>중앙 정부가 직접 관리하는 현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(</a:t>
            </a:r>
            <a:r>
              <a:rPr lang="ko-KR" altLang="en-US" sz="2200" b="0" i="0" dirty="0">
                <a:effectLst/>
                <a:highlight>
                  <a:srgbClr val="FFFFFF"/>
                </a:highlight>
              </a:rPr>
              <a:t>県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)</a:t>
            </a:r>
            <a:r>
              <a:rPr lang="ko-KR" altLang="en-US" sz="2200" b="0" i="0" dirty="0">
                <a:effectLst/>
                <a:highlight>
                  <a:srgbClr val="FFFFFF"/>
                </a:highlight>
              </a:rPr>
              <a:t>으로 재편됨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. </a:t>
            </a:r>
            <a:r>
              <a:rPr lang="ko-KR" altLang="en-US" sz="2200" b="0" i="0" dirty="0">
                <a:effectLst/>
                <a:highlight>
                  <a:srgbClr val="FFFFFF"/>
                </a:highlight>
              </a:rPr>
              <a:t>이로써 일본은 중앙집권적 국가로 재구성됨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.</a:t>
            </a: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200" b="1" i="0" dirty="0">
                <a:effectLst/>
                <a:highlight>
                  <a:srgbClr val="FFFFFF"/>
                </a:highlight>
              </a:rPr>
              <a:t>중앙집권적 정부 수립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: </a:t>
            </a:r>
            <a:r>
              <a:rPr lang="ko-KR" altLang="en-US" sz="2200" b="0" i="0" dirty="0">
                <a:effectLst/>
                <a:highlight>
                  <a:srgbClr val="FFFFFF"/>
                </a:highlight>
              </a:rPr>
              <a:t>천황 중심의 중앙 정부가 수립되었으며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200" b="0" i="0" dirty="0">
                <a:effectLst/>
                <a:highlight>
                  <a:srgbClr val="FFFFFF"/>
                </a:highlight>
              </a:rPr>
              <a:t>새 정부는 행정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200" b="0" i="0" dirty="0">
                <a:effectLst/>
                <a:highlight>
                  <a:srgbClr val="FFFFFF"/>
                </a:highlight>
              </a:rPr>
              <a:t>군사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200" b="0" i="0" dirty="0">
                <a:effectLst/>
                <a:highlight>
                  <a:srgbClr val="FFFFFF"/>
                </a:highlight>
              </a:rPr>
              <a:t>사법 시스템을 개혁하여 근대 국가로의 전환을 추진함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.</a:t>
            </a: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200" b="1" i="0" dirty="0">
                <a:effectLst/>
                <a:highlight>
                  <a:srgbClr val="FFFFFF"/>
                </a:highlight>
              </a:rPr>
              <a:t>사무라이 계급의 해체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: </a:t>
            </a:r>
            <a:r>
              <a:rPr lang="ko-KR" altLang="en-US" sz="2200" b="0" i="0" dirty="0">
                <a:effectLst/>
                <a:highlight>
                  <a:srgbClr val="FFFFFF"/>
                </a:highlight>
              </a:rPr>
              <a:t>사무라이 계급이 특권을 잃고 해체되었으며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, </a:t>
            </a:r>
            <a:r>
              <a:rPr lang="ko-KR" altLang="en-US" sz="2200" b="0" i="0" dirty="0">
                <a:effectLst/>
                <a:highlight>
                  <a:srgbClr val="FFFFFF"/>
                </a:highlight>
              </a:rPr>
              <a:t>이들 중 일부는 기업가나 정부 관리로 전환됨</a:t>
            </a:r>
            <a:r>
              <a:rPr lang="en-US" altLang="ko-KR" sz="2200" b="0" i="0" dirty="0">
                <a:effectLst/>
                <a:highlight>
                  <a:srgbClr val="FFFFFF"/>
                </a:highligh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39942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1794</TotalTime>
  <Words>4416</Words>
  <Application>Microsoft Office PowerPoint</Application>
  <PresentationFormat>와이드스크린</PresentationFormat>
  <Paragraphs>256</Paragraphs>
  <Slides>60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60</vt:i4>
      </vt:variant>
    </vt:vector>
  </HeadingPairs>
  <TitlesOfParts>
    <vt:vector size="64" baseType="lpstr">
      <vt:lpstr>맑은 고딕</vt:lpstr>
      <vt:lpstr>Arial</vt:lpstr>
      <vt:lpstr>Calibri</vt:lpstr>
      <vt:lpstr>Office 테마</vt:lpstr>
      <vt:lpstr>일본의 경제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권관우</dc:creator>
  <cp:lastModifiedBy>권관우</cp:lastModifiedBy>
  <cp:revision>3</cp:revision>
  <dcterms:created xsi:type="dcterms:W3CDTF">2024-05-26T05:31:08Z</dcterms:created>
  <dcterms:modified xsi:type="dcterms:W3CDTF">2024-05-31T07:09:54Z</dcterms:modified>
</cp:coreProperties>
</file>