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81" r:id="rId19"/>
    <p:sldId id="274" r:id="rId20"/>
    <p:sldId id="275" r:id="rId21"/>
    <p:sldId id="277" r:id="rId22"/>
    <p:sldId id="278" r:id="rId23"/>
    <p:sldId id="279" r:id="rId24"/>
    <p:sldId id="280" r:id="rId25"/>
    <p:sldId id="282" r:id="rId26"/>
    <p:sldId id="283" r:id="rId2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id="{0A492F04-757E-495D-BA69-4B22D92215DA}" name="제목 없는 구역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4"/>
            <p14:sldId id="265"/>
            <p14:sldId id="266"/>
            <p14:sldId id="267"/>
            <p14:sldId id="268"/>
            <p14:sldId id="269"/>
            <p14:sldId id="271"/>
            <p14:sldId id="272"/>
            <p14:sldId id="273"/>
            <p14:sldId id="281"/>
            <p14:sldId id="274"/>
            <p14:sldId id="275"/>
            <p14:sldId id="277"/>
            <p14:sldId id="278"/>
            <p14:sldId id="279"/>
            <p14:sldId id="280"/>
            <p14:sldId id="282"/>
            <p14:sldId id="283"/>
          </p14:sldIdLst>
        </p14:section>
      </p14:sectionLst>
    </p:ext>
  </p:extLst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prnPr scaleToFitPaper="1"/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slide" Target="slides/slide16.xml"  /><Relationship Id="rId19" Type="http://schemas.openxmlformats.org/officeDocument/2006/relationships/slide" Target="slides/slide17.xml"  /><Relationship Id="rId2" Type="http://schemas.openxmlformats.org/officeDocument/2006/relationships/notesMaster" Target="notesMasters/notesMaster1.xml"  /><Relationship Id="rId20" Type="http://schemas.openxmlformats.org/officeDocument/2006/relationships/slide" Target="slides/slide18.xml"  /><Relationship Id="rId21" Type="http://schemas.openxmlformats.org/officeDocument/2006/relationships/slide" Target="slides/slide19.xml"  /><Relationship Id="rId22" Type="http://schemas.openxmlformats.org/officeDocument/2006/relationships/slide" Target="slides/slide20.xml"  /><Relationship Id="rId23" Type="http://schemas.openxmlformats.org/officeDocument/2006/relationships/slide" Target="slides/slide21.xml"  /><Relationship Id="rId24" Type="http://schemas.openxmlformats.org/officeDocument/2006/relationships/slide" Target="slides/slide22.xml"  /><Relationship Id="rId25" Type="http://schemas.openxmlformats.org/officeDocument/2006/relationships/slide" Target="slides/slide23.xml"  /><Relationship Id="rId26" Type="http://schemas.openxmlformats.org/officeDocument/2006/relationships/slide" Target="slides/slide24.xml"  /><Relationship Id="rId27" Type="http://schemas.openxmlformats.org/officeDocument/2006/relationships/slide" Target="slides/slide25.xml"  /><Relationship Id="rId28" Type="http://schemas.openxmlformats.org/officeDocument/2006/relationships/presProps" Target="presProps.xml"  /><Relationship Id="rId29" Type="http://schemas.openxmlformats.org/officeDocument/2006/relationships/viewProps" Target="viewProps.xml"  /><Relationship Id="rId3" Type="http://schemas.openxmlformats.org/officeDocument/2006/relationships/slide" Target="slides/slide1.xml"  /><Relationship Id="rId30" Type="http://schemas.openxmlformats.org/officeDocument/2006/relationships/theme" Target="theme/theme1.xml"  /><Relationship Id="rId31" Type="http://schemas.openxmlformats.org/officeDocument/2006/relationships/tableStyles" Target="tableStyles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lvl="0"/>
            <a:fld id="{E2B2BC9D-A816-4D0A-858B-1D023B3A8ACA}" type="datetime1">
              <a:rPr lang="ko-KR" altLang="en-US" smtClean="0"/>
              <a:pPr/>
              <a:t>2009-03-26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lvl="0"/>
            <a:fld id="{09F4262C-968C-4EE9-8164-CE1636470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83428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5.xml"  /><Relationship Id="rId2" Type="http://schemas.openxmlformats.org/officeDocument/2006/relationships/notesMaster" Target="../notesMasters/notesMaster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slide" Target="../slides/slide19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/>
            <a:fld id="{09F4262C-968C-4EE9-8164-CE16364706B3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5684840"/>
      </p:ext>
    </p:extLst>
  </p:cSld>
  <p:clrMapOvr>
    <a:masterClrMapping/>
  </p:clrMapOvr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/>
            <a:fld id="{09F4262C-968C-4EE9-8164-CE16364706B3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1306498"/>
      </p:ext>
    </p:extLst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395599"/>
      </p:ext>
    </p:extLst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5292359"/>
      </p:ext>
    </p:extLst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 smtClean="0"/>
              <a:t>첫째 목차</a:t>
            </a:r>
            <a:endParaRPr lang="ko-KR" altLang="en-US"/>
          </a:p>
          <a:p>
            <a:pPr lvl="0"/>
            <a:r>
              <a:rPr lang="ko-KR" altLang="en-US" smtClean="0"/>
              <a:t>둘째 목차</a:t>
            </a:r>
            <a:endParaRPr lang="ko-KR" altLang="en-US"/>
          </a:p>
          <a:p>
            <a:pPr lvl="0"/>
            <a:r>
              <a:rPr lang="ko-KR" altLang="en-US" smtClean="0"/>
              <a:t>셋째 목차</a:t>
            </a:r>
            <a:endParaRPr lang="ko-KR" altLang="en-US"/>
          </a:p>
          <a:p>
            <a:pPr lvl="0"/>
            <a:r>
              <a:rPr lang="ko-KR" altLang="en-US" smtClean="0"/>
              <a:t>넷째 목차</a:t>
            </a:r>
            <a:endParaRPr lang="ko-KR" altLang="en-US"/>
          </a:p>
          <a:p>
            <a:pPr lvl="0"/>
            <a:r>
              <a:rPr lang="ko-KR" altLang="en-US" smtClean="0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855467"/>
      </p:ext>
    </p:extLst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84A3-4F29-4053-ACFD-1BAF2D3F140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845367"/>
      </p:ext>
    </p:extLst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219469"/>
      </p:ext>
    </p:extLst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926375"/>
      </p:ext>
    </p:extLst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736573"/>
      </p:ext>
    </p:extLst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020170"/>
      </p:ext>
    </p:extLst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971709"/>
      </p:ext>
    </p:extLst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1E90-850C-410B-8B89-8394F580CFD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4367353"/>
      </p:ext>
    </p:extLst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41917"/>
      </p:ext>
    </p:extLst>
  </p:cSld>
  <p:clrMapOvr>
    <a:masterClrMapping/>
  </p:clrMapOvr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ko-KR" altLang="en-US" smtClean="0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806685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8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Relationship Id="rId3" Type="http://schemas.openxmlformats.org/officeDocument/2006/relationships/image" Target="../media/image2.pn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jpeg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.xml"  /><Relationship Id="rId2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jpeg"  /></Relationships>
</file>

<file path=ppt/slides/_rels/slide2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대한민국의 섬 독도에 대하여 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p>
            <a:pPr>
              <a:defRPr/>
            </a:pPr>
            <a:r>
              <a:rPr lang="en-US" altLang="ko-KR"/>
              <a:t>22462230</a:t>
            </a:r>
            <a:r>
              <a:rPr lang="ko-KR" altLang="en-US"/>
              <a:t> 송창우</a:t>
            </a:r>
            <a:endParaRPr lang="ko-KR" altLang="en-US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3">
            <a:lum bright="11000" contrast="30000"/>
            <a:extLst>
              <a:ext uri="783A4284-B454-46f5-B8C8-42B5039CE256">
                <hp:hncPhoto xmlns:hp="http://schemas.haansoft.com/office/presentation/8.0">
                  <hd:imgLayer xmlns:hd="http://schemas.haansoft.com/office/drawingml/8.0" r:embed="rId2">
                    <hd:imgEffect xmlns:hd="http://schemas.haansoft.com/office/drawingml/8.0">
                      <hd:artEffectMarker trans="28000" size="2"/>
                      <hd:artEffectSharpenSoften amount="100000"/>
                      <hd:artEffectSaturation sat="306000"/>
                      <hd:artEffectColorTemperature colorTemp="7540"/>
                    </hd:imgEffect>
                  </hd:imgLayer>
                </hp:hncPhoto>
              </a:ext>
            </a:extLst>
          </a:blip>
          <a:stretch>
            <a:fillRect/>
          </a:stretch>
        </p:blipFill>
        <p:spPr>
          <a:xfrm>
            <a:off x="1" y="0"/>
            <a:ext cx="12192000" cy="6869908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2906151" y="653729"/>
            <a:ext cx="6192774" cy="11131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ko-KR" altLang="en-US" sz="3600">
                <a:solidFill>
                  <a:schemeClr val="dk1"/>
                </a:solidFill>
              </a:rPr>
              <a:t>대한민국의 섬 독도에 대하여</a:t>
            </a:r>
            <a:endParaRPr lang="ko-KR" altLang="en-US" sz="3600">
              <a:solidFill>
                <a:schemeClr val="dk1"/>
              </a:solidFill>
            </a:endParaRPr>
          </a:p>
        </p:txBody>
      </p:sp>
      <p:sp>
        <p:nvSpPr>
          <p:cNvPr id="6" name=""/>
          <p:cNvSpPr/>
          <p:nvPr/>
        </p:nvSpPr>
        <p:spPr>
          <a:xfrm>
            <a:off x="7983183" y="5287619"/>
            <a:ext cx="3895248" cy="702360"/>
          </a:xfrm>
          <a:prstGeom prst="rect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en-US" altLang="ko-KR">
                <a:ln w="9525">
                  <a:solidFill>
                    <a:schemeClr val="dk1"/>
                  </a:solidFill>
                </a:ln>
                <a:solidFill>
                  <a:schemeClr val="dk1"/>
                </a:solidFill>
              </a:rPr>
              <a:t>22462230</a:t>
            </a:r>
            <a:r>
              <a:rPr lang="ko-KR" altLang="en-US">
                <a:ln w="9525">
                  <a:solidFill>
                    <a:schemeClr val="dk1"/>
                  </a:solidFill>
                </a:ln>
                <a:solidFill>
                  <a:schemeClr val="dk1"/>
                </a:solidFill>
              </a:rPr>
              <a:t> 송창우</a:t>
            </a:r>
            <a:endParaRPr lang="ko-KR" altLang="en-US">
              <a:ln w="9525">
                <a:solidFill>
                  <a:schemeClr val="dk1"/>
                </a:solidFill>
              </a:ln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011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독도가 가진것들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자연환경: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r>
              <a:rPr lang="ko-KR" altLang="en-US"/>
              <a:t>독도는 동해의 남쪽 끝에 위치하여 자연환경이 풍부합니다. 특히 깨끗한 해수와 다양한 해안 지형을 가지고 있어 관광객들에게 매력적입니다.</a:t>
            </a:r>
            <a:endParaRPr lang="ko-KR" altLang="en-US"/>
          </a:p>
          <a:p>
            <a:pPr>
              <a:defRPr/>
            </a:pPr>
            <a:r>
              <a:rPr lang="ko-KR" altLang="en-US"/>
              <a:t>해양 생태계는 다양한 어종들이 서식하는 풍부한 생태계를 보유하고 있습니다. 이는 생물다양성을 유지하고 해양 보호 활동에 기여할 수 있습니다.</a:t>
            </a:r>
            <a:endParaRPr lang="ko-KR" altLang="en-US"/>
          </a:p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5583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독도가 가진것들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어로 자원: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r>
              <a:rPr lang="ko-KR" altLang="en-US"/>
              <a:t>독도 주변 해역은 다양한 어종의 서식지로 알려져 있습니다. 이는 어업 산업을 발전시키고 어로 자원을 효율적으로 활용할 수 있는 기회를 제공합니다.</a:t>
            </a:r>
            <a:endParaRPr lang="ko-KR" altLang="en-US"/>
          </a:p>
          <a:p>
            <a:pPr>
              <a:defRPr/>
            </a:pPr>
            <a:r>
              <a:rPr lang="ko-KR" altLang="en-US"/>
              <a:t>또한, 어로 자원의 관리와 보호를 통해 지속 가능한 어업 정책을 실현할 수 있습니다.</a:t>
            </a:r>
            <a:endParaRPr lang="ko-KR" altLang="en-US"/>
          </a:p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6821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독도가 가진것들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해양 연구: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r>
              <a:rPr lang="ko-KR" altLang="en-US"/>
              <a:t>독도는 해양 연구의 중요한 장소로 인식됩니다. 해양 생태계의 특성을 연구함으로써 환경 보호 및 해양 생태계의 관리에 기여할 수 있습니다.</a:t>
            </a:r>
            <a:endParaRPr lang="ko-KR" altLang="en-US"/>
          </a:p>
          <a:p>
            <a:pPr>
              <a:defRPr/>
            </a:pPr>
            <a:r>
              <a:rPr lang="ko-KR" altLang="en-US"/>
              <a:t>또한, 해양 자원의 탐사와 개발을 통해 새로운 경제적 가치를 창출할 수 있으며, 해양 기후 연구 등 다양한 연구 분야에서도 중요한 자료를 제공할 수 있습니다.</a:t>
            </a:r>
            <a:endParaRPr lang="ko-KR" altLang="en-US"/>
          </a:p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952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독도가 가진것들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>
              <a:defRPr/>
            </a:pPr>
            <a:r>
              <a:rPr lang="ko-KR" altLang="en-US"/>
              <a:t>문화유산: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r>
              <a:rPr lang="ko-KR" altLang="en-US"/>
              <a:t>독도는 한국의 역사와 문화적 유산을 대표하는 장소로서 중요한 의미를 가집니다. 이를 보존하고 관리함으로써 한국의 역사와 문화를 계승하고 발전시킬 수 있습니다.</a:t>
            </a:r>
            <a:endParaRPr lang="ko-KR" altLang="en-US"/>
          </a:p>
          <a:p>
            <a:pPr>
              <a:defRPr/>
            </a:pPr>
            <a:r>
              <a:rPr lang="ko-KR" altLang="en-US"/>
              <a:t>또한, 독도를 방문하는 관광객들에게 한국의 역사와 문화를 소개함으로써 국제 교류와 이해 증진에도 기여할 수 있습니다.</a:t>
            </a:r>
            <a:endParaRPr lang="ko-KR" altLang="en-US"/>
          </a:p>
          <a:p>
            <a:pPr lvl="8"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12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독도가 가진것들</a:t>
            </a:r>
            <a:r>
              <a:rPr lang="en-US" altLang="ko-KR"/>
              <a:t>(</a:t>
            </a:r>
            <a:r>
              <a:rPr lang="ko-KR" altLang="en-US"/>
              <a:t>장점</a:t>
            </a:r>
            <a:r>
              <a:rPr lang="en-US" altLang="ko-KR"/>
              <a:t>)</a:t>
            </a:r>
            <a:r>
              <a:rPr lang="ko-KR" altLang="en-US"/>
              <a:t>에 대한 생각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장점들을 탐색하며 독도의 가치성을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직접 알아보며 우리나라의 영토로서의 중요성을 알게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되었으며 그러하여 독도의 장점과 가치성을 주위에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직접</a:t>
            </a:r>
            <a:r>
              <a:rPr lang="en-US" altLang="ko-KR"/>
              <a:t>,</a:t>
            </a:r>
            <a:r>
              <a:rPr lang="ko-KR" altLang="en-US"/>
              <a:t>간접적으로도 전파하여야겠다고 생각하게 되었다</a:t>
            </a:r>
            <a:r>
              <a:rPr lang="en-US" altLang="ko-KR"/>
              <a:t>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5990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역사는 매우 다양하고 복잡한것 같습니다</a:t>
            </a:r>
            <a:r>
              <a:rPr lang="en-US" altLang="ko-KR"/>
              <a:t>.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 일본의 헛된 주장이 지속 되옴으로서 일본과의 의미없는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영토분쟁으로 복잡해진거같습니다</a:t>
            </a:r>
            <a:r>
              <a:rPr lang="en-US" altLang="ko-KR"/>
              <a:t>.</a:t>
            </a:r>
            <a:r>
              <a:rPr lang="ko-KR" altLang="en-US"/>
              <a:t> </a:t>
            </a:r>
            <a:endParaRPr lang="ko-KR" altLang="en-US"/>
          </a:p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422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 fontScale="92500" lnSpcReduction="20000"/>
          </a:bodyPr>
          <a:p>
            <a:pPr>
              <a:defRPr/>
            </a:pPr>
            <a:r>
              <a:rPr lang="ko-KR" altLang="en-US"/>
              <a:t>1693년</a:t>
            </a:r>
            <a:r>
              <a:rPr lang="en-US" altLang="ko-KR"/>
              <a:t>:</a:t>
            </a:r>
            <a:r>
              <a:rPr lang="ko-KR" altLang="en-US"/>
              <a:t>	</a:t>
            </a:r>
            <a:r>
              <a:rPr lang="ko-KR" altLang="en-US">
                <a:solidFill>
                  <a:schemeClr val="accent2"/>
                </a:solidFill>
              </a:rPr>
              <a:t>안용복</a:t>
            </a:r>
            <a:r>
              <a:rPr lang="ko-KR" altLang="en-US"/>
              <a:t>은 일본 애도막부에게</a:t>
            </a:r>
            <a:endParaRPr lang="ko-KR" altLang="en-US"/>
          </a:p>
          <a:p>
            <a:pPr>
              <a:defRPr/>
            </a:pPr>
            <a:r>
              <a:rPr lang="ko-KR" altLang="en-US"/>
              <a:t>울릉도, 독도가 조선 영토임임을 서계를 받음 - </a:t>
            </a:r>
            <a:r>
              <a:rPr lang="ko-KR" altLang="en-US">
                <a:solidFill>
                  <a:schemeClr val="accent2"/>
                </a:solidFill>
              </a:rPr>
              <a:t>숙종실록</a:t>
            </a:r>
            <a:endParaRPr lang="ko-KR" altLang="en-US">
              <a:solidFill>
                <a:schemeClr val="accent2"/>
              </a:solidFill>
            </a:endParaRPr>
          </a:p>
          <a:p>
            <a:pPr>
              <a:defRPr/>
            </a:pPr>
            <a:endParaRPr lang="ko-KR" altLang="en-US">
              <a:solidFill>
                <a:schemeClr val="accent2"/>
              </a:solidFill>
            </a:endParaRPr>
          </a:p>
          <a:p>
            <a:pPr>
              <a:defRPr/>
            </a:pPr>
            <a:r>
              <a:rPr lang="ko-KR" altLang="en-US">
                <a:solidFill>
                  <a:schemeClr val="accent2"/>
                </a:solidFill>
              </a:rPr>
              <a:t>안용복 </a:t>
            </a:r>
            <a:r>
              <a:rPr lang="en-US" altLang="ko-KR">
                <a:solidFill>
                  <a:schemeClr val="accent2"/>
                </a:solidFill>
              </a:rPr>
              <a:t>:</a:t>
            </a:r>
            <a:r>
              <a:rPr lang="ko-KR" altLang="en-US">
                <a:solidFill>
                  <a:schemeClr val="accent2"/>
                </a:solidFill>
              </a:rPr>
              <a:t> 안용복은 조선 숙종 때 울을도를 지킨 의로운 어부입니다. </a:t>
            </a:r>
            <a:endParaRPr lang="ko-KR" altLang="en-US">
              <a:solidFill>
                <a:schemeClr val="accent2"/>
              </a:solidFill>
            </a:endParaRPr>
          </a:p>
          <a:p>
            <a:pPr>
              <a:defRPr/>
            </a:pPr>
            <a:endParaRPr lang="ko-KR" altLang="en-US">
              <a:solidFill>
                <a:schemeClr val="accent2"/>
              </a:solidFill>
            </a:endParaRPr>
          </a:p>
          <a:p>
            <a:pPr>
              <a:defRPr/>
            </a:pPr>
            <a:r>
              <a:rPr lang="ko-KR" altLang="en-US">
                <a:solidFill>
                  <a:schemeClr val="accent2"/>
                </a:solidFill>
              </a:rPr>
              <a:t>안용복은 1693년 강제 피랍, 1696년 자발적 행보로 두 차례 일본에 다녀왔고, 이 두 번의 일본행으로 울릉도와 독도가 조선의 영토이고, 두 섬의 영유권과 조업권이 조선에 있음을 공고히 하게 되었습니다.</a:t>
            </a:r>
            <a:endParaRPr lang="ko-KR" altLang="en-US">
              <a:solidFill>
                <a:schemeClr val="accent2"/>
              </a:solidFill>
            </a:endParaRPr>
          </a:p>
          <a:p>
            <a:pPr>
              <a:defRPr/>
            </a:pPr>
            <a:endParaRPr lang="ko-KR" altLang="en-US">
              <a:solidFill>
                <a:schemeClr val="accent2"/>
              </a:solidFill>
            </a:endParaRPr>
          </a:p>
          <a:p>
            <a:pPr>
              <a:defRPr/>
            </a:pPr>
            <a:endParaRPr lang="ko-KR" alt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3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en-US" altLang="ko-KR">
                <a:solidFill>
                  <a:schemeClr val="accent2"/>
                </a:solidFill>
              </a:rPr>
              <a:t>*</a:t>
            </a:r>
            <a:r>
              <a:rPr lang="ko-KR" altLang="en-US">
                <a:solidFill>
                  <a:schemeClr val="accent2"/>
                </a:solidFill>
              </a:rPr>
              <a:t>숙종실록</a:t>
            </a:r>
            <a:endParaRPr lang="ko-KR" altLang="en-US">
              <a:solidFill>
                <a:schemeClr val="accent2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599" y="1600200"/>
            <a:ext cx="6697798" cy="2262981"/>
          </a:xfrm>
        </p:spPr>
        <p:txBody>
          <a:bodyPr>
            <a:normAutofit fontScale="85000" lnSpcReduction="20000"/>
          </a:bodyPr>
          <a:p>
            <a:pPr>
              <a:defRPr/>
            </a:pPr>
            <a:r>
              <a:rPr lang="ko-KR" altLang="en-US">
                <a:solidFill>
                  <a:schemeClr val="accent2"/>
                </a:solidFill>
              </a:rPr>
              <a:t>숙종실록은 1720년(경종 즉위년)부터 1728년(영조 4)에 편찬한 숙종 재위 41년간의 국정과 사회, 문화를 기록한 실록이다. 편찬 과정에서 신임사화(辛壬士禍), 경종의 죽음과 영조 즉위, 정미처분 등의 사건으로 편찬이 지연되었다</a:t>
            </a:r>
            <a:r>
              <a:rPr lang="ko-KR" altLang="en-US"/>
              <a:t>.</a:t>
            </a:r>
            <a:endParaRPr lang="ko-KR" altLang="en-US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274980" y="737701"/>
            <a:ext cx="3549893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00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1900년</a:t>
            </a:r>
            <a:r>
              <a:rPr lang="en-US" altLang="ko-KR"/>
              <a:t>:</a:t>
            </a:r>
            <a:r>
              <a:rPr lang="ko-KR" altLang="en-US"/>
              <a:t> 광무 4년 고종은 칙령 제41호 제정반포로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울릉도를 울도로 개칭하고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도감을 군수로 하며 독도를 울도군 관할로 편입하였습니다</a:t>
            </a:r>
            <a:r>
              <a:rPr lang="en-US" altLang="ko-KR"/>
              <a:t>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9222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1905년</a:t>
            </a:r>
            <a:r>
              <a:rPr lang="en-US" altLang="ko-KR"/>
              <a:t>:</a:t>
            </a:r>
            <a:r>
              <a:rPr lang="ko-KR" altLang="en-US"/>
              <a:t> 	일본의 독도를 다께시마(죽도)라 칭하고 시마네현고시 40호에의해 일본 영토로 편입(1905년 11월 을사보호조약으로 국권 상실)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0274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124638"/>
            <a:ext cx="2465317" cy="1143000"/>
          </a:xfrm>
        </p:spPr>
        <p:txBody>
          <a:bodyPr/>
          <a:p>
            <a:pPr>
              <a:defRPr/>
            </a:pPr>
            <a:r>
              <a:rPr lang="ko-KR" altLang="en-US"/>
              <a:t>목차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 lnSpcReduction="10000"/>
          </a:bodyPr>
          <a:p>
            <a:pPr>
              <a:defRPr/>
            </a:pPr>
            <a:r>
              <a:rPr lang="ko-KR" altLang="en-US"/>
              <a:t>독도의 뜻</a:t>
            </a:r>
            <a:r>
              <a:rPr lang="en-US" altLang="ko-KR"/>
              <a:t>,</a:t>
            </a:r>
            <a:r>
              <a:rPr lang="ko-KR" altLang="en-US"/>
              <a:t>위치</a:t>
            </a:r>
            <a:endParaRPr lang="ko-KR" altLang="en-US"/>
          </a:p>
          <a:p>
            <a:pPr>
              <a:defRPr/>
            </a:pPr>
            <a:r>
              <a:rPr lang="ko-KR" altLang="en-US"/>
              <a:t>독도가 가진것 </a:t>
            </a:r>
            <a:endParaRPr lang="ko-KR" altLang="en-US"/>
          </a:p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  <a:p>
            <a:pPr>
              <a:defRPr/>
            </a:pPr>
            <a:r>
              <a:rPr lang="ko-KR" altLang="en-US"/>
              <a:t>일본의 주장 </a:t>
            </a:r>
            <a:endParaRPr lang="ko-KR" altLang="en-US"/>
          </a:p>
          <a:p>
            <a:pPr>
              <a:defRPr/>
            </a:pPr>
            <a:r>
              <a:rPr lang="ko-KR" altLang="en-US"/>
              <a:t>독도를 지켜야하는 이유</a:t>
            </a:r>
            <a:endParaRPr lang="ko-KR" altLang="en-US"/>
          </a:p>
          <a:p>
            <a:pPr>
              <a:defRPr/>
            </a:pPr>
            <a:r>
              <a:rPr lang="ko-KR" altLang="en-US"/>
              <a:t>독도를 지키는 방법들 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 </a:t>
            </a:r>
            <a:endParaRPr lang="ko-KR" altLang="en-US"/>
          </a:p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810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ㆍ1907년</a:t>
            </a:r>
            <a:r>
              <a:rPr lang="en-US" altLang="ko-KR"/>
              <a:t>:</a:t>
            </a:r>
            <a:r>
              <a:rPr lang="ko-KR" altLang="en-US"/>
              <a:t> 울릉도 및 독도의 관할권이 강원도에서 경상도로 이속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5944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1946년</a:t>
            </a:r>
            <a:r>
              <a:rPr lang="en-US" altLang="ko-KR"/>
              <a:t>:</a:t>
            </a:r>
            <a:r>
              <a:rPr lang="ko-KR" altLang="en-US"/>
              <a:t>	GHO(연합국 최고사령부)에서 SCAPIN(연합국 최고사령부 지령)</a:t>
            </a:r>
            <a:endParaRPr lang="ko-KR" altLang="en-US"/>
          </a:p>
          <a:p>
            <a:pPr>
              <a:defRPr/>
            </a:pPr>
            <a:r>
              <a:rPr lang="ko-KR" altLang="en-US"/>
              <a:t>제667호에 의거하여 독도를 일본통치권에서 제외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233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1953년</a:t>
            </a:r>
            <a:r>
              <a:rPr lang="en-US" altLang="ko-KR"/>
              <a:t>:</a:t>
            </a:r>
            <a:r>
              <a:rPr lang="ko-KR" altLang="en-US"/>
              <a:t> 독도의용수비대조직 - 독도 경비(대장 홍순칠외, 대원 32명)</a:t>
            </a:r>
            <a:endParaRPr lang="ko-KR" altLang="en-US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585999" y="2470350"/>
            <a:ext cx="57150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842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1956년</a:t>
            </a:r>
            <a:r>
              <a:rPr lang="en-US" altLang="ko-KR"/>
              <a:t>:</a:t>
            </a:r>
            <a:r>
              <a:rPr lang="ko-KR" altLang="en-US"/>
              <a:t>	국립 경찰 독도경비인계</a:t>
            </a:r>
            <a:endParaRPr lang="ko-KR" altLang="en-US"/>
          </a:p>
          <a:p>
            <a:pPr>
              <a:defRPr/>
            </a:pPr>
            <a:r>
              <a:rPr lang="ko-KR" altLang="en-US"/>
              <a:t>1981년</a:t>
            </a:r>
            <a:r>
              <a:rPr lang="en-US" altLang="ko-KR"/>
              <a:t>:</a:t>
            </a:r>
            <a:r>
              <a:rPr lang="ko-KR" altLang="en-US"/>
              <a:t>	독도 주민증 최초 전입 (최종덕, 울릉읍 도동리 산67)</a:t>
            </a:r>
            <a:endParaRPr lang="ko-KR" altLang="en-US"/>
          </a:p>
          <a:p>
            <a:pPr>
              <a:defRPr/>
            </a:pPr>
            <a:r>
              <a:rPr lang="ko-KR" altLang="en-US"/>
              <a:t>1982년</a:t>
            </a:r>
            <a:r>
              <a:rPr lang="en-US" altLang="ko-KR"/>
              <a:t>:</a:t>
            </a:r>
            <a:r>
              <a:rPr lang="ko-KR" altLang="en-US"/>
              <a:t>	국가지정 문화재로지정 - 천연기념물 제336호 (독도해조류 번식지)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7648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1998년</a:t>
            </a:r>
            <a:r>
              <a:rPr lang="en-US" altLang="ko-KR"/>
              <a:t>:</a:t>
            </a:r>
            <a:r>
              <a:rPr lang="ko-KR" altLang="en-US"/>
              <a:t>	신한일 어업협정 체결</a:t>
            </a:r>
            <a:endParaRPr lang="ko-KR" altLang="en-US"/>
          </a:p>
          <a:p>
            <a:pPr>
              <a:defRPr/>
            </a:pPr>
            <a:r>
              <a:rPr lang="ko-KR" altLang="en-US"/>
              <a:t>1999년첨부 </a:t>
            </a:r>
            <a:r>
              <a:rPr lang="en-US" altLang="ko-KR"/>
              <a:t>:</a:t>
            </a:r>
            <a:r>
              <a:rPr lang="ko-KR" altLang="en-US"/>
              <a:t>	국가지정문화재관리단체 지정 및 천연기념물 제336호 독도관리지침 고시</a:t>
            </a:r>
            <a:endParaRPr lang="ko-KR" altLang="en-US"/>
          </a:p>
          <a:p>
            <a:pPr>
              <a:defRPr/>
            </a:pPr>
            <a:r>
              <a:rPr lang="ko-KR" altLang="en-US"/>
              <a:t>문화재명칭변경(독도해조류 번식지 → 독도천연 보호구역)</a:t>
            </a:r>
            <a:endParaRPr lang="ko-KR" altLang="en-US"/>
          </a:p>
          <a:p>
            <a:pPr marL="0" indent="0">
              <a:buNone/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319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역사적 사실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2000년</a:t>
            </a:r>
            <a:r>
              <a:rPr lang="en-US" altLang="ko-KR"/>
              <a:t>:</a:t>
            </a:r>
            <a:r>
              <a:rPr lang="ko-KR" altLang="en-US"/>
              <a:t>	2000. 4. 7 행정구역 명칭 및 지번 변경</a:t>
            </a:r>
            <a:endParaRPr lang="ko-KR" altLang="en-US"/>
          </a:p>
          <a:p>
            <a:pPr>
              <a:defRPr/>
            </a:pPr>
            <a:r>
              <a:rPr lang="ko-KR" altLang="en-US"/>
              <a:t>· 행정구역 : 당초-도동리 → 변경-독도리(서도-1반, 동도-2반)</a:t>
            </a:r>
            <a:endParaRPr lang="ko-KR" altLang="en-US"/>
          </a:p>
          <a:p>
            <a:pPr>
              <a:defRPr/>
            </a:pPr>
            <a:r>
              <a:rPr lang="ko-KR" altLang="en-US"/>
              <a:t>· 지 번 : 당초-도동리 산42∼76번지 → 변경-독도리 산1∼37번지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592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3075298" cy="1143000"/>
          </a:xfrm>
          <a:solidFill>
            <a:schemeClr val="accent1"/>
          </a:solidFill>
        </p:spPr>
        <p:txBody>
          <a:bodyPr/>
          <a:p>
            <a:pPr>
              <a:defRPr/>
            </a:pPr>
            <a:r>
              <a:rPr lang="ko-KR" altLang="en-US"/>
              <a:t>독도의 뜻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뜻은 독도獨島, Dokdo경상북도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울릉군에 있는 섬입니다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r>
              <a:rPr lang="en-US" altLang="ko-KR"/>
              <a:t>독도의 모양이 마치 항아리(독)를 엎어놓은 모양으로 되어 </a:t>
            </a:r>
            <a:endParaRPr lang="en-US" altLang="ko-KR"/>
          </a:p>
          <a:p>
            <a:pPr marL="0" indent="0">
              <a:buNone/>
              <a:defRPr/>
            </a:pPr>
            <a:r>
              <a:rPr lang="en-US" altLang="ko-KR"/>
              <a:t>있어서 독도라는 이름으로 불렸다는 유래도 있고, </a:t>
            </a:r>
            <a:endParaRPr lang="en-US" altLang="ko-KR"/>
          </a:p>
          <a:p>
            <a:pPr marL="0" indent="0">
              <a:buNone/>
              <a:defRPr/>
            </a:pPr>
            <a:r>
              <a:rPr lang="en-US" altLang="ko-KR"/>
              <a:t>전라도에서 돌을 말할 때 쓰는 방언인 '독'을 사용해서 부르게 되었다는</a:t>
            </a:r>
            <a:r>
              <a:rPr lang="ko-KR" altLang="en-US"/>
              <a:t>  </a:t>
            </a:r>
            <a:r>
              <a:rPr lang="en-US" altLang="ko-KR"/>
              <a:t>유래도</a:t>
            </a:r>
            <a:r>
              <a:rPr lang="ko-KR" altLang="en-US"/>
              <a:t> 있습니다</a:t>
            </a:r>
            <a:r>
              <a:rPr lang="en-US" altLang="ko-KR"/>
              <a:t>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3270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8" y="274638"/>
            <a:ext cx="3270298" cy="1143000"/>
          </a:xfrm>
        </p:spPr>
        <p:txBody>
          <a:bodyPr/>
          <a:p>
            <a:pPr>
              <a:defRPr/>
            </a:pPr>
            <a:r>
              <a:rPr lang="ko-KR" altLang="en-US"/>
              <a:t>독도의 위치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도로명주소는 경북 울릉군 울릉읍 독도안용복길 3 </a:t>
            </a:r>
            <a:endParaRPr lang="ko-KR" altLang="en-US"/>
          </a:p>
          <a:p>
            <a:pPr>
              <a:defRPr/>
            </a:pPr>
            <a:r>
              <a:rPr lang="ko-KR" altLang="en-US"/>
              <a:t>지번으로는 독도리 20-2</a:t>
            </a:r>
            <a:endParaRPr lang="ko-KR" altLang="en-US"/>
          </a:p>
          <a:p>
            <a:pPr>
              <a:defRPr/>
            </a:pPr>
            <a:r>
              <a:rPr lang="ko-KR" altLang="en-US"/>
              <a:t>우편번호로는 40240 입니다</a:t>
            </a:r>
            <a:r>
              <a:rPr lang="en-US" altLang="ko-KR"/>
              <a:t>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9699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위치 </a:t>
            </a:r>
            <a:r>
              <a:rPr lang="en-US" altLang="ko-KR"/>
              <a:t>2</a:t>
            </a:r>
            <a:endParaRPr lang="en-US" alt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찾아가는길</a:t>
            </a:r>
            <a:r>
              <a:rPr lang="en-US" altLang="ko-KR"/>
              <a:t>:</a:t>
            </a:r>
            <a:r>
              <a:rPr lang="ko-KR" altLang="en-US"/>
              <a:t> 동해안에서 울릉도로 가는 주요 뱃길은 현재 네 곳으로, 속초, 묵호,후포,포항에서 출발하는 배편이 있으며, 울릉도에서 독도로 가는 배는 울릉도 도동항에서 출발하는 부정기선이 있다</a:t>
            </a:r>
            <a:r>
              <a:rPr lang="en-US" altLang="ko-KR"/>
              <a:t>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8593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4155298" cy="1143000"/>
          </a:xfrm>
        </p:spPr>
        <p:txBody>
          <a:bodyPr/>
          <a:p>
            <a:pPr>
              <a:defRPr/>
            </a:pPr>
            <a:r>
              <a:rPr lang="ko-KR" altLang="en-US"/>
              <a:t>독도의 위치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17749" y="1634286"/>
            <a:ext cx="5034000" cy="4491877"/>
          </a:xfrm>
        </p:spPr>
        <p:txBody>
          <a:bodyPr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417750" y="1634286"/>
            <a:ext cx="5034000" cy="449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1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독도의 의미들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독도라는 단어는 한자로 "독(獨)"은 '하나로써' 혹은 '단독으로', "도(島)"는 '섬'을 의미합니다. 이러한 의미를 종합해보면, "독도"는 '혼자 있는 섬'이라는 뜻입니다. 이는 한반도 동쪽에 위치한 독도가 일본과 한국 간에 본질적으로 분쟁지역으로서 어느 한 쪽에 속하지 않는 독립된 섬이라는 의미를 담고 있습니다. 이 외에도 독도에 대한 다양한 의미가 있을 수 있지만, 이는 주로 역사적, 정치적 맥락에서 다뤄지는 경우가 많습니다.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8244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5955298" cy="1143000"/>
          </a:xfrm>
        </p:spPr>
        <p:txBody>
          <a:bodyPr/>
          <a:p>
            <a:pPr>
              <a:defRPr/>
            </a:pPr>
            <a:r>
              <a:rPr lang="ko-KR" altLang="en-US"/>
              <a:t>내가 느끼는 독도란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>
              <a:defRPr/>
            </a:pPr>
            <a:r>
              <a:rPr lang="ko-KR" altLang="en-US"/>
              <a:t>대한민국 국민 대다수는 저와 같이 독도를 우리 영토의 일부로 보고 있고</a:t>
            </a:r>
            <a:r>
              <a:rPr lang="en-US" altLang="ko-KR"/>
              <a:t>,</a:t>
            </a:r>
            <a:r>
              <a:rPr lang="ko-KR" altLang="en-US"/>
              <a:t>많은 한국 국민들은 독도가 한국의 소유라고 믿으며, 이를 지키고 보호해야 한다고 여깁니다. 또한,한국의 안보와 경제에도 중요한 영향을 미친다고 생각합니다. 그러므로 독도에 대한 주권과 지배권은 절대적으로 한국이 가져야 한다는 견해가 많이 나타날거같으며</a:t>
            </a:r>
            <a:r>
              <a:rPr lang="en-US" altLang="ko-KR"/>
              <a:t>,</a:t>
            </a:r>
            <a:r>
              <a:rPr lang="ko-KR" altLang="en-US"/>
              <a:t> 하지만 이에 대해 반대 의견을 가진 국민들도 있을 수 있으며, 특히 외교적인 분쟁에 대해서는 다양한 의견이 존재할 수 있다고 생각 합니다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387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독도가 가진것들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/>
              <a:t>전략적 위치: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r>
              <a:rPr lang="ko-KR" altLang="en-US"/>
              <a:t>독도는 동해의 중앙에 위치하여 한반도와 일본 사이에 있습니다. 이는 해상 교통로와 전략적 중요성을 가지며, 군사적 관점에서 중요한 위치로 평가됩니다.</a:t>
            </a:r>
            <a:endParaRPr lang="ko-KR" altLang="en-US"/>
          </a:p>
          <a:p>
            <a:pPr>
              <a:defRPr/>
            </a:pPr>
            <a:r>
              <a:rPr lang="ko-KR" altLang="en-US"/>
              <a:t>또한, 독도 주변 해역은 대륙붕과 연결되는 중요한 해상 교통로로서 경제적 가치가 높습니다.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5044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667</ep:Words>
  <ep:PresentationFormat>화면 슬라이드 쇼(4:3)</ep:PresentationFormat>
  <ep:Paragraphs>120</ep:Paragraphs>
  <ep:Slides>25</ep:Slides>
  <ep:Notes>2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ep:HeadingPairs>
  <ep:TitlesOfParts>
    <vt:vector size="26" baseType="lpstr">
      <vt:lpstr>한컴오피스</vt:lpstr>
      <vt:lpstr>대한민국의 섬 독도에 대하여</vt:lpstr>
      <vt:lpstr>목차</vt:lpstr>
      <vt:lpstr>독도의 뜻</vt:lpstr>
      <vt:lpstr>독도의 위치</vt:lpstr>
      <vt:lpstr>독도의 위치 2</vt:lpstr>
      <vt:lpstr>독도의 위치</vt:lpstr>
      <vt:lpstr>독도의 의미들</vt:lpstr>
      <vt:lpstr>내가 느끼는 독도란</vt:lpstr>
      <vt:lpstr>독도가 가진것들</vt:lpstr>
      <vt:lpstr>독도가 가진것들</vt:lpstr>
      <vt:lpstr>독도가 가진것들</vt:lpstr>
      <vt:lpstr>독도가 가진것들</vt:lpstr>
      <vt:lpstr>독도가 가진것들</vt:lpstr>
      <vt:lpstr>독도가 가진것들(장점)에 대한 생각</vt:lpstr>
      <vt:lpstr>독도의 역사적 사실</vt:lpstr>
      <vt:lpstr>독도의 역사적 사실</vt:lpstr>
      <vt:lpstr>*숙종실록</vt:lpstr>
      <vt:lpstr>독도의 역사적 사실</vt:lpstr>
      <vt:lpstr>독도의 역사적 사실</vt:lpstr>
      <vt:lpstr>독도의 역사적 사실</vt:lpstr>
      <vt:lpstr>독도의 역사적 사실</vt:lpstr>
      <vt:lpstr>독도의 역사적 사실</vt:lpstr>
      <vt:lpstr>독도의 역사적 사실</vt:lpstr>
      <vt:lpstr>독도의 역사적 사실</vt:lpstr>
      <vt:lpstr>독도의 역사적 사실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2024-05-29T10:28:55.000</dcterms:created>
  <dc:creator>pc</dc:creator>
  <cp:lastModifiedBy>pc</cp:lastModifiedBy>
  <dcterms:modified xsi:type="dcterms:W3CDTF">2024-05-29T14:26:51.221</dcterms:modified>
  <cp:revision>30</cp:revision>
  <dc:title>대한민국의 섬 독도에 대하여</dc:title>
  <cp:version>12.0.0.893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