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6"/>
  </p:notesMasterIdLst>
  <p:sldIdLst>
    <p:sldId id="256" r:id="rId2"/>
    <p:sldId id="257" r:id="rId3"/>
    <p:sldId id="260" r:id="rId4"/>
    <p:sldId id="258" r:id="rId5"/>
    <p:sldId id="29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  <p:sldId id="291" r:id="rId36"/>
    <p:sldId id="288" r:id="rId37"/>
    <p:sldId id="292" r:id="rId38"/>
    <p:sldId id="295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9" r:id="rId50"/>
    <p:sldId id="310" r:id="rId51"/>
    <p:sldId id="305" r:id="rId52"/>
    <p:sldId id="293" r:id="rId53"/>
    <p:sldId id="294" r:id="rId54"/>
    <p:sldId id="289" r:id="rId5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310EE-9B37-4721-B24E-24ED3397BC9C}" v="40" dt="2024-05-19T12:45:18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65BE2-10B4-4411-AD91-1D114123B882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B6515-A198-4CE9-8FE4-2EDA79DA8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54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B6515-A198-4CE9-8FE4-2EDA79DA8FD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04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3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2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2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7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0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55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Gd-6CGmwuU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rnH5QmO_NI?feature=oembed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B4_LNZ2Rk?feature=oembed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korea.or.kr/" TargetMode="External"/><Relationship Id="rId2" Type="http://schemas.openxmlformats.org/officeDocument/2006/relationships/hyperlink" Target="http://www.ulleung.go.k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갈색과 아쿠아 색상의 대리석">
            <a:extLst>
              <a:ext uri="{FF2B5EF4-FFF2-40B4-BE49-F238E27FC236}">
                <a16:creationId xmlns:a16="http://schemas.microsoft.com/office/drawing/2014/main" id="{23F7314C-04BB-74D4-9BD1-65C77E882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2" b="16283"/>
          <a:stretch/>
        </p:blipFill>
        <p:spPr>
          <a:xfrm>
            <a:off x="13861" y="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48D7B7-CAFA-4089-A365-6371A76F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144236 w 12192000"/>
              <a:gd name="connsiteY0" fmla="*/ 859953 h 6858000"/>
              <a:gd name="connsiteX1" fmla="*/ 954990 w 12192000"/>
              <a:gd name="connsiteY1" fmla="*/ 3049201 h 6858000"/>
              <a:gd name="connsiteX2" fmla="*/ 954990 w 12192000"/>
              <a:gd name="connsiteY2" fmla="*/ 3317710 h 6858000"/>
              <a:gd name="connsiteX3" fmla="*/ 954990 w 12192000"/>
              <a:gd name="connsiteY3" fmla="*/ 6057900 h 6858000"/>
              <a:gd name="connsiteX4" fmla="*/ 5334000 w 12192000"/>
              <a:gd name="connsiteY4" fmla="*/ 6057900 h 6858000"/>
              <a:gd name="connsiteX5" fmla="*/ 5334000 w 12192000"/>
              <a:gd name="connsiteY5" fmla="*/ 3049201 h 6858000"/>
              <a:gd name="connsiteX6" fmla="*/ 3144755 w 12192000"/>
              <a:gd name="connsiteY6" fmla="*/ 859953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478E39F-C984-11FF-A288-DDAB40F05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5663" y="1161232"/>
            <a:ext cx="5004176" cy="2485479"/>
          </a:xfrm>
        </p:spPr>
        <p:txBody>
          <a:bodyPr anchor="b">
            <a:normAutofit/>
          </a:bodyPr>
          <a:lstStyle/>
          <a:p>
            <a:pPr algn="r"/>
            <a:r>
              <a:rPr lang="ko-KR" altLang="en-US" sz="7200">
                <a:solidFill>
                  <a:srgbClr val="FFFFFF"/>
                </a:solidFill>
              </a:rPr>
              <a:t>대한민국</a:t>
            </a:r>
            <a:br>
              <a:rPr lang="en-US" altLang="ko-KR" sz="7200">
                <a:solidFill>
                  <a:srgbClr val="FFFFFF"/>
                </a:solidFill>
              </a:rPr>
            </a:br>
            <a:r>
              <a:rPr lang="ko-KR" altLang="en-US" sz="7200">
                <a:solidFill>
                  <a:srgbClr val="FFFFFF"/>
                </a:solidFill>
              </a:rPr>
              <a:t>독도</a:t>
            </a:r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1DABED1-B4CB-36F2-92F4-6ED7BD3CC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004" y="4993240"/>
            <a:ext cx="3694048" cy="1137107"/>
          </a:xfrm>
        </p:spPr>
        <p:txBody>
          <a:bodyPr anchor="b">
            <a:normAutofit/>
          </a:bodyPr>
          <a:lstStyle/>
          <a:p>
            <a:pPr algn="r"/>
            <a:r>
              <a:rPr lang="ko-KR" altLang="en-US" dirty="0">
                <a:solidFill>
                  <a:srgbClr val="FFFFFF"/>
                </a:solidFill>
              </a:rPr>
              <a:t>국제관계학과 </a:t>
            </a:r>
            <a:r>
              <a:rPr lang="en-US" altLang="ko-KR" dirty="0">
                <a:solidFill>
                  <a:srgbClr val="FFFFFF"/>
                </a:solidFill>
              </a:rPr>
              <a:t>4</a:t>
            </a:r>
            <a:r>
              <a:rPr lang="ko-KR" altLang="en-US" dirty="0">
                <a:solidFill>
                  <a:srgbClr val="FFFFFF"/>
                </a:solidFill>
              </a:rPr>
              <a:t>학년</a:t>
            </a:r>
            <a:endParaRPr lang="en-US" altLang="ko-KR" dirty="0">
              <a:solidFill>
                <a:srgbClr val="FFFFFF"/>
              </a:solidFill>
            </a:endParaRPr>
          </a:p>
          <a:p>
            <a:pPr algn="r"/>
            <a:r>
              <a:rPr lang="en-US" altLang="ko-KR" dirty="0">
                <a:solidFill>
                  <a:srgbClr val="FFFFFF"/>
                </a:solidFill>
              </a:rPr>
              <a:t>2181**38 </a:t>
            </a:r>
            <a:r>
              <a:rPr lang="ko-KR" altLang="en-US" dirty="0">
                <a:solidFill>
                  <a:srgbClr val="FFFFFF"/>
                </a:solidFill>
              </a:rPr>
              <a:t>도</a:t>
            </a:r>
            <a:r>
              <a:rPr lang="en-US" altLang="ko-KR" dirty="0">
                <a:solidFill>
                  <a:srgbClr val="FFFFFF"/>
                </a:solidFill>
              </a:rPr>
              <a:t>*</a:t>
            </a:r>
            <a:r>
              <a:rPr lang="ko-KR" altLang="en-US" dirty="0">
                <a:solidFill>
                  <a:srgbClr val="FFFFFF"/>
                </a:solidFill>
              </a:rPr>
              <a:t>훈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9851" y="400344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야외, 하늘, 물, 하늘빛이(가) 표시된 사진&#10;&#10;자동 생성된 설명">
            <a:extLst>
              <a:ext uri="{FF2B5EF4-FFF2-40B4-BE49-F238E27FC236}">
                <a16:creationId xmlns:a16="http://schemas.microsoft.com/office/drawing/2014/main" id="{78E3142A-12A4-012F-9697-B3D6FFC8E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9" y="609601"/>
            <a:ext cx="5326904" cy="5649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205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50FB2ECD-03A6-D160-2FE1-51BF67F9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593" y="895440"/>
            <a:ext cx="5306007" cy="2166415"/>
          </a:xfrm>
        </p:spPr>
        <p:txBody>
          <a:bodyPr>
            <a:normAutofit/>
          </a:bodyPr>
          <a:lstStyle/>
          <a:p>
            <a:r>
              <a:rPr lang="ko-KR" altLang="en-US" dirty="0"/>
              <a:t>독도의 기후와 해양</a:t>
            </a:r>
          </a:p>
        </p:txBody>
      </p:sp>
      <p:pic>
        <p:nvPicPr>
          <p:cNvPr id="5" name="내용 개체 틀 4" descr="물, 자연, 수중, 유기체이(가) 표시된 사진&#10;&#10;자동 생성된 설명">
            <a:extLst>
              <a:ext uri="{FF2B5EF4-FFF2-40B4-BE49-F238E27FC236}">
                <a16:creationId xmlns:a16="http://schemas.microsoft.com/office/drawing/2014/main" id="{F57DE10B-8B34-AB27-B423-175EC9BBC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r="40508"/>
          <a:stretch/>
        </p:blipFill>
        <p:spPr>
          <a:xfrm>
            <a:off x="954990" y="854115"/>
            <a:ext cx="4379010" cy="5197947"/>
          </a:xfrm>
          <a:custGeom>
            <a:avLst/>
            <a:gdLst/>
            <a:ahLst/>
            <a:cxnLst/>
            <a:rect l="l" t="t" r="r" b="b"/>
            <a:pathLst>
              <a:path w="4379010" h="5197947">
                <a:moveTo>
                  <a:pt x="2189246" y="0"/>
                </a:moveTo>
                <a:lnTo>
                  <a:pt x="2189765" y="0"/>
                </a:lnTo>
                <a:cubicBezTo>
                  <a:pt x="3398870" y="0"/>
                  <a:pt x="4379010" y="980166"/>
                  <a:pt x="4379010" y="2189248"/>
                </a:cubicBezTo>
                <a:lnTo>
                  <a:pt x="4379010" y="5197947"/>
                </a:lnTo>
                <a:lnTo>
                  <a:pt x="0" y="5197947"/>
                </a:lnTo>
                <a:lnTo>
                  <a:pt x="0" y="2457757"/>
                </a:lnTo>
                <a:lnTo>
                  <a:pt x="0" y="2189248"/>
                </a:lnTo>
                <a:cubicBezTo>
                  <a:pt x="0" y="980166"/>
                  <a:pt x="980137" y="0"/>
                  <a:pt x="2189246" y="0"/>
                </a:cubicBezTo>
                <a:close/>
              </a:path>
            </a:pathLst>
          </a:cu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5652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F8BCA1CB-C355-01C5-C858-B4F322F8C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992" y="3311150"/>
            <a:ext cx="4505607" cy="282799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ko-KR" altLang="en-US" dirty="0"/>
              <a:t>   수심이 깊은 동해에 위치한 섬</a:t>
            </a:r>
            <a:endParaRPr lang="en-US" altLang="ko-KR" dirty="0"/>
          </a:p>
          <a:p>
            <a:r>
              <a:rPr lang="ko-KR" altLang="en-US" dirty="0"/>
              <a:t>겨울철 </a:t>
            </a:r>
            <a:r>
              <a:rPr lang="en-US" altLang="ko-KR" dirty="0"/>
              <a:t>9~10˚C</a:t>
            </a:r>
            <a:r>
              <a:rPr lang="ko-KR" altLang="en-US" dirty="0"/>
              <a:t>를 유지 서해보다 </a:t>
            </a:r>
            <a:r>
              <a:rPr lang="ko-KR" altLang="en-US" dirty="0" err="1"/>
              <a:t>따뜻</a:t>
            </a:r>
            <a:endParaRPr lang="en-US" dirty="0"/>
          </a:p>
          <a:p>
            <a:r>
              <a:rPr lang="ko-KR" altLang="en-US" dirty="0" err="1"/>
              <a:t>동한난류와</a:t>
            </a:r>
            <a:r>
              <a:rPr lang="ko-KR" altLang="en-US" dirty="0"/>
              <a:t> 북한한류 등 해류와 기단</a:t>
            </a:r>
            <a:r>
              <a:rPr lang="en-US" altLang="ko-KR" dirty="0"/>
              <a:t>, </a:t>
            </a:r>
            <a:r>
              <a:rPr lang="ko-KR" altLang="en-US" dirty="0"/>
              <a:t>지리적 위치가 </a:t>
            </a:r>
            <a:r>
              <a:rPr lang="ko-KR" altLang="en-US" dirty="0">
                <a:solidFill>
                  <a:srgbClr val="FFFF00"/>
                </a:solidFill>
              </a:rPr>
              <a:t>복합적으로 작용</a:t>
            </a:r>
            <a:r>
              <a:rPr lang="ko-KR" altLang="en-US" dirty="0"/>
              <a:t>하여 </a:t>
            </a:r>
            <a:r>
              <a:rPr lang="ko-KR" altLang="en-US" dirty="0">
                <a:solidFill>
                  <a:srgbClr val="FFFF00"/>
                </a:solidFill>
              </a:rPr>
              <a:t>기후적 특성을 결정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1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B0C07C-6C9D-A6F0-FFA8-9756F959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독도의 기후와 해양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12FDCD-F70A-7CFF-5A94-7F313ACD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anchor="t">
            <a:normAutofit fontScale="92500"/>
          </a:bodyPr>
          <a:lstStyle/>
          <a:p>
            <a:r>
              <a:rPr lang="en-US" altLang="ko-KR" b="1" dirty="0">
                <a:solidFill>
                  <a:srgbClr val="FFFF00"/>
                </a:solidFill>
              </a:rPr>
              <a:t>‘</a:t>
            </a:r>
            <a:r>
              <a:rPr lang="ko-KR" altLang="en-US" b="1" dirty="0">
                <a:solidFill>
                  <a:srgbClr val="FFFF00"/>
                </a:solidFill>
              </a:rPr>
              <a:t>독도심층류</a:t>
            </a:r>
            <a:r>
              <a:rPr lang="en-US" altLang="ko-KR" b="1" dirty="0">
                <a:solidFill>
                  <a:srgbClr val="FFFF00"/>
                </a:solidFill>
              </a:rPr>
              <a:t>(Dokdo Abyssal Current)’</a:t>
            </a:r>
          </a:p>
          <a:p>
            <a:endParaRPr lang="en-US" altLang="ko-KR" dirty="0"/>
          </a:p>
          <a:p>
            <a:r>
              <a:rPr lang="ko-KR" altLang="en-US" dirty="0"/>
              <a:t>독도해양은 해저지형의 영향을 받음</a:t>
            </a:r>
            <a:endParaRPr lang="en-US" altLang="ko-KR" dirty="0"/>
          </a:p>
          <a:p>
            <a:endParaRPr lang="en-US" dirty="0"/>
          </a:p>
          <a:p>
            <a:r>
              <a:rPr lang="en-US" dirty="0"/>
              <a:t>1996</a:t>
            </a:r>
            <a:r>
              <a:rPr lang="ko-KR" altLang="en-US" dirty="0"/>
              <a:t>년부터 울릉도와 독도 사이 </a:t>
            </a:r>
            <a:r>
              <a:rPr lang="ko-KR" altLang="en-US" dirty="0" err="1"/>
              <a:t>한국해저간극에서</a:t>
            </a:r>
            <a:r>
              <a:rPr lang="ko-KR" altLang="en-US" dirty="0"/>
              <a:t>  </a:t>
            </a:r>
            <a:r>
              <a:rPr lang="ko-KR" altLang="en-US" dirty="0" err="1"/>
              <a:t>최대유속</a:t>
            </a:r>
            <a:r>
              <a:rPr lang="ko-KR" altLang="en-US" dirty="0"/>
              <a:t> </a:t>
            </a:r>
            <a:r>
              <a:rPr lang="en-US" altLang="ko-KR" dirty="0"/>
              <a:t>30cm/s </a:t>
            </a:r>
            <a:r>
              <a:rPr lang="ko-KR" altLang="en-US" dirty="0"/>
              <a:t>이상의 지속적인 북향류를 독도심층류로 명명함</a:t>
            </a:r>
            <a:endParaRPr lang="en-US" altLang="ko-KR" dirty="0"/>
          </a:p>
        </p:txBody>
      </p:sp>
      <p:pic>
        <p:nvPicPr>
          <p:cNvPr id="5" name="내용 개체 틀 4" descr="아동 미술, 페인팅, 예술, 경치이(가) 표시된 사진&#10;&#10;자동 생성된 설명">
            <a:extLst>
              <a:ext uri="{FF2B5EF4-FFF2-40B4-BE49-F238E27FC236}">
                <a16:creationId xmlns:a16="http://schemas.microsoft.com/office/drawing/2014/main" id="{EE4A79E2-BDF5-AC55-F6AB-30DB1772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05" y="1399760"/>
            <a:ext cx="4392385" cy="3944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3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28C7961-64F0-F228-C05C-DF5C2C57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독도의 지질과 지형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DDE6EC-0816-924C-59BA-8CC0FF41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ko-KR"/>
              <a:t>&lt;</a:t>
            </a:r>
            <a:r>
              <a:rPr lang="ko-KR" altLang="en-US"/>
              <a:t>독도의 생성</a:t>
            </a:r>
            <a:r>
              <a:rPr lang="en-US" altLang="ko-KR"/>
              <a:t>&gt;</a:t>
            </a:r>
          </a:p>
          <a:p>
            <a:pPr marL="0" indent="0">
              <a:buNone/>
            </a:pPr>
            <a:r>
              <a:rPr lang="ko-KR" altLang="en-US"/>
              <a:t>독도는 후기 플라이오세 동안 수중 또는 대기중으로 분출한 </a:t>
            </a:r>
            <a:r>
              <a:rPr lang="ko-KR" altLang="en-US" b="1">
                <a:solidFill>
                  <a:srgbClr val="FFFF00"/>
                </a:solidFill>
              </a:rPr>
              <a:t>화산활동으로 형성</a:t>
            </a:r>
            <a:endParaRPr lang="en-US" altLang="ko-KR" b="1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섬 전체가 화산암과 화산쇄설성 퇴적암류로 구성</a:t>
            </a:r>
            <a:r>
              <a:rPr lang="en-US" altLang="ko-KR"/>
              <a:t>, </a:t>
            </a:r>
            <a:r>
              <a:rPr lang="ko-KR" altLang="en-US">
                <a:solidFill>
                  <a:srgbClr val="FFFF00"/>
                </a:solidFill>
              </a:rPr>
              <a:t>독특한</a:t>
            </a:r>
            <a:r>
              <a:rPr lang="ko-KR" altLang="en-US"/>
              <a:t> 화산활동에 의한 암석과 </a:t>
            </a:r>
            <a:r>
              <a:rPr lang="ko-KR" altLang="en-US">
                <a:solidFill>
                  <a:srgbClr val="FFFF00"/>
                </a:solidFill>
              </a:rPr>
              <a:t>지질구조가 형성</a:t>
            </a:r>
            <a:r>
              <a:rPr lang="ko-KR" altLang="en-US"/>
              <a:t>되었음</a:t>
            </a:r>
            <a:r>
              <a:rPr lang="en-US" altLang="ko-KR"/>
              <a:t>.</a:t>
            </a:r>
            <a:endParaRPr lang="en-US" altLang="ko-KR" dirty="0"/>
          </a:p>
        </p:txBody>
      </p:sp>
      <p:pic>
        <p:nvPicPr>
          <p:cNvPr id="5" name="그림 4" descr="텍스트, 만화 영화, 포유류, 일러스트레이션이(가) 표시된 사진&#10;&#10;자동 생성된 설명">
            <a:extLst>
              <a:ext uri="{FF2B5EF4-FFF2-40B4-BE49-F238E27FC236}">
                <a16:creationId xmlns:a16="http://schemas.microsoft.com/office/drawing/2014/main" id="{11C6F8E0-7564-F79D-A7DF-22531B2C2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8" y="2455524"/>
            <a:ext cx="5024222" cy="3335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0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28C7961-64F0-F228-C05C-DF5C2C57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0"/>
            <a:ext cx="4554894" cy="2166415"/>
          </a:xfrm>
        </p:spPr>
        <p:txBody>
          <a:bodyPr>
            <a:normAutofit/>
          </a:bodyPr>
          <a:lstStyle/>
          <a:p>
            <a:r>
              <a:rPr lang="ko-KR" altLang="en-US" dirty="0"/>
              <a:t>독도의 지질과 지형</a:t>
            </a:r>
          </a:p>
        </p:txBody>
      </p:sp>
      <p:pic>
        <p:nvPicPr>
          <p:cNvPr id="5" name="그림 4" descr="텍스트, 만화 영화, 포유류, 일러스트레이션이(가) 표시된 사진&#10;&#10;자동 생성된 설명">
            <a:extLst>
              <a:ext uri="{FF2B5EF4-FFF2-40B4-BE49-F238E27FC236}">
                <a16:creationId xmlns:a16="http://schemas.microsoft.com/office/drawing/2014/main" id="{11C6F8E0-7564-F79D-A7DF-22531B2C2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75700"/>
            <a:ext cx="5143499" cy="416343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DDE6EC-0816-924C-59BA-8CC0FF41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105" y="3429000"/>
            <a:ext cx="3754495" cy="2710139"/>
          </a:xfrm>
        </p:spPr>
        <p:txBody>
          <a:bodyPr anchor="b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ko-KR" sz="1700"/>
              <a:t>&lt;</a:t>
            </a:r>
            <a:r>
              <a:rPr lang="ko-KR" altLang="en-US" sz="1700"/>
              <a:t>독도의 생성</a:t>
            </a:r>
            <a:r>
              <a:rPr lang="en-US" altLang="ko-KR" sz="1700"/>
              <a:t>&gt;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700"/>
              <a:t>화성쇄설암</a:t>
            </a:r>
            <a:r>
              <a:rPr lang="en-US" altLang="ko-KR" sz="1700"/>
              <a:t>, </a:t>
            </a:r>
            <a:r>
              <a:rPr lang="ko-KR" altLang="en-US" sz="1700"/>
              <a:t>용암분출암</a:t>
            </a:r>
            <a:r>
              <a:rPr lang="en-US" altLang="ko-KR" sz="1700"/>
              <a:t>, </a:t>
            </a:r>
            <a:r>
              <a:rPr lang="ko-KR" altLang="en-US" sz="1700"/>
              <a:t>관입암 등 다양한 화산암류들이 번갈아 반복되는 분출윤회가 특징</a:t>
            </a:r>
            <a:endParaRPr lang="en-US" altLang="ko-KR" sz="1700"/>
          </a:p>
          <a:p>
            <a:pPr marL="0" indent="0">
              <a:lnSpc>
                <a:spcPct val="110000"/>
              </a:lnSpc>
              <a:buNone/>
            </a:pPr>
            <a:endParaRPr lang="en-US" altLang="ko-KR" sz="1700"/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700"/>
              <a:t>울릉도 </a:t>
            </a:r>
            <a:r>
              <a:rPr lang="en-US" altLang="ko-KR" sz="1700"/>
              <a:t>: </a:t>
            </a:r>
            <a:r>
              <a:rPr lang="ko-KR" altLang="en-US" sz="1700"/>
              <a:t>약</a:t>
            </a:r>
            <a:r>
              <a:rPr lang="en-US" altLang="ko-KR" sz="1700"/>
              <a:t>9,000</a:t>
            </a:r>
            <a:r>
              <a:rPr lang="ko-KR" altLang="en-US" sz="1700"/>
              <a:t>년 전까지 화산활동</a:t>
            </a:r>
            <a:endParaRPr lang="en-US" altLang="ko-KR" sz="1700"/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700"/>
              <a:t>독도 </a:t>
            </a:r>
            <a:r>
              <a:rPr lang="en-US" altLang="ko-KR" sz="1700"/>
              <a:t>: </a:t>
            </a:r>
            <a:r>
              <a:rPr lang="ko-KR" altLang="en-US" sz="1700"/>
              <a:t>약</a:t>
            </a:r>
            <a:r>
              <a:rPr lang="en-US" altLang="ko-KR" sz="1700"/>
              <a:t>200</a:t>
            </a:r>
            <a:r>
              <a:rPr lang="ko-KR" altLang="en-US" sz="1700"/>
              <a:t>만년 전까지 화산활동</a:t>
            </a:r>
            <a:endParaRPr lang="en-US" altLang="ko-KR" sz="1700"/>
          </a:p>
        </p:txBody>
      </p:sp>
    </p:spTree>
    <p:extLst>
      <p:ext uri="{BB962C8B-B14F-4D97-AF65-F5344CB8AC3E}">
        <p14:creationId xmlns:p14="http://schemas.microsoft.com/office/powerpoint/2010/main" val="270385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9A853-56A3-F719-3736-93A5E65A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지질과 지형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E5E7C3-614F-5549-2100-6A4ED05D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&lt;</a:t>
            </a:r>
            <a:r>
              <a:rPr lang="ko-KR" altLang="en-US" b="1" dirty="0"/>
              <a:t>독도의 지질</a:t>
            </a:r>
            <a:r>
              <a:rPr lang="en-US" altLang="ko-KR" b="1" dirty="0"/>
              <a:t>&gt;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여러 차례의 </a:t>
            </a:r>
            <a:r>
              <a:rPr lang="ko-KR" altLang="en-US" dirty="0">
                <a:solidFill>
                  <a:srgbClr val="FFFF00"/>
                </a:solidFill>
              </a:rPr>
              <a:t>화산활동으로 형성된 거대한 </a:t>
            </a:r>
            <a:r>
              <a:rPr lang="ko-KR" altLang="en-US" dirty="0" err="1">
                <a:solidFill>
                  <a:srgbClr val="FFFF00"/>
                </a:solidFill>
              </a:rPr>
              <a:t>화산체</a:t>
            </a:r>
            <a:r>
              <a:rPr lang="ko-KR" altLang="en-US" dirty="0">
                <a:solidFill>
                  <a:srgbClr val="FFFF00"/>
                </a:solidFill>
              </a:rPr>
              <a:t> </a:t>
            </a:r>
            <a:r>
              <a:rPr lang="en-US" altLang="ko-KR" dirty="0"/>
              <a:t>: </a:t>
            </a:r>
            <a:r>
              <a:rPr lang="ko-KR" altLang="en-US" dirty="0"/>
              <a:t>동도와 서도를 포함한 암초를 말함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b="1" dirty="0">
                <a:solidFill>
                  <a:srgbClr val="FFFF00"/>
                </a:solidFill>
              </a:rPr>
              <a:t>‘</a:t>
            </a:r>
            <a:r>
              <a:rPr lang="ko-KR" altLang="en-US" b="1" dirty="0">
                <a:solidFill>
                  <a:srgbClr val="FFFF00"/>
                </a:solidFill>
              </a:rPr>
              <a:t>독도해산</a:t>
            </a:r>
            <a:r>
              <a:rPr lang="en-US" altLang="ko-KR" b="1" dirty="0">
                <a:solidFill>
                  <a:srgbClr val="FFFF00"/>
                </a:solidFill>
              </a:rPr>
              <a:t>’ </a:t>
            </a:r>
            <a:r>
              <a:rPr lang="en-US" altLang="ko-KR" dirty="0"/>
              <a:t>: </a:t>
            </a:r>
            <a:r>
              <a:rPr lang="ko-KR" altLang="en-US" dirty="0"/>
              <a:t>크게 </a:t>
            </a:r>
            <a:r>
              <a:rPr lang="en-US" altLang="ko-KR" dirty="0"/>
              <a:t>3</a:t>
            </a:r>
            <a:r>
              <a:rPr lang="ko-KR" altLang="en-US" dirty="0"/>
              <a:t>개의 봉우리</a:t>
            </a:r>
            <a:r>
              <a:rPr lang="en-US" altLang="ko-KR" dirty="0"/>
              <a:t>, 1</a:t>
            </a:r>
            <a:r>
              <a:rPr lang="ko-KR" altLang="en-US" dirty="0"/>
              <a:t>개의 정상부가 수면위로 솟아 있음</a:t>
            </a:r>
            <a:r>
              <a:rPr lang="en-US" altLang="ko-KR" dirty="0"/>
              <a:t>(</a:t>
            </a:r>
            <a:r>
              <a:rPr lang="ko-KR" altLang="en-US" dirty="0"/>
              <a:t>독도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>
                <a:solidFill>
                  <a:srgbClr val="FFFF00"/>
                </a:solidFill>
              </a:rPr>
              <a:t>평정해산의 형태</a:t>
            </a:r>
            <a:r>
              <a:rPr lang="en-US" altLang="ko-KR" dirty="0">
                <a:solidFill>
                  <a:srgbClr val="FFFF00"/>
                </a:solidFill>
              </a:rPr>
              <a:t>(Guyot) 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ko-KR" altLang="en-US" dirty="0"/>
              <a:t>독도해산을 포함한 주변의 해산은 해수에 의한 침식과정을 거쳐 정상부가 평탄한 모습</a:t>
            </a:r>
          </a:p>
        </p:txBody>
      </p:sp>
    </p:spTree>
    <p:extLst>
      <p:ext uri="{BB962C8B-B14F-4D97-AF65-F5344CB8AC3E}">
        <p14:creationId xmlns:p14="http://schemas.microsoft.com/office/powerpoint/2010/main" val="162375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9A853-56A3-F719-3736-93A5E65A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지질과 지형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E5E7C3-614F-5549-2100-6A4ED05D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1900" b="1" dirty="0"/>
              <a:t>&lt;</a:t>
            </a:r>
            <a:r>
              <a:rPr lang="ko-KR" altLang="en-US" sz="1900" b="1" dirty="0"/>
              <a:t>독도의 지질형성 단계</a:t>
            </a:r>
            <a:r>
              <a:rPr lang="en-US" altLang="ko-KR" sz="1900" b="1" dirty="0"/>
              <a:t>&gt;</a:t>
            </a:r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>
                <a:solidFill>
                  <a:srgbClr val="FFFF00"/>
                </a:solidFill>
              </a:rPr>
              <a:t>1</a:t>
            </a:r>
            <a:r>
              <a:rPr lang="ko-KR" altLang="en-US" sz="1600" dirty="0">
                <a:solidFill>
                  <a:srgbClr val="FFFF00"/>
                </a:solidFill>
              </a:rPr>
              <a:t>단계</a:t>
            </a:r>
            <a:r>
              <a:rPr lang="ko-KR" altLang="en-US" sz="1600" dirty="0"/>
              <a:t> 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괴상응회각력암과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조면안산암</a:t>
            </a:r>
            <a:r>
              <a:rPr lang="ko-KR" altLang="en-US" sz="1600" dirty="0"/>
              <a:t> 생성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>
                <a:solidFill>
                  <a:srgbClr val="FFFF00"/>
                </a:solidFill>
              </a:rPr>
              <a:t>2</a:t>
            </a:r>
            <a:r>
              <a:rPr lang="ko-KR" altLang="en-US" sz="1600" dirty="0">
                <a:solidFill>
                  <a:srgbClr val="FFFF00"/>
                </a:solidFill>
              </a:rPr>
              <a:t>단계</a:t>
            </a:r>
            <a:r>
              <a:rPr lang="ko-KR" altLang="en-US" sz="1600" dirty="0"/>
              <a:t> </a:t>
            </a:r>
            <a:r>
              <a:rPr lang="en-US" altLang="ko-KR" sz="1600" dirty="0"/>
              <a:t>: </a:t>
            </a:r>
            <a:r>
              <a:rPr lang="ko-KR" altLang="en-US" sz="1600" dirty="0"/>
              <a:t>독도해산의 폭발적 분출</a:t>
            </a:r>
            <a:r>
              <a:rPr lang="en-US" altLang="ko-KR" sz="1600" dirty="0"/>
              <a:t>, </a:t>
            </a:r>
            <a:r>
              <a:rPr lang="ko-KR" altLang="en-US" sz="1600" dirty="0"/>
              <a:t>수면 위 상승</a:t>
            </a:r>
            <a:r>
              <a:rPr lang="en-US" altLang="ko-KR" sz="1600" dirty="0"/>
              <a:t>, </a:t>
            </a:r>
            <a:r>
              <a:rPr lang="ko-KR" altLang="en-US" sz="1600" dirty="0"/>
              <a:t>용암분출 및 </a:t>
            </a:r>
            <a:r>
              <a:rPr lang="ko-KR" altLang="en-US" sz="1600" dirty="0" err="1"/>
              <a:t>화성쇄설성</a:t>
            </a:r>
            <a:r>
              <a:rPr lang="ko-KR" altLang="en-US" sz="1600" dirty="0"/>
              <a:t> 분출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>
                <a:solidFill>
                  <a:srgbClr val="FFFF00"/>
                </a:solidFill>
              </a:rPr>
              <a:t>3</a:t>
            </a:r>
            <a:r>
              <a:rPr lang="ko-KR" altLang="en-US" sz="1600" dirty="0">
                <a:solidFill>
                  <a:srgbClr val="FFFF00"/>
                </a:solidFill>
              </a:rPr>
              <a:t>단계</a:t>
            </a:r>
            <a:r>
              <a:rPr lang="ko-KR" altLang="en-US" sz="1600" dirty="0"/>
              <a:t> </a:t>
            </a:r>
            <a:r>
              <a:rPr lang="en-US" altLang="ko-KR" sz="1600" dirty="0"/>
              <a:t>: </a:t>
            </a:r>
            <a:r>
              <a:rPr lang="ko-KR" altLang="en-US" sz="1600" dirty="0"/>
              <a:t>폭발적 분출 ▶ 조용한 분출</a:t>
            </a:r>
            <a:r>
              <a:rPr lang="en-US" altLang="ko-KR" sz="1600" dirty="0"/>
              <a:t>,  </a:t>
            </a:r>
            <a:r>
              <a:rPr lang="ko-KR" altLang="en-US" sz="1600" dirty="0" err="1"/>
              <a:t>조면안산암질</a:t>
            </a:r>
            <a:r>
              <a:rPr lang="ko-KR" altLang="en-US" sz="1600" dirty="0"/>
              <a:t> 용암 분출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>
                <a:solidFill>
                  <a:srgbClr val="FFFF00"/>
                </a:solidFill>
              </a:rPr>
              <a:t>4</a:t>
            </a:r>
            <a:r>
              <a:rPr lang="ko-KR" altLang="en-US" sz="1600" dirty="0">
                <a:solidFill>
                  <a:srgbClr val="FFFF00"/>
                </a:solidFill>
              </a:rPr>
              <a:t>단계</a:t>
            </a:r>
            <a:r>
              <a:rPr lang="ko-KR" altLang="en-US" sz="1600" dirty="0"/>
              <a:t> </a:t>
            </a:r>
            <a:r>
              <a:rPr lang="en-US" altLang="ko-KR" sz="1600" dirty="0"/>
              <a:t>: </a:t>
            </a:r>
            <a:r>
              <a:rPr lang="ko-KR" altLang="en-US" sz="1600" dirty="0"/>
              <a:t>수증기 마그마성 폭발 발생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>
                <a:solidFill>
                  <a:srgbClr val="FFFF00"/>
                </a:solidFill>
              </a:rPr>
              <a:t>5</a:t>
            </a:r>
            <a:r>
              <a:rPr lang="ko-KR" altLang="en-US" sz="1600" dirty="0">
                <a:solidFill>
                  <a:srgbClr val="FFFF00"/>
                </a:solidFill>
              </a:rPr>
              <a:t>단계</a:t>
            </a:r>
            <a:r>
              <a:rPr lang="ko-KR" altLang="en-US" sz="1600" dirty="0"/>
              <a:t> </a:t>
            </a:r>
            <a:r>
              <a:rPr lang="en-US" altLang="ko-KR" sz="1600" dirty="0"/>
              <a:t>: </a:t>
            </a:r>
            <a:r>
              <a:rPr lang="ko-KR" altLang="en-US" sz="1600" dirty="0"/>
              <a:t>화구주변의 단층이 </a:t>
            </a:r>
            <a:r>
              <a:rPr lang="ko-KR" altLang="en-US" sz="1600" dirty="0" err="1"/>
              <a:t>절리를</a:t>
            </a:r>
            <a:r>
              <a:rPr lang="ko-KR" altLang="en-US" sz="1600" dirty="0"/>
              <a:t> 따라 조면암 의 관입 발생</a:t>
            </a:r>
            <a:r>
              <a:rPr lang="en-US" altLang="ko-KR" sz="1600" dirty="0"/>
              <a:t>, </a:t>
            </a:r>
            <a:r>
              <a:rPr lang="ko-KR" altLang="en-US" sz="1600" dirty="0"/>
              <a:t>해수면 상승</a:t>
            </a:r>
            <a:r>
              <a:rPr lang="en-US" altLang="ko-KR" sz="1600" dirty="0"/>
              <a:t>, </a:t>
            </a:r>
            <a:r>
              <a:rPr lang="ko-KR" altLang="en-US" sz="1600" dirty="0"/>
              <a:t>파랑 침식으로 인해 현재의 모습이 나타남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35150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752A72-85AE-4898-800C-83AA48A9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8FA4B7A-1944-CE20-9361-9F488CC9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6" y="876300"/>
            <a:ext cx="5324703" cy="1579222"/>
          </a:xfrm>
        </p:spPr>
        <p:txBody>
          <a:bodyPr>
            <a:normAutofit/>
          </a:bodyPr>
          <a:lstStyle/>
          <a:p>
            <a:r>
              <a:rPr lang="ko-KR" altLang="en-US" dirty="0"/>
              <a:t>독도의 지질과 지형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4652EC-C642-4099-9CB1-67BCF3CB5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199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054755-F139-413A-7C54-E0B28260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336" y="2753973"/>
            <a:ext cx="4555663" cy="3303927"/>
          </a:xfrm>
        </p:spPr>
        <p:txBody>
          <a:bodyPr anchor="b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ko-KR" sz="1300" b="1" dirty="0"/>
              <a:t>&lt;</a:t>
            </a:r>
            <a:r>
              <a:rPr lang="ko-KR" altLang="en-US" sz="1300" b="1" dirty="0"/>
              <a:t>독도의 지형</a:t>
            </a:r>
            <a:r>
              <a:rPr lang="en-US" altLang="ko-KR" sz="1300" b="1" dirty="0"/>
              <a:t>&gt;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3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300" dirty="0"/>
              <a:t>1. </a:t>
            </a:r>
            <a:r>
              <a:rPr lang="ko-KR" altLang="en-US" sz="1300" dirty="0"/>
              <a:t>독도의 지형 발달 구분</a:t>
            </a:r>
            <a:endParaRPr lang="en-US" altLang="ko-KR" sz="1300" dirty="0"/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300" dirty="0"/>
              <a:t>화산지형적 요소</a:t>
            </a:r>
            <a:r>
              <a:rPr lang="en-US" altLang="ko-KR" sz="1300" dirty="0"/>
              <a:t>, </a:t>
            </a:r>
            <a:r>
              <a:rPr lang="ko-KR" altLang="en-US" sz="1300" dirty="0"/>
              <a:t>바다와의 상호작용</a:t>
            </a:r>
            <a:r>
              <a:rPr lang="en-US" altLang="ko-KR" sz="1300" dirty="0"/>
              <a:t>, </a:t>
            </a:r>
            <a:r>
              <a:rPr lang="ko-KR" altLang="en-US" sz="1300" dirty="0"/>
              <a:t>기반암과 </a:t>
            </a:r>
            <a:r>
              <a:rPr lang="ko-KR" altLang="en-US" sz="1300" dirty="0" err="1"/>
              <a:t>절리</a:t>
            </a:r>
            <a:r>
              <a:rPr lang="en-US" altLang="ko-KR" sz="1300" dirty="0"/>
              <a:t>, </a:t>
            </a:r>
            <a:r>
              <a:rPr lang="ko-KR" altLang="en-US" sz="1300" dirty="0"/>
              <a:t>구조지형적 요소</a:t>
            </a:r>
            <a:r>
              <a:rPr lang="en-US" altLang="ko-KR" sz="1300" dirty="0"/>
              <a:t>, </a:t>
            </a:r>
            <a:r>
              <a:rPr lang="ko-KR" altLang="en-US" sz="1300" dirty="0"/>
              <a:t>풍화지형 등</a:t>
            </a:r>
            <a:endParaRPr lang="en-US" altLang="ko-KR" sz="1300" dirty="0"/>
          </a:p>
          <a:p>
            <a:pPr marL="0" indent="0">
              <a:lnSpc>
                <a:spcPct val="110000"/>
              </a:lnSpc>
              <a:buNone/>
            </a:pPr>
            <a:endParaRPr lang="en-US" altLang="ko-KR" sz="13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300" dirty="0"/>
              <a:t>2. </a:t>
            </a:r>
            <a:r>
              <a:rPr lang="ko-KR" altLang="en-US" sz="1300" dirty="0"/>
              <a:t>주요 지형</a:t>
            </a:r>
            <a:endParaRPr lang="en-US" altLang="ko-KR" sz="1300" dirty="0"/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300" dirty="0"/>
              <a:t>주상절리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탄낭구조</a:t>
            </a:r>
            <a:r>
              <a:rPr lang="en-US" altLang="ko-KR" sz="1300" dirty="0"/>
              <a:t>, </a:t>
            </a:r>
            <a:r>
              <a:rPr lang="ko-KR" altLang="en-US" sz="1300" dirty="0"/>
              <a:t>화산지형</a:t>
            </a:r>
            <a:r>
              <a:rPr lang="en-US" altLang="ko-KR" sz="1300" dirty="0"/>
              <a:t>, </a:t>
            </a:r>
            <a:r>
              <a:rPr lang="ko-KR" altLang="en-US" sz="1300" dirty="0"/>
              <a:t>단층선 </a:t>
            </a:r>
            <a:r>
              <a:rPr lang="ko-KR" altLang="en-US" sz="1300" dirty="0" err="1"/>
              <a:t>암맥과</a:t>
            </a:r>
            <a:r>
              <a:rPr lang="ko-KR" altLang="en-US" sz="1300" dirty="0"/>
              <a:t> 같은 구조지형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파식대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시스택</a:t>
            </a:r>
            <a:r>
              <a:rPr lang="en-US" altLang="ko-KR" sz="1300" dirty="0"/>
              <a:t>, </a:t>
            </a:r>
            <a:r>
              <a:rPr lang="ko-KR" altLang="en-US" sz="1300" dirty="0"/>
              <a:t>해식동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해식아치</a:t>
            </a:r>
            <a:r>
              <a:rPr lang="en-US" altLang="ko-KR" sz="1300" dirty="0"/>
              <a:t>, </a:t>
            </a:r>
            <a:r>
              <a:rPr lang="ko-KR" altLang="en-US" sz="1300" dirty="0"/>
              <a:t>해식애</a:t>
            </a:r>
            <a:r>
              <a:rPr lang="en-US" altLang="ko-KR" sz="1300" dirty="0"/>
              <a:t>, </a:t>
            </a:r>
            <a:r>
              <a:rPr lang="ko-KR" altLang="en-US" sz="1300" dirty="0"/>
              <a:t>자갈해안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타포니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애추</a:t>
            </a:r>
            <a:r>
              <a:rPr lang="ko-KR" altLang="en-US" sz="1300" dirty="0"/>
              <a:t> 등 </a:t>
            </a:r>
            <a:r>
              <a:rPr lang="ko-KR" altLang="en-US" sz="1300" dirty="0">
                <a:solidFill>
                  <a:srgbClr val="FFFF00"/>
                </a:solidFill>
              </a:rPr>
              <a:t>다양한 지형이 독도 전반에 걸쳐서 분포</a:t>
            </a:r>
          </a:p>
        </p:txBody>
      </p:sp>
      <p:pic>
        <p:nvPicPr>
          <p:cNvPr id="7" name="그림 6" descr="야외, 자연, 하늘, 물이(가) 표시된 사진&#10;&#10;자동 생성된 설명">
            <a:extLst>
              <a:ext uri="{FF2B5EF4-FFF2-40B4-BE49-F238E27FC236}">
                <a16:creationId xmlns:a16="http://schemas.microsoft.com/office/drawing/2014/main" id="{96486AA7-E960-4E05-4898-502A09E6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09" y="979263"/>
            <a:ext cx="4403265" cy="2185906"/>
          </a:xfrm>
          <a:prstGeom prst="rect">
            <a:avLst/>
          </a:prstGeom>
        </p:spPr>
      </p:pic>
      <p:pic>
        <p:nvPicPr>
          <p:cNvPr id="5" name="그림 4" descr="야외, 물, 하늘, 해식동이(가) 표시된 사진&#10;&#10;자동 생성된 설명">
            <a:extLst>
              <a:ext uri="{FF2B5EF4-FFF2-40B4-BE49-F238E27FC236}">
                <a16:creationId xmlns:a16="http://schemas.microsoft.com/office/drawing/2014/main" id="{1A612954-6D54-08DE-056B-5D3EC5A56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38" y="3730931"/>
            <a:ext cx="4403262" cy="21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9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8FA4B7A-1944-CE20-9361-9F488CC9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0"/>
            <a:ext cx="4554894" cy="2166415"/>
          </a:xfrm>
        </p:spPr>
        <p:txBody>
          <a:bodyPr>
            <a:normAutofit/>
          </a:bodyPr>
          <a:lstStyle/>
          <a:p>
            <a:r>
              <a:rPr lang="ko-KR" altLang="en-US" dirty="0"/>
              <a:t>독도의 지질과 지형</a:t>
            </a:r>
          </a:p>
        </p:txBody>
      </p:sp>
      <p:pic>
        <p:nvPicPr>
          <p:cNvPr id="6" name="그림 5" descr="텍스트, 도표, 지도이(가) 표시된 사진&#10;&#10;자동 생성된 설명">
            <a:extLst>
              <a:ext uri="{FF2B5EF4-FFF2-40B4-BE49-F238E27FC236}">
                <a16:creationId xmlns:a16="http://schemas.microsoft.com/office/drawing/2014/main" id="{48A62257-F62F-873C-F33A-89F0F7909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10960" b="1"/>
          <a:stretch/>
        </p:blipFill>
        <p:spPr>
          <a:xfrm>
            <a:off x="1222517" y="876301"/>
            <a:ext cx="4603465" cy="518202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054755-F139-413A-7C54-E0B28260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105" y="3429000"/>
            <a:ext cx="3754495" cy="2710139"/>
          </a:xfrm>
        </p:spPr>
        <p:txBody>
          <a:bodyPr anchor="b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ko-KR" sz="1700" b="1" dirty="0"/>
              <a:t>&lt;</a:t>
            </a:r>
            <a:r>
              <a:rPr lang="ko-KR" altLang="en-US" sz="1700" b="1" dirty="0"/>
              <a:t>독도의 지형</a:t>
            </a:r>
            <a:r>
              <a:rPr lang="en-US" altLang="ko-KR" sz="1700" b="1" dirty="0"/>
              <a:t>&gt;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700" dirty="0">
                <a:solidFill>
                  <a:srgbClr val="FFFF00"/>
                </a:solidFill>
              </a:rPr>
              <a:t>독도의 많은 부분은 토양층 발달이 미약</a:t>
            </a:r>
            <a:r>
              <a:rPr lang="en-US" altLang="ko-KR" sz="1700" dirty="0">
                <a:solidFill>
                  <a:srgbClr val="FFFF00"/>
                </a:solidFill>
              </a:rPr>
              <a:t>, </a:t>
            </a:r>
            <a:r>
              <a:rPr lang="ko-KR" altLang="en-US" sz="1700" dirty="0"/>
              <a:t>기반암 노출</a:t>
            </a:r>
            <a:endParaRPr lang="en-US" altLang="ko-KR" sz="1700" dirty="0"/>
          </a:p>
          <a:p>
            <a:pPr marL="0" indent="0">
              <a:lnSpc>
                <a:spcPct val="110000"/>
              </a:lnSpc>
              <a:buNone/>
            </a:pPr>
            <a:endParaRPr lang="en-US" altLang="ko-KR" sz="1700" dirty="0"/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700" dirty="0"/>
              <a:t>동도에는 토양층이 없거나 </a:t>
            </a:r>
            <a:r>
              <a:rPr lang="en-US" altLang="ko-KR" sz="1700" dirty="0"/>
              <a:t>1cm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700" dirty="0"/>
              <a:t>완만한 지역에서는 비교적 두꺼운 토양층이 분포됨</a:t>
            </a:r>
            <a:endParaRPr lang="en-US" altLang="ko-KR" sz="1700" dirty="0"/>
          </a:p>
          <a:p>
            <a:pPr marL="342900" indent="-342900">
              <a:lnSpc>
                <a:spcPct val="110000"/>
              </a:lnSpc>
              <a:buAutoNum type="arabicPeriod"/>
            </a:pPr>
            <a:endParaRPr lang="en-US" altLang="ko-KR" sz="1700" dirty="0"/>
          </a:p>
        </p:txBody>
      </p:sp>
    </p:spTree>
    <p:extLst>
      <p:ext uri="{BB962C8B-B14F-4D97-AF65-F5344CB8AC3E}">
        <p14:creationId xmlns:p14="http://schemas.microsoft.com/office/powerpoint/2010/main" val="145760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6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70C46E8-9DD6-4C13-9260-089D4BDF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0"/>
            <a:ext cx="4554894" cy="2166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/>
              <a:t>독도의 자원과 생태계</a:t>
            </a:r>
          </a:p>
        </p:txBody>
      </p:sp>
      <p:pic>
        <p:nvPicPr>
          <p:cNvPr id="20" name="Picture 4" descr="바닷속 산호초">
            <a:extLst>
              <a:ext uri="{FF2B5EF4-FFF2-40B4-BE49-F238E27FC236}">
                <a16:creationId xmlns:a16="http://schemas.microsoft.com/office/drawing/2014/main" id="{57BAAEF5-9AFB-1EB8-BFE4-3FC93DEE6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952500" y="2020700"/>
            <a:ext cx="5143499" cy="2893230"/>
          </a:xfrm>
          <a:prstGeom prst="rect">
            <a:avLst/>
          </a:prstGeom>
        </p:spPr>
      </p:pic>
      <p:cxnSp>
        <p:nvCxnSpPr>
          <p:cNvPr id="41" name="Straight Connector 28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6DA2F9-4B05-85DE-9596-D9C1CA7E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105" y="3429000"/>
            <a:ext cx="3754495" cy="2710139"/>
          </a:xfr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r>
              <a:rPr lang="en-US" altLang="ko-KR" b="1" cap="all" spc="300" dirty="0"/>
              <a:t>&lt;</a:t>
            </a:r>
            <a:r>
              <a:rPr lang="ko-KR" altLang="en-US" b="1" cap="all" spc="300" dirty="0"/>
              <a:t>독도의 자원</a:t>
            </a:r>
            <a:r>
              <a:rPr lang="en-US" altLang="ko-KR" b="1" cap="all" spc="300" dirty="0"/>
              <a:t>&gt;</a:t>
            </a:r>
          </a:p>
          <a:p>
            <a:pPr marL="0" indent="0">
              <a:buNone/>
            </a:pPr>
            <a:r>
              <a:rPr lang="ko-KR" altLang="en-US" cap="all" spc="300" dirty="0"/>
              <a:t>독도는 어족자원과 에너지</a:t>
            </a:r>
            <a:r>
              <a:rPr lang="en-US" altLang="ko-KR" cap="all" spc="300" dirty="0"/>
              <a:t>,</a:t>
            </a:r>
          </a:p>
          <a:p>
            <a:pPr marL="0" indent="0">
              <a:buNone/>
            </a:pPr>
            <a:r>
              <a:rPr lang="ko-KR" altLang="en-US" cap="all" spc="300" dirty="0"/>
              <a:t>광물자원 측면에서 매우 중요함</a:t>
            </a: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</p:txBody>
      </p:sp>
    </p:spTree>
    <p:extLst>
      <p:ext uri="{BB962C8B-B14F-4D97-AF65-F5344CB8AC3E}">
        <p14:creationId xmlns:p14="http://schemas.microsoft.com/office/powerpoint/2010/main" val="308137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26FF29-A2D5-FCAA-BA57-0DE75B63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58" y="795916"/>
            <a:ext cx="6834158" cy="1312804"/>
          </a:xfrm>
        </p:spPr>
        <p:txBody>
          <a:bodyPr>
            <a:normAutofit/>
          </a:bodyPr>
          <a:lstStyle/>
          <a:p>
            <a:r>
              <a:rPr lang="ko-KR" altLang="en-US" dirty="0"/>
              <a:t>독도의 자원과 생태계</a:t>
            </a:r>
          </a:p>
        </p:txBody>
      </p:sp>
      <p:pic>
        <p:nvPicPr>
          <p:cNvPr id="7" name="그림 6" descr="텍스트, 스크린샷, 암초, 벌집이(가) 표시된 사진&#10;&#10;자동 생성된 설명">
            <a:extLst>
              <a:ext uri="{FF2B5EF4-FFF2-40B4-BE49-F238E27FC236}">
                <a16:creationId xmlns:a16="http://schemas.microsoft.com/office/drawing/2014/main" id="{2D92F508-1B28-B259-CA41-E704348B3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r="5152" b="-2"/>
          <a:stretch/>
        </p:blipFill>
        <p:spPr>
          <a:xfrm>
            <a:off x="908706" y="2693437"/>
            <a:ext cx="2983188" cy="3364464"/>
          </a:xfrm>
          <a:custGeom>
            <a:avLst/>
            <a:gdLst/>
            <a:ahLst/>
            <a:cxnLst/>
            <a:rect l="l" t="t" r="r" b="b"/>
            <a:pathLst>
              <a:path w="2983188" h="3364464">
                <a:moveTo>
                  <a:pt x="1491417" y="0"/>
                </a:moveTo>
                <a:lnTo>
                  <a:pt x="1491771" y="0"/>
                </a:lnTo>
                <a:cubicBezTo>
                  <a:pt x="2315470" y="0"/>
                  <a:pt x="2983188" y="667735"/>
                  <a:pt x="2983188" y="1491419"/>
                </a:cubicBezTo>
                <a:lnTo>
                  <a:pt x="2983188" y="1611678"/>
                </a:lnTo>
                <a:lnTo>
                  <a:pt x="2983188" y="3364464"/>
                </a:lnTo>
                <a:lnTo>
                  <a:pt x="0" y="3364464"/>
                </a:lnTo>
                <a:lnTo>
                  <a:pt x="0" y="1491419"/>
                </a:lnTo>
                <a:cubicBezTo>
                  <a:pt x="0" y="667735"/>
                  <a:pt x="667716" y="0"/>
                  <a:pt x="1491417" y="0"/>
                </a:cubicBezTo>
                <a:close/>
              </a:path>
            </a:pathLst>
          </a:cu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10100" y="3428572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E17F67-1506-12B7-B0A5-1BA39BAA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725" y="2492188"/>
            <a:ext cx="2513291" cy="3646953"/>
          </a:xfrm>
        </p:spPr>
        <p:txBody>
          <a:bodyPr anchor="b">
            <a:normAutofit fontScale="85000" lnSpcReduction="20000"/>
          </a:bodyPr>
          <a:lstStyle/>
          <a:p>
            <a:pPr marL="0" indent="0">
              <a:buNone/>
            </a:pPr>
            <a:r>
              <a:rPr lang="ko-KR" altLang="en-US" b="1" dirty="0">
                <a:solidFill>
                  <a:srgbClr val="FFFF00"/>
                </a:solidFill>
              </a:rPr>
              <a:t>메탄 </a:t>
            </a:r>
            <a:r>
              <a:rPr lang="ko-KR" altLang="en-US" b="1" dirty="0" err="1">
                <a:solidFill>
                  <a:srgbClr val="FFFF00"/>
                </a:solidFill>
              </a:rPr>
              <a:t>하이드레이트</a:t>
            </a:r>
            <a:r>
              <a:rPr lang="ko-KR" altLang="en-US" b="1" dirty="0">
                <a:solidFill>
                  <a:srgbClr val="FFFF00"/>
                </a:solidFill>
              </a:rPr>
              <a:t> 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ko-KR" altLang="en-US" dirty="0"/>
              <a:t>해초나 플랑크톤의 퇴적층이 썩을 때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발생하는 메탄가스가 심해저의 저온 고압상태에서 물과 결합해 형성 </a:t>
            </a:r>
            <a:r>
              <a:rPr lang="ko-KR" altLang="en-US" dirty="0">
                <a:solidFill>
                  <a:srgbClr val="FFFF00"/>
                </a:solidFill>
              </a:rPr>
              <a:t>되는 고체 에너지원</a:t>
            </a:r>
            <a:endParaRPr lang="en-US" altLang="ko-KR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독도 매장량 약 </a:t>
            </a:r>
            <a:r>
              <a:rPr lang="en-US" altLang="ko-KR" dirty="0"/>
              <a:t>6</a:t>
            </a:r>
            <a:r>
              <a:rPr lang="ko-KR" altLang="en-US" dirty="0" err="1"/>
              <a:t>억톤</a:t>
            </a:r>
            <a:r>
              <a:rPr lang="ko-KR" altLang="en-US" dirty="0"/>
              <a:t> 이상</a:t>
            </a:r>
            <a:endParaRPr lang="en-US" altLang="ko-KR" dirty="0"/>
          </a:p>
        </p:txBody>
      </p:sp>
      <p:pic>
        <p:nvPicPr>
          <p:cNvPr id="5" name="내용 개체 틀 4" descr="바지선, 불꽃, 불이(가) 표시된 사진&#10;&#10;자동 생성된 설명">
            <a:extLst>
              <a:ext uri="{FF2B5EF4-FFF2-40B4-BE49-F238E27FC236}">
                <a16:creationId xmlns:a16="http://schemas.microsoft.com/office/drawing/2014/main" id="{93BD5E61-7BE4-CE32-B21E-CC8ABB5E4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4186" b="-1"/>
          <a:stretch/>
        </p:blipFill>
        <p:spPr>
          <a:xfrm>
            <a:off x="8305801" y="-10459"/>
            <a:ext cx="3886200" cy="68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5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387AF11-4073-B065-E968-7106684C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752" y="-40532"/>
            <a:ext cx="4554894" cy="1082254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목차</a:t>
            </a:r>
          </a:p>
        </p:txBody>
      </p:sp>
      <p:pic>
        <p:nvPicPr>
          <p:cNvPr id="5" name="그림 4" descr="물, 자연, 해안 및 해양 지형, 섬이(가) 표시된 사진&#10;&#10;자동 생성된 설명">
            <a:extLst>
              <a:ext uri="{FF2B5EF4-FFF2-40B4-BE49-F238E27FC236}">
                <a16:creationId xmlns:a16="http://schemas.microsoft.com/office/drawing/2014/main" id="{CF5F3AE0-CA6C-5371-6862-7493E12BF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62583"/>
            <a:ext cx="5228381" cy="4340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CABE01-2B9B-7A20-7E20-6491A2A7C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752" y="1041722"/>
            <a:ext cx="4740190" cy="5217564"/>
          </a:xfrm>
        </p:spPr>
        <p:txBody>
          <a:bodyPr anchor="b">
            <a:normAutofit fontScale="92500" lnSpcReduction="20000"/>
          </a:bodyPr>
          <a:lstStyle/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2800" dirty="0"/>
              <a:t>1. </a:t>
            </a:r>
            <a:r>
              <a:rPr lang="ko-KR" altLang="en-US" sz="2800" dirty="0"/>
              <a:t>독도의 정의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2. </a:t>
            </a:r>
            <a:r>
              <a:rPr lang="ko-KR" altLang="en-US" sz="2800" dirty="0"/>
              <a:t>독도의 개설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3. </a:t>
            </a:r>
            <a:r>
              <a:rPr lang="ko-KR" altLang="en-US" sz="2800" dirty="0"/>
              <a:t>독도의 기후와 해양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4.</a:t>
            </a:r>
            <a:r>
              <a:rPr lang="ko-KR" altLang="en-US" sz="2800" dirty="0"/>
              <a:t> 독도의 지질과 지형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5. </a:t>
            </a:r>
            <a:r>
              <a:rPr lang="ko-KR" altLang="en-US" sz="2800" dirty="0"/>
              <a:t>독도의 자원과 생태계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6. </a:t>
            </a:r>
            <a:r>
              <a:rPr lang="ko-KR" altLang="en-US" sz="2800" dirty="0"/>
              <a:t>독도</a:t>
            </a:r>
            <a:r>
              <a:rPr lang="en-US" altLang="ko-KR" sz="2800" dirty="0"/>
              <a:t>, </a:t>
            </a:r>
            <a:r>
              <a:rPr lang="ko-KR" altLang="en-US" sz="2800" dirty="0"/>
              <a:t>역사적 </a:t>
            </a:r>
            <a:r>
              <a:rPr lang="ko-KR" altLang="en-US" sz="2800" dirty="0" err="1"/>
              <a:t>권원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7. </a:t>
            </a:r>
            <a:r>
              <a:rPr lang="ko-KR" altLang="en-US" sz="2800" dirty="0"/>
              <a:t>일본 정부의 주장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8. </a:t>
            </a:r>
            <a:r>
              <a:rPr lang="ko-KR" altLang="en-US" sz="2800" dirty="0"/>
              <a:t>결론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9. </a:t>
            </a:r>
            <a:r>
              <a:rPr lang="ko-KR" altLang="en-US" sz="2800" dirty="0"/>
              <a:t>참고문헌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63370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8C10BD4-F3F8-4089-8DB0-71FB15FD9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45D8118-DA9C-DAF0-237B-9DEE520C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74" y="1176617"/>
            <a:ext cx="4949719" cy="2432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z="4800" dirty="0"/>
              <a:t>독도의 자원과 생태계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5D06F-DF26-4A88-BF73-C1B592E66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1995" y="3924728"/>
            <a:ext cx="0" cy="211571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내용 개체 틀 10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6B46B748-87C5-B7A4-F586-E391FD6B8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97" y="876300"/>
            <a:ext cx="3938207" cy="5233499"/>
          </a:xfrm>
          <a:prstGeom prst="rect">
            <a:avLst/>
          </a:prstGeom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9090D47-35C6-4FDA-0617-FF75D2FB43B3}"/>
              </a:ext>
            </a:extLst>
          </p:cNvPr>
          <p:cNvSpPr txBox="1">
            <a:spLocks/>
          </p:cNvSpPr>
          <p:nvPr/>
        </p:nvSpPr>
        <p:spPr>
          <a:xfrm>
            <a:off x="1536096" y="3727924"/>
            <a:ext cx="4748955" cy="2927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dirty="0">
                <a:solidFill>
                  <a:srgbClr val="FFFF00"/>
                </a:solidFill>
              </a:rPr>
              <a:t>해양 </a:t>
            </a:r>
            <a:r>
              <a:rPr lang="ko-KR" altLang="en-US" b="1" dirty="0" err="1">
                <a:solidFill>
                  <a:srgbClr val="FFFF00"/>
                </a:solidFill>
              </a:rPr>
              <a:t>심층수</a:t>
            </a:r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en-US" altLang="ko-KR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/>
              <a:t>박테리아가 없고 다양한 광물</a:t>
            </a:r>
            <a:r>
              <a:rPr lang="en-US" altLang="ko-KR" dirty="0"/>
              <a:t>, </a:t>
            </a:r>
            <a:r>
              <a:rPr lang="ko-KR" altLang="en-US" dirty="0"/>
              <a:t>영양소를 포함하여 식품</a:t>
            </a:r>
            <a:r>
              <a:rPr lang="en-US" altLang="ko-KR" dirty="0"/>
              <a:t>, </a:t>
            </a:r>
            <a:r>
              <a:rPr lang="ko-KR" altLang="en-US" dirty="0"/>
              <a:t>미용</a:t>
            </a:r>
            <a:r>
              <a:rPr lang="en-US" altLang="ko-KR" dirty="0"/>
              <a:t>, </a:t>
            </a:r>
            <a:r>
              <a:rPr lang="ko-KR" altLang="en-US" dirty="0"/>
              <a:t>농업</a:t>
            </a:r>
            <a:r>
              <a:rPr lang="en-US" altLang="ko-KR" dirty="0"/>
              <a:t>, </a:t>
            </a:r>
            <a:r>
              <a:rPr lang="ko-KR" altLang="en-US" dirty="0"/>
              <a:t>양식 등 산업에 이용됨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/>
              <a:t>동해를 포함한 </a:t>
            </a:r>
            <a:r>
              <a:rPr lang="ko-KR" altLang="en-US" dirty="0">
                <a:solidFill>
                  <a:srgbClr val="FFFF00"/>
                </a:solidFill>
              </a:rPr>
              <a:t>독도에 개발가능성이 높은 </a:t>
            </a:r>
            <a:r>
              <a:rPr lang="ko-KR" altLang="en-US" dirty="0" err="1">
                <a:solidFill>
                  <a:srgbClr val="FFFF00"/>
                </a:solidFill>
              </a:rPr>
              <a:t>해양심층수</a:t>
            </a:r>
            <a:r>
              <a:rPr lang="ko-KR" altLang="en-US" dirty="0">
                <a:solidFill>
                  <a:srgbClr val="FFFF00"/>
                </a:solidFill>
              </a:rPr>
              <a:t> 자원이 분포</a:t>
            </a:r>
            <a:endParaRPr lang="en-US" altLang="ko-K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84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0C46E8-9DD6-4C13-9260-089D4BDF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0"/>
            <a:ext cx="4554894" cy="2166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/>
              <a:t>독도의 자원과 생태계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6DA2F9-4B05-85DE-9596-D9C1CA7E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302" y="3019746"/>
            <a:ext cx="5532698" cy="3119393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r>
              <a:rPr lang="en-US" altLang="ko-KR" b="1" cap="all" spc="300" dirty="0"/>
              <a:t>&lt;</a:t>
            </a:r>
            <a:r>
              <a:rPr lang="ko-KR" altLang="en-US" b="1" cap="all" spc="300" dirty="0"/>
              <a:t>독도의 생태계</a:t>
            </a:r>
            <a:r>
              <a:rPr lang="en-US" altLang="ko-KR" b="1" cap="all" spc="300" dirty="0"/>
              <a:t>&gt;</a:t>
            </a:r>
          </a:p>
          <a:p>
            <a:pPr marL="0" indent="0">
              <a:buNone/>
            </a:pPr>
            <a:r>
              <a:rPr lang="ko-KR" altLang="en-US" cap="all" spc="300" dirty="0"/>
              <a:t>독도는 우리나라 어떤 섬에서도 찾아볼 수 없는 전형적인 </a:t>
            </a:r>
            <a:r>
              <a:rPr lang="ko-KR" altLang="en-US" cap="all" spc="300" dirty="0" err="1"/>
              <a:t>염풍충지</a:t>
            </a:r>
            <a:r>
              <a:rPr lang="ko-KR" altLang="en-US" cap="all" spc="300" dirty="0"/>
              <a:t> 초원식생</a:t>
            </a: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r>
              <a:rPr lang="ko-KR" altLang="en-US" cap="all" spc="300" dirty="0"/>
              <a:t>식물상 </a:t>
            </a:r>
            <a:r>
              <a:rPr lang="en-US" altLang="ko-KR" cap="all" spc="300" dirty="0"/>
              <a:t>: </a:t>
            </a:r>
            <a:r>
              <a:rPr lang="ko-KR" altLang="en-US" cap="all" spc="300" dirty="0" err="1"/>
              <a:t>갯까치수염</a:t>
            </a:r>
            <a:r>
              <a:rPr lang="en-US" altLang="ko-KR" cap="all" spc="300" dirty="0"/>
              <a:t>, </a:t>
            </a:r>
            <a:r>
              <a:rPr lang="ko-KR" altLang="en-US" cap="all" spc="300" dirty="0" err="1"/>
              <a:t>노간주비짜루</a:t>
            </a:r>
            <a:r>
              <a:rPr lang="en-US" altLang="ko-KR" cap="all" spc="300" dirty="0"/>
              <a:t>, </a:t>
            </a:r>
            <a:r>
              <a:rPr lang="ko-KR" altLang="en-US" cap="all" spc="300" dirty="0"/>
              <a:t>개머루</a:t>
            </a:r>
            <a:r>
              <a:rPr lang="en-US" altLang="ko-KR" cap="all" spc="300" dirty="0"/>
              <a:t>, </a:t>
            </a:r>
            <a:r>
              <a:rPr lang="ko-KR" altLang="en-US" cap="all" spc="300" dirty="0"/>
              <a:t>닭의장풀</a:t>
            </a:r>
            <a:r>
              <a:rPr lang="en-US" altLang="ko-KR" cap="all" spc="300" dirty="0"/>
              <a:t>, </a:t>
            </a:r>
            <a:r>
              <a:rPr lang="ko-KR" altLang="en-US" cap="all" spc="300" dirty="0"/>
              <a:t>동백</a:t>
            </a:r>
            <a:r>
              <a:rPr lang="en-US" altLang="ko-KR" cap="all" spc="300" dirty="0"/>
              <a:t>, </a:t>
            </a:r>
            <a:r>
              <a:rPr lang="ko-KR" altLang="en-US" cap="all" spc="300" dirty="0"/>
              <a:t>보리밥나무 등</a:t>
            </a: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</p:txBody>
      </p:sp>
      <p:pic>
        <p:nvPicPr>
          <p:cNvPr id="5" name="그림 4" descr="식물, 야외, 종자 식물, 아관목이(가) 표시된 사진&#10;&#10;자동 생성된 설명">
            <a:extLst>
              <a:ext uri="{FF2B5EF4-FFF2-40B4-BE49-F238E27FC236}">
                <a16:creationId xmlns:a16="http://schemas.microsoft.com/office/drawing/2014/main" id="{24F29C9B-F59B-EE1D-9467-E05B6A4DE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2" y="345994"/>
            <a:ext cx="3802284" cy="2534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그림 8" descr="야외, 식물, 바위, 구름이(가) 표시된 사진&#10;&#10;자동 생성된 설명">
            <a:extLst>
              <a:ext uri="{FF2B5EF4-FFF2-40B4-BE49-F238E27FC236}">
                <a16:creationId xmlns:a16="http://schemas.microsoft.com/office/drawing/2014/main" id="{9458C39A-78BB-0EB9-922F-D1A63B014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1" y="2756196"/>
            <a:ext cx="5089792" cy="3382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그림 6" descr="식물, 꽃, 닭의장풀속, 야외이(가) 표시된 사진&#10;&#10;자동 생성된 설명">
            <a:extLst>
              <a:ext uri="{FF2B5EF4-FFF2-40B4-BE49-F238E27FC236}">
                <a16:creationId xmlns:a16="http://schemas.microsoft.com/office/drawing/2014/main" id="{1AB6EB4B-BFED-0803-A208-FF9254C56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366744"/>
            <a:ext cx="2905125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2345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0C46E8-9DD6-4C13-9260-089D4BDF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0"/>
            <a:ext cx="4554894" cy="2166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/>
              <a:t>독도의 자원과 생태계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6DA2F9-4B05-85DE-9596-D9C1CA7E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302" y="3019746"/>
            <a:ext cx="5532698" cy="3119393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  <a:p>
            <a:pPr marL="0" indent="0">
              <a:buNone/>
            </a:pPr>
            <a:r>
              <a:rPr lang="en-US" altLang="ko-KR" b="1" cap="all" spc="300" dirty="0"/>
              <a:t>&lt;</a:t>
            </a:r>
            <a:r>
              <a:rPr lang="ko-KR" altLang="en-US" b="1" cap="all" spc="300" dirty="0"/>
              <a:t>독도의 생태계</a:t>
            </a:r>
            <a:r>
              <a:rPr lang="en-US" altLang="ko-KR" b="1" cap="all" spc="300" dirty="0"/>
              <a:t>&gt;</a:t>
            </a:r>
          </a:p>
          <a:p>
            <a:pPr marL="0" indent="0">
              <a:buNone/>
            </a:pPr>
            <a:r>
              <a:rPr lang="ko-KR" altLang="en-US" cap="all" spc="300" dirty="0"/>
              <a:t>독도에는 바다제비</a:t>
            </a:r>
            <a:r>
              <a:rPr lang="en-US" altLang="ko-KR" cap="all" spc="300" dirty="0"/>
              <a:t>, </a:t>
            </a:r>
            <a:r>
              <a:rPr lang="ko-KR" altLang="en-US" cap="all" spc="300" dirty="0" err="1"/>
              <a:t>슴새</a:t>
            </a:r>
            <a:r>
              <a:rPr lang="en-US" altLang="ko-KR" cap="all" spc="300" dirty="0"/>
              <a:t>, </a:t>
            </a:r>
            <a:r>
              <a:rPr lang="ko-KR" altLang="en-US" cap="all" spc="300" dirty="0"/>
              <a:t>괭이갈매기</a:t>
            </a:r>
            <a:r>
              <a:rPr lang="en-US" altLang="ko-KR" cap="all" spc="300" dirty="0"/>
              <a:t>, </a:t>
            </a:r>
            <a:r>
              <a:rPr lang="ko-KR" altLang="en-US" cap="all" spc="300" dirty="0" err="1"/>
              <a:t>물수리</a:t>
            </a:r>
            <a:r>
              <a:rPr lang="en-US" altLang="ko-KR" cap="all" spc="300" dirty="0"/>
              <a:t>, </a:t>
            </a:r>
            <a:r>
              <a:rPr lang="ko-KR" altLang="en-US" cap="all" spc="300" dirty="0"/>
              <a:t>황조롱이</a:t>
            </a:r>
            <a:r>
              <a:rPr lang="en-US" altLang="ko-KR" cap="all" spc="300" dirty="0"/>
              <a:t>, </a:t>
            </a:r>
            <a:r>
              <a:rPr lang="ko-KR" altLang="en-US" cap="all" spc="300" dirty="0" err="1"/>
              <a:t>노랑지빠귀</a:t>
            </a:r>
            <a:r>
              <a:rPr lang="en-US" altLang="ko-KR" cap="all" spc="300" dirty="0"/>
              <a:t>, </a:t>
            </a:r>
            <a:r>
              <a:rPr lang="ko-KR" altLang="en-US" cap="all" spc="300" dirty="0" err="1"/>
              <a:t>흰갈매기</a:t>
            </a:r>
            <a:r>
              <a:rPr lang="en-US" altLang="ko-KR" cap="all" spc="300" dirty="0"/>
              <a:t>, </a:t>
            </a:r>
            <a:r>
              <a:rPr lang="ko-KR" altLang="en-US" cap="all" spc="300" dirty="0" err="1"/>
              <a:t>흑비둘기</a:t>
            </a:r>
            <a:r>
              <a:rPr lang="en-US" altLang="ko-KR" cap="all" spc="300" dirty="0"/>
              <a:t>, </a:t>
            </a:r>
            <a:r>
              <a:rPr lang="ko-KR" altLang="en-US" cap="all" spc="300" dirty="0"/>
              <a:t>까마귀</a:t>
            </a:r>
            <a:r>
              <a:rPr lang="en-US" altLang="ko-KR" cap="all" spc="300" dirty="0"/>
              <a:t>, </a:t>
            </a:r>
            <a:r>
              <a:rPr lang="ko-KR" altLang="en-US" cap="all" spc="300" dirty="0"/>
              <a:t>딱새 등 </a:t>
            </a:r>
            <a:r>
              <a:rPr lang="en-US" altLang="ko-KR" cap="all" spc="300" dirty="0"/>
              <a:t>30</a:t>
            </a:r>
            <a:r>
              <a:rPr lang="ko-KR" altLang="en-US" cap="all" spc="300" dirty="0"/>
              <a:t>여종의 조류가 서식하는 섬</a:t>
            </a:r>
            <a:endParaRPr lang="en-US" altLang="ko-KR" cap="all" spc="300" dirty="0"/>
          </a:p>
          <a:p>
            <a:pPr marL="0" indent="0">
              <a:buNone/>
            </a:pPr>
            <a:endParaRPr lang="en-US" altLang="ko-KR" cap="all" spc="300" dirty="0"/>
          </a:p>
        </p:txBody>
      </p:sp>
      <p:pic>
        <p:nvPicPr>
          <p:cNvPr id="6" name="그림 5" descr="새, 수생 조류, 야외, 부리이(가) 표시된 사진&#10;&#10;자동 생성된 설명">
            <a:extLst>
              <a:ext uri="{FF2B5EF4-FFF2-40B4-BE49-F238E27FC236}">
                <a16:creationId xmlns:a16="http://schemas.microsoft.com/office/drawing/2014/main" id="{699F2C26-96CA-AB50-9DA3-5DC54E2D5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" y="121272"/>
            <a:ext cx="4283037" cy="2783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그림 9" descr="새, 맹금류, 야외, 하늘이(가) 표시된 사진&#10;&#10;자동 생성된 설명">
            <a:extLst>
              <a:ext uri="{FF2B5EF4-FFF2-40B4-BE49-F238E27FC236}">
                <a16:creationId xmlns:a16="http://schemas.microsoft.com/office/drawing/2014/main" id="{85B86826-0AD0-A9DE-C013-6B2B1DEDC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" y="3944074"/>
            <a:ext cx="3377636" cy="21664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그림 11" descr="새, 수생 조류, 야외, 부리이(가) 표시된 사진&#10;&#10;자동 생성된 설명">
            <a:extLst>
              <a:ext uri="{FF2B5EF4-FFF2-40B4-BE49-F238E27FC236}">
                <a16:creationId xmlns:a16="http://schemas.microsoft.com/office/drawing/2014/main" id="{3EFD8201-6C5E-AFDB-C48B-4961B697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50" y="1892304"/>
            <a:ext cx="4484357" cy="3073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3253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0245229-8914-1103-FC3A-6A642663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895440"/>
            <a:ext cx="6125361" cy="1560083"/>
          </a:xfrm>
        </p:spPr>
        <p:txBody>
          <a:bodyPr>
            <a:normAutofit/>
          </a:bodyPr>
          <a:lstStyle/>
          <a:p>
            <a:r>
              <a:rPr lang="ko-KR" altLang="en-US" dirty="0"/>
              <a:t>독도의 역사적 </a:t>
            </a:r>
            <a:r>
              <a:rPr lang="ko-KR" altLang="en-US" dirty="0" err="1"/>
              <a:t>권원</a:t>
            </a:r>
            <a:endParaRPr lang="ko-KR" altLang="en-US" dirty="0"/>
          </a:p>
        </p:txBody>
      </p:sp>
      <p:pic>
        <p:nvPicPr>
          <p:cNvPr id="5" name="그림 4" descr="하늘, 야외, 물, 자연이(가) 표시된 사진&#10;&#10;자동 생성된 설명">
            <a:extLst>
              <a:ext uri="{FF2B5EF4-FFF2-40B4-BE49-F238E27FC236}">
                <a16:creationId xmlns:a16="http://schemas.microsoft.com/office/drawing/2014/main" id="{D953CC69-7BE9-33F6-B4F1-D0F561C9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0" r="26451" b="1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C15E72-61CE-E556-102F-FABC38A71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717" y="2753546"/>
            <a:ext cx="5302882" cy="3494854"/>
          </a:xfrm>
        </p:spPr>
        <p:txBody>
          <a:bodyPr anchor="t">
            <a:normAutofit/>
          </a:bodyPr>
          <a:lstStyle/>
          <a:p>
            <a:r>
              <a:rPr lang="ko-KR" altLang="en-US" dirty="0"/>
              <a:t>독도는 울릉도의 부속 섬으로서 독도의 역사는 </a:t>
            </a:r>
            <a:r>
              <a:rPr lang="ko-KR" altLang="en-US" dirty="0">
                <a:solidFill>
                  <a:srgbClr val="FFFF00"/>
                </a:solidFill>
              </a:rPr>
              <a:t>울릉도의 역사 안에서 살펴볼 수 있음</a:t>
            </a:r>
            <a:endParaRPr lang="en-US" altLang="ko-KR" dirty="0">
              <a:solidFill>
                <a:srgbClr val="FFFF00"/>
              </a:solidFill>
            </a:endParaRPr>
          </a:p>
          <a:p>
            <a:endParaRPr lang="en-US" altLang="ko-KR" dirty="0"/>
          </a:p>
          <a:p>
            <a:r>
              <a:rPr lang="ko-KR" altLang="en-US" dirty="0"/>
              <a:t>삼국유사</a:t>
            </a:r>
            <a:r>
              <a:rPr lang="en-US" altLang="ko-KR" dirty="0"/>
              <a:t>, </a:t>
            </a:r>
            <a:r>
              <a:rPr lang="ko-KR" altLang="en-US" dirty="0"/>
              <a:t>삼국사기</a:t>
            </a:r>
            <a:r>
              <a:rPr lang="en-US" altLang="ko-KR" dirty="0"/>
              <a:t>, </a:t>
            </a:r>
            <a:r>
              <a:rPr lang="ko-KR" altLang="en-US" dirty="0"/>
              <a:t>고려사</a:t>
            </a:r>
            <a:r>
              <a:rPr lang="en-US" altLang="ko-KR" dirty="0"/>
              <a:t>, </a:t>
            </a:r>
            <a:r>
              <a:rPr lang="ko-KR" altLang="en-US" dirty="0"/>
              <a:t>조선왕조실록</a:t>
            </a:r>
            <a:r>
              <a:rPr lang="en-US" altLang="ko-KR" dirty="0"/>
              <a:t>, </a:t>
            </a:r>
            <a:r>
              <a:rPr lang="ko-KR" altLang="en-US" dirty="0"/>
              <a:t>세종실록</a:t>
            </a:r>
            <a:r>
              <a:rPr lang="en-US" altLang="ko-KR" dirty="0"/>
              <a:t>, </a:t>
            </a:r>
            <a:r>
              <a:rPr lang="ko-KR" altLang="en-US" dirty="0" err="1"/>
              <a:t>신증동국여지승람</a:t>
            </a:r>
            <a:r>
              <a:rPr lang="en-US" altLang="ko-KR" dirty="0"/>
              <a:t>, </a:t>
            </a:r>
            <a:r>
              <a:rPr lang="ko-KR" altLang="en-US" dirty="0"/>
              <a:t>팔도총도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907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0245229-8914-1103-FC3A-6A642663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95" y="-242351"/>
            <a:ext cx="6125361" cy="1560083"/>
          </a:xfrm>
        </p:spPr>
        <p:txBody>
          <a:bodyPr>
            <a:normAutofit/>
          </a:bodyPr>
          <a:lstStyle/>
          <a:p>
            <a:r>
              <a:rPr lang="ko-KR" altLang="en-US" dirty="0"/>
              <a:t>독도의 역사적 </a:t>
            </a:r>
            <a:r>
              <a:rPr lang="ko-KR" altLang="en-US" dirty="0" err="1"/>
              <a:t>권원</a:t>
            </a:r>
            <a:endParaRPr lang="ko-KR" alt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C15E72-61CE-E556-102F-FABC38A71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4" y="1344820"/>
            <a:ext cx="5526645" cy="72713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ko-KR" sz="3100" dirty="0"/>
              <a:t>&lt;</a:t>
            </a:r>
            <a:r>
              <a:rPr lang="ko-KR" altLang="en-US" sz="3100" dirty="0"/>
              <a:t>영상자료 </a:t>
            </a:r>
            <a:r>
              <a:rPr lang="en-US" altLang="ko-KR" sz="3100" dirty="0"/>
              <a:t>2 &gt;</a:t>
            </a:r>
          </a:p>
          <a:p>
            <a:endParaRPr lang="ko-KR" altLang="en-US" dirty="0"/>
          </a:p>
        </p:txBody>
      </p:sp>
      <p:pic>
        <p:nvPicPr>
          <p:cNvPr id="4" name="온라인 미디어 3" title="교과서에는 없는, 우리가 독도를 지켜야 하는 진짜 이유│최진기 역사 특강">
            <a:hlinkClick r:id="" action="ppaction://media"/>
            <a:extLst>
              <a:ext uri="{FF2B5EF4-FFF2-40B4-BE49-F238E27FC236}">
                <a16:creationId xmlns:a16="http://schemas.microsoft.com/office/drawing/2014/main" id="{8E8D8CDA-ED30-402D-B201-6DE2DD73F6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5135" y="1888178"/>
            <a:ext cx="8401729" cy="47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78B9B5-B223-9BB4-E1EC-ABAFEBCF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37" y="-38098"/>
            <a:ext cx="10427840" cy="1086056"/>
          </a:xfrm>
        </p:spPr>
        <p:txBody>
          <a:bodyPr/>
          <a:lstStyle/>
          <a:p>
            <a:r>
              <a:rPr lang="ko-KR" altLang="en-US" dirty="0"/>
              <a:t>독도의 역사적 </a:t>
            </a:r>
            <a:r>
              <a:rPr lang="ko-KR" altLang="en-US" dirty="0" err="1"/>
              <a:t>권원</a:t>
            </a:r>
            <a:endParaRPr lang="ko-KR" altLang="en-US" dirty="0"/>
          </a:p>
        </p:txBody>
      </p:sp>
      <p:pic>
        <p:nvPicPr>
          <p:cNvPr id="5" name="내용 개체 틀 4" descr="텍스트, 친필, 메뉴, 필기된이(가) 표시된 사진&#10;&#10;자동 생성된 설명">
            <a:extLst>
              <a:ext uri="{FF2B5EF4-FFF2-40B4-BE49-F238E27FC236}">
                <a16:creationId xmlns:a16="http://schemas.microsoft.com/office/drawing/2014/main" id="{C83D1C09-536B-231D-079E-65DA04736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57" y="1047448"/>
            <a:ext cx="7121999" cy="3903662"/>
          </a:xfr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D7E24EC-4F17-557B-29CA-C5A026A667FA}"/>
              </a:ext>
            </a:extLst>
          </p:cNvPr>
          <p:cNvSpPr txBox="1">
            <a:spLocks/>
          </p:cNvSpPr>
          <p:nvPr/>
        </p:nvSpPr>
        <p:spPr>
          <a:xfrm>
            <a:off x="9885050" y="4114638"/>
            <a:ext cx="2036874" cy="83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rgbClr val="FFFF00"/>
                </a:solidFill>
              </a:rPr>
              <a:t>우산국에 대한 가장 오래된 현존 사료</a:t>
            </a:r>
            <a:endParaRPr lang="en-US" altLang="ko-K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FF00"/>
                </a:solidFill>
              </a:rPr>
              <a:t>- </a:t>
            </a:r>
            <a:r>
              <a:rPr lang="ko-KR" altLang="en-US" dirty="0">
                <a:solidFill>
                  <a:srgbClr val="FFFF00"/>
                </a:solidFill>
              </a:rPr>
              <a:t>삼국사기</a:t>
            </a:r>
            <a:endParaRPr lang="en-US" altLang="ko-KR" dirty="0">
              <a:solidFill>
                <a:srgbClr val="FFFF00"/>
              </a:solidFill>
            </a:endParaRPr>
          </a:p>
          <a:p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6E974D4C-4F18-ABF4-4C4E-30F0298CBB02}"/>
              </a:ext>
            </a:extLst>
          </p:cNvPr>
          <p:cNvSpPr txBox="1">
            <a:spLocks/>
          </p:cNvSpPr>
          <p:nvPr/>
        </p:nvSpPr>
        <p:spPr>
          <a:xfrm>
            <a:off x="896893" y="5352584"/>
            <a:ext cx="10575548" cy="83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“13</a:t>
            </a:r>
            <a:r>
              <a:rPr lang="ko-KR" altLang="en-US" dirty="0"/>
              <a:t>년 여름 </a:t>
            </a:r>
            <a:r>
              <a:rPr lang="en-US" altLang="ko-KR" dirty="0"/>
              <a:t>6</a:t>
            </a:r>
            <a:r>
              <a:rPr lang="ko-KR" altLang="en-US" dirty="0"/>
              <a:t>월 우산국이 복종하여 해마다 토산물을 공물로 바치기로 하였다</a:t>
            </a:r>
            <a:r>
              <a:rPr lang="en-US" altLang="ko-KR" dirty="0"/>
              <a:t>.  </a:t>
            </a:r>
            <a:r>
              <a:rPr lang="ko-KR" altLang="en-US" dirty="0"/>
              <a:t>우산국은 명주의 정동쪽 바다에 있는 섬으로 울릉도라고도 한다</a:t>
            </a:r>
            <a:r>
              <a:rPr lang="en-US" altLang="ko-KR" dirty="0"/>
              <a:t>. </a:t>
            </a:r>
            <a:r>
              <a:rPr lang="ko-KR" altLang="en-US" dirty="0"/>
              <a:t>땅은 사방 백 리인데</a:t>
            </a:r>
            <a:r>
              <a:rPr lang="en-US" altLang="ko-KR" dirty="0"/>
              <a:t>, </a:t>
            </a:r>
            <a:r>
              <a:rPr lang="ko-KR" altLang="en-US" dirty="0"/>
              <a:t>지세가 험한 것을 믿고 항복하지 않았다</a:t>
            </a:r>
            <a:r>
              <a:rPr lang="en-US" altLang="ko-KR" dirty="0"/>
              <a:t>. </a:t>
            </a:r>
            <a:r>
              <a:rPr lang="ko-KR" altLang="en-US" dirty="0"/>
              <a:t>이찬 이사부가 </a:t>
            </a:r>
            <a:r>
              <a:rPr lang="ko-KR" altLang="en-US" dirty="0" err="1"/>
              <a:t>하슬라주</a:t>
            </a:r>
            <a:r>
              <a:rPr lang="ko-KR" altLang="en-US" dirty="0"/>
              <a:t>  군주가 되어 말하기를</a:t>
            </a:r>
            <a:r>
              <a:rPr lang="en-US" altLang="ko-KR" dirty="0">
                <a:solidFill>
                  <a:schemeClr val="tx1"/>
                </a:solidFill>
              </a:rPr>
              <a:t>＇</a:t>
            </a:r>
            <a:r>
              <a:rPr lang="ko-KR" altLang="en-US" dirty="0">
                <a:solidFill>
                  <a:schemeClr val="tx1"/>
                </a:solidFill>
              </a:rPr>
              <a:t>우산국 사람은 어리석고도 사나워서 힘으로 다루기는 어려우니 계책으로 복종시켜야 한다</a:t>
            </a:r>
            <a:r>
              <a:rPr lang="en-US" altLang="ko-KR" dirty="0">
                <a:solidFill>
                  <a:schemeClr val="tx1"/>
                </a:solidFill>
              </a:rPr>
              <a:t>.’ (</a:t>
            </a:r>
            <a:r>
              <a:rPr lang="ko-KR" altLang="en-US" dirty="0">
                <a:solidFill>
                  <a:schemeClr val="tx1"/>
                </a:solidFill>
              </a:rPr>
              <a:t>후략</a:t>
            </a:r>
            <a:r>
              <a:rPr lang="en-US" altLang="ko-KR" dirty="0">
                <a:solidFill>
                  <a:schemeClr val="tx1"/>
                </a:solidFill>
              </a:rPr>
              <a:t>)’”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9056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78B9B5-B223-9BB4-E1EC-ABAFEBCF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37" y="-38098"/>
            <a:ext cx="10427840" cy="1086056"/>
          </a:xfrm>
        </p:spPr>
        <p:txBody>
          <a:bodyPr/>
          <a:lstStyle/>
          <a:p>
            <a:r>
              <a:rPr lang="ko-KR" altLang="en-US" dirty="0"/>
              <a:t>독도의 역사적 </a:t>
            </a:r>
            <a:r>
              <a:rPr lang="ko-KR" altLang="en-US" dirty="0" err="1"/>
              <a:t>권원</a:t>
            </a:r>
            <a:endParaRPr lang="ko-KR" altLang="en-US" dirty="0"/>
          </a:p>
        </p:txBody>
      </p:sp>
      <p:pic>
        <p:nvPicPr>
          <p:cNvPr id="5" name="내용 개체 틀 4" descr="텍스트, 친필, 메뉴, 필기된이(가) 표시된 사진&#10;&#10;자동 생성된 설명">
            <a:extLst>
              <a:ext uri="{FF2B5EF4-FFF2-40B4-BE49-F238E27FC236}">
                <a16:creationId xmlns:a16="http://schemas.microsoft.com/office/drawing/2014/main" id="{C83D1C09-536B-231D-079E-65DA04736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57" y="1047448"/>
            <a:ext cx="7121999" cy="3903662"/>
          </a:xfr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D7E24EC-4F17-557B-29CA-C5A026A667FA}"/>
              </a:ext>
            </a:extLst>
          </p:cNvPr>
          <p:cNvSpPr txBox="1">
            <a:spLocks/>
          </p:cNvSpPr>
          <p:nvPr/>
        </p:nvSpPr>
        <p:spPr>
          <a:xfrm>
            <a:off x="9885050" y="4114638"/>
            <a:ext cx="2036874" cy="83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rgbClr val="FFFF00"/>
                </a:solidFill>
              </a:rPr>
              <a:t>우산국에 대한 가장 오래된 현존 사료</a:t>
            </a:r>
            <a:endParaRPr lang="en-US" altLang="ko-K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FF00"/>
                </a:solidFill>
              </a:rPr>
              <a:t>- </a:t>
            </a:r>
            <a:r>
              <a:rPr lang="ko-KR" altLang="en-US" dirty="0">
                <a:solidFill>
                  <a:srgbClr val="FFFF00"/>
                </a:solidFill>
              </a:rPr>
              <a:t>삼국사기</a:t>
            </a:r>
            <a:endParaRPr lang="en-US" altLang="ko-KR" dirty="0">
              <a:solidFill>
                <a:srgbClr val="FFFF00"/>
              </a:solidFill>
            </a:endParaRPr>
          </a:p>
          <a:p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6E974D4C-4F18-ABF4-4C4E-30F0298CBB02}"/>
              </a:ext>
            </a:extLst>
          </p:cNvPr>
          <p:cNvSpPr txBox="1">
            <a:spLocks/>
          </p:cNvSpPr>
          <p:nvPr/>
        </p:nvSpPr>
        <p:spPr>
          <a:xfrm>
            <a:off x="896893" y="5352584"/>
            <a:ext cx="10575548" cy="83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적어도 </a:t>
            </a:r>
            <a:r>
              <a:rPr lang="en-US" altLang="ko-KR" dirty="0"/>
              <a:t>5</a:t>
            </a:r>
            <a:r>
              <a:rPr lang="ko-KR" altLang="en-US" dirty="0"/>
              <a:t>세기에는 울릉도 해상세력을 </a:t>
            </a:r>
            <a:r>
              <a:rPr lang="ko-KR" altLang="en-US" dirty="0" err="1"/>
              <a:t>주축으로한</a:t>
            </a:r>
            <a:r>
              <a:rPr lang="ko-KR" altLang="en-US" dirty="0"/>
              <a:t> 집단이 거주</a:t>
            </a:r>
            <a:r>
              <a:rPr lang="en-US" altLang="ko-KR" dirty="0"/>
              <a:t>, </a:t>
            </a:r>
            <a:r>
              <a:rPr lang="ko-KR" altLang="en-US" dirty="0"/>
              <a:t>신라의 우산국 원정을 계기로 </a:t>
            </a:r>
            <a:r>
              <a:rPr lang="en-US" altLang="ko-KR" dirty="0"/>
              <a:t>6</a:t>
            </a:r>
            <a:r>
              <a:rPr lang="ko-KR" altLang="en-US" dirty="0" err="1"/>
              <a:t>세기초</a:t>
            </a:r>
            <a:r>
              <a:rPr lang="ko-KR" altLang="en-US" dirty="0"/>
              <a:t> 부터 한반도와 왕래가 시작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611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C78B9B5-B223-9BB4-E1EC-ABAFEBCF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독도의 역사적 </a:t>
            </a:r>
            <a:r>
              <a:rPr lang="ko-KR" alt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권원</a:t>
            </a:r>
            <a:endParaRPr lang="en-US" altLang="ko-KR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13C39AC1-887F-F18B-D2F4-6E311B989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새로운 왕조인 고려가 건립</a:t>
            </a:r>
            <a:r>
              <a:rPr lang="en-US" altLang="ko-KR" dirty="0"/>
              <a:t>, </a:t>
            </a:r>
            <a:r>
              <a:rPr lang="ko-KR" altLang="en-US" dirty="0"/>
              <a:t>우산국의 지배세력이 고려의 속국으로 관계를 유지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FF00"/>
                </a:solidFill>
              </a:rPr>
              <a:t>고려와 우산국이 군신관계를 형성</a:t>
            </a:r>
            <a:endParaRPr lang="en-US" altLang="ko-KR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tx1"/>
                </a:solidFill>
              </a:rPr>
              <a:t>고려는 관리를 파견 울릉도를 조사함 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ko-KR" altLang="en-US" dirty="0">
                <a:solidFill>
                  <a:srgbClr val="FFFF00"/>
                </a:solidFill>
              </a:rPr>
              <a:t>안무사를 파견</a:t>
            </a:r>
            <a:r>
              <a:rPr lang="en-US" altLang="ko-KR" dirty="0">
                <a:solidFill>
                  <a:srgbClr val="FFFF00"/>
                </a:solidFill>
              </a:rPr>
              <a:t>, </a:t>
            </a:r>
            <a:r>
              <a:rPr lang="ko-KR" altLang="en-US" dirty="0">
                <a:solidFill>
                  <a:srgbClr val="FFFF00"/>
                </a:solidFill>
              </a:rPr>
              <a:t>고려 백성들의 정착 유도</a:t>
            </a:r>
            <a:endParaRPr lang="en-US" altLang="ko-KR" dirty="0">
              <a:solidFill>
                <a:srgbClr val="FFFF00"/>
              </a:solidFill>
            </a:endParaRPr>
          </a:p>
        </p:txBody>
      </p:sp>
      <p:pic>
        <p:nvPicPr>
          <p:cNvPr id="4" name="그림 3" descr="텍스트, 친필이(가) 표시된 사진&#10;&#10;자동 생성된 설명">
            <a:extLst>
              <a:ext uri="{FF2B5EF4-FFF2-40B4-BE49-F238E27FC236}">
                <a16:creationId xmlns:a16="http://schemas.microsoft.com/office/drawing/2014/main" id="{157F4DAA-F1EE-4FAA-68FB-3759CA95C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05" y="1701478"/>
            <a:ext cx="4392385" cy="28727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B79677-6E10-30CF-96EC-49CC580BF601}"/>
              </a:ext>
            </a:extLst>
          </p:cNvPr>
          <p:cNvSpPr txBox="1"/>
          <p:nvPr/>
        </p:nvSpPr>
        <p:spPr>
          <a:xfrm>
            <a:off x="9130197" y="5800136"/>
            <a:ext cx="3911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FF00"/>
                </a:solidFill>
              </a:rPr>
              <a:t>고려사 권 </a:t>
            </a:r>
            <a:r>
              <a:rPr lang="en-US" altLang="ko-KR" sz="1200" dirty="0">
                <a:solidFill>
                  <a:srgbClr val="FFFF00"/>
                </a:solidFill>
              </a:rPr>
              <a:t>1 </a:t>
            </a:r>
            <a:r>
              <a:rPr lang="ko-KR" altLang="en-US" sz="1200" dirty="0">
                <a:solidFill>
                  <a:srgbClr val="FFFF00"/>
                </a:solidFill>
              </a:rPr>
              <a:t>태조 </a:t>
            </a:r>
            <a:r>
              <a:rPr lang="en-US" altLang="ko-KR" sz="1200" dirty="0">
                <a:solidFill>
                  <a:srgbClr val="FFFF00"/>
                </a:solidFill>
              </a:rPr>
              <a:t>13</a:t>
            </a:r>
            <a:r>
              <a:rPr lang="ko-KR" altLang="en-US" sz="1200" dirty="0">
                <a:solidFill>
                  <a:srgbClr val="FFFF00"/>
                </a:solidFill>
              </a:rPr>
              <a:t>년</a:t>
            </a:r>
            <a:r>
              <a:rPr lang="en-US" altLang="ko-KR" sz="1200" dirty="0">
                <a:solidFill>
                  <a:srgbClr val="FFFF00"/>
                </a:solidFill>
              </a:rPr>
              <a:t>(930</a:t>
            </a:r>
            <a:r>
              <a:rPr lang="ko-KR" altLang="en-US" sz="1200" dirty="0">
                <a:solidFill>
                  <a:srgbClr val="FFFF00"/>
                </a:solidFill>
              </a:rPr>
              <a:t>년</a:t>
            </a:r>
            <a:r>
              <a:rPr lang="en-US" altLang="ko-KR" sz="12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2" name="내용 개체 틀 8">
            <a:extLst>
              <a:ext uri="{FF2B5EF4-FFF2-40B4-BE49-F238E27FC236}">
                <a16:creationId xmlns:a16="http://schemas.microsoft.com/office/drawing/2014/main" id="{70990C03-6724-592F-0FBF-FE4BF4618D96}"/>
              </a:ext>
            </a:extLst>
          </p:cNvPr>
          <p:cNvSpPr txBox="1">
            <a:spLocks/>
          </p:cNvSpPr>
          <p:nvPr/>
        </p:nvSpPr>
        <p:spPr>
          <a:xfrm>
            <a:off x="6799644" y="4977571"/>
            <a:ext cx="5262778" cy="1122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“</a:t>
            </a:r>
            <a:r>
              <a:rPr lang="ko-KR" altLang="en-US" dirty="0" err="1"/>
              <a:t>우릉도에서</a:t>
            </a:r>
            <a:r>
              <a:rPr lang="ko-KR" altLang="en-US" dirty="0"/>
              <a:t> </a:t>
            </a:r>
            <a:r>
              <a:rPr lang="ko-KR" altLang="en-US" dirty="0" err="1"/>
              <a:t>백길</a:t>
            </a:r>
            <a:r>
              <a:rPr lang="ko-KR" altLang="en-US" dirty="0"/>
              <a:t> </a:t>
            </a:r>
            <a:r>
              <a:rPr lang="ko-KR" altLang="en-US" dirty="0" err="1"/>
              <a:t>토두가</a:t>
            </a:r>
            <a:r>
              <a:rPr lang="ko-KR" altLang="en-US" dirty="0"/>
              <a:t> 방물을 바치니</a:t>
            </a:r>
            <a:r>
              <a:rPr lang="en-US" altLang="ko-KR" dirty="0"/>
              <a:t>, </a:t>
            </a:r>
            <a:r>
              <a:rPr lang="ko-KR" altLang="en-US" dirty="0" err="1"/>
              <a:t>백길은</a:t>
            </a:r>
            <a:r>
              <a:rPr lang="ko-KR" altLang="en-US" dirty="0"/>
              <a:t> </a:t>
            </a:r>
            <a:r>
              <a:rPr lang="ko-KR" altLang="en-US" dirty="0" err="1"/>
              <a:t>정위에</a:t>
            </a:r>
            <a:r>
              <a:rPr lang="ko-KR" altLang="en-US" dirty="0"/>
              <a:t> </a:t>
            </a:r>
            <a:r>
              <a:rPr lang="ko-KR" altLang="en-US" dirty="0" err="1"/>
              <a:t>토두는</a:t>
            </a:r>
            <a:r>
              <a:rPr lang="ko-KR" altLang="en-US" dirty="0"/>
              <a:t> 정조에 </a:t>
            </a:r>
            <a:r>
              <a:rPr lang="ko-KR" altLang="en-US" dirty="0" err="1"/>
              <a:t>배하였다</a:t>
            </a:r>
            <a:r>
              <a:rPr lang="en-US" altLang="ko-KR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22144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8744F-A133-E35A-BD4F-966B433F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독도의 역사적 </a:t>
            </a:r>
            <a:r>
              <a:rPr lang="ko-KR" alt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권원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97A9FE-FC9B-B138-86A1-C9BBD769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909" y="2654364"/>
            <a:ext cx="11015440" cy="35380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2400" dirty="0"/>
              <a:t>조선왕조가 건국</a:t>
            </a:r>
            <a:r>
              <a:rPr lang="en-US" altLang="ko-KR" sz="2400" dirty="0"/>
              <a:t>, </a:t>
            </a:r>
            <a:r>
              <a:rPr lang="ko-KR" altLang="en-US" sz="2400" dirty="0"/>
              <a:t>울릉도와 독도는 주민 거주가 금지되고 섬이 비워지는 </a:t>
            </a:r>
            <a:r>
              <a:rPr lang="ko-KR" altLang="en-US" sz="2400" dirty="0" err="1"/>
              <a:t>쇄환정책을</a:t>
            </a:r>
            <a:r>
              <a:rPr lang="ko-KR" altLang="en-US" sz="2400" dirty="0"/>
              <a:t> 취함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1882</a:t>
            </a:r>
            <a:r>
              <a:rPr lang="ko-KR" altLang="en-US" sz="2400" dirty="0"/>
              <a:t>년</a:t>
            </a:r>
            <a:r>
              <a:rPr lang="en-US" altLang="ko-KR" sz="2400" dirty="0"/>
              <a:t>(</a:t>
            </a:r>
            <a:r>
              <a:rPr lang="ko-KR" altLang="en-US" sz="2400" dirty="0"/>
              <a:t>고종</a:t>
            </a:r>
            <a:r>
              <a:rPr lang="en-US" altLang="ko-KR" sz="2400" dirty="0"/>
              <a:t>19</a:t>
            </a:r>
            <a:r>
              <a:rPr lang="ko-KR" altLang="en-US" sz="2400" dirty="0"/>
              <a:t>년</a:t>
            </a:r>
            <a:r>
              <a:rPr lang="en-US" altLang="ko-KR" sz="2400" dirty="0"/>
              <a:t>) </a:t>
            </a:r>
            <a:r>
              <a:rPr lang="ko-KR" altLang="en-US" sz="2400" dirty="0"/>
              <a:t>울릉도 개척명령 전 까지 조선의 기본 정책으로 추진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왜구의 약탈 로부터 주민을 보호</a:t>
            </a:r>
            <a:r>
              <a:rPr lang="en-US" altLang="ko-KR" sz="2400" dirty="0"/>
              <a:t>, </a:t>
            </a:r>
            <a:r>
              <a:rPr lang="ko-KR" altLang="en-US" sz="2400" dirty="0"/>
              <a:t>접근을 막으려는 적극적인 통치행위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그럼에도 </a:t>
            </a:r>
            <a:r>
              <a:rPr lang="ko-KR" altLang="en-US" sz="2400" dirty="0">
                <a:solidFill>
                  <a:srgbClr val="FFFF00"/>
                </a:solidFill>
              </a:rPr>
              <a:t>조선 본토의 백성들은 독도를 왕래하며 자원을 채취</a:t>
            </a:r>
            <a:r>
              <a:rPr lang="en-US" altLang="ko-KR" sz="2400" dirty="0">
                <a:solidFill>
                  <a:srgbClr val="FFFF00"/>
                </a:solidFill>
              </a:rPr>
              <a:t>, </a:t>
            </a:r>
            <a:r>
              <a:rPr lang="ko-KR" altLang="en-US" sz="2400" dirty="0">
                <a:solidFill>
                  <a:srgbClr val="FFFF00"/>
                </a:solidFill>
              </a:rPr>
              <a:t>우리 민족의 문화권 유지</a:t>
            </a:r>
            <a:endParaRPr lang="en-US" altLang="ko-K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ko-KR" altLang="en-US" sz="24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BE0D6C-99FC-16F2-2F8A-967699E280FF}"/>
              </a:ext>
            </a:extLst>
          </p:cNvPr>
          <p:cNvSpPr txBox="1">
            <a:spLocks/>
          </p:cNvSpPr>
          <p:nvPr/>
        </p:nvSpPr>
        <p:spPr>
          <a:xfrm>
            <a:off x="906484" y="1419330"/>
            <a:ext cx="5793604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/>
              <a:t>&lt;</a:t>
            </a:r>
            <a:r>
              <a:rPr lang="ko-KR" altLang="en-US" sz="2400" b="1" dirty="0"/>
              <a:t>조선의 </a:t>
            </a:r>
            <a:r>
              <a:rPr lang="ko-KR" altLang="en-US" sz="2400" b="1" dirty="0">
                <a:solidFill>
                  <a:schemeClr val="tx1"/>
                </a:solidFill>
              </a:rPr>
              <a:t>건국과</a:t>
            </a:r>
            <a:r>
              <a:rPr lang="ko-KR" altLang="en-US" sz="2400" b="1" dirty="0">
                <a:solidFill>
                  <a:srgbClr val="FFFF00"/>
                </a:solidFill>
              </a:rPr>
              <a:t> </a:t>
            </a:r>
            <a:r>
              <a:rPr lang="ko-KR" altLang="en-US" sz="2400" b="1" dirty="0" err="1">
                <a:solidFill>
                  <a:srgbClr val="FFFF00"/>
                </a:solidFill>
              </a:rPr>
              <a:t>쇄환정책</a:t>
            </a:r>
            <a:r>
              <a:rPr lang="en-US" altLang="ko-KR" sz="2400" b="1" dirty="0">
                <a:solidFill>
                  <a:srgbClr val="FFFF00"/>
                </a:solidFill>
              </a:rPr>
              <a:t>&gt;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16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8744F-A133-E35A-BD4F-966B433F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독도의 역사적 </a:t>
            </a:r>
            <a:r>
              <a:rPr lang="ko-KR" alt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권원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BE0D6C-99FC-16F2-2F8A-967699E280FF}"/>
              </a:ext>
            </a:extLst>
          </p:cNvPr>
          <p:cNvSpPr txBox="1">
            <a:spLocks/>
          </p:cNvSpPr>
          <p:nvPr/>
        </p:nvSpPr>
        <p:spPr>
          <a:xfrm>
            <a:off x="906484" y="1419330"/>
            <a:ext cx="5793604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/>
              <a:t>&lt;</a:t>
            </a:r>
            <a:r>
              <a:rPr lang="ko-KR" altLang="en-US" sz="2400" b="1" dirty="0"/>
              <a:t>울릉도 </a:t>
            </a:r>
            <a:r>
              <a:rPr lang="ko-KR" altLang="en-US" sz="2400" b="1" dirty="0" err="1"/>
              <a:t>쟁계</a:t>
            </a:r>
            <a:r>
              <a:rPr lang="en-US" altLang="ko-KR" sz="2400" b="1" dirty="0"/>
              <a:t>, </a:t>
            </a:r>
            <a:r>
              <a:rPr lang="ko-KR" altLang="en-US" sz="2400" b="1" dirty="0" err="1">
                <a:solidFill>
                  <a:schemeClr val="tx1"/>
                </a:solidFill>
              </a:rPr>
              <a:t>수토정책</a:t>
            </a:r>
            <a:r>
              <a:rPr lang="en-US" altLang="ko-KR" sz="2400" b="1" dirty="0">
                <a:solidFill>
                  <a:schemeClr val="tx1"/>
                </a:solidFill>
              </a:rPr>
              <a:t>&gt;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그림 5" descr="텍스트, 폰트, 스크린샷, 대수학이(가) 표시된 사진&#10;&#10;자동 생성된 설명">
            <a:extLst>
              <a:ext uri="{FF2B5EF4-FFF2-40B4-BE49-F238E27FC236}">
                <a16:creationId xmlns:a16="http://schemas.microsoft.com/office/drawing/2014/main" id="{9C66FED4-76EB-57CD-CF4E-F1314D232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5" y="2724322"/>
            <a:ext cx="10371116" cy="30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4DA369-605C-746C-B8D6-A07D3924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독도의 정의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1FE0A2C8-E302-1B0A-3C57-60DBCF5E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22" y="3575959"/>
            <a:ext cx="5262778" cy="3159001"/>
          </a:xfrm>
        </p:spPr>
        <p:txBody>
          <a:bodyPr anchor="t">
            <a:normAutofit/>
          </a:bodyPr>
          <a:lstStyle/>
          <a:p>
            <a:r>
              <a:rPr lang="ko-KR" altLang="en-US" b="1" dirty="0">
                <a:solidFill>
                  <a:srgbClr val="92D050"/>
                </a:solidFill>
              </a:rPr>
              <a:t>대한민국 정부 소유의 국유지</a:t>
            </a:r>
            <a:r>
              <a:rPr lang="ko-KR" altLang="en-US" dirty="0"/>
              <a:t>로서</a:t>
            </a:r>
            <a:endParaRPr lang="en-US" altLang="ko-KR" dirty="0"/>
          </a:p>
          <a:p>
            <a:pPr marL="0" indent="0">
              <a:buNone/>
            </a:pPr>
            <a:r>
              <a:rPr lang="en-US" dirty="0"/>
              <a:t>     1982</a:t>
            </a:r>
            <a:r>
              <a:rPr lang="ko-KR" altLang="en-US" dirty="0"/>
              <a:t>년 천연기념물로 지정된 섬</a:t>
            </a:r>
            <a:endParaRPr lang="en-US" dirty="0"/>
          </a:p>
        </p:txBody>
      </p:sp>
      <p:pic>
        <p:nvPicPr>
          <p:cNvPr id="5" name="내용 개체 틀 4" descr="하늘, 텍스트, 물, 자연이(가) 표시된 사진&#10;&#10;자동 생성된 설명">
            <a:extLst>
              <a:ext uri="{FF2B5EF4-FFF2-40B4-BE49-F238E27FC236}">
                <a16:creationId xmlns:a16="http://schemas.microsoft.com/office/drawing/2014/main" id="{FD3D83D2-DDD8-C10D-44D9-BD63FD49E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2961"/>
            <a:ext cx="5262777" cy="4352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6935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8744F-A133-E35A-BD4F-966B433F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독도의 역사적 </a:t>
            </a:r>
            <a:r>
              <a:rPr lang="ko-KR" alt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권원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BE0D6C-99FC-16F2-2F8A-967699E280FF}"/>
              </a:ext>
            </a:extLst>
          </p:cNvPr>
          <p:cNvSpPr txBox="1">
            <a:spLocks/>
          </p:cNvSpPr>
          <p:nvPr/>
        </p:nvSpPr>
        <p:spPr>
          <a:xfrm>
            <a:off x="906484" y="1419330"/>
            <a:ext cx="5793604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/>
              <a:t>&lt;</a:t>
            </a:r>
            <a:r>
              <a:rPr lang="ko-KR" altLang="en-US" sz="2400" b="1" dirty="0"/>
              <a:t>울릉도 </a:t>
            </a:r>
            <a:r>
              <a:rPr lang="ko-KR" altLang="en-US" sz="2400" b="1" dirty="0" err="1"/>
              <a:t>쟁계</a:t>
            </a:r>
            <a:r>
              <a:rPr lang="en-US" altLang="ko-KR" sz="2400" b="1" dirty="0"/>
              <a:t>, </a:t>
            </a:r>
            <a:r>
              <a:rPr lang="ko-KR" altLang="en-US" sz="2400" b="1" dirty="0" err="1">
                <a:solidFill>
                  <a:schemeClr val="tx1"/>
                </a:solidFill>
              </a:rPr>
              <a:t>수토정책</a:t>
            </a:r>
            <a:r>
              <a:rPr lang="en-US" altLang="ko-KR" sz="2400" b="1" dirty="0">
                <a:solidFill>
                  <a:schemeClr val="tx1"/>
                </a:solidFill>
              </a:rPr>
              <a:t>&gt;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0ED525-CBF6-1006-3397-D4021B7A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909" y="2654364"/>
            <a:ext cx="11015440" cy="353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/>
              <a:t>1693</a:t>
            </a:r>
            <a:r>
              <a:rPr lang="ko-KR" altLang="en-US" sz="2400" dirty="0"/>
              <a:t>년 안용복이 불법 어로행위를 하던 일본 어부에게 강제 피랍 </a:t>
            </a:r>
            <a:r>
              <a:rPr lang="en-US" altLang="ko-KR" sz="2400" dirty="0"/>
              <a:t>(1</a:t>
            </a:r>
            <a:r>
              <a:rPr lang="ko-KR" altLang="en-US" sz="2400" dirty="0"/>
              <a:t>차 도일</a:t>
            </a:r>
            <a:r>
              <a:rPr lang="en-US" altLang="ko-KR" sz="2400" dirty="0"/>
              <a:t>)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ko-KR" altLang="en-US" sz="2400" dirty="0"/>
              <a:t>일본의 침탈야욕 확인</a:t>
            </a:r>
            <a:r>
              <a:rPr lang="en-US" altLang="ko-KR" sz="2400" dirty="0"/>
              <a:t>,  </a:t>
            </a:r>
            <a:r>
              <a:rPr lang="ko-KR" altLang="en-US" sz="2400" dirty="0"/>
              <a:t>울릉도와 독도의 영유권이 조선에 있음을 강력 주장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: </a:t>
            </a:r>
            <a:r>
              <a:rPr lang="ko-KR" altLang="en-US" sz="2400" dirty="0">
                <a:solidFill>
                  <a:srgbClr val="FFFF00"/>
                </a:solidFill>
              </a:rPr>
              <a:t>개인의 월경 문제가 아닌 조선과 일본 정부의 공식적 </a:t>
            </a:r>
            <a:r>
              <a:rPr lang="ko-KR" altLang="en-US" sz="2400" dirty="0" err="1">
                <a:solidFill>
                  <a:srgbClr val="FFFF00"/>
                </a:solidFill>
              </a:rPr>
              <a:t>쟁계의</a:t>
            </a:r>
            <a:r>
              <a:rPr lang="ko-KR" altLang="en-US" sz="2400" dirty="0">
                <a:solidFill>
                  <a:srgbClr val="FFFF00"/>
                </a:solidFill>
              </a:rPr>
              <a:t> 계기가 됨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C8739BC5-E38E-2E52-0941-74F5F5EA89B0}"/>
              </a:ext>
            </a:extLst>
          </p:cNvPr>
          <p:cNvSpPr txBox="1">
            <a:spLocks/>
          </p:cNvSpPr>
          <p:nvPr/>
        </p:nvSpPr>
        <p:spPr>
          <a:xfrm>
            <a:off x="906484" y="4423410"/>
            <a:ext cx="11015440" cy="54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dirty="0"/>
              <a:t>1696</a:t>
            </a:r>
            <a:r>
              <a:rPr lang="ko-KR" altLang="en-US" sz="2400" dirty="0"/>
              <a:t>년 </a:t>
            </a:r>
            <a:r>
              <a:rPr lang="en-US" altLang="ko-KR" sz="2400" dirty="0"/>
              <a:t>3</a:t>
            </a:r>
            <a:r>
              <a:rPr lang="ko-KR" altLang="en-US" sz="2400" dirty="0"/>
              <a:t>월</a:t>
            </a:r>
            <a:r>
              <a:rPr lang="en-US" altLang="ko-KR" sz="2400" dirty="0"/>
              <a:t>(2</a:t>
            </a:r>
            <a:r>
              <a:rPr lang="ko-KR" altLang="en-US" sz="2400" dirty="0"/>
              <a:t>차 도일</a:t>
            </a:r>
            <a:r>
              <a:rPr lang="en-US" altLang="ko-KR" sz="2400" dirty="0"/>
              <a:t>) </a:t>
            </a:r>
            <a:r>
              <a:rPr lang="ko-KR" altLang="en-US" sz="2400" dirty="0"/>
              <a:t>안용복은 스스로를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울릉우산양도감세장</a:t>
            </a:r>
            <a:r>
              <a:rPr lang="en-US" altLang="ko-KR" sz="2400" dirty="0"/>
              <a:t>’</a:t>
            </a:r>
            <a:r>
              <a:rPr lang="ko-KR" altLang="en-US" sz="2400" dirty="0"/>
              <a:t> 이라 칭함</a:t>
            </a:r>
            <a:endParaRPr lang="en-US" altLang="ko-KR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400" dirty="0"/>
          </a:p>
          <a:p>
            <a:pPr marL="0" indent="0">
              <a:buFont typeface="Arial" panose="020B0604020202020204" pitchFamily="34" charset="0"/>
              <a:buNone/>
            </a:pPr>
            <a:endParaRPr lang="ko-KR" altLang="en-US" sz="2400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D6B58B-C15F-3CA9-756A-6337FA29605D}"/>
              </a:ext>
            </a:extLst>
          </p:cNvPr>
          <p:cNvSpPr txBox="1">
            <a:spLocks/>
          </p:cNvSpPr>
          <p:nvPr/>
        </p:nvSpPr>
        <p:spPr>
          <a:xfrm>
            <a:off x="906484" y="5167156"/>
            <a:ext cx="11015440" cy="814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dirty="0"/>
              <a:t>1697</a:t>
            </a:r>
            <a:r>
              <a:rPr lang="ko-KR" altLang="en-US" sz="2400" dirty="0"/>
              <a:t>년 </a:t>
            </a:r>
            <a:r>
              <a:rPr lang="en-US" altLang="ko-KR" sz="2400" dirty="0"/>
              <a:t>2</a:t>
            </a:r>
            <a:r>
              <a:rPr lang="ko-KR" altLang="en-US" sz="2400" dirty="0"/>
              <a:t>월 동래부사에게 </a:t>
            </a:r>
            <a:r>
              <a:rPr lang="ko-KR" altLang="en-US" sz="2400" dirty="0" err="1"/>
              <a:t>서게를</a:t>
            </a:r>
            <a:r>
              <a:rPr lang="ko-KR" altLang="en-US" sz="2400" dirty="0"/>
              <a:t> 보내 일본인의 울릉도 출어 금지를 공식적으로 확인</a:t>
            </a:r>
            <a:r>
              <a:rPr lang="en-US" altLang="ko-KR" sz="2400" dirty="0"/>
              <a:t>, </a:t>
            </a:r>
            <a:r>
              <a:rPr lang="ko-KR" altLang="en-US" sz="2400" dirty="0">
                <a:solidFill>
                  <a:srgbClr val="FFFF00"/>
                </a:solidFill>
              </a:rPr>
              <a:t>울릉도와 독도가 조선의 영토임이 재천명되었음</a:t>
            </a:r>
            <a:endParaRPr lang="en-US" altLang="ko-KR" sz="2400" dirty="0">
              <a:solidFill>
                <a:srgbClr val="FFFF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400" dirty="0"/>
          </a:p>
          <a:p>
            <a:pPr marL="0" indent="0">
              <a:buFont typeface="Arial" panose="020B0604020202020204" pitchFamily="34" charset="0"/>
              <a:buNone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3568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8744F-A133-E35A-BD4F-966B433F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독도의 역사적 </a:t>
            </a:r>
            <a:r>
              <a:rPr lang="ko-KR" alt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권원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BE0D6C-99FC-16F2-2F8A-967699E280FF}"/>
              </a:ext>
            </a:extLst>
          </p:cNvPr>
          <p:cNvSpPr txBox="1">
            <a:spLocks/>
          </p:cNvSpPr>
          <p:nvPr/>
        </p:nvSpPr>
        <p:spPr>
          <a:xfrm>
            <a:off x="906484" y="1419330"/>
            <a:ext cx="5793604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/>
              <a:t>&lt;</a:t>
            </a:r>
            <a:r>
              <a:rPr lang="ko-KR" altLang="en-US" sz="2400" b="1" dirty="0"/>
              <a:t>조선이 기록한 울릉도 그리고 독도</a:t>
            </a:r>
            <a:r>
              <a:rPr lang="en-US" altLang="ko-KR" sz="2400" b="1" dirty="0">
                <a:solidFill>
                  <a:schemeClr val="tx1"/>
                </a:solidFill>
              </a:rPr>
              <a:t>&gt;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0ED525-CBF6-1006-3397-D4021B7A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909" y="2654364"/>
            <a:ext cx="11015440" cy="169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조선 건국 이후 통치체계의 확립</a:t>
            </a:r>
            <a:r>
              <a:rPr lang="en-US" altLang="ko-KR" sz="2400" dirty="0"/>
              <a:t>, </a:t>
            </a:r>
            <a:r>
              <a:rPr lang="ko-KR" altLang="en-US" sz="2400" dirty="0">
                <a:solidFill>
                  <a:srgbClr val="FFC000"/>
                </a:solidFill>
              </a:rPr>
              <a:t>울릉도와 독도 </a:t>
            </a:r>
            <a:r>
              <a:rPr lang="ko-KR" altLang="en-US" sz="2400" dirty="0"/>
              <a:t>▶ </a:t>
            </a:r>
            <a:r>
              <a:rPr lang="ko-KR" altLang="en-US" sz="2400" dirty="0">
                <a:solidFill>
                  <a:srgbClr val="FFC000"/>
                </a:solidFill>
              </a:rPr>
              <a:t>강원도 울진현에 소속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C8739BC5-E38E-2E52-0941-74F5F5EA89B0}"/>
              </a:ext>
            </a:extLst>
          </p:cNvPr>
          <p:cNvSpPr txBox="1">
            <a:spLocks/>
          </p:cNvSpPr>
          <p:nvPr/>
        </p:nvSpPr>
        <p:spPr>
          <a:xfrm>
            <a:off x="849760" y="3548829"/>
            <a:ext cx="11015440" cy="108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rgbClr val="FFC000"/>
                </a:solidFill>
              </a:rPr>
              <a:t>세종실록지리지</a:t>
            </a:r>
            <a:r>
              <a:rPr lang="en-US" altLang="ko-KR" sz="2400" dirty="0">
                <a:solidFill>
                  <a:srgbClr val="FFC000"/>
                </a:solidFill>
              </a:rPr>
              <a:t>, </a:t>
            </a:r>
            <a:r>
              <a:rPr lang="ko-KR" altLang="en-US" sz="2400" dirty="0" err="1">
                <a:solidFill>
                  <a:srgbClr val="FFC000"/>
                </a:solidFill>
              </a:rPr>
              <a:t>신증동국여지승람</a:t>
            </a:r>
            <a:r>
              <a:rPr lang="en-US" altLang="ko-KR" sz="2400" dirty="0">
                <a:solidFill>
                  <a:srgbClr val="FFC000"/>
                </a:solidFill>
              </a:rPr>
              <a:t>, </a:t>
            </a:r>
            <a:r>
              <a:rPr lang="ko-KR" altLang="en-US" sz="2400" dirty="0" err="1">
                <a:solidFill>
                  <a:srgbClr val="FFC000"/>
                </a:solidFill>
              </a:rPr>
              <a:t>만기요람</a:t>
            </a:r>
            <a:r>
              <a:rPr lang="ko-KR" altLang="en-US" sz="2400" dirty="0">
                <a:solidFill>
                  <a:srgbClr val="FFC000"/>
                </a:solidFill>
              </a:rPr>
              <a:t> </a:t>
            </a:r>
            <a:r>
              <a:rPr lang="ko-KR" altLang="en-US" sz="2400" dirty="0"/>
              <a:t>등 대표적인 조선의 지리지</a:t>
            </a:r>
            <a:endParaRPr lang="en-US" altLang="ko-K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dirty="0"/>
              <a:t>: </a:t>
            </a:r>
            <a:r>
              <a:rPr lang="ko-KR" altLang="en-US" sz="2400" dirty="0"/>
              <a:t>효율적인 지방지배와 자국영토에 대한 이해 재고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D6B58B-C15F-3CA9-756A-6337FA29605D}"/>
              </a:ext>
            </a:extLst>
          </p:cNvPr>
          <p:cNvSpPr txBox="1">
            <a:spLocks/>
          </p:cNvSpPr>
          <p:nvPr/>
        </p:nvSpPr>
        <p:spPr>
          <a:xfrm>
            <a:off x="906484" y="4895642"/>
            <a:ext cx="11015440" cy="1086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/>
              <a:t>조선시대 고지도에서 울릉도와 독도를 조선의 영토임을 보여주고 있음</a:t>
            </a:r>
            <a:endParaRPr lang="en-US" altLang="ko-K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/>
              <a:t>당시 제작된 </a:t>
            </a:r>
            <a:r>
              <a:rPr lang="ko-KR" altLang="en-US" sz="2400" dirty="0">
                <a:solidFill>
                  <a:srgbClr val="FFC000"/>
                </a:solidFill>
              </a:rPr>
              <a:t>일본의 지도 역시 두 섬을 조선의 영토임을 분명히 나타내고 있음</a:t>
            </a:r>
            <a:endParaRPr lang="en-US" altLang="ko-KR" sz="2400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052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종이, 친필, 원고이(가) 표시된 사진&#10;&#10;자동 생성된 설명">
            <a:extLst>
              <a:ext uri="{FF2B5EF4-FFF2-40B4-BE49-F238E27FC236}">
                <a16:creationId xmlns:a16="http://schemas.microsoft.com/office/drawing/2014/main" id="{26FCEFCD-6E44-F72F-238B-595EFB25C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5805" r="12599" b="7911"/>
          <a:stretch/>
        </p:blipFill>
        <p:spPr>
          <a:xfrm>
            <a:off x="5088706" y="200250"/>
            <a:ext cx="6947768" cy="2855466"/>
          </a:xfrm>
          <a:prstGeom prst="rect">
            <a:avLst/>
          </a:prstGeom>
        </p:spPr>
      </p:pic>
      <p:pic>
        <p:nvPicPr>
          <p:cNvPr id="9" name="그림 8" descr="베이지, 갈색, 예술, 문구용품이(가) 표시된 사진&#10;&#10;자동 생성된 설명">
            <a:extLst>
              <a:ext uri="{FF2B5EF4-FFF2-40B4-BE49-F238E27FC236}">
                <a16:creationId xmlns:a16="http://schemas.microsoft.com/office/drawing/2014/main" id="{A0AAA461-706A-D04C-52C6-F7F324085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2" r="37252"/>
          <a:stretch/>
        </p:blipFill>
        <p:spPr>
          <a:xfrm>
            <a:off x="667353" y="385445"/>
            <a:ext cx="4298185" cy="5534025"/>
          </a:xfrm>
          <a:prstGeom prst="rect">
            <a:avLst/>
          </a:prstGeom>
        </p:spPr>
      </p:pic>
      <p:pic>
        <p:nvPicPr>
          <p:cNvPr id="5" name="내용 개체 틀 4" descr="텍스트, 예술, 그림, 스케치이(가) 표시된 사진&#10;&#10;자동 생성된 설명">
            <a:extLst>
              <a:ext uri="{FF2B5EF4-FFF2-40B4-BE49-F238E27FC236}">
                <a16:creationId xmlns:a16="http://schemas.microsoft.com/office/drawing/2014/main" id="{D58F6356-58C5-030E-E3A1-2C41B007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t="7249" r="21727" b="6965"/>
          <a:stretch/>
        </p:blipFill>
        <p:spPr>
          <a:xfrm>
            <a:off x="5088706" y="3152457"/>
            <a:ext cx="6947768" cy="2855467"/>
          </a:xfrm>
        </p:spPr>
      </p:pic>
    </p:spTree>
    <p:extLst>
      <p:ext uri="{BB962C8B-B14F-4D97-AF65-F5344CB8AC3E}">
        <p14:creationId xmlns:p14="http://schemas.microsoft.com/office/powerpoint/2010/main" val="2816837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번호이(가) 표시된 사진&#10;&#10;자동 생성된 설명">
            <a:extLst>
              <a:ext uri="{FF2B5EF4-FFF2-40B4-BE49-F238E27FC236}">
                <a16:creationId xmlns:a16="http://schemas.microsoft.com/office/drawing/2014/main" id="{B4D7890E-B87D-C541-D181-41902F161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7" y="880195"/>
            <a:ext cx="7482935" cy="4860848"/>
          </a:xfr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3E9B865C-8CC5-492D-D49F-4F50445CD595}"/>
              </a:ext>
            </a:extLst>
          </p:cNvPr>
          <p:cNvSpPr txBox="1">
            <a:spLocks/>
          </p:cNvSpPr>
          <p:nvPr/>
        </p:nvSpPr>
        <p:spPr>
          <a:xfrm>
            <a:off x="8567122" y="2673301"/>
            <a:ext cx="3979835" cy="3507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E331F-C719-3F70-E63E-7FF12EA6453D}"/>
              </a:ext>
            </a:extLst>
          </p:cNvPr>
          <p:cNvSpPr txBox="1"/>
          <p:nvPr/>
        </p:nvSpPr>
        <p:spPr>
          <a:xfrm>
            <a:off x="8567122" y="880195"/>
            <a:ext cx="28936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effectLst/>
                <a:ea typeface="돋움" panose="020B0600000101010101" pitchFamily="50" charset="-127"/>
              </a:rPr>
              <a:t>1911</a:t>
            </a:r>
            <a:r>
              <a:rPr lang="ko-KR" altLang="en-US" b="0" i="0" dirty="0">
                <a:effectLst/>
                <a:ea typeface="돋움" panose="020B0600000101010101" pitchFamily="50" charset="-127"/>
              </a:rPr>
              <a:t>년 일본 해군 수로부에서 발행</a:t>
            </a:r>
            <a:endParaRPr lang="en-US" altLang="ko-KR" b="0" i="0" dirty="0">
              <a:effectLst/>
              <a:ea typeface="돋움" panose="020B0600000101010101" pitchFamily="50" charset="-127"/>
            </a:endParaRPr>
          </a:p>
          <a:p>
            <a:pPr algn="l"/>
            <a:endParaRPr lang="ko-KR" altLang="en-US" b="0" i="0" dirty="0">
              <a:effectLst/>
              <a:ea typeface="돋움" panose="020B0600000101010101" pitchFamily="50" charset="-127"/>
            </a:endParaRPr>
          </a:p>
          <a:p>
            <a:pPr algn="l"/>
            <a:r>
              <a:rPr lang="ko-KR" altLang="en-US" b="0" i="0" dirty="0">
                <a:effectLst/>
                <a:ea typeface="돋움" panose="020B0600000101010101" pitchFamily="50" charset="-127"/>
              </a:rPr>
              <a:t>다케시마를 일본해에 위치한 섬으로 기록하고 있음</a:t>
            </a:r>
            <a:r>
              <a:rPr lang="en-US" altLang="ko-KR" b="0" i="0" dirty="0">
                <a:effectLst/>
                <a:ea typeface="돋움" panose="020B0600000101010101" pitchFamily="50" charset="-127"/>
              </a:rPr>
              <a:t>.</a:t>
            </a:r>
          </a:p>
          <a:p>
            <a:pPr algn="l"/>
            <a:endParaRPr lang="en-US" altLang="ko-KR" b="0" i="0" dirty="0">
              <a:effectLst/>
              <a:ea typeface="돋움" panose="020B0600000101010101" pitchFamily="50" charset="-127"/>
            </a:endParaRPr>
          </a:p>
          <a:p>
            <a:pPr algn="l"/>
            <a:r>
              <a:rPr lang="en-US" altLang="ko-KR" b="0" i="0" dirty="0">
                <a:effectLst/>
                <a:ea typeface="돋움" panose="020B0600000101010101" pitchFamily="50" charset="-127"/>
              </a:rPr>
              <a:t> </a:t>
            </a:r>
            <a:r>
              <a:rPr lang="ko-KR" altLang="en-US" b="0" i="0" dirty="0">
                <a:effectLst/>
                <a:ea typeface="돋움" panose="020B0600000101010101" pitchFamily="50" charset="-127"/>
              </a:rPr>
              <a:t>해군성이 </a:t>
            </a:r>
            <a:r>
              <a:rPr lang="en-US" altLang="ko-KR" b="0" i="0" dirty="0">
                <a:effectLst/>
                <a:ea typeface="돋움" panose="020B0600000101010101" pitchFamily="50" charset="-127"/>
              </a:rPr>
              <a:t>1905</a:t>
            </a:r>
            <a:r>
              <a:rPr lang="ko-KR" altLang="en-US" b="0" i="0" dirty="0">
                <a:effectLst/>
                <a:ea typeface="돋움" panose="020B0600000101010101" pitchFamily="50" charset="-127"/>
              </a:rPr>
              <a:t>년에 독도에 </a:t>
            </a:r>
            <a:r>
              <a:rPr lang="ko-KR" altLang="en-US" b="0" i="0" dirty="0" err="1">
                <a:effectLst/>
                <a:ea typeface="돋움" panose="020B0600000101010101" pitchFamily="50" charset="-127"/>
              </a:rPr>
              <a:t>다케시마란</a:t>
            </a:r>
            <a:r>
              <a:rPr lang="ko-KR" altLang="en-US" b="0" i="0" dirty="0">
                <a:effectLst/>
                <a:ea typeface="돋움" panose="020B0600000101010101" pitchFamily="50" charset="-127"/>
              </a:rPr>
              <a:t> 이름을 붙여 </a:t>
            </a:r>
            <a:r>
              <a:rPr lang="ko-KR" altLang="en-US" b="0" i="0" dirty="0" err="1">
                <a:effectLst/>
                <a:ea typeface="돋움" panose="020B0600000101010101" pitchFamily="50" charset="-127"/>
              </a:rPr>
              <a:t>시마네현</a:t>
            </a:r>
            <a:r>
              <a:rPr lang="en-US" altLang="ko-KR" b="0" i="0" dirty="0">
                <a:effectLst/>
                <a:ea typeface="돋움" panose="020B0600000101010101" pitchFamily="50" charset="-127"/>
              </a:rPr>
              <a:t>(</a:t>
            </a:r>
            <a:r>
              <a:rPr lang="ko-KR" altLang="en-US" b="0" i="0" dirty="0">
                <a:effectLst/>
                <a:ea typeface="돋움" panose="020B0600000101010101" pitchFamily="50" charset="-127"/>
              </a:rPr>
              <a:t>島根縣</a:t>
            </a:r>
            <a:r>
              <a:rPr lang="en-US" altLang="ko-KR" b="0" i="0" dirty="0">
                <a:effectLst/>
                <a:ea typeface="돋움" panose="020B0600000101010101" pitchFamily="50" charset="-127"/>
              </a:rPr>
              <a:t>)</a:t>
            </a:r>
            <a:r>
              <a:rPr lang="ko-KR" altLang="en-US" b="0" i="0" dirty="0">
                <a:effectLst/>
                <a:ea typeface="돋움" panose="020B0600000101010101" pitchFamily="50" charset="-127"/>
              </a:rPr>
              <a:t>에 편입시킨 다음에 일본의 영토로 인식하고 있었음을 </a:t>
            </a:r>
            <a:r>
              <a:rPr lang="ko-KR" altLang="en-US" b="0" i="0" dirty="0" err="1">
                <a:effectLst/>
                <a:ea typeface="돋움" panose="020B0600000101010101" pitchFamily="50" charset="-127"/>
              </a:rPr>
              <a:t>말해줌</a:t>
            </a:r>
            <a:r>
              <a:rPr lang="en-US" altLang="ko-KR" b="0" i="0" dirty="0">
                <a:effectLst/>
                <a:ea typeface="돋움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920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8744F-A133-E35A-BD4F-966B433F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독도의 역사적 </a:t>
            </a:r>
            <a:r>
              <a:rPr lang="ko-KR" alt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권원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BE0D6C-99FC-16F2-2F8A-967699E280FF}"/>
              </a:ext>
            </a:extLst>
          </p:cNvPr>
          <p:cNvSpPr txBox="1">
            <a:spLocks/>
          </p:cNvSpPr>
          <p:nvPr/>
        </p:nvSpPr>
        <p:spPr>
          <a:xfrm>
            <a:off x="906484" y="1419330"/>
            <a:ext cx="5793604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/>
              <a:t>&lt;</a:t>
            </a:r>
            <a:r>
              <a:rPr lang="ko-KR" altLang="en-US" sz="2400" b="1" dirty="0" err="1"/>
              <a:t>근현대</a:t>
            </a:r>
            <a:r>
              <a:rPr lang="en-US" altLang="ko-KR" sz="2400" b="1" dirty="0"/>
              <a:t>,</a:t>
            </a:r>
            <a:r>
              <a:rPr lang="ko-KR" altLang="en-US" sz="2400" b="1" dirty="0"/>
              <a:t> 울릉도 그리고 독도</a:t>
            </a:r>
            <a:r>
              <a:rPr lang="en-US" altLang="ko-KR" sz="2400" b="1" dirty="0">
                <a:solidFill>
                  <a:schemeClr val="tx1"/>
                </a:solidFill>
              </a:rPr>
              <a:t>&gt;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0ED525-CBF6-1006-3397-D4021B7A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909" y="2654364"/>
            <a:ext cx="11015440" cy="169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>
                <a:solidFill>
                  <a:srgbClr val="FFC000"/>
                </a:solidFill>
              </a:rPr>
              <a:t>러일전쟁에서 일본은 독도의 중요성을 깨달음 → </a:t>
            </a:r>
            <a:r>
              <a:rPr lang="en-US" altLang="ko-KR" sz="2400" dirty="0">
                <a:solidFill>
                  <a:srgbClr val="FFC000"/>
                </a:solidFill>
              </a:rPr>
              <a:t>1905</a:t>
            </a:r>
            <a:r>
              <a:rPr lang="ko-KR" altLang="en-US" sz="2400" dirty="0">
                <a:solidFill>
                  <a:srgbClr val="FFC000"/>
                </a:solidFill>
              </a:rPr>
              <a:t>년 </a:t>
            </a:r>
            <a:r>
              <a:rPr lang="en-US" altLang="ko-KR" sz="2400" dirty="0">
                <a:solidFill>
                  <a:srgbClr val="FFC000"/>
                </a:solidFill>
              </a:rPr>
              <a:t>1</a:t>
            </a:r>
            <a:r>
              <a:rPr lang="ko-KR" altLang="en-US" sz="2400" dirty="0">
                <a:solidFill>
                  <a:srgbClr val="FFC000"/>
                </a:solidFill>
              </a:rPr>
              <a:t>월 </a:t>
            </a:r>
            <a:r>
              <a:rPr lang="en-US" altLang="ko-KR" sz="2400" dirty="0">
                <a:solidFill>
                  <a:srgbClr val="FFC000"/>
                </a:solidFill>
              </a:rPr>
              <a:t>28</a:t>
            </a:r>
            <a:r>
              <a:rPr lang="ko-KR" altLang="en-US" sz="2400" dirty="0">
                <a:solidFill>
                  <a:srgbClr val="FFC000"/>
                </a:solidFill>
              </a:rPr>
              <a:t>일 독도 편입 결정</a:t>
            </a:r>
            <a:endParaRPr lang="en-US" altLang="ko-KR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ko-KR" altLang="en-US" sz="2400" dirty="0">
              <a:solidFill>
                <a:srgbClr val="FFC000"/>
              </a:solidFill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C8739BC5-E38E-2E52-0941-74F5F5EA89B0}"/>
              </a:ext>
            </a:extLst>
          </p:cNvPr>
          <p:cNvSpPr txBox="1">
            <a:spLocks/>
          </p:cNvSpPr>
          <p:nvPr/>
        </p:nvSpPr>
        <p:spPr>
          <a:xfrm>
            <a:off x="849760" y="3548829"/>
            <a:ext cx="11015440" cy="108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 err="1"/>
              <a:t>을사늑약으로</a:t>
            </a:r>
            <a:r>
              <a:rPr lang="ko-KR" altLang="en-US" sz="2400" dirty="0"/>
              <a:t> 외교권 박탈</a:t>
            </a:r>
            <a:r>
              <a:rPr lang="en-US" altLang="ko-KR" sz="2400" dirty="0"/>
              <a:t>, 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조선통감부</a:t>
            </a:r>
            <a:r>
              <a:rPr lang="ko-KR" altLang="en-US" sz="2400" dirty="0"/>
              <a:t> 설치 이후 연안을 일본인에게 빼앗김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D6B58B-C15F-3CA9-756A-6337FA29605D}"/>
              </a:ext>
            </a:extLst>
          </p:cNvPr>
          <p:cNvSpPr txBox="1">
            <a:spLocks/>
          </p:cNvSpPr>
          <p:nvPr/>
        </p:nvSpPr>
        <p:spPr>
          <a:xfrm>
            <a:off x="906484" y="4895642"/>
            <a:ext cx="11015440" cy="108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dirty="0"/>
              <a:t>1942</a:t>
            </a:r>
            <a:r>
              <a:rPr lang="ko-KR" altLang="en-US" sz="2400" dirty="0"/>
              <a:t>년 태평양전쟁 발발 울릉도 독도에 살던 주민이 대규모 공출과 징용당함</a:t>
            </a:r>
            <a:endParaRPr lang="en-US" altLang="ko-K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rgbClr val="FFFF00"/>
                </a:solidFill>
              </a:rPr>
              <a:t>일본 </a:t>
            </a:r>
            <a:r>
              <a:rPr lang="ko-KR" altLang="en-US" sz="2400" dirty="0" err="1">
                <a:solidFill>
                  <a:srgbClr val="FFFF00"/>
                </a:solidFill>
              </a:rPr>
              <a:t>해군성</a:t>
            </a:r>
            <a:r>
              <a:rPr lang="ko-KR" altLang="en-US" sz="2400" dirty="0">
                <a:solidFill>
                  <a:srgbClr val="FFFF00"/>
                </a:solidFill>
              </a:rPr>
              <a:t> 수로부에서 작성한 </a:t>
            </a:r>
            <a:r>
              <a:rPr lang="en-US" altLang="ko-KR" sz="2400" dirty="0">
                <a:solidFill>
                  <a:srgbClr val="FFFF00"/>
                </a:solidFill>
              </a:rPr>
              <a:t>[</a:t>
            </a:r>
            <a:r>
              <a:rPr lang="ko-KR" altLang="en-US" sz="2400" dirty="0">
                <a:solidFill>
                  <a:srgbClr val="FFFF00"/>
                </a:solidFill>
              </a:rPr>
              <a:t>일본수로지</a:t>
            </a:r>
            <a:r>
              <a:rPr lang="en-US" altLang="ko-KR" sz="2400" dirty="0">
                <a:solidFill>
                  <a:srgbClr val="FFFF00"/>
                </a:solidFill>
              </a:rPr>
              <a:t>]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3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8744F-A133-E35A-BD4F-966B433F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독도의 역사적 </a:t>
            </a:r>
            <a:r>
              <a:rPr lang="ko-KR" alt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권원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BE0D6C-99FC-16F2-2F8A-967699E280FF}"/>
              </a:ext>
            </a:extLst>
          </p:cNvPr>
          <p:cNvSpPr txBox="1">
            <a:spLocks/>
          </p:cNvSpPr>
          <p:nvPr/>
        </p:nvSpPr>
        <p:spPr>
          <a:xfrm>
            <a:off x="906484" y="1419330"/>
            <a:ext cx="5793604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/>
              <a:t>&lt;</a:t>
            </a:r>
            <a:r>
              <a:rPr lang="ko-KR" altLang="en-US" sz="2400" b="1" dirty="0" err="1"/>
              <a:t>근현대</a:t>
            </a:r>
            <a:r>
              <a:rPr lang="en-US" altLang="ko-KR" sz="2400" b="1" dirty="0"/>
              <a:t>,</a:t>
            </a:r>
            <a:r>
              <a:rPr lang="ko-KR" altLang="en-US" sz="2400" b="1" dirty="0"/>
              <a:t> 울릉도 그리고 독도</a:t>
            </a:r>
            <a:r>
              <a:rPr lang="en-US" altLang="ko-KR" sz="2400" b="1" dirty="0">
                <a:solidFill>
                  <a:schemeClr val="tx1"/>
                </a:solidFill>
              </a:rPr>
              <a:t>&gt;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0ED525-CBF6-1006-3397-D4021B7A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909" y="2654364"/>
            <a:ext cx="11015440" cy="169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>
                <a:solidFill>
                  <a:srgbClr val="FFC000"/>
                </a:solidFill>
              </a:rPr>
              <a:t>일본의 패전과 동시에 광복이 이루어짐</a:t>
            </a:r>
            <a:r>
              <a:rPr lang="en-US" altLang="ko-KR" sz="2400" dirty="0">
                <a:solidFill>
                  <a:srgbClr val="FFC000"/>
                </a:solidFill>
              </a:rPr>
              <a:t>, </a:t>
            </a:r>
            <a:r>
              <a:rPr lang="ko-KR" altLang="en-US" sz="2400" dirty="0">
                <a:solidFill>
                  <a:srgbClr val="FFC000"/>
                </a:solidFill>
              </a:rPr>
              <a:t>남북이 분단됨에 따라 영토 주권이 훼손</a:t>
            </a:r>
            <a:endParaRPr lang="en-US" altLang="ko-KR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ko-KR" altLang="en-US" sz="2400" dirty="0">
              <a:solidFill>
                <a:srgbClr val="FFC000"/>
              </a:solidFill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C8739BC5-E38E-2E52-0941-74F5F5EA89B0}"/>
              </a:ext>
            </a:extLst>
          </p:cNvPr>
          <p:cNvSpPr txBox="1">
            <a:spLocks/>
          </p:cNvSpPr>
          <p:nvPr/>
        </p:nvSpPr>
        <p:spPr>
          <a:xfrm>
            <a:off x="849760" y="3548829"/>
            <a:ext cx="11015440" cy="108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dirty="0"/>
              <a:t>2</a:t>
            </a:r>
            <a:r>
              <a:rPr lang="ko-KR" altLang="en-US" sz="2400" dirty="0"/>
              <a:t>차 세계대전 종료 후 </a:t>
            </a:r>
            <a:r>
              <a:rPr lang="en-US" altLang="ko-KR" sz="2400" dirty="0"/>
              <a:t>1946</a:t>
            </a:r>
            <a:r>
              <a:rPr lang="ko-KR" altLang="en-US" sz="2400" dirty="0"/>
              <a:t>년 </a:t>
            </a:r>
            <a:r>
              <a:rPr lang="en-US" altLang="ko-KR" sz="2400" dirty="0"/>
              <a:t>1</a:t>
            </a:r>
            <a:r>
              <a:rPr lang="ko-KR" altLang="en-US" sz="2400" dirty="0"/>
              <a:t>월 </a:t>
            </a:r>
            <a:r>
              <a:rPr lang="en-US" altLang="ko-KR" sz="2400" dirty="0"/>
              <a:t>29</a:t>
            </a:r>
            <a:r>
              <a:rPr lang="ko-KR" altLang="en-US" sz="2400" dirty="0"/>
              <a:t>일 연합국 최고사령부 지령 제</a:t>
            </a:r>
            <a:r>
              <a:rPr lang="en-US" altLang="ko-KR" sz="2400" dirty="0"/>
              <a:t>677</a:t>
            </a:r>
            <a:r>
              <a:rPr lang="ko-KR" altLang="en-US" sz="2400" dirty="0"/>
              <a:t>호 발표</a:t>
            </a:r>
            <a:endParaRPr lang="en-US" altLang="ko-K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rgbClr val="FFFF00"/>
                </a:solidFill>
              </a:rPr>
              <a:t>울릉도</a:t>
            </a:r>
            <a:r>
              <a:rPr lang="en-US" altLang="ko-KR" sz="2400" dirty="0">
                <a:solidFill>
                  <a:srgbClr val="FFFF00"/>
                </a:solidFill>
              </a:rPr>
              <a:t>, </a:t>
            </a:r>
            <a:r>
              <a:rPr lang="ko-KR" altLang="en-US" sz="2400" dirty="0">
                <a:solidFill>
                  <a:srgbClr val="FFFF00"/>
                </a:solidFill>
              </a:rPr>
              <a:t>독도</a:t>
            </a:r>
            <a:r>
              <a:rPr lang="en-US" altLang="ko-KR" sz="2400" dirty="0">
                <a:solidFill>
                  <a:srgbClr val="FFFF00"/>
                </a:solidFill>
              </a:rPr>
              <a:t>, </a:t>
            </a:r>
            <a:r>
              <a:rPr lang="ko-KR" altLang="en-US" sz="2400" dirty="0">
                <a:solidFill>
                  <a:srgbClr val="FFFF00"/>
                </a:solidFill>
              </a:rPr>
              <a:t>제주도는 일본영토에서 제외</a:t>
            </a:r>
            <a:r>
              <a:rPr lang="ko-KR" altLang="en-US" sz="2400" dirty="0"/>
              <a:t>된다는 발표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D6B58B-C15F-3CA9-756A-6337FA29605D}"/>
              </a:ext>
            </a:extLst>
          </p:cNvPr>
          <p:cNvSpPr txBox="1">
            <a:spLocks/>
          </p:cNvSpPr>
          <p:nvPr/>
        </p:nvSpPr>
        <p:spPr>
          <a:xfrm>
            <a:off x="732175" y="4634885"/>
            <a:ext cx="11015440" cy="108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chemeClr val="tx1"/>
                </a:solidFill>
              </a:rPr>
              <a:t>이후 </a:t>
            </a:r>
            <a:r>
              <a:rPr lang="en-US" altLang="ko-KR" sz="2400" dirty="0">
                <a:solidFill>
                  <a:schemeClr val="tx1"/>
                </a:solidFill>
              </a:rPr>
              <a:t>6</a:t>
            </a:r>
            <a:r>
              <a:rPr lang="ko-KR" altLang="en-US" sz="2400" dirty="0">
                <a:solidFill>
                  <a:schemeClr val="tx1"/>
                </a:solidFill>
              </a:rPr>
              <a:t>월 </a:t>
            </a:r>
            <a:r>
              <a:rPr lang="en-US" altLang="ko-KR" sz="2400" dirty="0">
                <a:solidFill>
                  <a:schemeClr val="tx1"/>
                </a:solidFill>
              </a:rPr>
              <a:t>22</a:t>
            </a:r>
            <a:r>
              <a:rPr lang="ko-KR" altLang="en-US" sz="2400" dirty="0">
                <a:solidFill>
                  <a:schemeClr val="tx1"/>
                </a:solidFill>
              </a:rPr>
              <a:t>일 제</a:t>
            </a:r>
            <a:r>
              <a:rPr lang="en-US" altLang="ko-KR" sz="2400" dirty="0">
                <a:solidFill>
                  <a:schemeClr val="tx1"/>
                </a:solidFill>
              </a:rPr>
              <a:t>1033</a:t>
            </a:r>
            <a:r>
              <a:rPr lang="ko-KR" altLang="en-US" sz="2400" dirty="0">
                <a:solidFill>
                  <a:schemeClr val="tx1"/>
                </a:solidFill>
              </a:rPr>
              <a:t>호에서 </a:t>
            </a:r>
            <a:r>
              <a:rPr lang="ko-KR" altLang="en-US" sz="2400" dirty="0">
                <a:solidFill>
                  <a:srgbClr val="FFFF00"/>
                </a:solidFill>
              </a:rPr>
              <a:t>일본의 독도 </a:t>
            </a:r>
            <a:r>
              <a:rPr lang="en-US" altLang="ko-KR" sz="2400" dirty="0">
                <a:solidFill>
                  <a:srgbClr val="FFFF00"/>
                </a:solidFill>
              </a:rPr>
              <a:t>12</a:t>
            </a:r>
            <a:r>
              <a:rPr lang="ko-KR" altLang="en-US" sz="2400" dirty="0">
                <a:solidFill>
                  <a:srgbClr val="FFFF00"/>
                </a:solidFill>
              </a:rPr>
              <a:t>해리 이내 접근금지 </a:t>
            </a:r>
            <a:r>
              <a:rPr lang="ko-KR" altLang="en-US" sz="2400" dirty="0">
                <a:solidFill>
                  <a:schemeClr val="tx1"/>
                </a:solidFill>
              </a:rPr>
              <a:t>지령을 발표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rgbClr val="FFFF00"/>
                </a:solidFill>
              </a:rPr>
              <a:t>국제적으로 울릉도와 그 부속도서가 대한민국 영토임을 인정받음</a:t>
            </a:r>
          </a:p>
        </p:txBody>
      </p:sp>
    </p:spTree>
    <p:extLst>
      <p:ext uri="{BB962C8B-B14F-4D97-AF65-F5344CB8AC3E}">
        <p14:creationId xmlns:p14="http://schemas.microsoft.com/office/powerpoint/2010/main" val="1632603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91" y="448038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262956-77CE-3224-41CB-00A8A290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690" y="1626146"/>
            <a:ext cx="10427841" cy="3903298"/>
          </a:xfrm>
        </p:spPr>
        <p:txBody>
          <a:bodyPr/>
          <a:lstStyle/>
          <a:p>
            <a:r>
              <a:rPr lang="ko-KR" altLang="en-US" dirty="0"/>
              <a:t>주한일본대사관 홈페이지를 비롯하여 일본 외무성 홈페이지에 </a:t>
            </a:r>
            <a:r>
              <a:rPr lang="en-US" altLang="ko-KR" dirty="0"/>
              <a:t>‘</a:t>
            </a:r>
            <a:r>
              <a:rPr lang="ko-KR" altLang="en-US" dirty="0"/>
              <a:t>다케시마 문제</a:t>
            </a:r>
            <a:r>
              <a:rPr lang="en-US" altLang="ko-KR" dirty="0"/>
              <a:t>‘ </a:t>
            </a:r>
            <a:r>
              <a:rPr lang="ko-KR" altLang="en-US" dirty="0"/>
              <a:t> 라는 주제의 </a:t>
            </a:r>
            <a:r>
              <a:rPr lang="en-US" altLang="ko-KR" dirty="0"/>
              <a:t>12</a:t>
            </a:r>
            <a:r>
              <a:rPr lang="ko-KR" altLang="en-US" dirty="0"/>
              <a:t>개국 언어로 만들어진  번역문이 존재                      </a:t>
            </a:r>
            <a:r>
              <a:rPr lang="en-US" altLang="ko-KR" dirty="0"/>
              <a:t>-</a:t>
            </a:r>
            <a:r>
              <a:rPr lang="ko-KR" altLang="en-US" dirty="0"/>
              <a:t>일본 외무성 홈페이지</a:t>
            </a:r>
            <a:r>
              <a:rPr lang="en-US" altLang="ko-KR" dirty="0"/>
              <a:t>-</a:t>
            </a:r>
            <a:endParaRPr lang="ko-KR" altLang="en-US" dirty="0"/>
          </a:p>
        </p:txBody>
      </p:sp>
      <p:pic>
        <p:nvPicPr>
          <p:cNvPr id="5" name="그림 4" descr="텍스트, 스크린샷, 물, 소프트웨어이(가) 표시된 사진&#10;&#10;자동 생성된 설명">
            <a:extLst>
              <a:ext uri="{FF2B5EF4-FFF2-40B4-BE49-F238E27FC236}">
                <a16:creationId xmlns:a16="http://schemas.microsoft.com/office/drawing/2014/main" id="{BDAABE98-7B87-D72D-45F4-5E84A9C33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81" y="2918384"/>
            <a:ext cx="9861461" cy="31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04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262956-77CE-3224-41CB-00A8A290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79" y="2761190"/>
            <a:ext cx="10427841" cy="3903298"/>
          </a:xfrm>
        </p:spPr>
        <p:txBody>
          <a:bodyPr/>
          <a:lstStyle/>
          <a:p>
            <a:r>
              <a:rPr lang="ko-KR" altLang="en-US" dirty="0"/>
              <a:t>다케시마는 역사적 사실과 국제법상으로 </a:t>
            </a:r>
            <a:r>
              <a:rPr lang="ko-KR" altLang="en-US" dirty="0" err="1"/>
              <a:t>일본국</a:t>
            </a:r>
            <a:r>
              <a:rPr lang="ko-KR" altLang="en-US" dirty="0"/>
              <a:t> 고유의 영토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>
                <a:solidFill>
                  <a:srgbClr val="FFFF00"/>
                </a:solidFill>
              </a:rPr>
              <a:t>한국은 다케시마를 불법적으로 점거 중</a:t>
            </a:r>
            <a:endParaRPr lang="en-US" altLang="ko-KR" dirty="0">
              <a:solidFill>
                <a:srgbClr val="FFFF00"/>
              </a:solidFill>
            </a:endParaRPr>
          </a:p>
          <a:p>
            <a:endParaRPr lang="en-US" altLang="ko-KR" dirty="0"/>
          </a:p>
          <a:p>
            <a:r>
              <a:rPr lang="ko-KR" altLang="en-US" dirty="0"/>
              <a:t>일본은 국제법에 따라 평화적으로 분쟁을 해결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solidFill>
                  <a:srgbClr val="FFFF00"/>
                </a:solidFill>
              </a:rPr>
              <a:t>1905</a:t>
            </a:r>
            <a:r>
              <a:rPr lang="ko-KR" altLang="en-US" dirty="0">
                <a:solidFill>
                  <a:srgbClr val="FFFF00"/>
                </a:solidFill>
              </a:rPr>
              <a:t>년 이전 한국이 다케시마를 실효 지배했다는 명확한 근거는 없음</a:t>
            </a:r>
            <a:endParaRPr lang="en-US" altLang="ko-KR" dirty="0">
              <a:solidFill>
                <a:srgbClr val="FFFF00"/>
              </a:solidFill>
            </a:endParaRPr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76986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다케시마 영유권에 관한 일본국의 일관된 입장</a:t>
            </a:r>
            <a:r>
              <a:rPr lang="en-US" altLang="ko-KR" sz="1800" b="1" dirty="0">
                <a:solidFill>
                  <a:schemeClr val="tx1"/>
                </a:solidFill>
              </a:rPr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06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262956-77CE-3224-41CB-00A8A290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80" y="2761190"/>
            <a:ext cx="5358922" cy="3311136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1618</a:t>
            </a:r>
            <a:r>
              <a:rPr lang="ko-KR" altLang="en-US" dirty="0"/>
              <a:t>년 </a:t>
            </a:r>
            <a:r>
              <a:rPr lang="ko-KR" altLang="en-US" dirty="0" err="1"/>
              <a:t>돗토리번은</a:t>
            </a:r>
            <a:r>
              <a:rPr lang="ko-KR" altLang="en-US" dirty="0"/>
              <a:t> 막부로부터 울릉도에 대한 도항면허를 취득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>
                <a:solidFill>
                  <a:srgbClr val="FFFF00"/>
                </a:solidFill>
              </a:rPr>
              <a:t>→</a:t>
            </a:r>
            <a:r>
              <a:rPr lang="ko-KR" altLang="en-US" dirty="0"/>
              <a:t>  일년에 한 번 울릉도로 도항 전복채취</a:t>
            </a:r>
            <a:r>
              <a:rPr lang="en-US" altLang="ko-KR" dirty="0"/>
              <a:t>, </a:t>
            </a:r>
            <a:r>
              <a:rPr lang="ko-KR" altLang="en-US" dirty="0"/>
              <a:t>강치 포획</a:t>
            </a:r>
            <a:r>
              <a:rPr lang="en-US" altLang="ko-KR" dirty="0"/>
              <a:t>, </a:t>
            </a:r>
            <a:r>
              <a:rPr lang="ko-KR" altLang="en-US" dirty="0"/>
              <a:t>수목 벌채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 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>
                <a:solidFill>
                  <a:srgbClr val="FFFF00"/>
                </a:solidFill>
              </a:rPr>
              <a:t>→</a:t>
            </a:r>
            <a:r>
              <a:rPr lang="en-US" altLang="ko-KR" dirty="0"/>
              <a:t>  </a:t>
            </a:r>
            <a:r>
              <a:rPr lang="ko-KR" altLang="en-US" dirty="0"/>
              <a:t>막부의 공인하에 울릉도를 독점적으로 경영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>
                <a:solidFill>
                  <a:srgbClr val="FFFF00"/>
                </a:solidFill>
              </a:rPr>
              <a:t>→ </a:t>
            </a:r>
            <a:r>
              <a:rPr lang="ko-KR" altLang="en-US" dirty="0"/>
              <a:t>에도시대 초기에 해당하는 </a:t>
            </a:r>
            <a:r>
              <a:rPr lang="en-US" altLang="ko-KR" dirty="0"/>
              <a:t>17</a:t>
            </a:r>
            <a:r>
              <a:rPr lang="ko-KR" altLang="en-US" dirty="0"/>
              <a:t>세 중엽에 다케시마에</a:t>
            </a:r>
            <a:r>
              <a:rPr lang="en-US" altLang="ko-KR" dirty="0"/>
              <a:t> </a:t>
            </a:r>
            <a:r>
              <a:rPr lang="ko-KR" altLang="en-US" dirty="0"/>
              <a:t>대한 영유권을 확립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다케시마 </a:t>
            </a:r>
            <a:r>
              <a:rPr lang="ko-KR" altLang="en-US" sz="1800" b="1" dirty="0" err="1"/>
              <a:t>도항유래기</a:t>
            </a:r>
            <a:r>
              <a:rPr lang="ko-KR" altLang="en-US" sz="1800" b="1" dirty="0"/>
              <a:t> 발서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D7B574-8A58-43C5-AB7D-84E5FC1D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761190"/>
            <a:ext cx="5737009" cy="25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5563F5-0B57-4D07-A516-3C8D6FDDC95A}"/>
              </a:ext>
            </a:extLst>
          </p:cNvPr>
          <p:cNvSpPr txBox="1"/>
          <p:nvPr/>
        </p:nvSpPr>
        <p:spPr>
          <a:xfrm>
            <a:off x="8785748" y="5506178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-</a:t>
            </a:r>
            <a:r>
              <a:rPr lang="ko-KR" altLang="en-US" sz="1200" b="1" dirty="0"/>
              <a:t>울릉도 도항 면허</a:t>
            </a:r>
            <a:r>
              <a:rPr lang="en-US" altLang="ko-KR" sz="1200" b="1" dirty="0"/>
              <a:t> </a:t>
            </a:r>
            <a:r>
              <a:rPr lang="ko-KR" altLang="en-US" sz="1200" b="1" dirty="0" err="1"/>
              <a:t>돗토리현립</a:t>
            </a:r>
            <a:r>
              <a:rPr lang="ko-KR" altLang="en-US" sz="1200" b="1" dirty="0"/>
              <a:t> 박물관 소장</a:t>
            </a:r>
            <a:r>
              <a:rPr lang="en-US" altLang="ko-KR" sz="1200" b="1" dirty="0"/>
              <a:t>-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22884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262956-77CE-3224-41CB-00A8A290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80" y="2761190"/>
            <a:ext cx="5738176" cy="3292138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1693</a:t>
            </a:r>
            <a:r>
              <a:rPr lang="ko-KR" altLang="en-US" dirty="0">
                <a:solidFill>
                  <a:srgbClr val="FFFF00"/>
                </a:solidFill>
              </a:rPr>
              <a:t>년 안용복이 일본 방문 시에 막부가 울릉도와 다케시마를 조선령으로 한다는 문서를 부여한 사실이 없음</a:t>
            </a:r>
            <a:endParaRPr lang="en-US" altLang="ko-K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ko-KR" altLang="en-US" dirty="0"/>
              <a:t>     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한국은 안용복이 일본에 왔을 때 다수의 일본인이라 표현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하지만 막부가 도항금지 결정을 내린 후의 일로 도항중인 </a:t>
            </a:r>
            <a:r>
              <a:rPr lang="ko-KR" altLang="en-US" dirty="0" err="1"/>
              <a:t>일본인없었음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한국측은 국가의 도항금지명령을 어긴 안용복의 진술을 근거로 영유권 주장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이런인물의</a:t>
            </a:r>
            <a:r>
              <a:rPr lang="ko-KR" altLang="en-US" dirty="0"/>
              <a:t> 진술을 영유권 주장의 근거로 인용함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안용복의 진술 의문점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안용복, 독도 조선 땅 선언하다 &lt; 쟁점기사 &lt; 기사본문 - 코리아 히스토리 타임스">
            <a:extLst>
              <a:ext uri="{FF2B5EF4-FFF2-40B4-BE49-F238E27FC236}">
                <a16:creationId xmlns:a16="http://schemas.microsoft.com/office/drawing/2014/main" id="{59D8DC6C-2158-4C7F-BAE7-8BBF8297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18" y="2464902"/>
            <a:ext cx="4910402" cy="35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3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D4DA369-605C-746C-B8D6-A07D3924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독도의 정의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1FE0A2C8-E302-1B0A-3C57-60DBCF5E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4838700" cy="3159001"/>
          </a:xfrm>
        </p:spPr>
        <p:txBody>
          <a:bodyPr anchor="t">
            <a:normAutofit/>
          </a:bodyPr>
          <a:lstStyle/>
          <a:p>
            <a:r>
              <a:rPr lang="ko-KR" altLang="en-US" dirty="0"/>
              <a:t>동도와 서도 </a:t>
            </a:r>
            <a:r>
              <a:rPr lang="en-US" altLang="ko-KR" dirty="0"/>
              <a:t>2</a:t>
            </a:r>
            <a:r>
              <a:rPr lang="ko-KR" altLang="en-US" dirty="0"/>
              <a:t>개의 </a:t>
            </a:r>
            <a:r>
              <a:rPr lang="ko-KR" altLang="en-US" dirty="0" err="1"/>
              <a:t>주섬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89</a:t>
            </a:r>
            <a:r>
              <a:rPr lang="ko-KR" altLang="en-US" dirty="0"/>
              <a:t>개의 작은 부속도서 및 암초를 포함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신라 </a:t>
            </a:r>
            <a:r>
              <a:rPr lang="ko-KR" altLang="en-US" dirty="0" err="1"/>
              <a:t>지증왕</a:t>
            </a:r>
            <a:r>
              <a:rPr lang="ko-KR" altLang="en-US" dirty="0"/>
              <a:t> 때 우산국을 병합 후 </a:t>
            </a:r>
            <a:r>
              <a:rPr lang="ko-KR" altLang="en-US" dirty="0" err="1"/>
              <a:t>현재까지행정구역상</a:t>
            </a:r>
            <a:r>
              <a:rPr lang="ko-KR" altLang="en-US" dirty="0"/>
              <a:t> </a:t>
            </a:r>
            <a:r>
              <a:rPr lang="ko-KR" altLang="en-US" b="1" dirty="0">
                <a:solidFill>
                  <a:srgbClr val="92D050"/>
                </a:solidFill>
              </a:rPr>
              <a:t>대한민국의 영토로 존재</a:t>
            </a:r>
            <a:r>
              <a:rPr lang="en-US" altLang="ko-KR" b="1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5" name="내용 개체 틀 4" descr="하늘, 텍스트, 물, 자연이(가) 표시된 사진&#10;&#10;자동 생성된 설명">
            <a:extLst>
              <a:ext uri="{FF2B5EF4-FFF2-40B4-BE49-F238E27FC236}">
                <a16:creationId xmlns:a16="http://schemas.microsoft.com/office/drawing/2014/main" id="{FD3D83D2-DDD8-C10D-44D9-BD63FD49E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13" y="1215343"/>
            <a:ext cx="5262777" cy="4352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85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b="1" dirty="0"/>
              <a:t>영상자료 </a:t>
            </a:r>
            <a:r>
              <a:rPr lang="en-US" altLang="ko-KR" b="1" dirty="0"/>
              <a:t>3 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pic>
        <p:nvPicPr>
          <p:cNvPr id="7" name="온라인 미디어 6" title="영상한국사 I 192 일본의 근거 없는 독도영유권 주장">
            <a:hlinkClick r:id="" action="ppaction://media"/>
            <a:extLst>
              <a:ext uri="{FF2B5EF4-FFF2-40B4-BE49-F238E27FC236}">
                <a16:creationId xmlns:a16="http://schemas.microsoft.com/office/drawing/2014/main" id="{5E32D629-34F3-40A1-B79D-E28469BB38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09850" y="2065338"/>
            <a:ext cx="6908800" cy="39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262956-77CE-3224-41CB-00A8A290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80" y="2761190"/>
            <a:ext cx="5738176" cy="3292138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1900</a:t>
            </a:r>
            <a:r>
              <a:rPr lang="ko-KR" altLang="en-US" dirty="0">
                <a:solidFill>
                  <a:srgbClr val="FFFF00"/>
                </a:solidFill>
              </a:rPr>
              <a:t>년대 </a:t>
            </a:r>
            <a:r>
              <a:rPr lang="ko-KR" altLang="en-US" dirty="0" err="1">
                <a:solidFill>
                  <a:srgbClr val="FFFF00"/>
                </a:solidFill>
              </a:rPr>
              <a:t>시마네현</a:t>
            </a:r>
            <a:r>
              <a:rPr lang="ko-KR" altLang="en-US" dirty="0">
                <a:solidFill>
                  <a:srgbClr val="FFFF00"/>
                </a:solidFill>
              </a:rPr>
              <a:t> 주민은 강치 포획 사업의 안정을 꾀하기 위해 내무</a:t>
            </a:r>
            <a:r>
              <a:rPr lang="en-US" altLang="ko-KR" dirty="0">
                <a:solidFill>
                  <a:srgbClr val="FFFF00"/>
                </a:solidFill>
              </a:rPr>
              <a:t>, </a:t>
            </a:r>
            <a:r>
              <a:rPr lang="ko-KR" altLang="en-US" dirty="0">
                <a:solidFill>
                  <a:srgbClr val="FFFF00"/>
                </a:solidFill>
              </a:rPr>
              <a:t>외무</a:t>
            </a:r>
            <a:r>
              <a:rPr lang="en-US" altLang="ko-KR" dirty="0">
                <a:solidFill>
                  <a:srgbClr val="FFFF00"/>
                </a:solidFill>
              </a:rPr>
              <a:t>, </a:t>
            </a:r>
            <a:r>
              <a:rPr lang="ko-KR" altLang="en-US" dirty="0" err="1">
                <a:solidFill>
                  <a:srgbClr val="FFFF00"/>
                </a:solidFill>
              </a:rPr>
              <a:t>농상무</a:t>
            </a:r>
            <a:r>
              <a:rPr lang="ko-KR" altLang="en-US" dirty="0">
                <a:solidFill>
                  <a:srgbClr val="FFFF00"/>
                </a:solidFill>
              </a:rPr>
              <a:t> </a:t>
            </a:r>
            <a:r>
              <a:rPr lang="en-US" altLang="ko-KR" dirty="0">
                <a:solidFill>
                  <a:srgbClr val="FFFF00"/>
                </a:solidFill>
              </a:rPr>
              <a:t>3</a:t>
            </a:r>
            <a:r>
              <a:rPr lang="ko-KR" altLang="en-US" dirty="0">
                <a:solidFill>
                  <a:srgbClr val="FFFF00"/>
                </a:solidFill>
              </a:rPr>
              <a:t>대신에게 </a:t>
            </a:r>
            <a:r>
              <a:rPr lang="ko-KR" altLang="en-US" dirty="0" err="1">
                <a:solidFill>
                  <a:srgbClr val="FFFF00"/>
                </a:solidFill>
              </a:rPr>
              <a:t>리얀코섬</a:t>
            </a:r>
            <a:r>
              <a:rPr lang="ko-KR" altLang="en-US" dirty="0">
                <a:solidFill>
                  <a:srgbClr val="FFFF00"/>
                </a:solidFill>
              </a:rPr>
              <a:t> 영토 편입 및 </a:t>
            </a:r>
            <a:r>
              <a:rPr lang="en-US" altLang="ko-KR" dirty="0">
                <a:solidFill>
                  <a:srgbClr val="FFFF00"/>
                </a:solidFill>
              </a:rPr>
              <a:t>10</a:t>
            </a:r>
            <a:r>
              <a:rPr lang="ko-KR" altLang="en-US" dirty="0">
                <a:solidFill>
                  <a:srgbClr val="FFFF00"/>
                </a:solidFill>
              </a:rPr>
              <a:t>년 대여를 청원</a:t>
            </a:r>
            <a:endParaRPr lang="en-US" altLang="ko-K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ko-KR" altLang="en-US" dirty="0"/>
              <a:t>      </a:t>
            </a:r>
            <a:r>
              <a:rPr lang="en-US" altLang="ko-KR" dirty="0"/>
              <a:t>‘</a:t>
            </a:r>
            <a:r>
              <a:rPr lang="ko-KR" altLang="en-US" dirty="0" err="1"/>
              <a:t>리얀코</a:t>
            </a:r>
            <a:r>
              <a:rPr lang="ko-KR" altLang="en-US" dirty="0"/>
              <a:t> 섬</a:t>
            </a:r>
            <a:r>
              <a:rPr lang="en-US" altLang="ko-KR" dirty="0"/>
              <a:t>’</a:t>
            </a:r>
            <a:r>
              <a:rPr lang="ko-KR" altLang="en-US" dirty="0"/>
              <a:t>은 다케시마를 의미</a:t>
            </a:r>
            <a:r>
              <a:rPr lang="en-US" altLang="ko-KR" dirty="0"/>
              <a:t>, </a:t>
            </a:r>
            <a:r>
              <a:rPr lang="ko-KR" altLang="en-US" dirty="0"/>
              <a:t>서양식 </a:t>
            </a:r>
            <a:r>
              <a:rPr lang="ko-KR" altLang="en-US" dirty="0" err="1"/>
              <a:t>리앙쿠르</a:t>
            </a:r>
            <a:r>
              <a:rPr lang="ko-KR" altLang="en-US" dirty="0"/>
              <a:t> 섬의 속칭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일본 정부는 </a:t>
            </a:r>
            <a:r>
              <a:rPr lang="ko-KR" altLang="en-US" dirty="0" err="1"/>
              <a:t>시마네현의</a:t>
            </a:r>
            <a:r>
              <a:rPr lang="ko-KR" altLang="en-US" dirty="0"/>
              <a:t> 의견을 청취</a:t>
            </a:r>
            <a:r>
              <a:rPr lang="en-US" altLang="ko-KR" dirty="0"/>
              <a:t>, </a:t>
            </a:r>
            <a:r>
              <a:rPr lang="ko-KR" altLang="en-US" dirty="0"/>
              <a:t>다케시마를</a:t>
            </a:r>
            <a:r>
              <a:rPr lang="en-US" altLang="ko-KR" dirty="0"/>
              <a:t> </a:t>
            </a:r>
            <a:r>
              <a:rPr lang="ko-KR" altLang="en-US" dirty="0" err="1"/>
              <a:t>오키</a:t>
            </a:r>
            <a:r>
              <a:rPr lang="ko-KR" altLang="en-US" dirty="0"/>
              <a:t> 도청 소관으로 결정</a:t>
            </a:r>
            <a:r>
              <a:rPr lang="en-US" altLang="ko-KR" dirty="0"/>
              <a:t>, ‘</a:t>
            </a:r>
            <a:r>
              <a:rPr lang="ko-KR" altLang="en-US" dirty="0"/>
              <a:t>다케시마</a:t>
            </a:r>
            <a:r>
              <a:rPr lang="en-US" altLang="ko-KR" dirty="0"/>
              <a:t>＇</a:t>
            </a:r>
            <a:r>
              <a:rPr lang="ko-KR" altLang="en-US" dirty="0"/>
              <a:t>로 명명함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내무대신을 통해 </a:t>
            </a:r>
            <a:r>
              <a:rPr lang="ko-KR" altLang="en-US" dirty="0" err="1"/>
              <a:t>시마네현</a:t>
            </a:r>
            <a:r>
              <a:rPr lang="ko-KR" altLang="en-US" dirty="0"/>
              <a:t> 지사에게 전달</a:t>
            </a:r>
            <a:r>
              <a:rPr lang="en-US" altLang="ko-KR" dirty="0"/>
              <a:t>, </a:t>
            </a:r>
            <a:r>
              <a:rPr lang="ko-KR" altLang="en-US" dirty="0"/>
              <a:t>일본의 다케시마 영유 의사를 재확인 받음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다케시마의 </a:t>
            </a:r>
            <a:r>
              <a:rPr lang="ko-KR" altLang="en-US" sz="1800" b="1" dirty="0" err="1"/>
              <a:t>시마네현</a:t>
            </a:r>
            <a:r>
              <a:rPr lang="ko-KR" altLang="en-US" sz="1800" b="1" dirty="0"/>
              <a:t> 편입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46240A-E9E8-4AC3-B8B0-639084F1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2644648"/>
            <a:ext cx="5257536" cy="25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4A73CF-1659-459D-AF3C-D237FC6CD455}"/>
              </a:ext>
            </a:extLst>
          </p:cNvPr>
          <p:cNvSpPr txBox="1"/>
          <p:nvPr/>
        </p:nvSpPr>
        <p:spPr>
          <a:xfrm>
            <a:off x="8502284" y="5330650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-1905</a:t>
            </a:r>
            <a:r>
              <a:rPr lang="ko-KR" altLang="en-US" sz="1200" b="1" dirty="0"/>
              <a:t>년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월 </a:t>
            </a:r>
            <a:r>
              <a:rPr lang="en-US" altLang="ko-KR" sz="1200" b="1" dirty="0"/>
              <a:t>28</a:t>
            </a:r>
            <a:r>
              <a:rPr lang="ko-KR" altLang="en-US" sz="1200" b="1" dirty="0"/>
              <a:t>일 각의 결정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국립공문서관 소장</a:t>
            </a:r>
            <a:r>
              <a:rPr lang="en-US" altLang="ko-KR" sz="1200" b="1" dirty="0"/>
              <a:t>-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54787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262956-77CE-3224-41CB-00A8A290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741" y="2453610"/>
            <a:ext cx="8509801" cy="3292138"/>
          </a:xfrm>
        </p:spPr>
        <p:txBody>
          <a:bodyPr>
            <a:normAutofit/>
          </a:bodyPr>
          <a:lstStyle/>
          <a:p>
            <a:r>
              <a:rPr lang="ko-KR" altLang="en-US" dirty="0"/>
              <a:t>연합국 총사령부는 일본정부에 대해 정치</a:t>
            </a:r>
            <a:r>
              <a:rPr lang="en-US" altLang="ko-KR" dirty="0"/>
              <a:t>, </a:t>
            </a:r>
            <a:r>
              <a:rPr lang="ko-KR" altLang="en-US" dirty="0"/>
              <a:t>행정 금지 구역을 지령하였음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이러한 지령에는 영토귀속의 최종적 결정에 관한 </a:t>
            </a:r>
            <a:r>
              <a:rPr lang="ko-KR" altLang="en-US" dirty="0" err="1"/>
              <a:t>연합국측의</a:t>
            </a:r>
            <a:r>
              <a:rPr lang="ko-KR" altLang="en-US" dirty="0"/>
              <a:t> 정책으로 해석해서는 안된다는 취지가 명기되어 있음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제</a:t>
            </a:r>
            <a:r>
              <a:rPr lang="en-US" altLang="ko-KR" sz="1800" b="1" dirty="0"/>
              <a:t>2</a:t>
            </a:r>
            <a:r>
              <a:rPr lang="ko-KR" altLang="en-US" sz="1800" b="1" dirty="0"/>
              <a:t>차 세계대전 직후의 다케시마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32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제</a:t>
            </a:r>
            <a:r>
              <a:rPr lang="en-US" altLang="ko-KR" sz="1800" b="1" dirty="0"/>
              <a:t>2</a:t>
            </a:r>
            <a:r>
              <a:rPr lang="ko-KR" altLang="en-US" sz="1800" b="1" dirty="0"/>
              <a:t>차 세계대전 직후의 다케시마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7EFF5C7-E69F-4A01-B4B1-47CCC28B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9" y="2325949"/>
            <a:ext cx="5531726" cy="36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F73D76D-82F4-4DEF-B9E3-7EFC531CF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77" y="2325949"/>
            <a:ext cx="5362343" cy="36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747635-479F-4985-A1DE-EA0FA1226654}"/>
              </a:ext>
            </a:extLst>
          </p:cNvPr>
          <p:cNvSpPr txBox="1"/>
          <p:nvPr/>
        </p:nvSpPr>
        <p:spPr>
          <a:xfrm>
            <a:off x="882079" y="5935739"/>
            <a:ext cx="2028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-SCAPIN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677</a:t>
            </a:r>
            <a:r>
              <a:rPr lang="ko-KR" altLang="en-US" sz="1400" b="1" dirty="0"/>
              <a:t>호</a:t>
            </a:r>
            <a:r>
              <a:rPr lang="en-US" altLang="ko-KR" sz="1400" b="1" dirty="0"/>
              <a:t>-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49B84-11F5-4DC8-8B05-C358D5A0A46C}"/>
              </a:ext>
            </a:extLst>
          </p:cNvPr>
          <p:cNvSpPr txBox="1"/>
          <p:nvPr/>
        </p:nvSpPr>
        <p:spPr>
          <a:xfrm>
            <a:off x="6520879" y="5935739"/>
            <a:ext cx="2028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-SCAPIN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1033</a:t>
            </a:r>
            <a:r>
              <a:rPr lang="ko-KR" altLang="en-US" sz="1400" b="1" dirty="0"/>
              <a:t>호</a:t>
            </a:r>
            <a:r>
              <a:rPr lang="en-US" altLang="ko-KR" sz="1400" b="1" dirty="0"/>
              <a:t>-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3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262956-77CE-3224-41CB-00A8A290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640" y="2267178"/>
            <a:ext cx="10091080" cy="3980849"/>
          </a:xfrm>
        </p:spPr>
        <p:txBody>
          <a:bodyPr>
            <a:normAutofit/>
          </a:bodyPr>
          <a:lstStyle/>
          <a:p>
            <a:r>
              <a:rPr lang="en-US" altLang="ko-KR" dirty="0"/>
              <a:t>1951(</a:t>
            </a:r>
            <a:r>
              <a:rPr lang="ko-KR" altLang="en-US" dirty="0"/>
              <a:t>쇼와</a:t>
            </a:r>
            <a:r>
              <a:rPr lang="en-US" altLang="ko-KR" dirty="0"/>
              <a:t>26)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월에 샌프란시스코 평화조약 체결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▶ 조선의 독립에 관한 일본의 승인을 규정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▶ 제주도</a:t>
            </a:r>
            <a:r>
              <a:rPr lang="en-US" altLang="ko-KR" dirty="0"/>
              <a:t>, </a:t>
            </a:r>
            <a:r>
              <a:rPr lang="ko-KR" altLang="en-US" dirty="0"/>
              <a:t>거문도 및 울릉도를 포함한 조선지역의 포기 규정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이에 한국측은 독도 및 파랑도를 포함하는 모든 섬들에 대한 권리</a:t>
            </a:r>
            <a:r>
              <a:rPr lang="en-US" altLang="ko-KR" dirty="0"/>
              <a:t>, </a:t>
            </a:r>
            <a:r>
              <a:rPr lang="ko-KR" altLang="en-US" dirty="0" err="1"/>
              <a:t>권원</a:t>
            </a:r>
            <a:r>
              <a:rPr lang="ko-KR" altLang="en-US" dirty="0"/>
              <a:t> 및 청구권 을 포기한 것으로 확인한다 라는  문구로 변경을 요청함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▶ 미합중국 정부는 포츠담 선언을 근거로 한국측의 주장을 명확히 부정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▶ 독도가 조선의 일부로 </a:t>
            </a:r>
            <a:r>
              <a:rPr lang="ko-KR" altLang="en-US" dirty="0" err="1"/>
              <a:t>취급된적이</a:t>
            </a:r>
            <a:r>
              <a:rPr lang="ko-KR" altLang="en-US" dirty="0"/>
              <a:t> 없고 일찍이 </a:t>
            </a:r>
            <a:r>
              <a:rPr lang="ko-KR" altLang="en-US" dirty="0" err="1"/>
              <a:t>오키섬</a:t>
            </a:r>
            <a:r>
              <a:rPr lang="ko-KR" altLang="en-US" dirty="0"/>
              <a:t> 지청의 관할로 있었다고 인정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샌프란시스코  평화조약에서의 다케시마 취급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47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샌프란시스코  평화조약에서의 다케시마 취급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141797C-1E4C-4C1E-B843-77CABFCE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78" y="2065360"/>
            <a:ext cx="4572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DC78D5-AA5A-4588-831F-7FAC83479DDE}"/>
              </a:ext>
            </a:extLst>
          </p:cNvPr>
          <p:cNvSpPr txBox="1"/>
          <p:nvPr/>
        </p:nvSpPr>
        <p:spPr>
          <a:xfrm>
            <a:off x="882079" y="5935739"/>
            <a:ext cx="4765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-</a:t>
            </a:r>
            <a:r>
              <a:rPr lang="ko-KR" altLang="en-US" sz="1400" b="1" dirty="0" err="1"/>
              <a:t>샌프란시코</a:t>
            </a:r>
            <a:r>
              <a:rPr lang="ko-KR" altLang="en-US" sz="1400" b="1" dirty="0"/>
              <a:t> 평화조약 조인 모습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요미우리 신문사</a:t>
            </a:r>
            <a:r>
              <a:rPr lang="en-US" altLang="ko-KR" sz="1400" b="1" dirty="0"/>
              <a:t>-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1EDCCB5-4A83-43A5-961D-C24F8D7A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15" y="2065360"/>
            <a:ext cx="5907577" cy="36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65CAF5-7396-42BE-B26F-3A939F940ABF}"/>
              </a:ext>
            </a:extLst>
          </p:cNvPr>
          <p:cNvSpPr txBox="1"/>
          <p:nvPr/>
        </p:nvSpPr>
        <p:spPr>
          <a:xfrm>
            <a:off x="5647678" y="5928878"/>
            <a:ext cx="4765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-</a:t>
            </a:r>
            <a:r>
              <a:rPr lang="ko-KR" altLang="en-US" sz="1400" b="1" dirty="0"/>
              <a:t>샌프란시스코 평화조약 제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조</a:t>
            </a:r>
            <a:r>
              <a:rPr lang="en-US" altLang="ko-KR" sz="1400" b="1" dirty="0"/>
              <a:t>-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8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미군 폭격훈련 </a:t>
            </a:r>
            <a:r>
              <a:rPr lang="ko-KR" altLang="en-US" sz="1800" b="1" dirty="0" err="1"/>
              <a:t>구역으로서의</a:t>
            </a:r>
            <a:r>
              <a:rPr lang="ko-KR" altLang="en-US" sz="1800" b="1" dirty="0"/>
              <a:t> 다케시마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C78D5-AA5A-4588-831F-7FAC83479DDE}"/>
              </a:ext>
            </a:extLst>
          </p:cNvPr>
          <p:cNvSpPr txBox="1"/>
          <p:nvPr/>
        </p:nvSpPr>
        <p:spPr>
          <a:xfrm>
            <a:off x="952741" y="2322527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/>
              <a:t>연합국 총사령부는 연합국 총사령부 각서</a:t>
            </a:r>
            <a:r>
              <a:rPr lang="en-US" altLang="ko-KR" sz="1400" b="1" dirty="0"/>
              <a:t>(SCAPIN)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2160</a:t>
            </a:r>
            <a:r>
              <a:rPr lang="ko-KR" altLang="en-US" sz="1400" b="1" dirty="0"/>
              <a:t>호에 따라 다케시마를 미군 폭격훈련장으로 지정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5CAF5-7396-42BE-B26F-3A939F940ABF}"/>
              </a:ext>
            </a:extLst>
          </p:cNvPr>
          <p:cNvSpPr txBox="1"/>
          <p:nvPr/>
        </p:nvSpPr>
        <p:spPr>
          <a:xfrm>
            <a:off x="8728877" y="5559545"/>
            <a:ext cx="4765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-</a:t>
            </a:r>
            <a:r>
              <a:rPr lang="ko-KR" altLang="en-US" sz="1400" b="1" dirty="0"/>
              <a:t>미국 훈련장으로의 지정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관보</a:t>
            </a:r>
            <a:r>
              <a:rPr lang="en-US" altLang="ko-KR" sz="1400" b="1" dirty="0"/>
              <a:t>)-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04A4410-8DDA-49FC-ACB7-C65301C2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96" y="1756516"/>
            <a:ext cx="5020763" cy="37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9CD610-5DD3-4D0A-9D4A-DD6CA3962E55}"/>
              </a:ext>
            </a:extLst>
          </p:cNvPr>
          <p:cNvSpPr txBox="1"/>
          <p:nvPr/>
        </p:nvSpPr>
        <p:spPr>
          <a:xfrm>
            <a:off x="952741" y="2997378"/>
            <a:ext cx="47655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/>
              <a:t>일미행정협정에 근거 주일미군이 사용하는 폭격훈련구역의 하나로 다케시마를 지정함과 동시에 외무성이 그 취지를 고시함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8D6DE-6D65-4DF9-AE0B-50DB32512DBF}"/>
              </a:ext>
            </a:extLst>
          </p:cNvPr>
          <p:cNvSpPr txBox="1"/>
          <p:nvPr/>
        </p:nvSpPr>
        <p:spPr>
          <a:xfrm>
            <a:off x="976910" y="3937665"/>
            <a:ext cx="47655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일미행정협정에 따라 다케시마가 합동위원회에서 협의되고</a:t>
            </a:r>
            <a:r>
              <a:rPr lang="en-US" altLang="ko-KR" sz="1400" b="1" dirty="0">
                <a:solidFill>
                  <a:srgbClr val="FFFF00"/>
                </a:solidFill>
              </a:rPr>
              <a:t>, </a:t>
            </a:r>
            <a:r>
              <a:rPr lang="ko-KR" altLang="en-US" sz="1400" b="1" dirty="0">
                <a:solidFill>
                  <a:srgbClr val="FFFF00"/>
                </a:solidFill>
              </a:rPr>
              <a:t>주일미군의 사용구역으로 결정 </a:t>
            </a:r>
            <a:r>
              <a:rPr lang="ko-KR" altLang="en-US" sz="1400" b="1" dirty="0"/>
              <a:t>→</a:t>
            </a:r>
            <a:r>
              <a:rPr lang="ko-KR" altLang="en-US" sz="1400" b="1" dirty="0">
                <a:solidFill>
                  <a:srgbClr val="FFFF00"/>
                </a:solidFill>
              </a:rPr>
              <a:t> </a:t>
            </a:r>
            <a:endParaRPr lang="en-US" altLang="ko-KR" sz="1400" b="1" dirty="0">
              <a:solidFill>
                <a:srgbClr val="FFFF00"/>
              </a:solidFill>
            </a:endParaRPr>
          </a:p>
          <a:p>
            <a:r>
              <a:rPr lang="ko-KR" altLang="en-US" sz="1400" b="1" dirty="0">
                <a:solidFill>
                  <a:srgbClr val="FFFF00"/>
                </a:solidFill>
              </a:rPr>
              <a:t>다케시마가 일본 영토임을 보여줌</a:t>
            </a:r>
          </a:p>
        </p:txBody>
      </p:sp>
    </p:spTree>
    <p:extLst>
      <p:ext uri="{BB962C8B-B14F-4D97-AF65-F5344CB8AC3E}">
        <p14:creationId xmlns:p14="http://schemas.microsoft.com/office/powerpoint/2010/main" val="3166573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이승만 라인의 설정과 한국의 다케시마 불법 점거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C78D5-AA5A-4588-831F-7FAC83479DDE}"/>
              </a:ext>
            </a:extLst>
          </p:cNvPr>
          <p:cNvSpPr txBox="1"/>
          <p:nvPr/>
        </p:nvSpPr>
        <p:spPr>
          <a:xfrm>
            <a:off x="952741" y="2322527"/>
            <a:ext cx="476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1952</a:t>
            </a:r>
            <a:r>
              <a:rPr lang="ko-KR" altLang="en-US" sz="1400" b="1" dirty="0"/>
              <a:t>년 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월 이승만 한국대통령은 </a:t>
            </a:r>
            <a:r>
              <a:rPr lang="en-US" altLang="ko-KR" sz="1400" b="1" dirty="0"/>
              <a:t>‘</a:t>
            </a:r>
            <a:r>
              <a:rPr lang="ko-KR" altLang="en-US" sz="1400" b="1" dirty="0"/>
              <a:t>해양주권선언</a:t>
            </a:r>
            <a:r>
              <a:rPr lang="en-US" altLang="ko-KR" sz="1400" b="1" dirty="0"/>
              <a:t>’</a:t>
            </a:r>
            <a:r>
              <a:rPr lang="ko-KR" altLang="en-US" sz="1400" b="1" dirty="0"/>
              <a:t>을 발표</a:t>
            </a:r>
            <a:endParaRPr lang="en-US" altLang="ko-KR" sz="1400" b="1" dirty="0"/>
          </a:p>
          <a:p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/>
              <a:t>국제법에 반하는 일방적인 선언 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광대한 수역 및 </a:t>
            </a:r>
            <a:r>
              <a:rPr lang="ko-KR" altLang="en-US" sz="1400" b="1" dirty="0" err="1"/>
              <a:t>어업관활권을</a:t>
            </a:r>
            <a:r>
              <a:rPr lang="ko-KR" altLang="en-US" sz="1400" b="1" dirty="0"/>
              <a:t> 일방적으로 주장하고 그 안에 다케시마를 포함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CD610-5DD3-4D0A-9D4A-DD6CA3962E55}"/>
              </a:ext>
            </a:extLst>
          </p:cNvPr>
          <p:cNvSpPr txBox="1"/>
          <p:nvPr/>
        </p:nvSpPr>
        <p:spPr>
          <a:xfrm>
            <a:off x="952741" y="3568333"/>
            <a:ext cx="476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/>
              <a:t>한국 내무부는 연안경비대의 주둔부대를 다케시마로 파견</a:t>
            </a:r>
            <a:endParaRPr lang="en-US" altLang="ko-KR" sz="1400" b="1" dirty="0"/>
          </a:p>
          <a:p>
            <a:r>
              <a:rPr lang="ko-KR" altLang="en-US" sz="1400" b="1" dirty="0">
                <a:solidFill>
                  <a:schemeClr val="tx1"/>
                </a:solidFill>
              </a:rPr>
              <a:t>다케시마 주변을 항행 중인 해상보안청 순시선이 다케시마로부터 총격을 받음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한국경비대가 다케시마에 주둔함을 확인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8D6DE-6D65-4DF9-AE0B-50DB32512DBF}"/>
              </a:ext>
            </a:extLst>
          </p:cNvPr>
          <p:cNvSpPr txBox="1"/>
          <p:nvPr/>
        </p:nvSpPr>
        <p:spPr>
          <a:xfrm>
            <a:off x="952741" y="4792640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이승만 라인의 설정은 공해상의 위법적인 경계 설정</a:t>
            </a:r>
            <a:endParaRPr lang="en-US" altLang="ko-KR" sz="1400" b="1" dirty="0">
              <a:solidFill>
                <a:srgbClr val="FFFF00"/>
              </a:solidFill>
            </a:endParaRPr>
          </a:p>
          <a:p>
            <a:r>
              <a:rPr lang="ko-KR" altLang="en-US" sz="1400" b="1" dirty="0">
                <a:solidFill>
                  <a:srgbClr val="FFFF00"/>
                </a:solidFill>
              </a:rPr>
              <a:t>동시에 국제법상 아무런 근거 없이 행해지는 불법 점거 이다</a:t>
            </a:r>
            <a:r>
              <a:rPr lang="en-US" altLang="ko-KR" sz="1400" b="1" dirty="0">
                <a:solidFill>
                  <a:srgbClr val="FFFF00"/>
                </a:solidFill>
              </a:rPr>
              <a:t>.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BD1EB48-B55C-4F2C-B9EF-75E1814A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80" y="1696028"/>
            <a:ext cx="4452286" cy="42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70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일본 정부의 주장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4C03-55B9-5426-9765-4227555D6D5D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국제사법재판소에 회부 제안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C78D5-AA5A-4588-831F-7FAC83479DDE}"/>
              </a:ext>
            </a:extLst>
          </p:cNvPr>
          <p:cNvSpPr txBox="1"/>
          <p:nvPr/>
        </p:nvSpPr>
        <p:spPr>
          <a:xfrm>
            <a:off x="952741" y="2322527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일본은 한국의 </a:t>
            </a:r>
            <a:r>
              <a:rPr lang="en-US" altLang="ko-KR" sz="1400" b="1" dirty="0">
                <a:solidFill>
                  <a:schemeClr val="tx1"/>
                </a:solidFill>
              </a:rPr>
              <a:t>‘</a:t>
            </a:r>
            <a:r>
              <a:rPr lang="ko-KR" altLang="en-US" sz="1400" b="1" dirty="0">
                <a:solidFill>
                  <a:schemeClr val="tx1"/>
                </a:solidFill>
              </a:rPr>
              <a:t>이승만 라인</a:t>
            </a:r>
            <a:r>
              <a:rPr lang="en-US" altLang="ko-KR" sz="1400" b="1" dirty="0">
                <a:solidFill>
                  <a:schemeClr val="tx1"/>
                </a:solidFill>
              </a:rPr>
              <a:t>’ </a:t>
            </a:r>
            <a:r>
              <a:rPr lang="ko-KR" altLang="en-US" sz="1400" b="1" dirty="0">
                <a:solidFill>
                  <a:schemeClr val="tx1"/>
                </a:solidFill>
              </a:rPr>
              <a:t>설정 이후 한국의 다케시마 영유권 주장에 대해 엄중히 항의 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CD610-5DD3-4D0A-9D4A-DD6CA3962E55}"/>
              </a:ext>
            </a:extLst>
          </p:cNvPr>
          <p:cNvSpPr txBox="1"/>
          <p:nvPr/>
        </p:nvSpPr>
        <p:spPr>
          <a:xfrm>
            <a:off x="952741" y="3048295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/>
              <a:t>다케시마 문제의 평화적 수단을 통한 해결 도모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외교상의 구상서를 보내 국제사법재판소에 회부할 것을 제안함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8D6DE-6D65-4DF9-AE0B-50DB32512DBF}"/>
              </a:ext>
            </a:extLst>
          </p:cNvPr>
          <p:cNvSpPr txBox="1"/>
          <p:nvPr/>
        </p:nvSpPr>
        <p:spPr>
          <a:xfrm>
            <a:off x="952741" y="3833125"/>
            <a:ext cx="47655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한국은 국제사법재판소 회부 제안을 지속적으로 거절</a:t>
            </a:r>
            <a:endParaRPr lang="en-US" altLang="ko-KR" sz="1400" b="1" dirty="0">
              <a:solidFill>
                <a:srgbClr val="FFFF00"/>
              </a:solidFill>
            </a:endParaRPr>
          </a:p>
          <a:p>
            <a:r>
              <a:rPr lang="ko-KR" altLang="en-US" sz="1400" b="1" dirty="0">
                <a:solidFill>
                  <a:srgbClr val="FFFF00"/>
                </a:solidFill>
              </a:rPr>
              <a:t>한국이 자주적으로 </a:t>
            </a:r>
            <a:r>
              <a:rPr lang="en-US" altLang="ko-KR" sz="1400" b="1" dirty="0">
                <a:solidFill>
                  <a:srgbClr val="FFFF00"/>
                </a:solidFill>
              </a:rPr>
              <a:t>ICJ </a:t>
            </a:r>
            <a:r>
              <a:rPr lang="ko-KR" altLang="en-US" sz="1400" b="1" dirty="0">
                <a:solidFill>
                  <a:srgbClr val="FFFF00"/>
                </a:solidFill>
              </a:rPr>
              <a:t>회부를 응하지 않는 한 </a:t>
            </a:r>
            <a:r>
              <a:rPr lang="ko-KR" altLang="en-US" sz="1400" b="1" dirty="0" err="1">
                <a:solidFill>
                  <a:srgbClr val="FFFF00"/>
                </a:solidFill>
              </a:rPr>
              <a:t>관활권은</a:t>
            </a:r>
            <a:r>
              <a:rPr lang="ko-KR" altLang="en-US" sz="1400" b="1" dirty="0">
                <a:solidFill>
                  <a:srgbClr val="FFFF00"/>
                </a:solidFill>
              </a:rPr>
              <a:t> 설정되지 않음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BD1EB48-B55C-4F2C-B9EF-75E1814A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80" y="1696028"/>
            <a:ext cx="4452286" cy="42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10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결론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C78D5-AA5A-4588-831F-7FAC83479DDE}"/>
              </a:ext>
            </a:extLst>
          </p:cNvPr>
          <p:cNvSpPr txBox="1"/>
          <p:nvPr/>
        </p:nvSpPr>
        <p:spPr>
          <a:xfrm>
            <a:off x="952741" y="2322527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1. </a:t>
            </a:r>
            <a:r>
              <a:rPr lang="ko-KR" altLang="en-US" sz="1400" b="1" dirty="0"/>
              <a:t>독도는 역사적 정치적 국제법적으로 오랜 역사동안 한국 고유의 영토임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CD610-5DD3-4D0A-9D4A-DD6CA3962E55}"/>
              </a:ext>
            </a:extLst>
          </p:cNvPr>
          <p:cNvSpPr txBox="1"/>
          <p:nvPr/>
        </p:nvSpPr>
        <p:spPr>
          <a:xfrm>
            <a:off x="952741" y="3048295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2. </a:t>
            </a:r>
            <a:r>
              <a:rPr lang="ko-KR" altLang="en-US" sz="1400" b="1" dirty="0"/>
              <a:t>일본 정부는 날조된 사료와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강대국의 힘을 바탕으로 독도의 영유권을 지속적으로 주장함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8D6DE-6D65-4DF9-AE0B-50DB32512DBF}"/>
              </a:ext>
            </a:extLst>
          </p:cNvPr>
          <p:cNvSpPr txBox="1"/>
          <p:nvPr/>
        </p:nvSpPr>
        <p:spPr>
          <a:xfrm>
            <a:off x="952741" y="3833125"/>
            <a:ext cx="4765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FF00"/>
                </a:solidFill>
              </a:rPr>
              <a:t>3. </a:t>
            </a:r>
            <a:r>
              <a:rPr lang="ko-KR" altLang="en-US" sz="1400" b="1" dirty="0">
                <a:solidFill>
                  <a:srgbClr val="FFFF00"/>
                </a:solidFill>
              </a:rPr>
              <a:t>한국 정부는 일본의 독도 </a:t>
            </a:r>
            <a:r>
              <a:rPr lang="en-US" altLang="ko-KR" sz="1400" b="1" dirty="0">
                <a:solidFill>
                  <a:srgbClr val="FFFF00"/>
                </a:solidFill>
              </a:rPr>
              <a:t>‘</a:t>
            </a:r>
            <a:r>
              <a:rPr lang="ko-KR" altLang="en-US" sz="1400" b="1" dirty="0">
                <a:solidFill>
                  <a:srgbClr val="FFFF00"/>
                </a:solidFill>
              </a:rPr>
              <a:t>문제화</a:t>
            </a:r>
            <a:r>
              <a:rPr lang="en-US" altLang="ko-KR" sz="1400" b="1" dirty="0">
                <a:solidFill>
                  <a:srgbClr val="FFFF00"/>
                </a:solidFill>
              </a:rPr>
              <a:t>’, ‘</a:t>
            </a:r>
            <a:r>
              <a:rPr lang="ko-KR" altLang="en-US" sz="1400" b="1" dirty="0">
                <a:solidFill>
                  <a:srgbClr val="FFFF00"/>
                </a:solidFill>
              </a:rPr>
              <a:t>분쟁화</a:t>
            </a:r>
            <a:r>
              <a:rPr lang="en-US" altLang="ko-KR" sz="1400" b="1" dirty="0">
                <a:solidFill>
                  <a:srgbClr val="FFFF00"/>
                </a:solidFill>
              </a:rPr>
              <a:t>’ </a:t>
            </a:r>
            <a:r>
              <a:rPr lang="ko-KR" altLang="en-US" sz="1400" b="1" dirty="0">
                <a:solidFill>
                  <a:srgbClr val="FFFF00"/>
                </a:solidFill>
              </a:rPr>
              <a:t>에 응하지 않음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359E4-3909-401E-83A8-A24A40D6929A}"/>
              </a:ext>
            </a:extLst>
          </p:cNvPr>
          <p:cNvSpPr txBox="1"/>
          <p:nvPr/>
        </p:nvSpPr>
        <p:spPr>
          <a:xfrm>
            <a:off x="952740" y="4337036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4. </a:t>
            </a:r>
            <a:r>
              <a:rPr lang="ko-KR" altLang="en-US" sz="1400" b="1" dirty="0">
                <a:solidFill>
                  <a:schemeClr val="tx1"/>
                </a:solidFill>
              </a:rPr>
              <a:t>이에 더하여 일본정부의 역사 날조를 찾아내어 바로잡는 노력을 지속적으로 기울이고 있음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8042E-2731-4339-AC1A-D593704D9AF6}"/>
              </a:ext>
            </a:extLst>
          </p:cNvPr>
          <p:cNvSpPr txBox="1"/>
          <p:nvPr/>
        </p:nvSpPr>
        <p:spPr>
          <a:xfrm>
            <a:off x="952740" y="5121066"/>
            <a:ext cx="4897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/>
                </a:solidFill>
              </a:rPr>
              <a:t>5. </a:t>
            </a:r>
            <a:r>
              <a:rPr lang="ko-KR" altLang="en-US" sz="1400" b="1" dirty="0">
                <a:solidFill>
                  <a:schemeClr val="tx1"/>
                </a:solidFill>
              </a:rPr>
              <a:t>한국 </a:t>
            </a:r>
            <a:r>
              <a:rPr lang="ko-KR" altLang="en-US" sz="1400" b="1" dirty="0" err="1">
                <a:solidFill>
                  <a:schemeClr val="tx1"/>
                </a:solidFill>
              </a:rPr>
              <a:t>정부뿐만아니라</a:t>
            </a:r>
            <a:r>
              <a:rPr lang="ko-KR" altLang="en-US" sz="1400" b="1" dirty="0">
                <a:solidFill>
                  <a:schemeClr val="tx1"/>
                </a:solidFill>
              </a:rPr>
              <a:t> 민간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 err="1">
                <a:solidFill>
                  <a:schemeClr val="tx1"/>
                </a:solidFill>
              </a:rPr>
              <a:t>기업또한</a:t>
            </a:r>
            <a:r>
              <a:rPr lang="ko-KR" altLang="en-US" sz="1400" b="1" dirty="0">
                <a:solidFill>
                  <a:schemeClr val="tx1"/>
                </a:solidFill>
              </a:rPr>
              <a:t> 일본의 독도 영유권 주장 논리에 대한 반박 근거와 논리를 세계적으로 알리고 있음</a:t>
            </a:r>
          </a:p>
        </p:txBody>
      </p:sp>
      <p:pic>
        <p:nvPicPr>
          <p:cNvPr id="9218" name="Picture 2" descr="이 한 장의 사진] 독도 동도·서도 사이에서 떠오르는 진귀한 일출! &lt; 산사람&amp;산뉴스 &lt; 기사본문 - 월간산">
            <a:extLst>
              <a:ext uri="{FF2B5EF4-FFF2-40B4-BE49-F238E27FC236}">
                <a16:creationId xmlns:a16="http://schemas.microsoft.com/office/drawing/2014/main" id="{E1E7D461-5F09-4381-B5CA-8BF1ACD1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06" y="2339830"/>
            <a:ext cx="5201853" cy="346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2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D4DA369-605C-746C-B8D6-A07D3924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독도의 정의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1FE0A2C8-E302-1B0A-3C57-60DBCF5E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742" y="2440474"/>
            <a:ext cx="3885830" cy="358074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>
                <a:solidFill>
                  <a:schemeClr val="tx1"/>
                </a:solidFill>
              </a:rPr>
              <a:t>영상 자료 </a:t>
            </a:r>
            <a:r>
              <a:rPr lang="en-US" altLang="ko-KR" b="1" dirty="0">
                <a:solidFill>
                  <a:schemeClr val="tx1"/>
                </a:solidFill>
              </a:rPr>
              <a:t>1 &gt;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온라인 미디어 2" title="대한민국의 아름다운 영토, 독도">
            <a:hlinkClick r:id="" action="ppaction://media"/>
            <a:extLst>
              <a:ext uri="{FF2B5EF4-FFF2-40B4-BE49-F238E27FC236}">
                <a16:creationId xmlns:a16="http://schemas.microsoft.com/office/drawing/2014/main" id="{36DC0831-1669-434F-BC1E-89CD19F677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7353" y="2596040"/>
            <a:ext cx="5715850" cy="32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E1D29-6B28-EC74-4E20-B052A6D5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9" y="609972"/>
            <a:ext cx="10427840" cy="1086056"/>
          </a:xfrm>
        </p:spPr>
        <p:txBody>
          <a:bodyPr/>
          <a:lstStyle/>
          <a:p>
            <a:r>
              <a:rPr lang="ko-KR" altLang="en-US" dirty="0"/>
              <a:t>결론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C78D5-AA5A-4588-831F-7FAC83479DDE}"/>
              </a:ext>
            </a:extLst>
          </p:cNvPr>
          <p:cNvSpPr txBox="1"/>
          <p:nvPr/>
        </p:nvSpPr>
        <p:spPr>
          <a:xfrm>
            <a:off x="952741" y="2322527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한국의 위상과 영향력이 커질수록 주변국의 문화공정이 심화됨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373C64-8988-430A-AED0-822672AE256F}"/>
              </a:ext>
            </a:extLst>
          </p:cNvPr>
          <p:cNvSpPr txBox="1"/>
          <p:nvPr/>
        </p:nvSpPr>
        <p:spPr>
          <a:xfrm>
            <a:off x="952741" y="1696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&lt;</a:t>
            </a:r>
            <a:r>
              <a:rPr lang="ko-KR" altLang="en-US" sz="1800" b="1" dirty="0"/>
              <a:t>독도를 알리기 위한 우리의 노력</a:t>
            </a:r>
            <a:r>
              <a:rPr lang="en-US" altLang="ko-KR" sz="1800" b="1" dirty="0"/>
              <a:t>&gt;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반크 – 반크 VANK 사이버 외교사절단">
            <a:extLst>
              <a:ext uri="{FF2B5EF4-FFF2-40B4-BE49-F238E27FC236}">
                <a16:creationId xmlns:a16="http://schemas.microsoft.com/office/drawing/2014/main" id="{98D46526-9180-4746-8849-68DE01AC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02" y="1939818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ffice of International Affairs, Chung-Ang University">
            <a:extLst>
              <a:ext uri="{FF2B5EF4-FFF2-40B4-BE49-F238E27FC236}">
                <a16:creationId xmlns:a16="http://schemas.microsoft.com/office/drawing/2014/main" id="{F087150B-AAFA-4BCB-B7EB-3F488A804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02" y="3501161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군포의왕, '우리의 아름다운 독도 바로 알리기 사회참여 프로젝트 활동 펼쳐' | 아주경제">
            <a:extLst>
              <a:ext uri="{FF2B5EF4-FFF2-40B4-BE49-F238E27FC236}">
                <a16:creationId xmlns:a16="http://schemas.microsoft.com/office/drawing/2014/main" id="{FBE3F73C-79A9-4A50-B329-D749FD53A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96" y="3501161"/>
            <a:ext cx="3162300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반크, &quot;판소리 中조선족 문화유산&quot; 주장에 글로벌 청원">
            <a:extLst>
              <a:ext uri="{FF2B5EF4-FFF2-40B4-BE49-F238E27FC236}">
                <a16:creationId xmlns:a16="http://schemas.microsoft.com/office/drawing/2014/main" id="{A168E018-B8CB-4EEE-B9CE-BBCAD413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94" y="11731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F2B907-E788-4348-B51E-6FC6AA479CEA}"/>
              </a:ext>
            </a:extLst>
          </p:cNvPr>
          <p:cNvSpPr txBox="1"/>
          <p:nvPr/>
        </p:nvSpPr>
        <p:spPr>
          <a:xfrm>
            <a:off x="952740" y="2977941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우리는 다양한 활동을 통하여 세계적으로 잘못 표기된 독도에 대해 찾아내고 바로잡는 활동을 활발히 진행중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0E1126-F3AF-4286-9F9D-4B7326F9CF64}"/>
              </a:ext>
            </a:extLst>
          </p:cNvPr>
          <p:cNvSpPr txBox="1"/>
          <p:nvPr/>
        </p:nvSpPr>
        <p:spPr>
          <a:xfrm>
            <a:off x="940500" y="3750644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청소년</a:t>
            </a:r>
            <a:r>
              <a:rPr lang="ko-KR" altLang="en-US" sz="1400" b="1" dirty="0"/>
              <a:t>부터 대학생까지 우리 독도와 동해 그리고 문화를 바로잡기 위해 지속적이고 활발한 활동이 요구됨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40BBF7-31A6-460D-AD2E-F09D564C96DC}"/>
              </a:ext>
            </a:extLst>
          </p:cNvPr>
          <p:cNvSpPr txBox="1"/>
          <p:nvPr/>
        </p:nvSpPr>
        <p:spPr>
          <a:xfrm>
            <a:off x="966690" y="4631414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우리 정부 또한 독도문제를 비롯하여 다양한 문화 약탈 문제에 대하여  공식적이고 강력한 대응을 촉구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C65F3-18CC-4F0B-AF40-187C4E1676F4}"/>
              </a:ext>
            </a:extLst>
          </p:cNvPr>
          <p:cNvSpPr txBox="1"/>
          <p:nvPr/>
        </p:nvSpPr>
        <p:spPr>
          <a:xfrm>
            <a:off x="940499" y="5363149"/>
            <a:ext cx="476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이번 수업의 계기를 통해 독도에 대한 깊은 연구와 성찰을 </a:t>
            </a:r>
            <a:r>
              <a:rPr lang="ko-KR" altLang="en-US" sz="1400" b="1" dirty="0" err="1">
                <a:solidFill>
                  <a:srgbClr val="FFFF00"/>
                </a:solidFill>
              </a:rPr>
              <a:t>하게됨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68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0A9B1-2BA5-2339-319A-E4533405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73" y="1025015"/>
            <a:ext cx="9806635" cy="3670473"/>
          </a:xfrm>
        </p:spPr>
        <p:txBody>
          <a:bodyPr>
            <a:normAutofit/>
          </a:bodyPr>
          <a:lstStyle/>
          <a:p>
            <a:r>
              <a:rPr lang="ko-KR" altLang="en-US" dirty="0"/>
              <a:t>감사합니다</a:t>
            </a:r>
            <a:br>
              <a:rPr lang="en-US" altLang="ko-KR" dirty="0"/>
            </a:br>
            <a:r>
              <a:rPr lang="en-US" altLang="ko-KR" dirty="0"/>
              <a:t>THANK YOU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51EE56B-9836-43D3-A05A-DAE340D12D14}"/>
              </a:ext>
            </a:extLst>
          </p:cNvPr>
          <p:cNvSpPr txBox="1">
            <a:spLocks/>
          </p:cNvSpPr>
          <p:nvPr/>
        </p:nvSpPr>
        <p:spPr>
          <a:xfrm>
            <a:off x="882080" y="863036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0142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0A9B1-2BA5-2339-319A-E4533405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459051"/>
            <a:ext cx="10427840" cy="1086056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25F6E5-920E-399A-F532-B4CBF684A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최장근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. "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일본의 사료 왜곡 해석과 독도영유권 부정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."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日本文化學報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0.46 (2010): 113-138.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최신 발굴 사료를 중심으로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.</a:t>
            </a:r>
          </a:p>
          <a:p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최장근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"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한일 양국의 영토인식 형성과 교과서 연구 일본의 「</a:t>
            </a:r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영토확장주의론」과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한국의 「고유영토 </a:t>
            </a:r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수복주의론」에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관한 고찰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-."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동북아 문화연구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1.15 (2008): 99-119.\</a:t>
            </a:r>
          </a:p>
          <a:p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최장근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"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일본의 중앙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지방정부의 독도 사료조작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."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일어일문학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33.- (2007): 353-376.</a:t>
            </a:r>
            <a:endParaRPr lang="en-US" altLang="ko-KR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최장근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"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샌프란시스코조약의 영토조항에 관한 고찰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."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일어일문학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21.- (2004): 245-270.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영토처리의 정치성에 관해서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최장근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"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한일 양국 간의 영토문제에 대한 상호인식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독도문제 해결의 가능성 모색을 중심으로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-."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일본근대학연구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0.50 (2015): 89-111.</a:t>
            </a:r>
            <a:endParaRPr lang="en-US" altLang="ko-KR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최장근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"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일본 외무성의 독도 영유권 날조 방식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—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외무성홈페이지의 ‘다케시마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竹島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)’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논리를 중심으로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—."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한일군사문화연구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25.- (2018): 205-269.</a:t>
            </a:r>
          </a:p>
          <a:p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최장근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"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일본의 독도 영유의 </a:t>
            </a:r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권원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날조에 대한 연구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." </a:t>
            </a:r>
            <a:r>
              <a:rPr lang="ko-KR" alt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비교일본학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49.- (2020): 63-85.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51EE56B-9836-43D3-A05A-DAE340D12D14}"/>
              </a:ext>
            </a:extLst>
          </p:cNvPr>
          <p:cNvSpPr txBox="1">
            <a:spLocks/>
          </p:cNvSpPr>
          <p:nvPr/>
        </p:nvSpPr>
        <p:spPr>
          <a:xfrm>
            <a:off x="882080" y="863036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/>
              <a:t>&lt;</a:t>
            </a:r>
            <a:r>
              <a:rPr lang="ko-KR" altLang="en-US" sz="2400" dirty="0"/>
              <a:t>참고 논문</a:t>
            </a:r>
            <a:r>
              <a:rPr lang="en-US" altLang="ko-KR" sz="2400" dirty="0"/>
              <a:t>&gt;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92523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0A9B1-2BA5-2339-319A-E4533405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459051"/>
            <a:ext cx="10427840" cy="1086056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25F6E5-920E-399A-F532-B4CBF684A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『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대한민국 독도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』(</a:t>
            </a:r>
            <a:r>
              <a:rPr lang="ko-KR" altLang="en-US" b="0" i="0" dirty="0" err="1">
                <a:solidFill>
                  <a:schemeClr val="tx1"/>
                </a:solidFill>
                <a:effectLst/>
                <a:latin typeface="Pretendard"/>
              </a:rPr>
              <a:t>호사카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 유지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세종대 독도종합연구소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책문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 2019)</a:t>
            </a:r>
          </a:p>
          <a:p>
            <a:pPr algn="l"/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『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독도의 자연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』(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경북대학교 울릉도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·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독도연구소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경북대학교 출판부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2008)</a:t>
            </a:r>
          </a:p>
          <a:p>
            <a:pPr algn="l"/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『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대한민국국가지도집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』(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국토해양부 국토지리정보원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2008)</a:t>
            </a:r>
          </a:p>
          <a:p>
            <a:pPr algn="l"/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『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한국지리지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: </a:t>
            </a:r>
            <a:r>
              <a:rPr lang="ko-KR" altLang="en-US" b="0" i="0" dirty="0" err="1">
                <a:solidFill>
                  <a:schemeClr val="tx1"/>
                </a:solidFill>
                <a:effectLst/>
                <a:latin typeface="Pretendard"/>
              </a:rPr>
              <a:t>총론편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』(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국토해양부 국토지리정보원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2008)</a:t>
            </a:r>
          </a:p>
          <a:p>
            <a:pPr algn="l"/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『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한국지리지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: </a:t>
            </a:r>
            <a:r>
              <a:rPr lang="ko-KR" altLang="en-US" b="0" i="0" dirty="0" err="1">
                <a:solidFill>
                  <a:schemeClr val="tx1"/>
                </a:solidFill>
                <a:effectLst/>
                <a:latin typeface="Pretendard"/>
              </a:rPr>
              <a:t>경상편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』(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국토해양부 국토지리정보원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2008)</a:t>
            </a:r>
          </a:p>
          <a:p>
            <a:pPr algn="l"/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『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독도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·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울릉도 사람들의 생활공간과 사회조직연구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』(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박성용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경인문화사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2008)</a:t>
            </a:r>
          </a:p>
          <a:p>
            <a:pPr algn="l"/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『</a:t>
            </a:r>
            <a:r>
              <a:rPr lang="ko-KR" altLang="en-US" b="0" i="0" dirty="0" err="1">
                <a:solidFill>
                  <a:schemeClr val="tx1"/>
                </a:solidFill>
                <a:effectLst/>
                <a:latin typeface="Pretendard"/>
              </a:rPr>
              <a:t>독도견문록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』(</a:t>
            </a:r>
            <a:r>
              <a:rPr lang="ko-KR" altLang="en-US" b="0" i="0" dirty="0" err="1">
                <a:solidFill>
                  <a:schemeClr val="tx1"/>
                </a:solidFill>
                <a:effectLst/>
                <a:latin typeface="Pretendard"/>
              </a:rPr>
              <a:t>주강현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웅진지식하우스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, 2008)</a:t>
            </a:r>
          </a:p>
          <a:p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51EE56B-9836-43D3-A05A-DAE340D12D14}"/>
              </a:ext>
            </a:extLst>
          </p:cNvPr>
          <p:cNvSpPr txBox="1">
            <a:spLocks/>
          </p:cNvSpPr>
          <p:nvPr/>
        </p:nvSpPr>
        <p:spPr>
          <a:xfrm>
            <a:off x="882080" y="863036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/>
              <a:t>&lt;</a:t>
            </a:r>
            <a:r>
              <a:rPr lang="ko-KR" altLang="en-US" sz="2400" dirty="0"/>
              <a:t>참고 자료</a:t>
            </a:r>
            <a:r>
              <a:rPr lang="en-US" altLang="ko-KR" sz="2400" dirty="0"/>
              <a:t>&gt;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9424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0A9B1-2BA5-2339-319A-E4533405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459051"/>
            <a:ext cx="10427840" cy="1086056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25F6E5-920E-399A-F532-B4CBF684A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국토지리정보원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(www.ngii.go.kr)</a:t>
            </a:r>
          </a:p>
          <a:p>
            <a:pPr algn="l"/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기상청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(www.kma.go.kr)</a:t>
            </a:r>
          </a:p>
          <a:p>
            <a:pPr algn="l"/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독도바다지킴이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(dokdo.kcg.go.kr)</a:t>
            </a:r>
          </a:p>
          <a:p>
            <a:pPr algn="l"/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독도본부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(www.dokdocenter.org)</a:t>
            </a:r>
          </a:p>
          <a:p>
            <a:pPr algn="l"/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독도종합정보시스템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(www.dokdo.re.kr)</a:t>
            </a:r>
          </a:p>
          <a:p>
            <a:pPr algn="l"/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사이버독도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(www.dokdo.go.kr)</a:t>
            </a:r>
          </a:p>
          <a:p>
            <a:pPr algn="l"/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울릉군청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(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  <a:hlinkClick r:id="rId2"/>
              </a:rPr>
              <a:t>www.ulleung.go.kr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)</a:t>
            </a:r>
          </a:p>
          <a:p>
            <a:pPr algn="l"/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일본 외무성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(www.kr.emb-japan.go.jp)</a:t>
            </a:r>
          </a:p>
          <a:p>
            <a:pPr algn="l"/>
            <a:r>
              <a:rPr lang="ko-KR" altLang="en-US" b="0" i="0" dirty="0">
                <a:solidFill>
                  <a:schemeClr val="tx1"/>
                </a:solidFill>
                <a:effectLst/>
                <a:latin typeface="Pretendard"/>
              </a:rPr>
              <a:t>한국관광공사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(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  <a:hlinkClick r:id="rId3"/>
              </a:rPr>
              <a:t>www.visitkorea.or.kr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Pretendard"/>
              </a:rPr>
              <a:t>)</a:t>
            </a:r>
          </a:p>
          <a:p>
            <a:pPr algn="l"/>
            <a:r>
              <a:rPr lang="ko-KR" altLang="en-US" dirty="0" err="1">
                <a:solidFill>
                  <a:schemeClr val="tx1"/>
                </a:solidFill>
                <a:latin typeface="Pretendard"/>
              </a:rPr>
              <a:t>한국민족문화대백과</a:t>
            </a:r>
            <a:r>
              <a:rPr lang="en-US" altLang="ko-KR" dirty="0">
                <a:solidFill>
                  <a:schemeClr val="tx1"/>
                </a:solidFill>
                <a:latin typeface="Pretendard"/>
              </a:rPr>
              <a:t>(www.encykorea.aks.ac.kr)</a:t>
            </a:r>
            <a:endParaRPr lang="en-US" altLang="ko-KR" b="0" i="0" dirty="0">
              <a:solidFill>
                <a:schemeClr val="tx1"/>
              </a:solidFill>
              <a:effectLst/>
              <a:latin typeface="Pretendard"/>
            </a:endParaRP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51EE56B-9836-43D3-A05A-DAE340D12D14}"/>
              </a:ext>
            </a:extLst>
          </p:cNvPr>
          <p:cNvSpPr txBox="1">
            <a:spLocks/>
          </p:cNvSpPr>
          <p:nvPr/>
        </p:nvSpPr>
        <p:spPr>
          <a:xfrm>
            <a:off x="882080" y="863036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/>
              <a:t>&lt;</a:t>
            </a:r>
            <a:r>
              <a:rPr lang="ko-KR" altLang="en-US" sz="2400" dirty="0"/>
              <a:t>참고 사이트</a:t>
            </a:r>
            <a:r>
              <a:rPr lang="en-US" altLang="ko-KR" sz="2400" dirty="0"/>
              <a:t>&gt;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6209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509B9D-510B-72F7-698F-83B6FBCE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484410"/>
            <a:ext cx="10427840" cy="1086056"/>
          </a:xfrm>
        </p:spPr>
        <p:txBody>
          <a:bodyPr/>
          <a:lstStyle/>
          <a:p>
            <a:r>
              <a:rPr lang="ko-KR" altLang="en-US" dirty="0"/>
              <a:t>독도의 개설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E87486C-1420-4233-5729-A2ED98BE9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/>
                  <a:t>독도의 행정구역상 주소 </a:t>
                </a:r>
                <a:r>
                  <a:rPr lang="en-US" altLang="ko-KR" dirty="0"/>
                  <a:t>: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</a:t>
                </a:r>
                <a:r>
                  <a:rPr lang="ko-KR" altLang="en-US" dirty="0"/>
                  <a:t>대한민국 경상북도 울릉군 </a:t>
                </a:r>
                <a:r>
                  <a:rPr lang="ko-KR" altLang="en-US" dirty="0" err="1"/>
                  <a:t>울릉읍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독도리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1~96(</a:t>
                </a:r>
                <a:r>
                  <a:rPr lang="ko-KR" altLang="en-US" dirty="0" err="1"/>
                  <a:t>분번</a:t>
                </a:r>
                <a:r>
                  <a:rPr lang="ko-KR" altLang="en-US" dirty="0"/>
                  <a:t> 포함 </a:t>
                </a:r>
                <a:r>
                  <a:rPr lang="en-US" altLang="ko-KR" dirty="0"/>
                  <a:t>101</a:t>
                </a:r>
                <a:r>
                  <a:rPr lang="ko-KR" altLang="en-US" dirty="0"/>
                  <a:t>필지</a:t>
                </a:r>
                <a:r>
                  <a:rPr lang="en-US" altLang="ko-KR" dirty="0"/>
                  <a:t>) 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ko-KR" altLang="en-US" dirty="0"/>
                  <a:t>동도와 서도 외에 </a:t>
                </a:r>
                <a:r>
                  <a:rPr lang="en-US" altLang="ko-KR" dirty="0"/>
                  <a:t>89</a:t>
                </a:r>
                <a:r>
                  <a:rPr lang="ko-KR" altLang="en-US" dirty="0"/>
                  <a:t>개의 부속도서로 구성  총면적 </a:t>
                </a:r>
                <a:r>
                  <a:rPr lang="en-US" altLang="ko-KR" dirty="0"/>
                  <a:t>187,554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b="0" dirty="0"/>
                  <a:t>                                            (</a:t>
                </a:r>
                <a:r>
                  <a:rPr lang="ko-KR" altLang="en-US" b="0" dirty="0"/>
                  <a:t>동도 </a:t>
                </a:r>
                <a:r>
                  <a:rPr lang="en-US" altLang="ko-KR" b="0" dirty="0"/>
                  <a:t>73,297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b="0" dirty="0"/>
                  <a:t> / </a:t>
                </a:r>
                <a:r>
                  <a:rPr lang="ko-KR" altLang="en-US" b="0" dirty="0"/>
                  <a:t>서도 </a:t>
                </a:r>
                <a:r>
                  <a:rPr lang="en-US" altLang="ko-KR" b="0" dirty="0"/>
                  <a:t>88,740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b="0" dirty="0"/>
                  <a:t>)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독도의 좌표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동도 </a:t>
                </a:r>
                <a:r>
                  <a:rPr lang="ko-KR" altLang="en-US" dirty="0" err="1"/>
                  <a:t>삼각점</a:t>
                </a:r>
                <a:r>
                  <a:rPr lang="ko-KR" altLang="en-US" dirty="0"/>
                  <a:t> 기준으로 북위 </a:t>
                </a:r>
                <a:r>
                  <a:rPr lang="en-US" altLang="ko-KR" dirty="0"/>
                  <a:t>37</a:t>
                </a:r>
                <a:r>
                  <a:rPr lang="ko-KR" altLang="en-US" dirty="0"/>
                  <a:t>도 </a:t>
                </a:r>
                <a:r>
                  <a:rPr lang="en-US" altLang="ko-KR" dirty="0"/>
                  <a:t>14</a:t>
                </a:r>
                <a:r>
                  <a:rPr lang="ko-KR" altLang="en-US" dirty="0"/>
                  <a:t>분 </a:t>
                </a:r>
                <a:r>
                  <a:rPr lang="en-US" altLang="ko-KR" dirty="0"/>
                  <a:t>22</a:t>
                </a:r>
                <a:r>
                  <a:rPr lang="ko-KR" altLang="en-US" dirty="0"/>
                  <a:t>초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동경 </a:t>
                </a:r>
                <a:r>
                  <a:rPr lang="en-US" altLang="ko-KR" dirty="0"/>
                  <a:t>131</a:t>
                </a:r>
                <a:r>
                  <a:rPr lang="ko-KR" altLang="en-US" dirty="0"/>
                  <a:t>도 </a:t>
                </a:r>
                <a:r>
                  <a:rPr lang="en-US" altLang="ko-KR" dirty="0"/>
                  <a:t>52</a:t>
                </a:r>
                <a:r>
                  <a:rPr lang="ko-KR" altLang="en-US" dirty="0"/>
                  <a:t>분 </a:t>
                </a:r>
                <a:r>
                  <a:rPr lang="en-US" altLang="ko-KR" dirty="0"/>
                  <a:t>08</a:t>
                </a:r>
                <a:r>
                  <a:rPr lang="ko-KR" altLang="en-US" dirty="0"/>
                  <a:t>초             </a:t>
                </a:r>
                <a:endParaRPr lang="en-US" altLang="ko-KR" dirty="0"/>
              </a:p>
              <a:p>
                <a:pPr marL="0" indent="0">
                  <a:buNone/>
                </a:pPr>
                <a:r>
                  <a:rPr lang="ko-KR" altLang="en-US" dirty="0"/>
                  <a:t>    울릉도 동남향 </a:t>
                </a:r>
                <a:r>
                  <a:rPr lang="en-US" altLang="ko-KR" dirty="0"/>
                  <a:t>87.4km</a:t>
                </a:r>
                <a:r>
                  <a:rPr lang="ko-KR" altLang="en-US" dirty="0"/>
                  <a:t>에 위치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E87486C-1420-4233-5729-A2ED98BE9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" t="-6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55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4509B9D-510B-72F7-698F-83B6FBCE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10" y="68611"/>
            <a:ext cx="5262778" cy="157048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독도의 개설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E87486C-1420-4233-5729-A2ED98BE9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4990" y="2240044"/>
                <a:ext cx="5262778" cy="3184973"/>
              </a:xfrm>
            </p:spPr>
            <p:txBody>
              <a:bodyPr anchor="t">
                <a:normAutofit fontScale="92500"/>
              </a:bodyPr>
              <a:lstStyle/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altLang="ko-KR" sz="1900" b="1" dirty="0"/>
                  <a:t>       &lt;</a:t>
                </a:r>
                <a:r>
                  <a:rPr lang="ko-KR" altLang="en-US" sz="1900" b="1" dirty="0"/>
                  <a:t>독도의 규모</a:t>
                </a:r>
                <a:r>
                  <a:rPr lang="en-US" altLang="ko-KR" sz="1900" b="1" dirty="0"/>
                  <a:t>&gt;</a:t>
                </a:r>
              </a:p>
              <a:p>
                <a:pPr>
                  <a:lnSpc>
                    <a:spcPct val="110000"/>
                  </a:lnSpc>
                </a:pPr>
                <a:r>
                  <a:rPr lang="ko-KR" altLang="en-US" sz="1400" dirty="0"/>
                  <a:t>면적 </a:t>
                </a:r>
                <a:r>
                  <a:rPr lang="en-US" altLang="ko-KR" sz="1400" dirty="0"/>
                  <a:t>: </a:t>
                </a:r>
                <a:r>
                  <a:rPr lang="ko-KR" altLang="en-US" sz="1400" dirty="0"/>
                  <a:t>총면적 </a:t>
                </a:r>
                <a:r>
                  <a:rPr lang="en-US" altLang="ko-KR" sz="1400" dirty="0"/>
                  <a:t>187,554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400" b="0" dirty="0"/>
                  <a:t>    </a:t>
                </a:r>
                <a:r>
                  <a:rPr lang="ko-KR" altLang="en-US" sz="1400" b="0" dirty="0"/>
                  <a:t>동도 </a:t>
                </a:r>
                <a:r>
                  <a:rPr lang="en-US" altLang="ko-KR" sz="1400" b="0" dirty="0"/>
                  <a:t>73,297</a:t>
                </a:r>
                <a:r>
                  <a:rPr lang="en-US" altLang="ko-KR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400" b="0" dirty="0"/>
                  <a:t> / </a:t>
                </a:r>
                <a:r>
                  <a:rPr lang="ko-KR" altLang="en-US" sz="1400" b="0" dirty="0"/>
                  <a:t>서도 </a:t>
                </a:r>
                <a:r>
                  <a:rPr lang="en-US" altLang="ko-KR" sz="1400" b="0" dirty="0"/>
                  <a:t>88,740</a:t>
                </a:r>
                <a:r>
                  <a:rPr lang="en-US" altLang="ko-KR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400" b="0" dirty="0"/>
                  <a:t> / </a:t>
                </a:r>
                <a:r>
                  <a:rPr lang="ko-KR" altLang="en-US" sz="1400" b="0" dirty="0"/>
                  <a:t>부속도서</a:t>
                </a:r>
                <a:r>
                  <a:rPr lang="en-US" altLang="ko-KR" sz="1400" b="0" dirty="0"/>
                  <a:t>: 25,517</a:t>
                </a:r>
                <a:r>
                  <a:rPr lang="en-US" altLang="ko-KR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1400" b="0" dirty="0"/>
              </a:p>
              <a:p>
                <a:pPr>
                  <a:lnSpc>
                    <a:spcPct val="110000"/>
                  </a:lnSpc>
                </a:pPr>
                <a:r>
                  <a:rPr lang="ko-KR" altLang="en-US" sz="1400" dirty="0"/>
                  <a:t>높이 </a:t>
                </a:r>
                <a:r>
                  <a:rPr lang="en-US" altLang="ko-KR" sz="1400" dirty="0"/>
                  <a:t>: </a:t>
                </a:r>
                <a:r>
                  <a:rPr lang="ko-KR" altLang="en-US" sz="1400" dirty="0"/>
                  <a:t>동도 </a:t>
                </a:r>
                <a:r>
                  <a:rPr lang="en-US" altLang="ko-KR" sz="1400" dirty="0"/>
                  <a:t>98.6m / </a:t>
                </a:r>
                <a:r>
                  <a:rPr lang="ko-KR" altLang="en-US" sz="1400" dirty="0"/>
                  <a:t>서도 </a:t>
                </a:r>
                <a:r>
                  <a:rPr lang="en-US" altLang="ko-KR" sz="1400" dirty="0"/>
                  <a:t>168.5m</a:t>
                </a:r>
              </a:p>
              <a:p>
                <a:pPr>
                  <a:lnSpc>
                    <a:spcPct val="110000"/>
                  </a:lnSpc>
                </a:pPr>
                <a:r>
                  <a:rPr lang="ko-KR" altLang="en-US" sz="1400" dirty="0"/>
                  <a:t>둘레 </a:t>
                </a:r>
                <a:r>
                  <a:rPr lang="en-US" altLang="ko-KR" sz="1400" dirty="0"/>
                  <a:t>: </a:t>
                </a:r>
                <a:r>
                  <a:rPr lang="ko-KR" altLang="en-US" sz="1400" dirty="0" err="1"/>
                  <a:t>총둘레</a:t>
                </a:r>
                <a:r>
                  <a:rPr lang="ko-KR" altLang="en-US" sz="1400" dirty="0"/>
                  <a:t> </a:t>
                </a:r>
                <a:r>
                  <a:rPr lang="en-US" altLang="ko-KR" sz="1400" dirty="0"/>
                  <a:t>5.4km  </a:t>
                </a:r>
                <a:r>
                  <a:rPr lang="ko-KR" altLang="en-US" sz="1400" dirty="0"/>
                  <a:t>동도 </a:t>
                </a:r>
                <a:r>
                  <a:rPr lang="en-US" altLang="ko-KR" sz="1400" dirty="0"/>
                  <a:t>2.8km / </a:t>
                </a:r>
                <a:r>
                  <a:rPr lang="ko-KR" altLang="en-US" sz="1400" dirty="0"/>
                  <a:t>서도 </a:t>
                </a:r>
                <a:r>
                  <a:rPr lang="en-US" altLang="ko-KR" sz="1400" dirty="0"/>
                  <a:t>2.6km</a:t>
                </a:r>
              </a:p>
              <a:p>
                <a:pPr>
                  <a:lnSpc>
                    <a:spcPct val="110000"/>
                  </a:lnSpc>
                </a:pPr>
                <a:endParaRPr lang="en-US" altLang="ko-KR" sz="1400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altLang="ko-KR" sz="1800" b="1" dirty="0"/>
                  <a:t>       &lt;</a:t>
                </a:r>
                <a:r>
                  <a:rPr lang="ko-KR" altLang="en-US" sz="1800" b="1" dirty="0" err="1"/>
                  <a:t>독도기점</a:t>
                </a:r>
                <a:r>
                  <a:rPr lang="ko-KR" altLang="en-US" sz="1800" b="1" dirty="0"/>
                  <a:t> 주요지점 간의 거리</a:t>
                </a:r>
                <a:r>
                  <a:rPr lang="en-US" altLang="ko-KR" sz="1800" b="1" dirty="0"/>
                  <a:t>&gt;</a:t>
                </a:r>
              </a:p>
              <a:p>
                <a:pPr>
                  <a:lnSpc>
                    <a:spcPct val="110000"/>
                  </a:lnSpc>
                </a:pPr>
                <a:r>
                  <a:rPr lang="ko-KR" altLang="en-US" sz="1400" dirty="0" err="1"/>
                  <a:t>주요항</a:t>
                </a:r>
                <a:r>
                  <a:rPr lang="ko-KR" altLang="en-US" sz="1400" dirty="0"/>
                  <a:t> </a:t>
                </a:r>
                <a:r>
                  <a:rPr lang="en-US" altLang="ko-KR" sz="1400" dirty="0"/>
                  <a:t>/ </a:t>
                </a:r>
                <a:r>
                  <a:rPr lang="ko-KR" altLang="en-US" sz="1400" dirty="0"/>
                  <a:t>거리</a:t>
                </a:r>
                <a:r>
                  <a:rPr lang="en-US" altLang="ko-KR" sz="1400" dirty="0"/>
                  <a:t>(km) : </a:t>
                </a:r>
                <a:r>
                  <a:rPr lang="ko-KR" altLang="en-US" sz="1400" dirty="0"/>
                  <a:t>울릉도</a:t>
                </a:r>
                <a:r>
                  <a:rPr lang="en-US" altLang="ko-KR" sz="1400" dirty="0"/>
                  <a:t>/ 87.4km, </a:t>
                </a:r>
                <a:r>
                  <a:rPr lang="ko-KR" altLang="en-US" sz="1400" dirty="0"/>
                  <a:t>동해</a:t>
                </a:r>
                <a:r>
                  <a:rPr lang="en-US" altLang="ko-KR" sz="1400" dirty="0"/>
                  <a:t>/243.8km, </a:t>
                </a:r>
                <a:r>
                  <a:rPr lang="ko-KR" altLang="en-US" sz="1400" dirty="0" err="1"/>
                  <a:t>죽변</a:t>
                </a:r>
                <a:r>
                  <a:rPr lang="en-US" altLang="ko-KR" sz="1400" dirty="0"/>
                  <a:t>/216.8km,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ko-KR" altLang="en-US" sz="1400" dirty="0"/>
                  <a:t>      포항</a:t>
                </a:r>
                <a:r>
                  <a:rPr lang="en-US" altLang="ko-KR" sz="1400" dirty="0"/>
                  <a:t>/258.3km, </a:t>
                </a:r>
                <a:r>
                  <a:rPr lang="ko-KR" altLang="en-US" sz="1400" dirty="0"/>
                  <a:t>부산</a:t>
                </a:r>
                <a:r>
                  <a:rPr lang="en-US" altLang="ko-KR" sz="1400" dirty="0"/>
                  <a:t>/348.4km, </a:t>
                </a:r>
                <a:r>
                  <a:rPr lang="ko-KR" altLang="en-US" sz="1400" dirty="0"/>
                  <a:t> </a:t>
                </a:r>
                <a:r>
                  <a:rPr lang="ko-KR" altLang="en-US" sz="1400" dirty="0" err="1"/>
                  <a:t>오키섬</a:t>
                </a:r>
                <a:r>
                  <a:rPr lang="en-US" altLang="ko-KR" sz="1400" dirty="0"/>
                  <a:t>/157.5km</a:t>
                </a:r>
              </a:p>
              <a:p>
                <a:pPr>
                  <a:lnSpc>
                    <a:spcPct val="110000"/>
                  </a:lnSpc>
                </a:pPr>
                <a:endParaRPr lang="ko-KR" altLang="en-US" sz="14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E87486C-1420-4233-5729-A2ED98BE9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4990" y="2240044"/>
                <a:ext cx="5262778" cy="3184973"/>
              </a:xfrm>
              <a:blipFill>
                <a:blip r:embed="rId2"/>
                <a:stretch>
                  <a:fillRect t="-1338" r="-12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 descr="텍스트, 지도, 스크린샷이(가) 표시된 사진&#10;&#10;자동 생성된 설명">
            <a:extLst>
              <a:ext uri="{FF2B5EF4-FFF2-40B4-BE49-F238E27FC236}">
                <a16:creationId xmlns:a16="http://schemas.microsoft.com/office/drawing/2014/main" id="{3848E259-F85A-CC95-73C0-47B985517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05" y="1142214"/>
            <a:ext cx="4392385" cy="4459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7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752A72-85AE-4898-800C-83AA48A9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61873A7-251F-635F-E05E-31C15397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6" y="876300"/>
            <a:ext cx="5324703" cy="1579222"/>
          </a:xfrm>
        </p:spPr>
        <p:txBody>
          <a:bodyPr>
            <a:normAutofit/>
          </a:bodyPr>
          <a:lstStyle/>
          <a:p>
            <a:r>
              <a:rPr lang="ko-KR" altLang="en-US" dirty="0"/>
              <a:t>독도의 기후와 해양</a:t>
            </a:r>
            <a:endParaRPr lang="ko-KR" alt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652EC-C642-4099-9CB1-67BCF3CB5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199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C7D545-3773-17BD-8FE9-519668B84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336" y="3023809"/>
            <a:ext cx="4555663" cy="2468034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대한민국 </a:t>
            </a:r>
            <a:r>
              <a:rPr lang="ko-KR" altLang="en-US" dirty="0" err="1"/>
              <a:t>최동단의</a:t>
            </a:r>
            <a:r>
              <a:rPr lang="ko-KR" altLang="en-US" dirty="0"/>
              <a:t> 섬</a:t>
            </a:r>
            <a:endParaRPr lang="en-US" altLang="ko-KR" dirty="0"/>
          </a:p>
          <a:p>
            <a:r>
              <a:rPr lang="ko-KR" altLang="en-US" dirty="0"/>
              <a:t>사면이 바다</a:t>
            </a:r>
            <a:endParaRPr lang="en-US" altLang="ko-KR" dirty="0"/>
          </a:p>
          <a:p>
            <a:r>
              <a:rPr lang="ko-KR" altLang="en-US" dirty="0"/>
              <a:t>겨울이 온화하고 여름은 시원함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연중 강수량이 일정</a:t>
            </a:r>
            <a:r>
              <a:rPr lang="en-US" altLang="ko-KR" dirty="0"/>
              <a:t>, </a:t>
            </a:r>
            <a:r>
              <a:rPr lang="ko-KR" altLang="en-US" sz="2400" b="1" dirty="0">
                <a:solidFill>
                  <a:srgbClr val="FFFF00"/>
                </a:solidFill>
              </a:rPr>
              <a:t>해양성 기후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그림 6" descr="물, 자연, 수중, 유기체이(가) 표시된 사진&#10;&#10;자동 생성된 설명">
            <a:extLst>
              <a:ext uri="{FF2B5EF4-FFF2-40B4-BE49-F238E27FC236}">
                <a16:creationId xmlns:a16="http://schemas.microsoft.com/office/drawing/2014/main" id="{047B68D7-D667-27D3-E417-FEAA3BE52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19" y="876300"/>
            <a:ext cx="4368644" cy="2391833"/>
          </a:xfrm>
          <a:prstGeom prst="rect">
            <a:avLst/>
          </a:prstGeom>
        </p:spPr>
      </p:pic>
      <p:pic>
        <p:nvPicPr>
          <p:cNvPr id="5" name="내용 개체 틀 4" descr="텍스트, 폰트, 스크린샷, 그래프이(가) 표시된 사진&#10;&#10;자동 생성된 설명">
            <a:extLst>
              <a:ext uri="{FF2B5EF4-FFF2-40B4-BE49-F238E27FC236}">
                <a16:creationId xmlns:a16="http://schemas.microsoft.com/office/drawing/2014/main" id="{248CA409-EC4D-2D98-2F75-666EE22D9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18" y="3589867"/>
            <a:ext cx="4368644" cy="24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6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ACE703B-177A-4A03-827E-692635A35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61873A7-251F-635F-E05E-31C15397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958297"/>
            <a:ext cx="4085665" cy="2195027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독도의 기후와 해양</a:t>
            </a:r>
            <a:endParaRPr lang="ko-KR" altLang="en-US"/>
          </a:p>
        </p:txBody>
      </p:sp>
      <p:pic>
        <p:nvPicPr>
          <p:cNvPr id="4" name="그림 3" descr="하늘, 야외, 자연, 구름이(가) 표시된 사진&#10;&#10;자동 생성된 설명">
            <a:extLst>
              <a:ext uri="{FF2B5EF4-FFF2-40B4-BE49-F238E27FC236}">
                <a16:creationId xmlns:a16="http://schemas.microsoft.com/office/drawing/2014/main" id="{12099E24-76D1-32E8-5626-580F08ABD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6" b="24789"/>
          <a:stretch/>
        </p:blipFill>
        <p:spPr>
          <a:xfrm>
            <a:off x="20" y="10"/>
            <a:ext cx="12191979" cy="3428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C0D56F-4A65-48B9-843D-F9D262C3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000" y="4244223"/>
            <a:ext cx="0" cy="1623177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C7D545-3773-17BD-8FE9-519668B84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820" y="4045986"/>
            <a:ext cx="4883021" cy="219502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>
                <a:solidFill>
                  <a:srgbClr val="FFFF00"/>
                </a:solidFill>
              </a:rPr>
              <a:t>사계절의 변화가 </a:t>
            </a:r>
            <a:r>
              <a:rPr lang="ko-KR" altLang="en-US" b="1" dirty="0" err="1">
                <a:solidFill>
                  <a:srgbClr val="FFFF00"/>
                </a:solidFill>
              </a:rPr>
              <a:t>뚜렷</a:t>
            </a:r>
            <a:endParaRPr lang="en-US" altLang="ko-K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ko-KR" altLang="en-US" dirty="0"/>
              <a:t>겨울철 </a:t>
            </a:r>
            <a:r>
              <a:rPr lang="en-US" altLang="ko-KR" dirty="0"/>
              <a:t>: </a:t>
            </a:r>
            <a:r>
              <a:rPr lang="ko-KR" altLang="en-US" dirty="0"/>
              <a:t>시베리아 기단의 영향</a:t>
            </a:r>
            <a:r>
              <a:rPr lang="en-US" altLang="ko-KR" dirty="0"/>
              <a:t>, </a:t>
            </a:r>
            <a:r>
              <a:rPr lang="ko-KR" altLang="en-US" dirty="0"/>
              <a:t>춥고 건조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여름철 </a:t>
            </a:r>
            <a:r>
              <a:rPr lang="en-US" altLang="ko-KR" dirty="0"/>
              <a:t>: </a:t>
            </a:r>
            <a:r>
              <a:rPr lang="ko-KR" altLang="en-US" dirty="0"/>
              <a:t>북태평양 기단의 영향</a:t>
            </a:r>
            <a:r>
              <a:rPr lang="en-US" altLang="ko-KR" dirty="0"/>
              <a:t>, </a:t>
            </a:r>
            <a:r>
              <a:rPr lang="ko-KR" altLang="en-US" dirty="0"/>
              <a:t>덥고 습함</a:t>
            </a:r>
            <a:endParaRPr lang="en-US" altLang="ko-KR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8677649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2444</Words>
  <Application>Microsoft Office PowerPoint</Application>
  <PresentationFormat>와이드스크린</PresentationFormat>
  <Paragraphs>335</Paragraphs>
  <Slides>54</Slides>
  <Notes>1</Notes>
  <HiddenSlides>0</HiddenSlides>
  <MMClips>3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61" baseType="lpstr">
      <vt:lpstr>Pretendard</vt:lpstr>
      <vt:lpstr>맑은 고딕</vt:lpstr>
      <vt:lpstr>Arial</vt:lpstr>
      <vt:lpstr>Cambria Math</vt:lpstr>
      <vt:lpstr>Georgia Pro Light</vt:lpstr>
      <vt:lpstr>Roboto</vt:lpstr>
      <vt:lpstr>VaultVTI</vt:lpstr>
      <vt:lpstr>대한민국 독도</vt:lpstr>
      <vt:lpstr>목차</vt:lpstr>
      <vt:lpstr>독도의 정의</vt:lpstr>
      <vt:lpstr>독도의 정의</vt:lpstr>
      <vt:lpstr>독도의 정의</vt:lpstr>
      <vt:lpstr>독도의 개설</vt:lpstr>
      <vt:lpstr>독도의 개설</vt:lpstr>
      <vt:lpstr>독도의 기후와 해양</vt:lpstr>
      <vt:lpstr>독도의 기후와 해양</vt:lpstr>
      <vt:lpstr>독도의 기후와 해양</vt:lpstr>
      <vt:lpstr>독도의 기후와 해양</vt:lpstr>
      <vt:lpstr>독도의 지질과 지형</vt:lpstr>
      <vt:lpstr>독도의 지질과 지형</vt:lpstr>
      <vt:lpstr>독도의 지질과 지형</vt:lpstr>
      <vt:lpstr>독도의 지질과 지형</vt:lpstr>
      <vt:lpstr>독도의 지질과 지형</vt:lpstr>
      <vt:lpstr>독도의 지질과 지형</vt:lpstr>
      <vt:lpstr>독도의 자원과 생태계</vt:lpstr>
      <vt:lpstr>독도의 자원과 생태계</vt:lpstr>
      <vt:lpstr>독도의 자원과 생태계</vt:lpstr>
      <vt:lpstr>독도의 자원과 생태계</vt:lpstr>
      <vt:lpstr>독도의 자원과 생태계</vt:lpstr>
      <vt:lpstr>독도의 역사적 권원</vt:lpstr>
      <vt:lpstr>독도의 역사적 권원</vt:lpstr>
      <vt:lpstr>독도의 역사적 권원</vt:lpstr>
      <vt:lpstr>독도의 역사적 권원</vt:lpstr>
      <vt:lpstr>독도의 역사적 권원</vt:lpstr>
      <vt:lpstr>독도의 역사적 권원</vt:lpstr>
      <vt:lpstr>독도의 역사적 권원</vt:lpstr>
      <vt:lpstr>독도의 역사적 권원</vt:lpstr>
      <vt:lpstr>독도의 역사적 권원</vt:lpstr>
      <vt:lpstr>PowerPoint 프레젠테이션</vt:lpstr>
      <vt:lpstr>PowerPoint 프레젠테이션</vt:lpstr>
      <vt:lpstr>독도의 역사적 권원</vt:lpstr>
      <vt:lpstr>독도의 역사적 권원</vt:lpstr>
      <vt:lpstr>일본 정부의 주장</vt:lpstr>
      <vt:lpstr>일본 정부의 주장</vt:lpstr>
      <vt:lpstr>일본 정부의 주장</vt:lpstr>
      <vt:lpstr>일본 정부의 주장</vt:lpstr>
      <vt:lpstr>일본 정부의 주장</vt:lpstr>
      <vt:lpstr>일본 정부의 주장</vt:lpstr>
      <vt:lpstr>일본 정부의 주장</vt:lpstr>
      <vt:lpstr>일본 정부의 주장</vt:lpstr>
      <vt:lpstr>일본 정부의 주장</vt:lpstr>
      <vt:lpstr>일본 정부의 주장</vt:lpstr>
      <vt:lpstr>일본 정부의 주장</vt:lpstr>
      <vt:lpstr>일본 정부의 주장</vt:lpstr>
      <vt:lpstr>일본 정부의 주장</vt:lpstr>
      <vt:lpstr>결론</vt:lpstr>
      <vt:lpstr>결론</vt:lpstr>
      <vt:lpstr>감사합니다 THANK YOU </vt:lpstr>
      <vt:lpstr>참고문헌</vt:lpstr>
      <vt:lpstr>참고문헌</vt:lpstr>
      <vt:lpstr>참고문헌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대한민국 독도</dc:title>
  <dc:creator>도석훈</dc:creator>
  <cp:lastModifiedBy>OWNER</cp:lastModifiedBy>
  <cp:revision>14</cp:revision>
  <dcterms:created xsi:type="dcterms:W3CDTF">2024-05-06T17:16:19Z</dcterms:created>
  <dcterms:modified xsi:type="dcterms:W3CDTF">2024-05-31T02:28:50Z</dcterms:modified>
</cp:coreProperties>
</file>