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56"/>
  </p:notesMasterIdLst>
  <p:handoutMasterIdLst>
    <p:handoutMasterId r:id="rId57"/>
  </p:handoutMasterIdLst>
  <p:sldIdLst>
    <p:sldId id="270" r:id="rId2"/>
    <p:sldId id="287" r:id="rId3"/>
    <p:sldId id="343" r:id="rId4"/>
    <p:sldId id="288" r:id="rId5"/>
    <p:sldId id="289" r:id="rId6"/>
    <p:sldId id="290" r:id="rId7"/>
    <p:sldId id="291" r:id="rId8"/>
    <p:sldId id="34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1" r:id="rId17"/>
    <p:sldId id="300" r:id="rId18"/>
    <p:sldId id="302" r:id="rId19"/>
    <p:sldId id="303" r:id="rId20"/>
    <p:sldId id="304" r:id="rId21"/>
    <p:sldId id="305" r:id="rId22"/>
    <p:sldId id="307" r:id="rId23"/>
    <p:sldId id="306" r:id="rId24"/>
    <p:sldId id="308" r:id="rId25"/>
    <p:sldId id="309" r:id="rId26"/>
    <p:sldId id="341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20" r:id="rId37"/>
    <p:sldId id="319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31" r:id="rId46"/>
    <p:sldId id="332" r:id="rId47"/>
    <p:sldId id="333" r:id="rId48"/>
    <p:sldId id="334" r:id="rId49"/>
    <p:sldId id="335" r:id="rId50"/>
    <p:sldId id="336" r:id="rId51"/>
    <p:sldId id="339" r:id="rId52"/>
    <p:sldId id="337" r:id="rId53"/>
    <p:sldId id="338" r:id="rId54"/>
    <p:sldId id="340" r:id="rId55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242630"/>
    <a:srgbClr val="292C48"/>
    <a:srgbClr val="2C2D39"/>
    <a:srgbClr val="2A1F43"/>
    <a:srgbClr val="0C1B43"/>
    <a:srgbClr val="000000"/>
    <a:srgbClr val="1D2225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3536" autoAdjust="0"/>
  </p:normalViewPr>
  <p:slideViewPr>
    <p:cSldViewPr snapToGrid="0" snapToObjects="1">
      <p:cViewPr varScale="1">
        <p:scale>
          <a:sx n="79" d="100"/>
          <a:sy n="79" d="100"/>
        </p:scale>
        <p:origin x="8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CFE44B-5956-4C55-A3A0-57F7FB1A98DC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2024-05-29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F9231D1-02BB-4FB3-AFA4-D79BFC4C88C2}" type="datetime1">
              <a:rPr lang="ko-KR" altLang="en-US" smtClean="0"/>
              <a:pPr/>
              <a:t>2024-05-29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 dirty="0"/>
              <a:t>마스터 텍스트 스타일을 편집하려면 클릭하세요.</a:t>
            </a:r>
          </a:p>
          <a:p>
            <a:pPr lvl="1" rtl="0"/>
            <a:r>
              <a:rPr lang="ko" noProof="0" dirty="0"/>
              <a:t>둘째 수준</a:t>
            </a:r>
          </a:p>
          <a:p>
            <a:pPr lvl="2" rtl="0"/>
            <a:r>
              <a:rPr lang="ko" noProof="0" dirty="0"/>
              <a:t>셋째 수준</a:t>
            </a:r>
          </a:p>
          <a:p>
            <a:pPr lvl="3" rtl="0"/>
            <a:r>
              <a:rPr lang="ko" noProof="0" dirty="0"/>
              <a:t>넷째 수준</a:t>
            </a:r>
          </a:p>
          <a:p>
            <a:pPr lvl="4" rtl="0"/>
            <a:r>
              <a:rPr lang="ko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2024-05-29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F9231D1-02BB-4FB3-AFA4-D79BFC4C88C2}" type="datetime1">
              <a:rPr lang="ko-KR" altLang="en-US" smtClean="0"/>
              <a:pPr/>
              <a:t>2024-05-29</a:t>
            </a:fld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5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2024-05-29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601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4" name="자유형: 도형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6" name="그림 개체 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/>
              <a:t>제목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0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 dirty="0"/>
              <a:t>마스터 제목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: 도형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7" name="제목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3195" y="2885581"/>
            <a:ext cx="408614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61067" y="2885581"/>
            <a:ext cx="408666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D4527FF-0FB1-43A9-B486-4194ED87A11C}" type="datetime1">
              <a:rPr lang="ko-KR" altLang="en-US" noProof="0" smtClean="0"/>
              <a:t>2024-05-29</a:t>
            </a:fld>
            <a:endParaRPr 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693002F-D6EA-CF48-8F44-2316036B2B8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67513" y="3348038"/>
            <a:ext cx="4559074" cy="3008312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412A6BA-37CB-4200-BFDC-D4E7C46ECB43}" type="datetime1">
              <a:rPr lang="ko-KR" altLang="en-US" smtClean="0"/>
              <a:t>2024-05-29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6E75CBB-837C-4076-9928-A2608EB18B9E}" type="datetime1">
              <a:rPr lang="ko-KR" altLang="en-US" smtClean="0"/>
              <a:t>2024-05-29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ebp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ebp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ebp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ebp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ebp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ebp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eb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ebp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배구</a:t>
            </a:r>
            <a:endParaRPr lang="ko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ko" dirty="0"/>
              <a:t>22101614 </a:t>
            </a:r>
            <a:r>
              <a:rPr lang="ko-KR" altLang="en-US" dirty="0"/>
              <a:t>송상현</a:t>
            </a:r>
            <a:endParaRPr lang="ko" dirty="0"/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264CF1-2C23-8194-6ABC-D50B48CD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배구의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D993D5-75D8-C8FA-D49C-47FB19D61B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sz="2800" b="1" dirty="0"/>
              <a:t>전략적 사고</a:t>
            </a:r>
          </a:p>
          <a:p>
            <a:r>
              <a:rPr lang="ko-KR" altLang="en-US" dirty="0"/>
              <a:t>일본 배구팀은 상대방의 약점을 잘 파악 </a:t>
            </a:r>
            <a:endParaRPr lang="en-US" altLang="ko-KR" dirty="0"/>
          </a:p>
          <a:p>
            <a:r>
              <a:rPr lang="ko-KR" altLang="en-US" dirty="0"/>
              <a:t>효과적인 전략을 구사</a:t>
            </a:r>
            <a:endParaRPr lang="en-US" altLang="ko-KR" dirty="0"/>
          </a:p>
          <a:p>
            <a:r>
              <a:rPr lang="ko-KR" altLang="en-US" dirty="0"/>
              <a:t>경기 운영에 능함</a:t>
            </a:r>
            <a:endParaRPr lang="en-US" altLang="ko-KR" dirty="0"/>
          </a:p>
          <a:p>
            <a:r>
              <a:rPr lang="ko-KR" altLang="en-US" sz="2800" b="1" dirty="0"/>
              <a:t>다양한 공격 전략</a:t>
            </a:r>
          </a:p>
          <a:p>
            <a:r>
              <a:rPr lang="ko-KR" altLang="en-US" dirty="0"/>
              <a:t>일본 배구팀은 세터의 능숙한 배구 운영과 다양한 공격 패턴으로 상대를 압박</a:t>
            </a:r>
            <a:endParaRPr lang="en-US" altLang="ko-KR" dirty="0"/>
          </a:p>
          <a:p>
            <a:r>
              <a:rPr lang="ko-KR" altLang="en-US" dirty="0"/>
              <a:t>빠른 템포의 공격과 전략적인 배구로 경기를 지배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2626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8AEA72-11D7-A3DB-E9F2-A5B78E5A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배구의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76DABF-396B-52E3-6952-B87F0E2B668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sz="2800" b="1" dirty="0"/>
              <a:t>팀워크 중시</a:t>
            </a:r>
          </a:p>
          <a:p>
            <a:r>
              <a:rPr lang="ko-KR" altLang="en-US" dirty="0"/>
              <a:t>개인의 뛰어난 실력보다는 팀 전체의 균형 잡힌 플레이를 강조함</a:t>
            </a:r>
            <a:endParaRPr lang="en-US" altLang="ko-KR" dirty="0"/>
          </a:p>
          <a:p>
            <a:r>
              <a:rPr lang="ko-KR" altLang="en-US" sz="2800" b="1" dirty="0"/>
              <a:t>끈기와 집중력</a:t>
            </a:r>
          </a:p>
          <a:p>
            <a:r>
              <a:rPr lang="ko-KR" altLang="en-US" dirty="0"/>
              <a:t>일본 선수는 장시간의 훈련을 통해 강한 체력과 정신력을 갖춤</a:t>
            </a:r>
            <a:endParaRPr lang="en-US" altLang="ko-KR" dirty="0"/>
          </a:p>
          <a:p>
            <a:r>
              <a:rPr lang="ko-KR" altLang="en-US" dirty="0"/>
              <a:t>포기하지 않고 집중력 있게 경기에 임함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5841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A86B06-466D-499D-BCD8-FF55AD8F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배구의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59FB65-4772-BD8F-BAD1-5A96DF0342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sz="2800" b="1" dirty="0"/>
              <a:t>위협적인 서브</a:t>
            </a:r>
          </a:p>
          <a:p>
            <a:r>
              <a:rPr lang="ko-KR" altLang="en-US" dirty="0"/>
              <a:t>일본 팀은 강력한 서브로 상대 팀의 공격을 어렵게 만들어 경기를 주도</a:t>
            </a:r>
            <a:endParaRPr lang="en-US" altLang="ko-KR" dirty="0"/>
          </a:p>
          <a:p>
            <a:r>
              <a:rPr lang="ko-KR" altLang="en-US" sz="2800" b="1" dirty="0"/>
              <a:t>전략적 수비 플레이</a:t>
            </a:r>
          </a:p>
          <a:p>
            <a:r>
              <a:rPr lang="ko-KR" altLang="en-US" dirty="0"/>
              <a:t>일본 배구팀의 수비는 정확성과 기민성이 돋보임</a:t>
            </a:r>
            <a:endParaRPr lang="en-US" altLang="ko-KR" dirty="0"/>
          </a:p>
          <a:p>
            <a:r>
              <a:rPr lang="ko-KR" altLang="en-US" dirty="0"/>
              <a:t>상대 공격을 예측하고 신속하게 대응하여 경기 흐름을 주도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2279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AF9B38E9-C1A2-86AF-A5ED-4FAC716E1BC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4825" r="4825"/>
          <a:stretch>
            <a:fillRect/>
          </a:stretch>
        </p:blipFill>
        <p:spPr/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2B638850-4296-D09B-A92E-17F9D970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배구의 특징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975BE3A-3325-9F0B-CA0E-5A2552B0C0E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ko-KR" altLang="en-US" dirty="0"/>
              <a:t>일본의 배구 팬들은 경기장을 가득 채우며 열정적인 응원으로 선수들을 지원</a:t>
            </a:r>
            <a:endParaRPr lang="en-US" altLang="ko-KR" dirty="0"/>
          </a:p>
          <a:p>
            <a:r>
              <a:rPr lang="ko-KR" altLang="en-US" dirty="0"/>
              <a:t>관중들은 전통적인 응원구호와 깃발 흔들기</a:t>
            </a:r>
            <a:r>
              <a:rPr lang="en-US" altLang="ko-KR" dirty="0"/>
              <a:t>, </a:t>
            </a:r>
            <a:r>
              <a:rPr lang="ko-KR" altLang="en-US" dirty="0"/>
              <a:t>장구 연주 등으로 흥겨운 분위기를 조성</a:t>
            </a:r>
            <a:endParaRPr lang="en-US" altLang="ko-KR" dirty="0"/>
          </a:p>
          <a:p>
            <a:r>
              <a:rPr lang="ko-KR" altLang="en-US" dirty="0"/>
              <a:t>선수들에게 큰 힘이 되는 이들의 열정은 일본 배구 발전의 원동력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9926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92E9F7-1388-DA63-FA1E-3FADDCCB4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chemeClr val="tx1"/>
                </a:solidFill>
              </a:rPr>
              <a:t>일본의 남자 배구 선수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42F4D817-1FD6-98B7-054D-B29590032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7865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845E6D-D60D-344A-B21A-0F9A0A5B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마나베</a:t>
            </a:r>
            <a:r>
              <a:rPr lang="ko-KR" altLang="en-US" dirty="0"/>
              <a:t> </a:t>
            </a:r>
            <a:r>
              <a:rPr lang="ko-KR" altLang="en-US" dirty="0" err="1"/>
              <a:t>마사요시</a:t>
            </a:r>
            <a:endParaRPr lang="ko-KR" altLang="en-US" dirty="0"/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B4EB78F3-34A2-1F7E-7A0C-AC7C8F05BF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3126" b="3126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8AB71B45-9283-DC1B-D055-FA97B6BAA243}"/>
              </a:ext>
            </a:extLst>
          </p:cNvPr>
          <p:cNvSpPr>
            <a:spLocks noGrp="1" noChangeAspect="1" noChangeArrowheads="1"/>
          </p:cNvSpPr>
          <p:nvPr>
            <p:ph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1963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8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21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(60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일본 배구팀 활동</a:t>
            </a:r>
            <a:r>
              <a:rPr lang="ko-KR" altLang="en-US" dirty="0">
                <a:highlight>
                  <a:srgbClr val="FFFFFF"/>
                </a:highlight>
              </a:rPr>
              <a:t> </a:t>
            </a:r>
            <a:r>
              <a:rPr lang="en-US" altLang="ko-KR" dirty="0">
                <a:highlight>
                  <a:srgbClr val="FFFFFF"/>
                </a:highlight>
              </a:rPr>
              <a:t>(1985~2003)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세터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스파이크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328cm,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블로킹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325cm</a:t>
            </a:r>
          </a:p>
          <a:p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일본 여자 대표팀</a:t>
            </a:r>
            <a:r>
              <a:rPr lang="en-US" altLang="ko-KR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감독 </a:t>
            </a:r>
            <a:r>
              <a:rPr lang="en-US" altLang="ko-KR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(</a:t>
            </a:r>
            <a:r>
              <a:rPr lang="en-US" altLang="ko-KR" dirty="0">
                <a:highlight>
                  <a:srgbClr val="FFFFFF"/>
                </a:highlight>
              </a:rPr>
              <a:t>2009~2016, 2022~)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355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id="{6AFF0139-D91B-9FCC-2B00-5B0B59FE07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0739" r="20739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제목 6">
            <a:extLst>
              <a:ext uri="{FF2B5EF4-FFF2-40B4-BE49-F238E27FC236}">
                <a16:creationId xmlns:a16="http://schemas.microsoft.com/office/drawing/2014/main" id="{AD4AE151-7A07-ADF7-F9E7-DFC1FED0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나카가이치</a:t>
            </a:r>
            <a:r>
              <a:rPr lang="ko-KR" altLang="en-US" dirty="0"/>
              <a:t> 유이치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88AAC886-BF24-7D8C-3282-CDA21A8439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1967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11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2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(56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배구팀 활동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(1989~1998)</a:t>
            </a: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아웃사이더 히터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스파이크 높이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346cm</a:t>
            </a:r>
          </a:p>
          <a:p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일본제철 사카이 </a:t>
            </a:r>
            <a:r>
              <a:rPr lang="ko-KR" altLang="en-US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블레이저스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감독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(2005~2009)</a:t>
            </a:r>
            <a:br>
              <a:rPr lang="ko-KR" altLang="en-US" dirty="0"/>
            </a:b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감독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(2017~2021)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11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E7C535E3-1720-3FE7-4305-410F05AB10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851" r="9851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5E2C3065-46C5-8675-E785-77747563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오기노</a:t>
            </a:r>
            <a:r>
              <a:rPr lang="ko-KR" altLang="en-US" dirty="0"/>
              <a:t> 마사지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4805B72-050C-F297-BE10-4228B94D8B2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1970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8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(54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산토리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선버즈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선수로 활동</a:t>
            </a:r>
            <a:r>
              <a:rPr lang="ko-KR" altLang="en-US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(1988~2009)</a:t>
            </a:r>
          </a:p>
          <a:p>
            <a:r>
              <a:rPr lang="ko-KR" altLang="en-US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아웃사이더 히터</a:t>
            </a:r>
            <a:endParaRPr lang="en-US" altLang="ko-KR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1994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년도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1999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년도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2000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년도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2001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년도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2002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년도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2003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년도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2006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년도의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7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회 우승의 주역</a:t>
            </a:r>
            <a:endParaRPr lang="en-US" altLang="ko-KR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산토리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선버즈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 감독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(2010~2012, 2017~2019)</a:t>
            </a:r>
            <a:br>
              <a:rPr lang="ko-KR" altLang="en-US" dirty="0"/>
            </a:b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안산 </a:t>
            </a:r>
            <a:r>
              <a:rPr lang="en-US" altLang="ko-KR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OK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금융그룹 </a:t>
            </a:r>
            <a:r>
              <a:rPr lang="ko-KR" altLang="en-US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읏맨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감독</a:t>
            </a:r>
            <a:r>
              <a:rPr lang="ko-KR" altLang="en-US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(2023~ 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091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73608743-5D72-BAA1-E6BC-4679C72EE2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20" b="72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B39C8135-9394-8719-EFAE-F39A6A7D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야나기다</a:t>
            </a:r>
            <a:r>
              <a:rPr lang="ko-KR" altLang="en-US" dirty="0"/>
              <a:t> 마사히로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5C32F34-58D6-5957-406A-0805450EDA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1992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7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6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(31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(2013~2021, 2023~ )</a:t>
            </a:r>
          </a:p>
          <a:p>
            <a:r>
              <a:rPr lang="ko-KR" altLang="en-US" dirty="0"/>
              <a:t>아웃사이더 세터</a:t>
            </a:r>
            <a:endParaRPr lang="en-US" altLang="ko-KR" dirty="0"/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335cm,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315cm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2015-16 </a:t>
            </a:r>
            <a:r>
              <a:rPr lang="en-US" altLang="ko-KR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V.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프리미어리그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최우수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신인상</a:t>
            </a:r>
            <a:endParaRPr lang="ko-KR" altLang="en-US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2022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천황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·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황후배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전일본선수권대회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MVP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54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개체 틀 8">
            <a:extLst>
              <a:ext uri="{FF2B5EF4-FFF2-40B4-BE49-F238E27FC236}">
                <a16:creationId xmlns:a16="http://schemas.microsoft.com/office/drawing/2014/main" id="{CE0AA6E7-0729-E520-FC0A-D4EAF5E0B6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4675" r="24675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7143D51C-2D85-B19E-EB8B-2E5573CE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이시카와</a:t>
            </a:r>
            <a:r>
              <a:rPr lang="ko-KR" altLang="en-US" dirty="0"/>
              <a:t> 유키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6DBB0C2-A495-F4D1-89C5-AC0DD0B1C4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1995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12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11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(28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(2014~ )</a:t>
            </a:r>
          </a:p>
          <a:p>
            <a:r>
              <a:rPr lang="ko-KR" altLang="en-US" dirty="0"/>
              <a:t>아웃사이더 히터</a:t>
            </a:r>
            <a:endParaRPr lang="en-US" altLang="ko-KR" dirty="0"/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351cm,</a:t>
            </a:r>
            <a:r>
              <a:rPr lang="ko-KR" altLang="en-US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330cm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명실상부한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에이스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이자 간판 스타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세계 배구에서 매우 인기 있는 스타 플레이어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4590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FF5FA4-A885-6EF7-768C-03ECA44C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4000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B3B2A3-711A-9096-1B20-2200B9C6E7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sz="2000" b="1" dirty="0"/>
              <a:t>1. </a:t>
            </a:r>
            <a:r>
              <a:rPr lang="ko-KR" altLang="en-US" sz="2000" b="1" dirty="0"/>
              <a:t>일본 배구의 역사</a:t>
            </a:r>
            <a:endParaRPr lang="en-US" altLang="ko-KR" sz="2000" b="1" dirty="0"/>
          </a:p>
          <a:p>
            <a:r>
              <a:rPr lang="en-US" altLang="ko-KR" sz="2000" b="1" dirty="0"/>
              <a:t>2. </a:t>
            </a:r>
            <a:r>
              <a:rPr lang="ko-KR" altLang="en-US" sz="2000" b="1" dirty="0"/>
              <a:t>일본 배구의 특징</a:t>
            </a:r>
            <a:endParaRPr lang="en-US" altLang="ko-KR" sz="2000" b="1" dirty="0"/>
          </a:p>
          <a:p>
            <a:r>
              <a:rPr lang="en-US" altLang="ko-KR" sz="2000" b="1" dirty="0"/>
              <a:t>3. </a:t>
            </a:r>
            <a:r>
              <a:rPr lang="ko-KR" altLang="en-US" sz="2000" b="1" dirty="0"/>
              <a:t>일본의 남자 배구 선수</a:t>
            </a:r>
            <a:endParaRPr lang="en-US" altLang="ko-KR" sz="2000" b="1" dirty="0"/>
          </a:p>
          <a:p>
            <a:r>
              <a:rPr lang="en-US" altLang="ko-KR" sz="2000" b="1" dirty="0"/>
              <a:t>4. </a:t>
            </a:r>
            <a:r>
              <a:rPr lang="ko-KR" altLang="en-US" sz="2000" b="1" dirty="0"/>
              <a:t>일본의 여자 배구 선수</a:t>
            </a:r>
            <a:endParaRPr lang="en-US" altLang="ko-KR" sz="2000" b="1" dirty="0"/>
          </a:p>
          <a:p>
            <a:r>
              <a:rPr lang="en-US" altLang="ko-KR" sz="2000" b="1" dirty="0"/>
              <a:t>4. </a:t>
            </a:r>
            <a:r>
              <a:rPr lang="ko-KR" altLang="en-US" sz="2000" b="1" dirty="0"/>
              <a:t>일본의 배구 구단</a:t>
            </a:r>
            <a:endParaRPr lang="en-US" altLang="ko-KR" sz="2000" b="1" dirty="0"/>
          </a:p>
          <a:p>
            <a:r>
              <a:rPr lang="en-US" altLang="ko-KR" sz="2000" b="1" dirty="0"/>
              <a:t>5. </a:t>
            </a:r>
            <a:r>
              <a:rPr lang="ko-KR" altLang="en-US" sz="2000" b="1" dirty="0"/>
              <a:t>일본 배구의 과거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현재와 미래</a:t>
            </a:r>
            <a:endParaRPr lang="en-US" altLang="ko-KR" sz="20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1974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4E15479D-A0D1-2611-DEA8-E95D38F9A1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2930" r="2293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C43F1F0D-AC3D-E426-5CB6-80264FF0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야마우치</a:t>
            </a:r>
            <a:r>
              <a:rPr lang="ko-KR" altLang="en-US" dirty="0"/>
              <a:t> </a:t>
            </a:r>
            <a:r>
              <a:rPr lang="ko-KR" altLang="en-US" dirty="0" err="1"/>
              <a:t>아키히로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C8729E2-F017-4B48-AF89-4ECC302671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1993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11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30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(30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(2014~ )</a:t>
            </a:r>
          </a:p>
          <a:p>
            <a:r>
              <a:rPr lang="ko-KR" altLang="en-US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미들블로커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354cm,</a:t>
            </a:r>
            <a:r>
              <a:rPr lang="ko-KR" altLang="en-US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335cm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2020-21 </a:t>
            </a:r>
            <a:r>
              <a:rPr lang="en-US" altLang="ko-KR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V.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리그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디비전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베스트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2021-22 </a:t>
            </a:r>
            <a:r>
              <a:rPr lang="en-US" altLang="ko-KR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V.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리그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디비전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베스트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2022-23 </a:t>
            </a:r>
            <a:r>
              <a:rPr lang="en-US" altLang="ko-KR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V.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리그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디비전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베스트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6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079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26E17116-2484-36C7-5DE8-5DAF5B52B1C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1023" r="21023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1103961B-9B43-B528-81DB-AE76247B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세키타</a:t>
            </a:r>
            <a:r>
              <a:rPr lang="ko-KR" altLang="en-US" dirty="0"/>
              <a:t> 마사히로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F1E3AF2-7972-A1E0-85DB-E7D54B4BD7E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1993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11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20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(30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(2016~ )</a:t>
            </a:r>
          </a:p>
          <a:p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세터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324cm,</a:t>
            </a:r>
            <a:r>
              <a:rPr lang="ko-KR" altLang="en-US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305cm</a:t>
            </a: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2016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년부터 일본 국가대표로 차출</a:t>
            </a:r>
            <a:endParaRPr lang="en-US" altLang="ko-KR" dirty="0">
              <a:highlight>
                <a:srgbClr val="FFFFFF"/>
              </a:highlight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아시아 팀 역대 최고 성적인 동메달 획득에 크게 공헌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916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CCD1B601-B235-3D84-76B3-D23B0F86BB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32" b="732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023EE9F2-472B-C80E-1BA5-4A053AD0D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니시다</a:t>
            </a:r>
            <a:r>
              <a:rPr lang="ko-KR" altLang="en-US" dirty="0"/>
              <a:t> 유지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3B0A63-E96A-5F0E-49E2-1BE894678CE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2000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30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(24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(2018~ )</a:t>
            </a:r>
          </a:p>
          <a:p>
            <a:r>
              <a:rPr lang="ko-KR" altLang="en-US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아포짓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스파이커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350cm,</a:t>
            </a:r>
            <a:r>
              <a:rPr lang="ko-KR" altLang="en-US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335cm</a:t>
            </a: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2018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월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 남자 배구 최연소로</a:t>
            </a:r>
            <a:r>
              <a:rPr lang="en-US" altLang="ko-KR" b="0" i="0" baseline="300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V.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리그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 데뷔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이시카와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 유키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뒤를 이을 일본의 차세대 에이스로 평가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9159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68E6ED89-67AD-15D0-0D04-4CF22EEF63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20" b="72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4798B2C8-8121-93D9-01A5-F703F053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야마모토 </a:t>
            </a:r>
            <a:r>
              <a:rPr lang="ko-KR" altLang="en-US" dirty="0" err="1"/>
              <a:t>토모히로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02EBBE-2B04-FC3C-7573-E843A0BB2CB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1994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11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5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(29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(2019~ )</a:t>
            </a:r>
          </a:p>
          <a:p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리베로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299cm,</a:t>
            </a:r>
            <a:r>
              <a:rPr lang="ko-KR" altLang="en-US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280cm</a:t>
            </a: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2017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8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월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타이페이 하계 유니버시아드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 출전하여 일본의 동메달 획득에 공헌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2021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도쿄 올림픽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8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강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2023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VNL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동메달 등 상승세를 띄고 있는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전력의 큰 축</a:t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7763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77BDAD2C-C215-1C11-655A-E2632793EC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4635" r="24635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9D6CFDCB-7500-93F1-2293-02CF9A50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타카하시</a:t>
            </a:r>
            <a:r>
              <a:rPr lang="ko-KR" altLang="en-US" dirty="0"/>
              <a:t> 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0D95C4-302D-1606-DF5B-DF146B723A9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2001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9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2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(22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(2020~ )</a:t>
            </a:r>
          </a:p>
          <a:p>
            <a:r>
              <a:rPr lang="ko-KR" altLang="en-US" dirty="0"/>
              <a:t>아웃사이드 히터</a:t>
            </a:r>
            <a:endParaRPr lang="en-US" altLang="ko-KR" dirty="0"/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355 cm,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315 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2021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국가대표에 발탁되어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FIVB </a:t>
            </a:r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발리볼네이션스리그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출전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네덜란드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와의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차전에서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26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득점을 해 베스트 득점자로 선정</a:t>
            </a:r>
            <a:endParaRPr lang="en-US" altLang="ko-KR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1596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108DC522-DBE8-C1A3-41A2-08E842FF293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3504" r="23504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AC85A1EA-666F-F6D0-96AB-EA5786481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미야우라</a:t>
            </a:r>
            <a:r>
              <a:rPr lang="ko-KR" altLang="en-US" dirty="0"/>
              <a:t> </a:t>
            </a:r>
            <a:r>
              <a:rPr lang="ko-KR" altLang="en-US" dirty="0" err="1"/>
              <a:t>켄토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A947958-1739-2947-8FAF-90D5975489A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1999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2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22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(25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(2021~)</a:t>
            </a:r>
          </a:p>
          <a:p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아포짓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스파이커</a:t>
            </a:r>
            <a:endParaRPr lang="en-US" altLang="ko-KR" dirty="0"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347cm,</a:t>
            </a:r>
            <a:r>
              <a:rPr lang="ko-KR" altLang="en-US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320cm</a:t>
            </a: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2021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아시아 남자 배구 선수권 대회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 시작으로 시니어 국가대표팀에 합류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동메달을 건 이탈리아와의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・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4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위전에서는 무려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7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번의 서브 에이스를 기록하는 등 크게 활약</a:t>
            </a:r>
            <a:endParaRPr lang="en-US" altLang="ko-KR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</p:txBody>
      </p:sp>
    </p:spTree>
    <p:extLst>
      <p:ext uri="{BB962C8B-B14F-4D97-AF65-F5344CB8AC3E}">
        <p14:creationId xmlns:p14="http://schemas.microsoft.com/office/powerpoint/2010/main" val="632622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5065977-820B-0C51-4D8E-68FF1BA2D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남자 배구선수 소개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EBF7FB3-90BD-B052-84D9-A5B68F3034C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ko-KR" dirty="0"/>
              <a:t>https://youtu.be/AeYLziJv3zQ</a:t>
            </a:r>
            <a:endParaRPr lang="ko-KR" altLang="en-US" dirty="0"/>
          </a:p>
        </p:txBody>
      </p:sp>
      <p:pic>
        <p:nvPicPr>
          <p:cNvPr id="10" name="그림 개체 틀 9">
            <a:extLst>
              <a:ext uri="{FF2B5EF4-FFF2-40B4-BE49-F238E27FC236}">
                <a16:creationId xmlns:a16="http://schemas.microsoft.com/office/drawing/2014/main" id="{71A0C713-4622-100E-5008-F1B4F2EEC2E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070" r="120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509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92E9F7-1388-DA63-FA1E-3FADDCCB4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chemeClr val="tx1"/>
                </a:solidFill>
              </a:rPr>
              <a:t>일본의 여자 배구 선수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42F4D817-1FD6-98B7-054D-B29590032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97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279DA8F6-9B52-2B6C-E890-BB7743D772D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20" b="72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C82B0554-C7E0-178C-7C17-AB14C13C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타케시타</a:t>
            </a:r>
            <a:r>
              <a:rPr lang="ko-KR" altLang="en-US" dirty="0"/>
              <a:t> </a:t>
            </a:r>
            <a:r>
              <a:rPr lang="ko-KR" altLang="en-US" dirty="0" err="1"/>
              <a:t>요시에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061232D-425D-B3D4-D99B-ADE5CF6720C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1978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3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18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(46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여자 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(2000~2012)</a:t>
            </a:r>
          </a:p>
          <a:p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세터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스파이크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280cm,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블로킹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270cm</a:t>
            </a:r>
          </a:p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2000 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시드니 올림픽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세계최종예선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주전으로 참가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2005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년부터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여자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주장을 담당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</p:txBody>
      </p:sp>
    </p:spTree>
    <p:extLst>
      <p:ext uri="{BB962C8B-B14F-4D97-AF65-F5344CB8AC3E}">
        <p14:creationId xmlns:p14="http://schemas.microsoft.com/office/powerpoint/2010/main" val="1266907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2B2C34B-CB79-E479-DA3C-8720BDBE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타카하시</a:t>
            </a:r>
            <a:r>
              <a:rPr lang="ko-KR" altLang="en-US" dirty="0"/>
              <a:t> 미유키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93B6B1-DAB9-F934-318A-3DD52DE911F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1978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12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25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(45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여자 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(2000~2008)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아웃사이드 히터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스파이크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290cm,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블로킹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280cm</a:t>
            </a: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2000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여자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중심이였던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올라운드 플레이어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’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170cm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단신 공격수였지만 빠른 스윙과 탄탄한 기본기를 앞세워 에이스로 활약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pPr marL="0" indent="0">
              <a:buNone/>
            </a:pPr>
            <a:br>
              <a:rPr lang="ko-KR" altLang="en-US" dirty="0"/>
            </a:b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endParaRPr lang="ko-KR" altLang="en-US" dirty="0"/>
          </a:p>
        </p:txBody>
      </p:sp>
      <p:pic>
        <p:nvPicPr>
          <p:cNvPr id="13" name="그림 개체 틀 12">
            <a:extLst>
              <a:ext uri="{FF2B5EF4-FFF2-40B4-BE49-F238E27FC236}">
                <a16:creationId xmlns:a16="http://schemas.microsoft.com/office/drawing/2014/main" id="{196A4BC0-2D68-8D19-E442-8555046432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416" r="9416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2026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92E9F7-1388-DA63-FA1E-3FADDCCB4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chemeClr val="tx1"/>
                </a:solidFill>
              </a:rPr>
              <a:t>일본 배구의 역사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42F4D817-1FD6-98B7-054D-B29590032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6259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DC0D867C-67C3-8B5B-0D86-2873F46BD4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933" b="8933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8556A9B-5ADC-4696-E3C7-70641C70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아라키</a:t>
            </a:r>
            <a:r>
              <a:rPr lang="ko-KR" altLang="en-US" dirty="0"/>
              <a:t> 에리카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87F392A-825A-CB77-E434-305468EA41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1984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8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3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(39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여자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(2005~2021)</a:t>
            </a: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미들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블로커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318cm,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312cm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국가대표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주전으로 활약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799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FA2C5F5F-9EF3-6488-2F27-E9D1438A1E8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5973" b="5973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1759D86-5E13-DA0B-2457-07C8C2C7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기무라 </a:t>
            </a:r>
            <a:r>
              <a:rPr lang="ko-KR" altLang="en-US" dirty="0" err="1"/>
              <a:t>사오리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AFB006-EF63-E8B8-B2FC-09A68E04329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1986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8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(37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일본 여자 배구 국가대표팀</a:t>
            </a:r>
            <a:r>
              <a:rPr lang="ko-KR" altLang="en-US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(2003~2016)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아웃사이드 히터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308cm,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300cm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여자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에이스로 활약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001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1E6D1761-8412-BA3C-F650-2FEB8D5590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751" b="2751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C89D6305-FBA5-AC20-F8C8-199528F1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사노 </a:t>
            </a:r>
            <a:r>
              <a:rPr lang="ko-KR" altLang="en-US" dirty="0" err="1"/>
              <a:t>유코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EE27754-1BD8-7D5E-E79B-BD4D33582AB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1979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7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26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(44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여자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(2002~2014)</a:t>
            </a: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리베로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270cm,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270cm</a:t>
            </a: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리베로 포지션 중 세계에서 손에 꼽히는 실력의 월드클래스 선수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역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대 일본 선수 중 가장 화려한 커리어를 자랑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630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50FEE53E-27B3-0460-F6D1-AFC994FFAA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913" b="8913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3DA2261A-A538-05F5-921C-E47866B2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야마구치 마이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B50D00F-8F7A-C2CD-7375-20979AAFBA9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8F8F8"/>
                </a:highlight>
                <a:latin typeface="Pretendard JP"/>
              </a:rPr>
              <a:t>1983</a:t>
            </a:r>
            <a:r>
              <a:rPr lang="ko-KR" altLang="en-US" dirty="0">
                <a:highlight>
                  <a:srgbClr val="F8F8F8"/>
                </a:highlight>
                <a:latin typeface="Pretendard JP"/>
              </a:rPr>
              <a:t>년 </a:t>
            </a:r>
            <a:r>
              <a:rPr lang="en-US" altLang="ko-KR" dirty="0">
                <a:highlight>
                  <a:srgbClr val="F8F8F8"/>
                </a:highlight>
                <a:latin typeface="Pretendard JP"/>
              </a:rPr>
              <a:t>7</a:t>
            </a:r>
            <a:r>
              <a:rPr lang="ko-KR" altLang="en-US" dirty="0">
                <a:highlight>
                  <a:srgbClr val="F8F8F8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8F8F8"/>
                </a:highlight>
                <a:latin typeface="Pretendard JP"/>
              </a:rPr>
              <a:t>3</a:t>
            </a:r>
            <a:r>
              <a:rPr lang="ko-KR" altLang="en-US" dirty="0">
                <a:highlight>
                  <a:srgbClr val="F8F8F8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8F8F8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8F8F8"/>
                </a:highlight>
                <a:latin typeface="Pretendard JP"/>
              </a:rPr>
              <a:t>(40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8F8F8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8F8F8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latin typeface="Pretendard JP"/>
              </a:rPr>
              <a:t>일본 여자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Pretendard JP"/>
              </a:rPr>
              <a:t>(2004~2016)</a:t>
            </a:r>
          </a:p>
          <a:p>
            <a:r>
              <a:rPr lang="ko-KR" altLang="en-US" b="0" i="0" dirty="0" err="1">
                <a:solidFill>
                  <a:srgbClr val="212529"/>
                </a:solidFill>
                <a:effectLst/>
                <a:latin typeface="Pretendard JP"/>
              </a:rPr>
              <a:t>미들블로커</a:t>
            </a:r>
            <a:r>
              <a:rPr lang="en-US" altLang="ko-KR" dirty="0">
                <a:solidFill>
                  <a:srgbClr val="212529"/>
                </a:solidFill>
                <a:latin typeface="Pretendard JP"/>
              </a:rPr>
              <a:t>,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Pretendard JP"/>
              </a:rPr>
              <a:t>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latin typeface="Pretendard JP"/>
              </a:rPr>
              <a:t>윙스파이커</a:t>
            </a:r>
            <a:endParaRPr lang="en-US" altLang="ko-KR" b="0" i="0" dirty="0">
              <a:solidFill>
                <a:srgbClr val="212529"/>
              </a:solidFill>
              <a:effectLst/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latin typeface="Pretendard JP"/>
              </a:rPr>
              <a:t>스파이크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Pretendard JP"/>
              </a:rPr>
              <a:t>304cm,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Pretendard JP"/>
              </a:rPr>
              <a:t>블로킹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Pretendard JP"/>
              </a:rPr>
              <a:t>294cm</a:t>
            </a: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2009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4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월 일본 여자 대표팀에 등록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다른 선수들에 비해 키가 작은 편이지만 변칙적인 플레이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재치 있는 속공과 이동 공격으로 상대의 허를 찌른다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188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개체 틀 9">
            <a:extLst>
              <a:ext uri="{FF2B5EF4-FFF2-40B4-BE49-F238E27FC236}">
                <a16:creationId xmlns:a16="http://schemas.microsoft.com/office/drawing/2014/main" id="{19BDBCFC-CDC0-82D5-4F2F-13AB171C72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1731" r="21731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32DF0E2-039C-9BAF-5682-52E63D5B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사코다</a:t>
            </a:r>
            <a:r>
              <a:rPr lang="ko-KR" altLang="en-US" dirty="0"/>
              <a:t> </a:t>
            </a:r>
            <a:r>
              <a:rPr lang="ko-KR" altLang="en-US" dirty="0" err="1"/>
              <a:t>사오리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C4E8FD-BAF2-19A2-7693-DD4B508FE1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latin typeface="Pretendard JP"/>
              </a:rPr>
              <a:t>1987</a:t>
            </a:r>
            <a:r>
              <a:rPr lang="ko-KR" altLang="en-US" dirty="0"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Pretendard JP"/>
              </a:rPr>
              <a:t> </a:t>
            </a:r>
            <a:r>
              <a:rPr lang="en-US" altLang="ko-KR" dirty="0">
                <a:latin typeface="Pretendard JP"/>
              </a:rPr>
              <a:t>12</a:t>
            </a:r>
            <a:r>
              <a:rPr lang="ko-KR" altLang="en-US" dirty="0">
                <a:latin typeface="Pretendard JP"/>
              </a:rPr>
              <a:t>월 </a:t>
            </a:r>
            <a:r>
              <a:rPr lang="en-US" altLang="ko-KR" dirty="0">
                <a:latin typeface="Pretendard JP"/>
              </a:rPr>
              <a:t>18</a:t>
            </a:r>
            <a:r>
              <a:rPr lang="ko-KR" altLang="en-US" dirty="0"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Pretendard JP"/>
              </a:rPr>
              <a:t>(36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Pretendard JP"/>
              </a:rPr>
              <a:t>)</a:t>
            </a:r>
          </a:p>
          <a:p>
            <a:r>
              <a:rPr lang="ko-KR" altLang="en-US" dirty="0">
                <a:latin typeface="Pretendard JP"/>
              </a:rPr>
              <a:t>일본 여자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Pretendard JP"/>
              </a:rPr>
              <a:t>(2010~2016)</a:t>
            </a:r>
          </a:p>
          <a:p>
            <a:r>
              <a:rPr lang="ko-KR" altLang="en-US" b="0" i="0" dirty="0" err="1">
                <a:solidFill>
                  <a:srgbClr val="212529"/>
                </a:solidFill>
                <a:effectLst/>
                <a:latin typeface="Pretendard JP"/>
              </a:rPr>
              <a:t>윙스파이커</a:t>
            </a:r>
            <a:endParaRPr lang="en-US" altLang="ko-KR" b="0" i="0" dirty="0">
              <a:solidFill>
                <a:srgbClr val="212529"/>
              </a:solidFill>
              <a:effectLst/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latin typeface="Pretendard JP"/>
              </a:rPr>
              <a:t>스파이크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Pretendard JP"/>
              </a:rPr>
              <a:t>305cm, </a:t>
            </a:r>
            <a:r>
              <a:rPr lang="ko-KR" altLang="en-US" b="0" i="0" dirty="0">
                <a:solidFill>
                  <a:srgbClr val="212529"/>
                </a:solidFill>
                <a:effectLst/>
                <a:latin typeface="Pretendard JP"/>
              </a:rPr>
              <a:t>블로킹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Pretendard JP"/>
              </a:rPr>
              <a:t>279cm</a:t>
            </a: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공격수치고는 작은 신장에도 불구하고 월등한 점프력을 지닌 선수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높은 타점에서 때리는 호쾌한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백어택이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특기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3900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60DFD085-B90D-8E0A-BCB1-3D119B943A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933" b="8933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B34B3DCD-AB58-1824-BA0A-18C39F8F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나카오카</a:t>
            </a:r>
            <a:r>
              <a:rPr lang="ko-KR" altLang="en-US" dirty="0"/>
              <a:t> </a:t>
            </a:r>
            <a:r>
              <a:rPr lang="ko-KR" altLang="en-US" dirty="0" err="1"/>
              <a:t>미유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50C042-EF65-EA11-4EB8-1E59E2A75ED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1991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7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25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(32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여자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(2013~ )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아포짓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스파이커</a:t>
            </a:r>
            <a:endParaRPr lang="en-US" altLang="ko-KR" b="0" i="0" u="none" strike="noStrike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310cm,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블로킹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295cm</a:t>
            </a: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높은 타점이 장점이며 스파이크폼이 아름답기로 유명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백어택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성공률이 높고 용병선수에 버금가는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백어택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시도를 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84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B3B5AEFC-6056-77A4-DF2D-929B6238C7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20" b="72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91E235FF-9B2D-4981-3566-9B98E7F2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미야시타</a:t>
            </a:r>
            <a:r>
              <a:rPr lang="ko-KR" altLang="en-US" dirty="0"/>
              <a:t> </a:t>
            </a:r>
            <a:r>
              <a:rPr lang="ko-KR" altLang="en-US" dirty="0" err="1"/>
              <a:t>하루카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59A9F50-C513-2AF9-3D59-37068775EB8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1994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9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(29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여자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(2010~2019)</a:t>
            </a: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세터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307cm,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301cm</a:t>
            </a: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2009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11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월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V.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프리미어리그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 만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15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세의 나이로 데뷔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2010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 발탁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299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4B5BF700-2065-688F-0E55-F52C97CD25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3800" b="380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BB89F940-4A15-E35C-3BBA-F00770DB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신나베</a:t>
            </a:r>
            <a:r>
              <a:rPr lang="ko-KR" altLang="en-US" dirty="0"/>
              <a:t> 리사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588A37-158A-E38F-48AD-58980F69E2E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1990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7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11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(33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여자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(2011~2020)</a:t>
            </a:r>
          </a:p>
          <a:p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윙스파이커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281cm,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285cm</a:t>
            </a:r>
          </a:p>
          <a:p>
            <a:r>
              <a:rPr lang="en-US" altLang="ko-KR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2012 </a:t>
            </a:r>
            <a:r>
              <a:rPr lang="ko-KR" altLang="en-US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런던 올림픽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동메달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9155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4F0E7D48-6158-C4A6-CD5C-1EFDDB28CA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822" r="9822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425B7CC-D3C3-6FF5-E5CD-02109D0A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나베야</a:t>
            </a:r>
            <a:r>
              <a:rPr lang="ko-KR" altLang="en-US" dirty="0"/>
              <a:t> 유리에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41CE5F-5735-6E59-FFC2-1706D8CA7D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1993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12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15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(30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여자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(2015~ )</a:t>
            </a:r>
          </a:p>
          <a:p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윙스파이커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302cm,</a:t>
            </a:r>
            <a:r>
              <a:rPr lang="ko-KR" altLang="en-US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높이 </a:t>
            </a:r>
            <a:r>
              <a:rPr lang="en-US" altLang="ko-KR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288cm</a:t>
            </a: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2019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몽트뢰볼리마스터스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준우승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2377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CEBDFD9C-4B47-5A9F-7AEA-AB47BA27A7F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20" b="72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364872CC-5395-E3CC-AC4E-AFD2F9F9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이시이</a:t>
            </a:r>
            <a:r>
              <a:rPr lang="ko-KR" altLang="en-US" dirty="0"/>
              <a:t> 유키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68DCDCC-8A27-6E65-1AE7-E9EF7729C3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1991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6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22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(33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여자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(2011~2021)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윙 </a:t>
            </a:r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스파이커</a:t>
            </a:r>
            <a:endParaRPr lang="en-US" altLang="ko-KR" b="0" i="0" u="none" strike="noStrike" dirty="0"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314cm,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307cm</a:t>
            </a: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공격과 수비 모두 준수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2020 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도쿄 올림픽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을 끝으로 대표팀을 은퇴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5061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EE0BD11B-7932-0A1C-06DC-4101409E8C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416" r="9416"/>
          <a:stretch>
            <a:fillRect/>
          </a:stretch>
        </p:blipFill>
        <p:spPr/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C9D5242A-E186-BE42-BF4D-D1A620DE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배구의 역사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D92B6F1-0E3A-27E6-4C67-8D3543E121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1920</a:t>
            </a:r>
            <a:r>
              <a:rPr lang="ko-KR" altLang="en-US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년대</a:t>
            </a:r>
            <a:endParaRPr lang="en-US" altLang="ko-KR" sz="2000" b="1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배구는 </a:t>
            </a:r>
            <a:r>
              <a:rPr lang="en-US" altLang="ko-K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1920</a:t>
            </a: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년대 일본에 도입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YMCA</a:t>
            </a: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와 같은 기독교 단체를 통해 일본에 소개</a:t>
            </a:r>
            <a:r>
              <a:rPr lang="ko-KR" altLang="en-US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됨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학교와</a:t>
            </a:r>
            <a:r>
              <a:rPr lang="en-US" altLang="ko-KR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 </a:t>
            </a: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지역 사회에서 인기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1927</a:t>
            </a:r>
            <a:r>
              <a:rPr lang="ko-KR" altLang="en-US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년</a:t>
            </a:r>
            <a:endParaRPr lang="en-US" altLang="ko-KR" sz="2000" b="1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일본 배구 협회</a:t>
            </a:r>
            <a:r>
              <a:rPr lang="en-US" altLang="ko-K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(JVA, Japan Volleyball Association)</a:t>
            </a: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가 설립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배구의 조직적 발전과 전국적 보급에 중요한 역할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5238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F658355D-A3C8-ED17-B0C1-1BBD23D37B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3680" b="3680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F93B9904-E31F-BF1A-1668-3C347318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자야스</a:t>
            </a:r>
            <a:r>
              <a:rPr lang="ko-KR" altLang="en-US" dirty="0"/>
              <a:t> </a:t>
            </a:r>
            <a:r>
              <a:rPr lang="ko-KR" altLang="en-US" dirty="0" err="1"/>
              <a:t>코토키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9C9026A-1A64-E2EB-26F3-001FC6D2970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1990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월 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11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(34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여자 배구 국가대표팀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(2011~ )</a:t>
            </a:r>
          </a:p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리베로</a:t>
            </a:r>
            <a:endParaRPr lang="en-US" altLang="ko-KR" b="0" i="0" u="none" strike="noStrike" dirty="0"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스파이크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280cm,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블로킹 높이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269cm</a:t>
            </a: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2015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몽트뢰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볼리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마스터스 준우승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6916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92E9F7-1388-DA63-FA1E-3FADDCCB4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chemeClr val="tx1"/>
                </a:solidFill>
              </a:rPr>
              <a:t>일본의 배구 구단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42F4D817-1FD6-98B7-054D-B29590032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3985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78A49FA-6EA5-0432-7A11-B325CBD7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울프독스</a:t>
            </a:r>
            <a:r>
              <a:rPr lang="ko-KR" altLang="en-US" dirty="0"/>
              <a:t> 나고야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0DE11FE-75CF-B05D-6669-98DF63B619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아이치현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이나자와시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연고지로 하는 일본의 남자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배구단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1998-99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시즌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부 리그로 승격 후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2015-16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시즌 첫 우승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2019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년까지 사용한 구 명칭은 토요타 합성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트라이페자</a:t>
            </a:r>
            <a:endParaRPr lang="ko-KR" altLang="en-US" dirty="0"/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24F62016-4EC5-C902-3B4D-B062A7E90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1750" y="495299"/>
            <a:ext cx="5810250" cy="584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51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78A49FA-6EA5-0432-7A11-B325CBD7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산토리</a:t>
            </a:r>
            <a:r>
              <a:rPr lang="ko-KR" altLang="en-US" dirty="0"/>
              <a:t> </a:t>
            </a:r>
            <a:r>
              <a:rPr lang="ko-KR" altLang="en-US" dirty="0" err="1"/>
              <a:t>선버즈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0DE11FE-75CF-B05D-6669-98DF63B619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오사카부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미노오시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연고지로 하는 일본의 남자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배구단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1973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4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월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산토리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남자 배구부 결성</a:t>
            </a:r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en-US" altLang="ko-KR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1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975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일본 리그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V.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리그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로 승격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공식 연습 장소는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산토리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미노오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트레이닝 센터 체육관이며 견학이 가능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endParaRPr lang="ko-KR" altLang="en-US" dirty="0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A27CED66-E530-C481-0EBE-85AB35924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3174" y="504825"/>
            <a:ext cx="5838825" cy="58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80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78A49FA-6EA5-0432-7A11-B325CBD7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파나소닉 </a:t>
            </a:r>
            <a:r>
              <a:rPr lang="ko-KR" altLang="en-US" dirty="0" err="1"/>
              <a:t>팬서스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0DE11FE-75CF-B05D-6669-98DF63B619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오사카부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히라카타시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연고지로 하는 일본의 남자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배구단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1967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일본 리그 제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회부터 참가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네 시즌 연속으로 준우승을 차지한 후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1971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첫 우승을 거둠</a:t>
            </a:r>
            <a:endParaRPr lang="en-US" altLang="ko-KR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최근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5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년간에도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V.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리그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우승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회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준우승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회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3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위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회를 차지한 강호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084EAEA8-9399-E361-4805-64FEE8EEE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3796" y="501080"/>
            <a:ext cx="5898204" cy="58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12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78A49FA-6EA5-0432-7A11-B325CBD7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도레이</a:t>
            </a:r>
            <a:r>
              <a:rPr lang="ko-KR" altLang="en-US" dirty="0"/>
              <a:t> </a:t>
            </a:r>
            <a:r>
              <a:rPr lang="ko-KR" altLang="en-US" dirty="0" err="1"/>
              <a:t>에로우즈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0DE11FE-75CF-B05D-6669-98DF63B619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/>
              <a:t>시즈오카현</a:t>
            </a:r>
            <a:r>
              <a:rPr lang="ko-KR" altLang="en-US" sz="2000" dirty="0"/>
              <a:t> </a:t>
            </a:r>
            <a:r>
              <a:rPr lang="ko-KR" altLang="en-US" sz="2000" dirty="0" err="1"/>
              <a:t>미시마시를</a:t>
            </a:r>
            <a:r>
              <a:rPr lang="ko-KR" altLang="en-US" sz="2000" dirty="0"/>
              <a:t> 연고지로 하는 일본의 남자 </a:t>
            </a:r>
            <a:r>
              <a:rPr lang="ko-KR" altLang="en-US" sz="2000" dirty="0" err="1"/>
              <a:t>배구단</a:t>
            </a:r>
            <a:endParaRPr lang="en-US" altLang="ko-KR" sz="2000" dirty="0"/>
          </a:p>
          <a:p>
            <a:r>
              <a:rPr lang="en-US" altLang="ko-KR" sz="2000" dirty="0"/>
              <a:t>V-</a:t>
            </a:r>
            <a:r>
              <a:rPr lang="ko-KR" altLang="en-US" sz="2000" dirty="0"/>
              <a:t>리그 </a:t>
            </a:r>
            <a:r>
              <a:rPr lang="en-US" altLang="ko-KR" sz="2000" dirty="0"/>
              <a:t>2004-05, 2008-09, 2016-17 </a:t>
            </a:r>
            <a:r>
              <a:rPr lang="ko-KR" altLang="en-US" sz="2000" dirty="0"/>
              <a:t>우승</a:t>
            </a: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DD767969-0342-849C-1056-A10F16877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1073" y="486382"/>
            <a:ext cx="5800928" cy="58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37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78A49FA-6EA5-0432-7A11-B325CBD7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제이텍트</a:t>
            </a:r>
            <a:r>
              <a:rPr lang="ko-KR" altLang="en-US" dirty="0"/>
              <a:t> </a:t>
            </a:r>
            <a:r>
              <a:rPr lang="en-US" altLang="ko-KR" dirty="0"/>
              <a:t>STINGS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0DE11FE-75CF-B05D-6669-98DF63B619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 err="1"/>
              <a:t>아이치현</a:t>
            </a:r>
            <a:r>
              <a:rPr lang="ko-KR" altLang="en-US" dirty="0"/>
              <a:t> </a:t>
            </a:r>
            <a:r>
              <a:rPr lang="ko-KR" altLang="en-US" dirty="0" err="1"/>
              <a:t>카리야시를</a:t>
            </a:r>
            <a:r>
              <a:rPr lang="ko-KR" altLang="en-US" dirty="0"/>
              <a:t> 연고지로 하는 일본의 남자 </a:t>
            </a:r>
            <a:r>
              <a:rPr lang="ko-KR" altLang="en-US" dirty="0" err="1"/>
              <a:t>배구단</a:t>
            </a:r>
            <a:endParaRPr lang="en-US" altLang="ko-KR" dirty="0"/>
          </a:p>
          <a:p>
            <a:r>
              <a:rPr lang="en-US" altLang="ko-KR" dirty="0"/>
              <a:t>2013</a:t>
            </a:r>
            <a:r>
              <a:rPr lang="ko-KR" altLang="en-US" dirty="0"/>
              <a:t>년 </a:t>
            </a:r>
            <a:r>
              <a:rPr lang="en-US" altLang="ko-KR" dirty="0"/>
              <a:t>V.</a:t>
            </a:r>
            <a:r>
              <a:rPr lang="ko-KR" altLang="en-US" dirty="0"/>
              <a:t>프리미어리그</a:t>
            </a:r>
            <a:r>
              <a:rPr lang="en-US" altLang="ko-KR" dirty="0"/>
              <a:t>(</a:t>
            </a:r>
            <a:r>
              <a:rPr lang="ko-KR" altLang="en-US" dirty="0"/>
              <a:t>現 </a:t>
            </a:r>
            <a:r>
              <a:rPr lang="en-US" altLang="ko-KR" dirty="0"/>
              <a:t>V.</a:t>
            </a:r>
            <a:r>
              <a:rPr lang="ko-KR" altLang="en-US" dirty="0"/>
              <a:t>리그</a:t>
            </a:r>
            <a:r>
              <a:rPr lang="en-US" altLang="ko-KR" dirty="0"/>
              <a:t>) </a:t>
            </a:r>
            <a:r>
              <a:rPr lang="ko-KR" altLang="en-US" dirty="0"/>
              <a:t>승격</a:t>
            </a:r>
            <a:endParaRPr lang="en-US" altLang="ko-KR" dirty="0"/>
          </a:p>
          <a:p>
            <a:r>
              <a:rPr lang="en-US" altLang="ko-KR" dirty="0"/>
              <a:t>2016</a:t>
            </a:r>
            <a:r>
              <a:rPr lang="ko-KR" altLang="en-US" dirty="0"/>
              <a:t>년 인천에서 열린 </a:t>
            </a:r>
            <a:r>
              <a:rPr lang="en-US" altLang="ko-KR" dirty="0"/>
              <a:t>2016 MG</a:t>
            </a:r>
            <a:r>
              <a:rPr lang="ko-KR" altLang="en-US" dirty="0"/>
              <a:t>새마을금고 한</a:t>
            </a:r>
            <a:r>
              <a:rPr lang="en-US" altLang="ko-KR" dirty="0"/>
              <a:t>·</a:t>
            </a:r>
            <a:r>
              <a:rPr lang="ko-KR" altLang="en-US" dirty="0"/>
              <a:t>중</a:t>
            </a:r>
            <a:r>
              <a:rPr lang="en-US" altLang="ko-KR" dirty="0"/>
              <a:t>·</a:t>
            </a:r>
            <a:r>
              <a:rPr lang="ko-KR" altLang="en-US" dirty="0"/>
              <a:t>일 남자 클럽 국제배구대회에 참가</a:t>
            </a: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E4110369-D258-B007-D004-38EAF11A7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3252" y="479880"/>
            <a:ext cx="5878748" cy="59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69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78A49FA-6EA5-0432-7A11-B325CBD7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JT </a:t>
            </a:r>
            <a:r>
              <a:rPr lang="ko-KR" altLang="en-US" dirty="0" err="1"/>
              <a:t>썬더즈</a:t>
            </a:r>
            <a:r>
              <a:rPr lang="ko-KR" altLang="en-US" dirty="0"/>
              <a:t> 히로시마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0DE11FE-75CF-B05D-6669-98DF63B619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/>
              <a:t>일본담배산업주식회사에서 운영하는 </a:t>
            </a:r>
            <a:r>
              <a:rPr lang="en-US" altLang="ko-KR" dirty="0"/>
              <a:t>V.</a:t>
            </a:r>
            <a:r>
              <a:rPr lang="ko-KR" altLang="en-US" dirty="0"/>
              <a:t>리그의 남자 </a:t>
            </a:r>
            <a:r>
              <a:rPr lang="ko-KR" altLang="en-US" dirty="0" err="1"/>
              <a:t>배구단</a:t>
            </a:r>
            <a:endParaRPr lang="en-US" altLang="ko-KR" dirty="0"/>
          </a:p>
          <a:p>
            <a:r>
              <a:rPr lang="en-US" altLang="ko-KR" dirty="0"/>
              <a:t>V.</a:t>
            </a:r>
            <a:r>
              <a:rPr lang="ko-KR" altLang="en-US" dirty="0"/>
              <a:t>리그 </a:t>
            </a:r>
            <a:r>
              <a:rPr lang="en-US" altLang="ko-KR" dirty="0"/>
              <a:t>2014-15</a:t>
            </a:r>
            <a:r>
              <a:rPr lang="ko-KR" altLang="en-US" dirty="0"/>
              <a:t>우승</a:t>
            </a:r>
            <a:endParaRPr lang="en-US" altLang="ko-KR" dirty="0"/>
          </a:p>
          <a:p>
            <a:r>
              <a:rPr lang="ko-KR" altLang="en-US" dirty="0"/>
              <a:t>유니폼은 흰색과 밝은 초록색이었으나 </a:t>
            </a:r>
            <a:r>
              <a:rPr lang="en-US" altLang="ko-KR" dirty="0"/>
              <a:t>2019</a:t>
            </a:r>
            <a:r>
              <a:rPr lang="ko-KR" altLang="en-US" dirty="0"/>
              <a:t>년 검정색과 밝은 초록색으로 변경</a:t>
            </a: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BCEF4671-D2D3-62C4-03ED-FDE1BB60E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2980" y="486383"/>
            <a:ext cx="5869022" cy="58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65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78A49FA-6EA5-0432-7A11-B325CBD7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도쿄 </a:t>
            </a:r>
            <a:r>
              <a:rPr lang="ko-KR" altLang="en-US" dirty="0" err="1"/>
              <a:t>그레이트베어스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0DE11FE-75CF-B05D-6669-98DF63B619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 dirty="0"/>
              <a:t>도쿄도를 연고지로 하는 일본의 남자 </a:t>
            </a:r>
            <a:r>
              <a:rPr lang="ko-KR" altLang="en-US" dirty="0" err="1"/>
              <a:t>배구단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전신은 </a:t>
            </a:r>
            <a:r>
              <a:rPr lang="en-US" altLang="ko-KR" dirty="0"/>
              <a:t>FC </a:t>
            </a:r>
            <a:r>
              <a:rPr lang="ko-KR" altLang="en-US" dirty="0"/>
              <a:t>도쿄이며 </a:t>
            </a:r>
            <a:r>
              <a:rPr lang="en-US" altLang="ko-KR" dirty="0"/>
              <a:t>2022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FC </a:t>
            </a:r>
            <a:r>
              <a:rPr lang="ko-KR" altLang="en-US" dirty="0"/>
              <a:t>도쿄 배구단이 활동 종료 후 </a:t>
            </a:r>
            <a:r>
              <a:rPr lang="en-US" altLang="ko-KR" dirty="0"/>
              <a:t>2022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새로운 </a:t>
            </a:r>
            <a:r>
              <a:rPr lang="ko-KR" altLang="en-US" dirty="0" err="1"/>
              <a:t>구단명</a:t>
            </a:r>
            <a:r>
              <a:rPr lang="ko-KR" altLang="en-US" dirty="0"/>
              <a:t> </a:t>
            </a:r>
            <a:r>
              <a:rPr lang="en-US" altLang="ko-KR" dirty="0"/>
              <a:t>'</a:t>
            </a:r>
            <a:r>
              <a:rPr lang="ko-KR" altLang="en-US" dirty="0"/>
              <a:t>도쿄 </a:t>
            </a:r>
            <a:r>
              <a:rPr lang="ko-KR" altLang="en-US" dirty="0" err="1"/>
              <a:t>그레이트베어스</a:t>
            </a:r>
            <a:r>
              <a:rPr lang="en-US" altLang="ko-KR" dirty="0"/>
              <a:t>'</a:t>
            </a:r>
            <a:r>
              <a:rPr lang="ko-KR" altLang="en-US" dirty="0"/>
              <a:t>를 발표하며 활동 시작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542F8AEA-ADD4-0D48-102C-F4F0D7025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1154" y="520226"/>
            <a:ext cx="5710846" cy="58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8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92E9F7-1388-DA63-FA1E-3FADDCCB4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chemeClr val="tx1"/>
                </a:solidFill>
              </a:rPr>
              <a:t>일본 배구의 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chemeClr val="tx1"/>
                </a:solidFill>
              </a:rPr>
              <a:t>과거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현재와 미래 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42F4D817-1FD6-98B7-054D-B29590032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3929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A0B4C4A-4F00-D5C9-F90C-117E8FE6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배구의 역사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792320E-E149-7817-4941-B0A381CC2A4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1950</a:t>
            </a:r>
            <a:r>
              <a:rPr lang="ko-KR" altLang="en-US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년대</a:t>
            </a:r>
            <a:endParaRPr lang="en-US" altLang="ko-KR" sz="2000" b="1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일본 배구는 국제 무대에 본격적으로 등장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1951</a:t>
            </a:r>
            <a:r>
              <a:rPr lang="ko-KR" alt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년 </a:t>
            </a: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아시아 배구 선수권 대회에 참가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일본은 좋은 성과를 거</a:t>
            </a:r>
            <a:r>
              <a:rPr lang="ko-KR" altLang="en-US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둠</a:t>
            </a:r>
            <a:endParaRPr lang="en-US" altLang="ko-KR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국제적 인지도를 </a:t>
            </a:r>
            <a:r>
              <a:rPr lang="ko-KR" altLang="en-US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높힘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1960</a:t>
            </a:r>
            <a:r>
              <a:rPr lang="ko-KR" altLang="en-US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년대</a:t>
            </a:r>
            <a:endParaRPr lang="en-US" altLang="ko-KR" sz="2000" b="1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1960</a:t>
            </a: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년대는 일본 배구의 황금기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여자 배구 팀이 두각을 나타냄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1962</a:t>
            </a: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년 일본 여자 배구 팀은 세계 선수권 대회에서 우승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endParaRPr lang="ko-KR" altLang="en-US" dirty="0"/>
          </a:p>
        </p:txBody>
      </p:sp>
      <p:pic>
        <p:nvPicPr>
          <p:cNvPr id="1026" name="Picture 2" descr="Free silhouette volleyball match vector">
            <a:extLst>
              <a:ext uri="{FF2B5EF4-FFF2-40B4-BE49-F238E27FC236}">
                <a16:creationId xmlns:a16="http://schemas.microsoft.com/office/drawing/2014/main" id="{603CF107-5439-CF17-CE40-7EE42A20BFC6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3" b="1578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39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5B26D9-18A2-6198-2D11-BDE2BD6E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배구의 과거</a:t>
            </a:r>
            <a:r>
              <a:rPr lang="en-US" altLang="ko-KR" dirty="0"/>
              <a:t>, </a:t>
            </a:r>
            <a:r>
              <a:rPr lang="ko-KR" altLang="en-US" dirty="0"/>
              <a:t>현재와 미래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C0D909-5F43-FB99-78A1-0D3792F1FB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sz="2000" dirty="0"/>
              <a:t>1964</a:t>
            </a:r>
            <a:r>
              <a:rPr lang="ko-KR" altLang="en-US" sz="2000" dirty="0"/>
              <a:t>년 도쿄 올림픽 이후 일본 배구는 폭발적인 인기를 얻게 됨</a:t>
            </a:r>
            <a:endParaRPr lang="en-US" altLang="ko-KR" sz="2000" dirty="0"/>
          </a:p>
          <a:p>
            <a:r>
              <a:rPr lang="ko-KR" altLang="en-US" sz="2000" dirty="0"/>
              <a:t>배구는 학교와 지역사회에서 널리 보급됨</a:t>
            </a:r>
            <a:endParaRPr lang="en-US" altLang="ko-KR" sz="2000" dirty="0"/>
          </a:p>
          <a:p>
            <a:r>
              <a:rPr lang="ko-KR" altLang="en-US" sz="2000" dirty="0"/>
              <a:t>가족과 친구들이 함께 즐기는 대중적인 스포츠로 자리잡음</a:t>
            </a:r>
            <a:endParaRPr lang="en-US" altLang="ko-KR" sz="2000" dirty="0"/>
          </a:p>
          <a:p>
            <a:r>
              <a:rPr lang="ko-KR" altLang="en-US" sz="2000" dirty="0"/>
              <a:t>공원과 해변에서 볼 수 있는 배구 동호회의 모습은 일본 고유의 배구 문화를 잘 보여줌</a:t>
            </a:r>
            <a:endParaRPr lang="en-US" altLang="ko-KR" sz="2000" dirty="0"/>
          </a:p>
          <a:p>
            <a:r>
              <a:rPr lang="ko-KR" altLang="en-US" sz="2000" dirty="0"/>
              <a:t>배구는 일본 국민들의 일상 속에 깊이 뿌리내림</a:t>
            </a:r>
            <a:r>
              <a:rPr lang="en-US" altLang="ko-KR" sz="2000" dirty="0"/>
              <a:t> </a:t>
            </a:r>
          </a:p>
          <a:p>
            <a:r>
              <a:rPr lang="ko-KR" altLang="en-US" sz="2000" dirty="0"/>
              <a:t>연인과의 데이트</a:t>
            </a:r>
            <a:r>
              <a:rPr lang="en-US" altLang="ko-KR" sz="2000" dirty="0"/>
              <a:t>, </a:t>
            </a:r>
            <a:r>
              <a:rPr lang="ko-KR" altLang="en-US" sz="2000" dirty="0"/>
              <a:t>가족 외식</a:t>
            </a:r>
            <a:r>
              <a:rPr lang="en-US" altLang="ko-KR" sz="2000" dirty="0"/>
              <a:t>, </a:t>
            </a:r>
            <a:r>
              <a:rPr lang="ko-KR" altLang="en-US" sz="2000" dirty="0"/>
              <a:t>직장 </a:t>
            </a:r>
            <a:r>
              <a:rPr lang="en-US" altLang="ko-KR" sz="2000" dirty="0"/>
              <a:t>MT </a:t>
            </a:r>
            <a:r>
              <a:rPr lang="ko-KR" altLang="en-US" sz="2000" dirty="0"/>
              <a:t>등 다양한 상황에서 배구가 각광받음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8337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AF25D2-639F-257E-FF78-F0933942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배구의 과거</a:t>
            </a:r>
            <a:r>
              <a:rPr lang="en-US" altLang="ko-KR" dirty="0"/>
              <a:t>, </a:t>
            </a:r>
            <a:r>
              <a:rPr lang="ko-KR" altLang="en-US" dirty="0"/>
              <a:t>현재와 미래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25A5A6-4FDA-B514-3241-8FFC89B103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sz="2800" b="1" dirty="0"/>
              <a:t>전세계적 영향력</a:t>
            </a:r>
          </a:p>
          <a:p>
            <a:r>
              <a:rPr lang="ko-KR" altLang="en-US" dirty="0"/>
              <a:t>일본 배구는 세계 무대에서 큰 영향력을 발휘</a:t>
            </a:r>
            <a:endParaRPr lang="en-US" altLang="ko-KR" dirty="0"/>
          </a:p>
          <a:p>
            <a:r>
              <a:rPr lang="ko-KR" altLang="en-US" dirty="0"/>
              <a:t>국제 배구 발전에 선도적인 역할 중 </a:t>
            </a:r>
            <a:endParaRPr lang="en-US" altLang="ko-KR" dirty="0"/>
          </a:p>
          <a:p>
            <a:r>
              <a:rPr lang="ko-KR" altLang="en-US" sz="2800" b="1" dirty="0"/>
              <a:t>기술 전수와 지원</a:t>
            </a:r>
          </a:p>
          <a:p>
            <a:r>
              <a:rPr lang="ko-KR" altLang="en-US" dirty="0"/>
              <a:t>일본 배구 협회는 세계 각국 선수들을 대상으로 코칭 노하우와 훈련 기술을 전수</a:t>
            </a:r>
            <a:endParaRPr lang="en-US" altLang="ko-KR" dirty="0"/>
          </a:p>
          <a:p>
            <a:r>
              <a:rPr lang="ko-KR" altLang="en-US" dirty="0"/>
              <a:t>지속적인 교류와 지원</a:t>
            </a:r>
            <a:endParaRPr lang="en-US" altLang="ko-KR" dirty="0"/>
          </a:p>
          <a:p>
            <a:r>
              <a:rPr lang="ko-KR" altLang="en-US" sz="2800" b="1" dirty="0"/>
              <a:t>국제 대회 주도</a:t>
            </a:r>
          </a:p>
          <a:p>
            <a:r>
              <a:rPr lang="ko-KR" altLang="en-US" dirty="0"/>
              <a:t>일본 배구 국가대표팀은 아시아는 물론 전 세계적으로 선도적인 지위를 차지</a:t>
            </a:r>
            <a:endParaRPr lang="en-US" altLang="ko-KR" dirty="0"/>
          </a:p>
          <a:p>
            <a:r>
              <a:rPr lang="ko-KR" altLang="en-US" dirty="0"/>
              <a:t>주요 국제 대회에서 우수한 성적을 차지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2403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566479-BE60-AF8F-A2ED-825D8E92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배구의 과거</a:t>
            </a:r>
            <a:r>
              <a:rPr lang="en-US" altLang="ko-KR" dirty="0"/>
              <a:t>, </a:t>
            </a:r>
            <a:r>
              <a:rPr lang="ko-KR" altLang="en-US" dirty="0"/>
              <a:t>현재와 미래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433F74-8466-E677-85A9-949398F463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sz="2800" b="1" dirty="0"/>
              <a:t>선수 육성 시스템 고도화</a:t>
            </a:r>
          </a:p>
          <a:p>
            <a:r>
              <a:rPr lang="ko-KR" altLang="en-US" dirty="0"/>
              <a:t>체계적인 선수 발굴과 체계적인 훈련 프로그램을 더욱 발전</a:t>
            </a:r>
            <a:endParaRPr lang="en-US" altLang="ko-KR" dirty="0"/>
          </a:p>
          <a:p>
            <a:r>
              <a:rPr lang="ko-KR" altLang="en-US" dirty="0"/>
              <a:t>세계적인 선수들을 지속적으로 배출</a:t>
            </a:r>
            <a:endParaRPr lang="en-US" altLang="ko-KR" dirty="0"/>
          </a:p>
          <a:p>
            <a:r>
              <a:rPr lang="ko-KR" altLang="en-US" sz="2800" b="1" dirty="0"/>
              <a:t>기술 혁신과 전략 다양화</a:t>
            </a:r>
          </a:p>
          <a:p>
            <a:r>
              <a:rPr lang="ko-KR" altLang="en-US" dirty="0"/>
              <a:t>새로운 전략과 기술을 개발하여 경기력을 증가</a:t>
            </a:r>
            <a:endParaRPr lang="en-US" altLang="ko-KR" dirty="0"/>
          </a:p>
          <a:p>
            <a:r>
              <a:rPr lang="ko-KR" altLang="en-US" dirty="0"/>
              <a:t>세계 배구의 트렌드를 주도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4820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DFCC5B-6D21-7EF6-51FB-25948A9F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배구의 과거</a:t>
            </a:r>
            <a:r>
              <a:rPr lang="en-US" altLang="ko-KR" dirty="0"/>
              <a:t>, </a:t>
            </a:r>
            <a:r>
              <a:rPr lang="ko-KR" altLang="en-US" dirty="0"/>
              <a:t>현재와 미래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BFC364-2B4F-7BB9-09A1-E6A736D211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sz="2800" b="1" dirty="0"/>
              <a:t>국제 교류와 역할 확대</a:t>
            </a:r>
          </a:p>
          <a:p>
            <a:r>
              <a:rPr lang="ko-KR" altLang="en-US" dirty="0"/>
              <a:t>세계 배구 발전을 위해 국제 교류와 협력을 더욱 강화</a:t>
            </a:r>
            <a:endParaRPr lang="en-US" altLang="ko-KR" dirty="0"/>
          </a:p>
          <a:p>
            <a:r>
              <a:rPr lang="ko-KR" altLang="en-US" dirty="0"/>
              <a:t>기술과 노하우를 전파하며 리더십을 발휘</a:t>
            </a:r>
            <a:endParaRPr lang="en-US" altLang="ko-KR" dirty="0"/>
          </a:p>
          <a:p>
            <a:r>
              <a:rPr lang="ko-KR" altLang="en-US" sz="2800" b="1" dirty="0"/>
              <a:t>팬 경험 혁신과 대중화</a:t>
            </a:r>
          </a:p>
          <a:p>
            <a:r>
              <a:rPr lang="ko-KR" altLang="en-US" dirty="0"/>
              <a:t>배구 팬들을 위한 다양한 경험을 제공</a:t>
            </a:r>
            <a:endParaRPr lang="en-US" altLang="ko-KR" dirty="0"/>
          </a:p>
          <a:p>
            <a:r>
              <a:rPr lang="ko-KR" altLang="en-US" dirty="0"/>
              <a:t>일본 배구 문화를 널리 알려 전국민적 관심과 사랑을 받음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5075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감사합니다</a:t>
            </a:r>
            <a:endParaRPr lang="ko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ko" dirty="0"/>
          </a:p>
        </p:txBody>
      </p:sp>
    </p:spTree>
    <p:extLst>
      <p:ext uri="{BB962C8B-B14F-4D97-AF65-F5344CB8AC3E}">
        <p14:creationId xmlns:p14="http://schemas.microsoft.com/office/powerpoint/2010/main" val="417542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E54C6372-6FBE-87A7-E4A9-15278224851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7755" r="17755"/>
          <a:stretch>
            <a:fillRect/>
          </a:stretch>
        </p:blipFill>
        <p:spPr/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4BE47D71-3FB2-AEB7-2944-6A58BDA2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배구의 역사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3E5BFBA-C882-018E-76C1-6EA15E4EC0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1964</a:t>
            </a:r>
            <a:r>
              <a:rPr lang="ko-KR" altLang="en-US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년 도쿄 올림픽</a:t>
            </a:r>
            <a:endParaRPr lang="en-US" altLang="ko-KR" sz="2000" b="1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배구가 처음으로 올림픽 정식 종목으로 채택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일본 여자 배구 팀은 금메달을 차지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이는 일본 배구 역사에서 중요한 순간으로 여김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1972</a:t>
            </a:r>
            <a:r>
              <a:rPr lang="ko-KR" altLang="en-US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년 뮌헨 올림픽</a:t>
            </a:r>
            <a:endParaRPr lang="en-US" altLang="ko-KR" sz="2000" b="1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일본 여자 배구 팀은 다시 한 번 금메달을 획득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세계 최강의 자리 증명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63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569EAF87-D5FF-EB69-5455-80B2518E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배구의 역사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B1E560F-281B-7FFE-E800-2045D4ABA5A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1994</a:t>
            </a:r>
            <a:r>
              <a:rPr lang="ko-KR" altLang="en-US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년</a:t>
            </a:r>
            <a:endParaRPr lang="en-US" altLang="ko-KR" sz="2000" b="1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일본 배구 리그</a:t>
            </a:r>
            <a:r>
              <a:rPr lang="en-US" altLang="ko-K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(</a:t>
            </a:r>
            <a:r>
              <a:rPr lang="en-US" altLang="ko-K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V.League</a:t>
            </a:r>
            <a:r>
              <a:rPr lang="en-US" altLang="ko-K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)</a:t>
            </a: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가 출범</a:t>
            </a:r>
            <a:r>
              <a:rPr lang="en-US" altLang="ko-K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일본 배구의 프로화를 촉진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선수들의 수준 향상과 경기력 증대에 기여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2000</a:t>
            </a:r>
            <a:r>
              <a:rPr lang="ko-KR" altLang="en-US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년대 이후</a:t>
            </a:r>
            <a:endParaRPr lang="en-US" altLang="ko-KR" sz="2000" b="1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일본 배구는 꾸준히 발전 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아시아와 세계 대회에서 경쟁력을 유지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유럽과 아시아 리그에서 활약하는 일본 선수들이 증가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국제적으로도 인지도를 높이고 있음</a:t>
            </a:r>
            <a:endParaRPr lang="en-US" altLang="ko-K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endParaRPr lang="ko-KR" altLang="en-US" dirty="0"/>
          </a:p>
        </p:txBody>
      </p:sp>
      <p:pic>
        <p:nvPicPr>
          <p:cNvPr id="2050" name="Picture 2" descr="스포츠 포스터 - 로열티 프리 스포츠 벡터 아트">
            <a:extLst>
              <a:ext uri="{FF2B5EF4-FFF2-40B4-BE49-F238E27FC236}">
                <a16:creationId xmlns:a16="http://schemas.microsoft.com/office/drawing/2014/main" id="{AF5FCA7A-406F-3AA4-CB89-074F2621B89E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r="94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15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92E9F7-1388-DA63-FA1E-3FADDCCB4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chemeClr val="tx1"/>
                </a:solidFill>
              </a:rPr>
              <a:t>일본 배구의 특징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42F4D817-1FD6-98B7-054D-B29590032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9697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C25704-0037-7677-CF87-BED0475B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 배구의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299B87-37BF-CC42-C716-338459BEBB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sz="2800" b="1" dirty="0"/>
              <a:t>정교한 스킬</a:t>
            </a:r>
          </a:p>
          <a:p>
            <a:r>
              <a:rPr lang="ko-KR" altLang="en-US" dirty="0"/>
              <a:t>일본 배구 선수들은 정교한 기술과 높은 정확도로 유명</a:t>
            </a:r>
            <a:endParaRPr lang="en-US" altLang="ko-KR" dirty="0"/>
          </a:p>
          <a:p>
            <a:r>
              <a:rPr lang="ko-KR" altLang="en-US" dirty="0"/>
              <a:t>토스</a:t>
            </a:r>
            <a:r>
              <a:rPr lang="en-US" altLang="ko-KR" dirty="0"/>
              <a:t>, </a:t>
            </a:r>
            <a:r>
              <a:rPr lang="ko-KR" altLang="en-US" dirty="0"/>
              <a:t>스파이크 등의 기본 기술이 탁월</a:t>
            </a:r>
            <a:endParaRPr lang="en-US" altLang="ko-KR" dirty="0"/>
          </a:p>
          <a:p>
            <a:r>
              <a:rPr lang="ko-KR" altLang="en-US" sz="2800" b="1" dirty="0"/>
              <a:t>효과적인 블로킹</a:t>
            </a:r>
          </a:p>
          <a:p>
            <a:r>
              <a:rPr lang="ko-KR" altLang="en-US" dirty="0"/>
              <a:t>일본 배구팀은 강력한 블로킹 기술로 유명</a:t>
            </a:r>
            <a:endParaRPr lang="en-US" altLang="ko-KR" dirty="0"/>
          </a:p>
          <a:p>
            <a:r>
              <a:rPr lang="ko-KR" altLang="en-US" dirty="0"/>
              <a:t>정교한 타이밍과 점프력으로 상대 공격을 방어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601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창의적 그라데이션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0_TF11176810" id="{92003175-AFFD-4F79-9585-AAC82676176E}" vid="{86F791FD-9DBF-499A-92ED-A4D7611EAA7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{5B53AABF-3969-403B-AD79-9532AB4990ED}tf11176810_win32</Template>
  <TotalTime>592</TotalTime>
  <Words>1894</Words>
  <Application>Microsoft Office PowerPoint</Application>
  <PresentationFormat>와이드스크린</PresentationFormat>
  <Paragraphs>312</Paragraphs>
  <Slides>54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61" baseType="lpstr">
      <vt:lpstr>Meiryo UI</vt:lpstr>
      <vt:lpstr>Pretendard JP</vt:lpstr>
      <vt:lpstr>ui-sans-serif</vt:lpstr>
      <vt:lpstr>Malgun Gothic</vt:lpstr>
      <vt:lpstr>Arial</vt:lpstr>
      <vt:lpstr>Calibri</vt:lpstr>
      <vt:lpstr>창의적 그라데이션 </vt:lpstr>
      <vt:lpstr>일본의 배구</vt:lpstr>
      <vt:lpstr>목차</vt:lpstr>
      <vt:lpstr>일본 배구의 역사</vt:lpstr>
      <vt:lpstr>일본 배구의 역사</vt:lpstr>
      <vt:lpstr>일본 배구의 역사</vt:lpstr>
      <vt:lpstr>일본 배구의 역사</vt:lpstr>
      <vt:lpstr>일본 배구의 역사</vt:lpstr>
      <vt:lpstr>일본 배구의 특징</vt:lpstr>
      <vt:lpstr>일본 배구의 특징</vt:lpstr>
      <vt:lpstr>일본 배구의 특징</vt:lpstr>
      <vt:lpstr>일본 배구의 특징</vt:lpstr>
      <vt:lpstr>일본 배구의 특징</vt:lpstr>
      <vt:lpstr>일본 배구의 특징</vt:lpstr>
      <vt:lpstr>일본의 남자 배구 선수</vt:lpstr>
      <vt:lpstr>마나베 마사요시</vt:lpstr>
      <vt:lpstr>나카가이치 유이치</vt:lpstr>
      <vt:lpstr>오기노 마사지</vt:lpstr>
      <vt:lpstr>야나기다 마사히로 </vt:lpstr>
      <vt:lpstr>이시카와 유키</vt:lpstr>
      <vt:lpstr>야마우치 아키히로</vt:lpstr>
      <vt:lpstr>세키타 마사히로</vt:lpstr>
      <vt:lpstr>니시다 유지</vt:lpstr>
      <vt:lpstr>야마모토 토모히로</vt:lpstr>
      <vt:lpstr>타카하시 란</vt:lpstr>
      <vt:lpstr>미야우라 켄토</vt:lpstr>
      <vt:lpstr>일본의 남자 배구선수 소개</vt:lpstr>
      <vt:lpstr>일본의 여자 배구 선수</vt:lpstr>
      <vt:lpstr>타케시타 요시에</vt:lpstr>
      <vt:lpstr>타카하시 미유키</vt:lpstr>
      <vt:lpstr>아라키 에리카</vt:lpstr>
      <vt:lpstr>기무라 사오리</vt:lpstr>
      <vt:lpstr>사노 유코</vt:lpstr>
      <vt:lpstr>야마구치 마이</vt:lpstr>
      <vt:lpstr>사코다 사오리</vt:lpstr>
      <vt:lpstr>나카오카 미유</vt:lpstr>
      <vt:lpstr>미야시타 하루카</vt:lpstr>
      <vt:lpstr>신나베 리사</vt:lpstr>
      <vt:lpstr>나베야 유리에</vt:lpstr>
      <vt:lpstr>이시이 유키</vt:lpstr>
      <vt:lpstr>자야스 코토키</vt:lpstr>
      <vt:lpstr>일본의 배구 구단</vt:lpstr>
      <vt:lpstr>울프독스 나고야</vt:lpstr>
      <vt:lpstr>산토리 선버즈</vt:lpstr>
      <vt:lpstr>파나소닉 팬서스</vt:lpstr>
      <vt:lpstr>도레이 에로우즈</vt:lpstr>
      <vt:lpstr>제이텍트 STINGS</vt:lpstr>
      <vt:lpstr>JT 썬더즈 히로시마 </vt:lpstr>
      <vt:lpstr>도쿄 그레이트베어스</vt:lpstr>
      <vt:lpstr>일본 배구의  과거, 현재와 미래 </vt:lpstr>
      <vt:lpstr>일본 배구의 과거, 현재와 미래</vt:lpstr>
      <vt:lpstr>일본 배구의 과거, 현재와 미래</vt:lpstr>
      <vt:lpstr>일본 배구의 과거, 현재와 미래</vt:lpstr>
      <vt:lpstr>일본 배구의 과거, 현재와 미래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배구</dc:title>
  <dc:creator>상현 송</dc:creator>
  <cp:lastModifiedBy>상현 송</cp:lastModifiedBy>
  <cp:revision>5</cp:revision>
  <dcterms:created xsi:type="dcterms:W3CDTF">2024-05-28T11:10:07Z</dcterms:created>
  <dcterms:modified xsi:type="dcterms:W3CDTF">2024-05-28T21:05:21Z</dcterms:modified>
</cp:coreProperties>
</file>