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7" r:id="rId10"/>
    <p:sldId id="268" r:id="rId11"/>
    <p:sldId id="269" r:id="rId12"/>
    <p:sldId id="263" r:id="rId13"/>
    <p:sldId id="264" r:id="rId14"/>
    <p:sldId id="271" r:id="rId15"/>
    <p:sldId id="274" r:id="rId16"/>
    <p:sldId id="273" r:id="rId17"/>
    <p:sldId id="272" r:id="rId18"/>
    <p:sldId id="275" r:id="rId19"/>
    <p:sldId id="276" r:id="rId20"/>
    <p:sldId id="27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서창우" initials="서" lastIdx="1" clrIdx="0">
    <p:extLst>
      <p:ext uri="{19B8F6BF-5375-455C-9EA6-DF929625EA0E}">
        <p15:presenceInfo xmlns:p15="http://schemas.microsoft.com/office/powerpoint/2012/main" userId="서창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29T15:29:07.221" idx="1">
    <p:pos x="10" y="10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BDF85-B960-4D45-9D87-EA7BB47E09C8}" type="datetimeFigureOut">
              <a:rPr lang="ko-KR" altLang="en-US" smtClean="0"/>
              <a:t>2023-09-29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47CCF-9BB9-4238-9B62-9B90EFF4C0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6310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0kzrK5t9Yo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uuJMuVECu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ko.wikipedia.org/wiki/%EB%85%B8_%28%EC%97%B0%EA%B7%B9%29" TargetMode="External"/><Relationship Id="rId2" Type="http://schemas.openxmlformats.org/officeDocument/2006/relationships/hyperlink" Target="https://m.blog.naver.com/japansisa/221021962579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n.news.naver.com/mnews/article/001/0004639073" TargetMode="External"/><Relationship Id="rId4" Type="http://schemas.openxmlformats.org/officeDocument/2006/relationships/hyperlink" Target="https://blog.naver.com/sachobh/15162320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752749" y="2245180"/>
            <a:ext cx="8679915" cy="2036254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일본의 전통 예능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 smtClean="0"/>
              <a:t>-</a:t>
            </a:r>
            <a:r>
              <a:rPr lang="ko-KR" altLang="en-US" dirty="0" smtClean="0"/>
              <a:t>노</a:t>
            </a:r>
            <a:r>
              <a:rPr lang="en-US" altLang="ko-KR" dirty="0" smtClean="0"/>
              <a:t>-</a:t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smtClean="0"/>
              <a:t>금융보험학과</a:t>
            </a:r>
            <a:r>
              <a:rPr lang="en-US" altLang="ko-KR" dirty="0"/>
              <a:t> </a:t>
            </a:r>
            <a:r>
              <a:rPr lang="en-US" altLang="ko-KR" dirty="0" smtClean="0"/>
              <a:t>21712680</a:t>
            </a:r>
          </a:p>
          <a:p>
            <a:r>
              <a:rPr lang="ko-KR" altLang="en-US" dirty="0" smtClean="0"/>
              <a:t>서창우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9518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노멘의</a:t>
            </a:r>
            <a:r>
              <a:rPr lang="ko-KR" altLang="en-US" dirty="0" smtClean="0"/>
              <a:t> 종류</a:t>
            </a:r>
            <a:r>
              <a:rPr lang="en-US" altLang="ko-KR" dirty="0" smtClean="0"/>
              <a:t>2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117257" y="880020"/>
            <a:ext cx="1787128" cy="2382838"/>
          </a:xfrm>
          <a:prstGeom prst="rect">
            <a:avLst/>
          </a:prstGeom>
        </p:spPr>
      </p:pic>
      <p:pic>
        <p:nvPicPr>
          <p:cNvPr id="6" name="내용 개체 틀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17257" y="3617521"/>
            <a:ext cx="1788318" cy="2384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66213" y="1748273"/>
            <a:ext cx="4327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조온나</a:t>
            </a:r>
            <a:r>
              <a:rPr lang="en-US" altLang="ko-KR" dirty="0" smtClean="0"/>
              <a:t>, </a:t>
            </a:r>
            <a:r>
              <a:rPr lang="ko-KR" altLang="en-US" dirty="0" smtClean="0"/>
              <a:t>무녀나 선녀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여신처럼 시비한 여인을 연기할 때 쓰입니다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66213" y="4486567"/>
            <a:ext cx="4196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한냐</a:t>
            </a:r>
            <a:r>
              <a:rPr lang="en-US" altLang="ko-KR" dirty="0" smtClean="0"/>
              <a:t>, </a:t>
            </a:r>
            <a:r>
              <a:rPr lang="ko-KR" altLang="en-US" dirty="0" smtClean="0"/>
              <a:t>원한을 품은 여자 귀신을 연기 할 때 쓰입니다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3487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노멘의</a:t>
            </a:r>
            <a:r>
              <a:rPr lang="ko-KR" altLang="en-US" dirty="0" smtClean="0"/>
              <a:t> 종류</a:t>
            </a:r>
            <a:r>
              <a:rPr lang="en-US" altLang="ko-KR" dirty="0" smtClean="0"/>
              <a:t>3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133478" y="711835"/>
            <a:ext cx="1792800" cy="2382838"/>
          </a:xfrm>
          <a:prstGeom prst="rect">
            <a:avLst/>
          </a:prstGeom>
        </p:spPr>
      </p:pic>
      <p:pic>
        <p:nvPicPr>
          <p:cNvPr id="6" name="내용 개체 틀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33477" y="3617521"/>
            <a:ext cx="1792800" cy="2384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31529" y="1693338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코베시미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 가면을 착용한 배역은 대사가 없습니다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31529" y="4419600"/>
            <a:ext cx="3928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하쿠시키조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역사가 가장 깊은 가면</a:t>
            </a:r>
            <a:r>
              <a:rPr lang="en-US" altLang="ko-KR" dirty="0"/>
              <a:t> </a:t>
            </a:r>
            <a:r>
              <a:rPr lang="ko-KR" altLang="en-US" dirty="0" smtClean="0"/>
              <a:t>중 하나입니다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84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노의 무대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67680" y="475718"/>
            <a:ext cx="6281873" cy="2564854"/>
          </a:xfrm>
        </p:spPr>
        <p:txBody>
          <a:bodyPr>
            <a:normAutofit/>
          </a:bodyPr>
          <a:lstStyle/>
          <a:p>
            <a:r>
              <a:rPr lang="ko-KR" altLang="en-US" sz="2000" dirty="0" smtClean="0"/>
              <a:t>초창기의 노는 심어져 있는 나무와 그대로 보이는 하늘이 배경이 되는 </a:t>
            </a:r>
            <a:r>
              <a:rPr lang="ko-KR" altLang="en-US" sz="2000" dirty="0" err="1" smtClean="0"/>
              <a:t>야외가무극이었습니다</a:t>
            </a:r>
            <a:r>
              <a:rPr lang="en-US" altLang="ko-KR" sz="2000" dirty="0" smtClean="0"/>
              <a:t>.</a:t>
            </a:r>
          </a:p>
          <a:p>
            <a:r>
              <a:rPr lang="ko-KR" altLang="en-US" sz="2000" dirty="0" smtClean="0"/>
              <a:t>그러다 무대가 신사 경내에 설치되었고 그런 흔적으로 나무를 그려놓고 심음을 통해 전통을 지킵니다</a:t>
            </a:r>
            <a:r>
              <a:rPr lang="en-US" altLang="ko-KR" sz="2000" dirty="0" smtClean="0"/>
              <a:t>.</a:t>
            </a:r>
            <a:endParaRPr lang="ko-KR" altLang="en-US" sz="20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323" y="2824842"/>
            <a:ext cx="5890820" cy="338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55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노의 악기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2534374"/>
          </a:xfrm>
        </p:spPr>
        <p:txBody>
          <a:bodyPr/>
          <a:lstStyle/>
          <a:p>
            <a:r>
              <a:rPr lang="ko-KR" altLang="en-US" dirty="0" smtClean="0"/>
              <a:t>노의 음악은 하야시가타라 불리는 연주자들에 의해 연주됩니다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노에 사용되는 악기는 네 개로 후에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고쓰즈미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오쓰즈미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다이코가</a:t>
            </a:r>
            <a:r>
              <a:rPr lang="ko-KR" altLang="en-US" dirty="0" smtClean="0"/>
              <a:t> 있습니다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5080" y="2917371"/>
            <a:ext cx="6036128" cy="296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7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노의 이야기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42940" y="612321"/>
            <a:ext cx="6281873" cy="2606479"/>
          </a:xfrm>
        </p:spPr>
        <p:txBody>
          <a:bodyPr>
            <a:normAutofit/>
          </a:bodyPr>
          <a:lstStyle/>
          <a:p>
            <a:r>
              <a:rPr lang="ko-KR" altLang="en-US" sz="2000" dirty="0" smtClean="0"/>
              <a:t>이야기는 총</a:t>
            </a:r>
            <a:r>
              <a:rPr lang="en-US" altLang="ko-KR" sz="2000" dirty="0" smtClean="0"/>
              <a:t>5</a:t>
            </a:r>
            <a:r>
              <a:rPr lang="ko-KR" altLang="en-US" sz="2000" dirty="0" smtClean="0"/>
              <a:t>가지로 구성되어 있고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주인공에 따라서 종류가 나누어집니다</a:t>
            </a:r>
            <a:r>
              <a:rPr lang="en-US" altLang="ko-KR" sz="2000" dirty="0" smtClean="0"/>
              <a:t>.</a:t>
            </a:r>
          </a:p>
          <a:p>
            <a:r>
              <a:rPr lang="ko-KR" altLang="en-US" sz="2000" dirty="0" smtClean="0"/>
              <a:t>첫 번째 이야기는 신이 주인공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두 번째는 </a:t>
            </a:r>
            <a:r>
              <a:rPr lang="ko-KR" altLang="en-US" sz="2000" dirty="0" err="1" smtClean="0"/>
              <a:t>수라도에</a:t>
            </a:r>
            <a:r>
              <a:rPr lang="ko-KR" altLang="en-US" sz="2000" dirty="0" smtClean="0"/>
              <a:t> 떨어진 무장 세 번째는 여성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네 번째는 잡다한 이야기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마지막은 귀신과 같이 사람이 아닌 것에 대한 이야기입니다</a:t>
            </a:r>
            <a:r>
              <a:rPr lang="en-US" altLang="ko-KR" sz="2000" dirty="0" smtClean="0"/>
              <a:t>.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8515" y="3304974"/>
            <a:ext cx="4991797" cy="287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68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교겐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028640" y="987877"/>
            <a:ext cx="6281873" cy="2067637"/>
          </a:xfrm>
        </p:spPr>
        <p:txBody>
          <a:bodyPr/>
          <a:lstStyle/>
          <a:p>
            <a:r>
              <a:rPr lang="en-US" altLang="ko-KR" dirty="0" smtClean="0"/>
              <a:t>‘</a:t>
            </a:r>
            <a:r>
              <a:rPr lang="ko-KR" altLang="en-US" dirty="0" err="1" smtClean="0"/>
              <a:t>교겐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은 각 막</a:t>
            </a:r>
            <a:r>
              <a:rPr lang="en-US" altLang="ko-KR" dirty="0" smtClean="0"/>
              <a:t>(</a:t>
            </a:r>
            <a:r>
              <a:rPr lang="ko-KR" altLang="en-US" dirty="0" smtClean="0"/>
              <a:t>이야기</a:t>
            </a:r>
            <a:r>
              <a:rPr lang="en-US" altLang="ko-KR" dirty="0" smtClean="0"/>
              <a:t>) </a:t>
            </a:r>
            <a:r>
              <a:rPr lang="ko-KR" altLang="en-US" dirty="0" smtClean="0"/>
              <a:t>사이에 </a:t>
            </a:r>
            <a:r>
              <a:rPr lang="ko-KR" altLang="en-US" sz="2000" dirty="0" smtClean="0"/>
              <a:t>나오는</a:t>
            </a:r>
            <a:r>
              <a:rPr lang="ko-KR" altLang="en-US" dirty="0" smtClean="0"/>
              <a:t> 코믹한 부분으로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다섯 가지의 막 사이에 들어갑니다</a:t>
            </a:r>
            <a:r>
              <a:rPr lang="en-US" altLang="ko-KR" dirty="0" smtClean="0"/>
              <a:t>. </a:t>
            </a:r>
            <a:endParaRPr lang="en-US" altLang="ko-KR" dirty="0"/>
          </a:p>
          <a:p>
            <a:r>
              <a:rPr lang="ko-KR" altLang="en-US" dirty="0" err="1" smtClean="0"/>
              <a:t>교겐을</a:t>
            </a:r>
            <a:r>
              <a:rPr lang="ko-KR" altLang="en-US" dirty="0" smtClean="0"/>
              <a:t> 연기하는 배우들은 항상 교겐역이어야 하며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노의 배우들은 </a:t>
            </a:r>
            <a:r>
              <a:rPr lang="ko-KR" altLang="en-US" dirty="0" err="1" smtClean="0"/>
              <a:t>교겐을</a:t>
            </a:r>
            <a:r>
              <a:rPr lang="ko-KR" altLang="en-US" dirty="0" smtClean="0"/>
              <a:t> 연기할 수 없습니다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178" y="3055514"/>
            <a:ext cx="47625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80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노와 </a:t>
            </a:r>
            <a:r>
              <a:rPr lang="ko-KR" altLang="en-US" dirty="0" err="1" smtClean="0"/>
              <a:t>교겐의</a:t>
            </a:r>
            <a:r>
              <a:rPr lang="ko-KR" altLang="en-US" dirty="0" smtClean="0"/>
              <a:t> 관계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‘</a:t>
            </a:r>
            <a:r>
              <a:rPr lang="ko-KR" altLang="en-US" dirty="0" smtClean="0"/>
              <a:t>노</a:t>
            </a:r>
            <a:r>
              <a:rPr lang="en-US" altLang="ko-KR" dirty="0" smtClean="0"/>
              <a:t>’</a:t>
            </a:r>
            <a:r>
              <a:rPr lang="ko-KR" altLang="en-US" dirty="0" smtClean="0"/>
              <a:t>는 굉장히 느리게 진행된다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그래서 극 과 극 사이에 </a:t>
            </a:r>
            <a:r>
              <a:rPr lang="en-US" altLang="ko-KR" dirty="0" smtClean="0"/>
              <a:t>‘</a:t>
            </a:r>
            <a:r>
              <a:rPr lang="ko-KR" altLang="en-US" dirty="0" err="1" smtClean="0"/>
              <a:t>교겐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이라는 단막극을 선보이는데 </a:t>
            </a:r>
            <a:r>
              <a:rPr lang="ko-KR" altLang="en-US" dirty="0" err="1" smtClean="0"/>
              <a:t>교겐은</a:t>
            </a:r>
            <a:r>
              <a:rPr lang="ko-KR" altLang="en-US" dirty="0" smtClean="0"/>
              <a:t> 밝고 빠른 템포로 진행되며 지루함을 덜어준다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224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노의 구성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95982" y="1028700"/>
            <a:ext cx="6281873" cy="1830872"/>
          </a:xfrm>
        </p:spPr>
        <p:txBody>
          <a:bodyPr>
            <a:normAutofit/>
          </a:bodyPr>
          <a:lstStyle/>
          <a:p>
            <a:r>
              <a:rPr lang="ko-KR" altLang="en-US" sz="2000" dirty="0" smtClean="0"/>
              <a:t>노의 구성은 조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하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규의 순으로 구성되어 있습니다</a:t>
            </a:r>
            <a:r>
              <a:rPr lang="en-US" altLang="ko-KR" sz="2000" dirty="0" smtClean="0"/>
              <a:t>.</a:t>
            </a:r>
            <a:endParaRPr lang="ko-KR" altLang="en-US" sz="20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8019" y="2349925"/>
            <a:ext cx="3562350" cy="371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84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노래의 박자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072727" y="1434761"/>
            <a:ext cx="6281873" cy="1830328"/>
          </a:xfrm>
        </p:spPr>
        <p:txBody>
          <a:bodyPr/>
          <a:lstStyle/>
          <a:p>
            <a:r>
              <a:rPr lang="ko-KR" altLang="en-US" dirty="0" smtClean="0"/>
              <a:t>노의 박자는 가사가 </a:t>
            </a:r>
            <a:r>
              <a:rPr lang="en-US" altLang="ko-KR" dirty="0" smtClean="0"/>
              <a:t>8</a:t>
            </a:r>
            <a:r>
              <a:rPr lang="ko-KR" altLang="en-US" dirty="0" smtClean="0"/>
              <a:t>박인 것을 원칙으로 하며 그것을 </a:t>
            </a:r>
            <a:r>
              <a:rPr lang="en-US" altLang="ko-KR" dirty="0" smtClean="0"/>
              <a:t>‘</a:t>
            </a:r>
            <a:r>
              <a:rPr lang="ko-KR" altLang="en-US" dirty="0" err="1" smtClean="0"/>
              <a:t>혼지</a:t>
            </a:r>
            <a:r>
              <a:rPr lang="en-US" altLang="ko-KR" dirty="0" smtClean="0"/>
              <a:t>’</a:t>
            </a:r>
            <a:r>
              <a:rPr lang="ko-KR" altLang="en-US" dirty="0" smtClean="0"/>
              <a:t>라고 합니다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pic>
        <p:nvPicPr>
          <p:cNvPr id="4" name="v0kzrK5t9Yo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851072" y="3106510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93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노 영상</a:t>
            </a:r>
            <a:endParaRPr lang="ko-KR" altLang="en-US" dirty="0"/>
          </a:p>
        </p:txBody>
      </p:sp>
      <p:pic>
        <p:nvPicPr>
          <p:cNvPr id="4" name="_uuJMuVECuI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972175" y="2141538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74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노의 정의</a:t>
            </a:r>
            <a:endParaRPr lang="ko-KR" altLang="en-US" dirty="0"/>
          </a:p>
        </p:txBody>
      </p:sp>
      <p:pic>
        <p:nvPicPr>
          <p:cNvPr id="1026" name="Picture 2" descr="https://postfiles.pstatic.net/20120224_100/sachobh_1330009581930zvsIu_JPEG/%B3%EB0.jpg?type=w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937" y="729887"/>
            <a:ext cx="523875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5000" y="4961708"/>
            <a:ext cx="5130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/>
              <a:t>일본에서 가장 오래된 전통예능으로</a:t>
            </a:r>
            <a:r>
              <a:rPr lang="en-US" altLang="ko-KR" sz="2000" dirty="0" smtClean="0"/>
              <a:t>, ‘</a:t>
            </a:r>
            <a:r>
              <a:rPr lang="ko-KR" altLang="en-US" sz="2000" dirty="0" err="1" smtClean="0"/>
              <a:t>노가쿠</a:t>
            </a:r>
            <a:r>
              <a:rPr lang="en-US" altLang="ko-KR" sz="2000" dirty="0" smtClean="0"/>
              <a:t>＇</a:t>
            </a:r>
            <a:r>
              <a:rPr lang="ko-KR" altLang="en-US" sz="2000" dirty="0" smtClean="0"/>
              <a:t>라고도 합니다</a:t>
            </a:r>
            <a:r>
              <a:rPr lang="en-US" altLang="ko-KR" sz="2000" dirty="0" smtClean="0"/>
              <a:t>.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4006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80166" y="547007"/>
            <a:ext cx="33415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 smtClean="0"/>
              <a:t>참고 자료</a:t>
            </a:r>
            <a:endParaRPr lang="ko-KR" alt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408214" y="1641021"/>
            <a:ext cx="114136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/>
              <a:t>일본 전통 가면극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노</a:t>
            </a:r>
            <a:r>
              <a:rPr lang="en-US" altLang="ko-KR" dirty="0" smtClean="0"/>
              <a:t>＇</a:t>
            </a:r>
            <a:r>
              <a:rPr lang="ko-KR" altLang="en-US" dirty="0" smtClean="0"/>
              <a:t>에 대해서 </a:t>
            </a:r>
            <a:r>
              <a:rPr lang="en-US" altLang="ko-KR" dirty="0">
                <a:hlinkClick r:id="rId2"/>
              </a:rPr>
              <a:t>https://</a:t>
            </a:r>
            <a:r>
              <a:rPr lang="en-US" altLang="ko-KR" dirty="0" smtClean="0">
                <a:hlinkClick r:id="rId2"/>
              </a:rPr>
              <a:t>m.blog.naver.com/japansisa/221021962579</a:t>
            </a:r>
            <a:endParaRPr lang="en-US" altLang="ko-K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/>
              <a:t>월간중앙 기사 </a:t>
            </a:r>
            <a:r>
              <a:rPr lang="en-US" altLang="ko-KR" dirty="0">
                <a:hlinkClick r:id="rId2"/>
              </a:rPr>
              <a:t>https://</a:t>
            </a:r>
            <a:r>
              <a:rPr lang="en-US" altLang="ko-KR" dirty="0" smtClean="0">
                <a:hlinkClick r:id="rId2"/>
              </a:rPr>
              <a:t>m.blog.naver.com/japansisa/221021962579</a:t>
            </a:r>
            <a:endParaRPr lang="en-US" altLang="ko-K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/>
              <a:t>위키백과</a:t>
            </a:r>
            <a:r>
              <a:rPr lang="en-US" altLang="ko-KR" dirty="0" smtClean="0"/>
              <a:t>, </a:t>
            </a:r>
            <a:r>
              <a:rPr lang="ko-KR" altLang="en-US" dirty="0" smtClean="0"/>
              <a:t>노</a:t>
            </a:r>
            <a:r>
              <a:rPr lang="en-US" altLang="ko-KR" dirty="0" smtClean="0"/>
              <a:t>(</a:t>
            </a:r>
            <a:r>
              <a:rPr lang="ko-KR" altLang="en-US" dirty="0" smtClean="0"/>
              <a:t>연극</a:t>
            </a:r>
            <a:r>
              <a:rPr lang="en-US" altLang="ko-KR" dirty="0" smtClean="0"/>
              <a:t>)</a:t>
            </a:r>
            <a:r>
              <a:rPr lang="ko-KR" altLang="en-US" dirty="0">
                <a:hlinkClick r:id="rId3"/>
              </a:rPr>
              <a:t> 노 </a:t>
            </a:r>
            <a:r>
              <a:rPr lang="en-US" altLang="ko-KR" dirty="0">
                <a:hlinkClick r:id="rId3"/>
              </a:rPr>
              <a:t>(</a:t>
            </a:r>
            <a:r>
              <a:rPr lang="ko-KR" altLang="en-US" dirty="0">
                <a:hlinkClick r:id="rId3"/>
              </a:rPr>
              <a:t>연극</a:t>
            </a:r>
            <a:r>
              <a:rPr lang="en-US" altLang="ko-KR" dirty="0">
                <a:hlinkClick r:id="rId3"/>
              </a:rPr>
              <a:t>) - </a:t>
            </a:r>
            <a:r>
              <a:rPr lang="ko-KR" altLang="en-US" dirty="0">
                <a:hlinkClick r:id="rId3"/>
              </a:rPr>
              <a:t>위키백과</a:t>
            </a:r>
            <a:r>
              <a:rPr lang="en-US" altLang="ko-KR" dirty="0">
                <a:hlinkClick r:id="rId3"/>
              </a:rPr>
              <a:t>, </a:t>
            </a:r>
            <a:r>
              <a:rPr lang="ko-KR" altLang="en-US" dirty="0">
                <a:hlinkClick r:id="rId3"/>
              </a:rPr>
              <a:t>우리 모두의 백과사전 </a:t>
            </a:r>
            <a:r>
              <a:rPr lang="en-US" altLang="ko-KR" dirty="0">
                <a:hlinkClick r:id="rId3"/>
              </a:rPr>
              <a:t>(wikipedia.org</a:t>
            </a:r>
            <a:r>
              <a:rPr lang="en-US" altLang="ko-KR" dirty="0" smtClean="0">
                <a:hlinkClick r:id="rId3"/>
              </a:rPr>
              <a:t>)</a:t>
            </a:r>
            <a:endParaRPr lang="en-US" altLang="ko-K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/>
              <a:t>네이버 블로그</a:t>
            </a:r>
            <a:r>
              <a:rPr lang="en-US" altLang="ko-KR" dirty="0" smtClean="0"/>
              <a:t>, </a:t>
            </a:r>
            <a:r>
              <a:rPr lang="ko-KR" altLang="en-US" dirty="0" smtClean="0"/>
              <a:t>노 </a:t>
            </a:r>
            <a:r>
              <a:rPr lang="en-US" altLang="ko-KR" dirty="0">
                <a:hlinkClick r:id="rId4"/>
              </a:rPr>
              <a:t>[</a:t>
            </a:r>
            <a:r>
              <a:rPr lang="ko-KR" altLang="en-US" dirty="0">
                <a:hlinkClick r:id="rId4"/>
              </a:rPr>
              <a:t>노</a:t>
            </a:r>
            <a:r>
              <a:rPr lang="en-US" altLang="ko-KR" dirty="0">
                <a:hlinkClick r:id="rId4"/>
              </a:rPr>
              <a:t>(</a:t>
            </a:r>
            <a:r>
              <a:rPr lang="ko-KR" altLang="en-US" dirty="0">
                <a:hlinkClick r:id="rId4"/>
              </a:rPr>
              <a:t>能</a:t>
            </a:r>
            <a:r>
              <a:rPr lang="en-US" altLang="ko-KR" dirty="0">
                <a:hlinkClick r:id="rId4"/>
              </a:rPr>
              <a:t>):</a:t>
            </a:r>
            <a:r>
              <a:rPr lang="ko-KR" altLang="en-US" dirty="0">
                <a:hlinkClick r:id="rId4"/>
              </a:rPr>
              <a:t>일본의 전통 종합 예술</a:t>
            </a:r>
            <a:r>
              <a:rPr lang="en-US" altLang="ko-KR" dirty="0">
                <a:hlinkClick r:id="rId4"/>
              </a:rPr>
              <a:t>-</a:t>
            </a:r>
            <a:r>
              <a:rPr lang="ko-KR" altLang="en-US" dirty="0" err="1">
                <a:hlinkClick r:id="rId4"/>
              </a:rPr>
              <a:t>교겐</a:t>
            </a:r>
            <a:r>
              <a:rPr lang="en-US" altLang="ko-KR" dirty="0">
                <a:hlinkClick r:id="rId4"/>
              </a:rPr>
              <a:t>(</a:t>
            </a:r>
            <a:r>
              <a:rPr lang="ko-KR" altLang="en-US" dirty="0">
                <a:hlinkClick r:id="rId4"/>
              </a:rPr>
              <a:t>狂言</a:t>
            </a:r>
            <a:r>
              <a:rPr lang="en-US" altLang="ko-KR" dirty="0">
                <a:hlinkClick r:id="rId4"/>
              </a:rPr>
              <a:t>).. : </a:t>
            </a:r>
            <a:r>
              <a:rPr lang="ko-KR" altLang="en-US" dirty="0">
                <a:hlinkClick r:id="rId4"/>
              </a:rPr>
              <a:t>네이버블로그 </a:t>
            </a:r>
            <a:r>
              <a:rPr lang="en-US" altLang="ko-KR" dirty="0">
                <a:hlinkClick r:id="rId4"/>
              </a:rPr>
              <a:t>(naver.com</a:t>
            </a:r>
            <a:r>
              <a:rPr lang="en-US" altLang="ko-KR" dirty="0" smtClean="0">
                <a:hlinkClick r:id="rId4"/>
              </a:rPr>
              <a:t>)</a:t>
            </a:r>
            <a:endParaRPr lang="en-US" altLang="ko-K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/>
              <a:t>연합뉴스 </a:t>
            </a:r>
            <a:r>
              <a:rPr lang="ko-KR" altLang="en-US" dirty="0">
                <a:hlinkClick r:id="rId5"/>
              </a:rPr>
              <a:t>日 전통극 </a:t>
            </a:r>
            <a:r>
              <a:rPr lang="en-US" altLang="ko-KR" dirty="0">
                <a:hlinkClick r:id="rId5"/>
              </a:rPr>
              <a:t>'</a:t>
            </a:r>
            <a:r>
              <a:rPr lang="ko-KR" altLang="en-US" dirty="0" err="1">
                <a:hlinkClick r:id="rId5"/>
              </a:rPr>
              <a:t>교겐</a:t>
            </a:r>
            <a:r>
              <a:rPr lang="en-US" altLang="ko-KR" dirty="0">
                <a:hlinkClick r:id="rId5"/>
              </a:rPr>
              <a:t>' </a:t>
            </a:r>
            <a:r>
              <a:rPr lang="ko-KR" altLang="en-US" dirty="0">
                <a:hlinkClick r:id="rId5"/>
              </a:rPr>
              <a:t>전승하는 父子 </a:t>
            </a:r>
            <a:r>
              <a:rPr lang="en-US" altLang="ko-KR" dirty="0">
                <a:hlinkClick r:id="rId5"/>
              </a:rPr>
              <a:t>3</a:t>
            </a:r>
            <a:r>
              <a:rPr lang="ko-KR" altLang="en-US" dirty="0">
                <a:hlinkClick r:id="rId5"/>
              </a:rPr>
              <a:t>대 </a:t>
            </a:r>
            <a:r>
              <a:rPr lang="en-US" altLang="ko-KR" dirty="0">
                <a:hlinkClick r:id="rId5"/>
              </a:rPr>
              <a:t>(naver.com)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</p:txBody>
      </p:sp>
      <p:sp>
        <p:nvSpPr>
          <p:cNvPr id="4" name="TextBox 3"/>
          <p:cNvSpPr txBox="1"/>
          <p:nvPr/>
        </p:nvSpPr>
        <p:spPr>
          <a:xfrm>
            <a:off x="5323115" y="4955721"/>
            <a:ext cx="158387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 smtClean="0"/>
          </a:p>
          <a:p>
            <a:r>
              <a:rPr lang="en-US" altLang="ko-KR" sz="4400" dirty="0" smtClean="0"/>
              <a:t>-</a:t>
            </a:r>
            <a:r>
              <a:rPr lang="ko-KR" altLang="en-US" sz="4400" dirty="0" smtClean="0"/>
              <a:t>끝</a:t>
            </a:r>
            <a:r>
              <a:rPr lang="en-US" altLang="ko-KR" sz="4400" dirty="0" smtClean="0"/>
              <a:t>-</a:t>
            </a:r>
            <a:endParaRPr lang="ko-KR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10995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노에 대하여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2462528"/>
          </a:xfrm>
        </p:spPr>
        <p:txBody>
          <a:bodyPr>
            <a:normAutofit/>
          </a:bodyPr>
          <a:lstStyle/>
          <a:p>
            <a:r>
              <a:rPr lang="ko-KR" altLang="en-US" sz="2000" dirty="0" smtClean="0"/>
              <a:t>노</a:t>
            </a:r>
            <a:r>
              <a:rPr lang="en-US" altLang="ko-KR" sz="2000" dirty="0"/>
              <a:t>(</a:t>
            </a:r>
            <a:r>
              <a:rPr lang="ko-KR" altLang="en-US" sz="2000" dirty="0"/>
              <a:t>能</a:t>
            </a:r>
            <a:r>
              <a:rPr lang="en-US" altLang="ko-KR" sz="2000" dirty="0"/>
              <a:t>)</a:t>
            </a:r>
            <a:r>
              <a:rPr lang="ko-KR" altLang="en-US" sz="2000" dirty="0" smtClean="0"/>
              <a:t>는 원래 종교적 의식으로서 실시되었던 것으로</a:t>
            </a:r>
            <a:r>
              <a:rPr lang="en-US" altLang="ko-KR" sz="2000" dirty="0" smtClean="0"/>
              <a:t>, 700</a:t>
            </a:r>
            <a:r>
              <a:rPr lang="ko-KR" altLang="en-US" sz="2000" dirty="0" smtClean="0"/>
              <a:t>년 이상의 역사를 지닌 </a:t>
            </a:r>
            <a:r>
              <a:rPr lang="ko-KR" altLang="en-US" sz="2000" dirty="0" err="1" smtClean="0"/>
              <a:t>무대예술입니다</a:t>
            </a:r>
            <a:r>
              <a:rPr lang="en-US" altLang="ko-KR" sz="2000" dirty="0" smtClean="0"/>
              <a:t>.</a:t>
            </a:r>
          </a:p>
          <a:p>
            <a:r>
              <a:rPr lang="ko-KR" altLang="en-US" sz="2000" dirty="0" smtClean="0"/>
              <a:t>노에서의 배우들은 가면을 쓰고 연기를 합니다</a:t>
            </a:r>
            <a:r>
              <a:rPr lang="en-US" altLang="ko-KR" sz="2000" dirty="0" smtClean="0"/>
              <a:t>.</a:t>
            </a:r>
          </a:p>
          <a:p>
            <a:endParaRPr lang="ko-KR" altLang="en-US" sz="20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9378" y="2685205"/>
            <a:ext cx="5448300" cy="338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46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노의 역사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34776" y="1080771"/>
            <a:ext cx="6281873" cy="1760400"/>
          </a:xfrm>
        </p:spPr>
        <p:txBody>
          <a:bodyPr>
            <a:normAutofit/>
          </a:bodyPr>
          <a:lstStyle/>
          <a:p>
            <a:r>
              <a:rPr lang="ko-KR" altLang="en-US" sz="2000" dirty="0" smtClean="0"/>
              <a:t>노의 시작은 </a:t>
            </a:r>
            <a:r>
              <a:rPr lang="en-US" altLang="ko-KR" sz="2000" dirty="0" smtClean="0"/>
              <a:t>8</a:t>
            </a:r>
            <a:r>
              <a:rPr lang="ko-KR" altLang="en-US" sz="2000" dirty="0" smtClean="0"/>
              <a:t>세기경 </a:t>
            </a:r>
            <a:r>
              <a:rPr lang="ko-KR" altLang="en-US" sz="2000" dirty="0" err="1" smtClean="0"/>
              <a:t>나라시대에</a:t>
            </a:r>
            <a:r>
              <a:rPr lang="ko-KR" altLang="en-US" sz="2000" dirty="0" smtClean="0"/>
              <a:t> 중국에서 전래된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현대의 서커스와 유사한 </a:t>
            </a:r>
            <a:r>
              <a:rPr lang="en-US" altLang="ko-KR" sz="2000" dirty="0" smtClean="0"/>
              <a:t>‘</a:t>
            </a:r>
            <a:r>
              <a:rPr lang="ko-KR" altLang="en-US" sz="2000" dirty="0" err="1" smtClean="0"/>
              <a:t>산가쿠</a:t>
            </a:r>
            <a:r>
              <a:rPr lang="en-US" altLang="ko-KR" sz="2000" dirty="0" smtClean="0"/>
              <a:t>’</a:t>
            </a:r>
            <a:r>
              <a:rPr lang="ko-KR" altLang="en-US" sz="2000" dirty="0" smtClean="0"/>
              <a:t>에서 유래되었습니다</a:t>
            </a:r>
            <a:r>
              <a:rPr lang="en-US" altLang="ko-KR" sz="2000" dirty="0" smtClean="0"/>
              <a:t>.</a:t>
            </a:r>
            <a:endParaRPr lang="ko-KR" altLang="en-US" sz="20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7850" y="2711222"/>
            <a:ext cx="476250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3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노의 성립 </a:t>
            </a:r>
            <a:r>
              <a:rPr lang="en-US" altLang="ko-KR" dirty="0" smtClean="0"/>
              <a:t>&amp;</a:t>
            </a:r>
            <a:br>
              <a:rPr lang="en-US" altLang="ko-KR" dirty="0" smtClean="0"/>
            </a:br>
            <a:r>
              <a:rPr lang="ko-KR" altLang="en-US" dirty="0" smtClean="0"/>
              <a:t>변천 과정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2527843"/>
          </a:xfrm>
        </p:spPr>
        <p:txBody>
          <a:bodyPr>
            <a:normAutofit/>
          </a:bodyPr>
          <a:lstStyle/>
          <a:p>
            <a:r>
              <a:rPr lang="ko-KR" altLang="en-US" sz="2000" dirty="0" smtClean="0"/>
              <a:t>현재의 </a:t>
            </a:r>
            <a:r>
              <a:rPr lang="en-US" altLang="ko-KR" sz="2000" dirty="0" smtClean="0"/>
              <a:t>‘</a:t>
            </a:r>
            <a:r>
              <a:rPr lang="ko-KR" altLang="en-US" sz="2000" dirty="0" smtClean="0"/>
              <a:t>노</a:t>
            </a:r>
            <a:r>
              <a:rPr lang="en-US" altLang="ko-KR" sz="2000" dirty="0" smtClean="0"/>
              <a:t>’</a:t>
            </a:r>
            <a:r>
              <a:rPr lang="ko-KR" altLang="en-US" sz="2000" dirty="0" smtClean="0"/>
              <a:t>에 거의 가까운 형태로 발전시킨 것이 </a:t>
            </a:r>
            <a:r>
              <a:rPr lang="ko-KR" altLang="en-US" sz="2000" dirty="0" err="1" smtClean="0"/>
              <a:t>간아미와</a:t>
            </a:r>
            <a:r>
              <a:rPr lang="ko-KR" altLang="en-US" sz="2000" dirty="0" smtClean="0"/>
              <a:t> 그 아들 </a:t>
            </a:r>
            <a:r>
              <a:rPr lang="ko-KR" altLang="en-US" sz="2000" dirty="0" err="1" smtClean="0"/>
              <a:t>제아미입니다</a:t>
            </a:r>
            <a:r>
              <a:rPr lang="en-US" altLang="ko-KR" sz="2000" dirty="0" smtClean="0"/>
              <a:t>.</a:t>
            </a:r>
          </a:p>
          <a:p>
            <a:r>
              <a:rPr lang="ko-KR" altLang="en-US" sz="2000" dirty="0" smtClean="0"/>
              <a:t>가무나 흉내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묘기 등의 익살스러움이 가미되어 있던 형태를 익살스러움이나 </a:t>
            </a:r>
            <a:r>
              <a:rPr lang="ko-KR" altLang="en-US" sz="2000" dirty="0" err="1" smtClean="0"/>
              <a:t>유흥적</a:t>
            </a:r>
            <a:r>
              <a:rPr lang="ko-KR" altLang="en-US" sz="2000" dirty="0" smtClean="0"/>
              <a:t> 요소를 빼고 세련되고 </a:t>
            </a:r>
            <a:r>
              <a:rPr lang="ko-KR" altLang="en-US" sz="2000" dirty="0" err="1" smtClean="0"/>
              <a:t>깊이있게</a:t>
            </a:r>
            <a:r>
              <a:rPr lang="ko-KR" altLang="en-US" sz="2000" dirty="0" smtClean="0"/>
              <a:t> 다듬었습니다</a:t>
            </a:r>
            <a:r>
              <a:rPr lang="en-US" altLang="ko-KR" sz="2000" dirty="0"/>
              <a:t>.</a:t>
            </a:r>
            <a:endParaRPr lang="ko-KR" altLang="en-US" sz="20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9840" y="3094264"/>
            <a:ext cx="3648075" cy="32085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07915" y="5664663"/>
            <a:ext cx="2465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← </a:t>
            </a:r>
            <a:r>
              <a:rPr lang="en-US" altLang="ko-KR" dirty="0" smtClean="0"/>
              <a:t>‘</a:t>
            </a:r>
            <a:r>
              <a:rPr lang="ko-KR" altLang="en-US" dirty="0" err="1" smtClean="0"/>
              <a:t>제아미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의 모습을      형상화한 인형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004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노의 특징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2127793"/>
          </a:xfrm>
        </p:spPr>
        <p:txBody>
          <a:bodyPr/>
          <a:lstStyle/>
          <a:p>
            <a:r>
              <a:rPr lang="ko-KR" altLang="en-US" sz="2000" dirty="0" smtClean="0"/>
              <a:t>노의 몽환적 성격과 </a:t>
            </a:r>
            <a:r>
              <a:rPr lang="ko-KR" altLang="en-US" sz="2000" dirty="0" err="1" smtClean="0"/>
              <a:t>교겐의</a:t>
            </a:r>
            <a:r>
              <a:rPr lang="ko-KR" altLang="en-US" sz="2000" dirty="0" smtClean="0"/>
              <a:t> 현실적 성격이 서로 합쳐져 커다란 세계를 만들 수 있습니다</a:t>
            </a:r>
            <a:r>
              <a:rPr lang="en-US" altLang="ko-KR" sz="2000" dirty="0" smtClean="0"/>
              <a:t>.</a:t>
            </a:r>
          </a:p>
          <a:p>
            <a:r>
              <a:rPr lang="ko-KR" altLang="en-US" sz="2000" dirty="0" smtClean="0"/>
              <a:t>연기자들이 모두 가면을 쓰고 있고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움직임이 느립니다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233" y="2515280"/>
            <a:ext cx="5448300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28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노의 특징</a:t>
            </a:r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2209435"/>
          </a:xfrm>
        </p:spPr>
        <p:txBody>
          <a:bodyPr/>
          <a:lstStyle/>
          <a:p>
            <a:r>
              <a:rPr lang="ko-KR" altLang="en-US" sz="2000" dirty="0" smtClean="0"/>
              <a:t>주인공인 </a:t>
            </a:r>
            <a:r>
              <a:rPr lang="en-US" altLang="ko-KR" sz="2000" dirty="0" smtClean="0"/>
              <a:t>‘</a:t>
            </a:r>
            <a:r>
              <a:rPr lang="ko-KR" altLang="en-US" sz="2000" dirty="0" err="1" smtClean="0"/>
              <a:t>시테</a:t>
            </a:r>
            <a:r>
              <a:rPr lang="en-US" altLang="ko-KR" sz="2000" dirty="0" smtClean="0"/>
              <a:t>＇</a:t>
            </a:r>
            <a:r>
              <a:rPr lang="ko-KR" altLang="en-US" sz="2000" dirty="0" smtClean="0"/>
              <a:t>와</a:t>
            </a:r>
            <a:r>
              <a:rPr lang="en-US" altLang="ko-KR" sz="2000" dirty="0"/>
              <a:t> </a:t>
            </a:r>
            <a:r>
              <a:rPr lang="ko-KR" altLang="en-US" sz="2000" dirty="0" err="1" smtClean="0"/>
              <a:t>시테의</a:t>
            </a:r>
            <a:r>
              <a:rPr lang="ko-KR" altLang="en-US" sz="2000" dirty="0" smtClean="0"/>
              <a:t> 상대역인 </a:t>
            </a:r>
            <a:r>
              <a:rPr lang="en-US" altLang="ko-KR" sz="2000" dirty="0" smtClean="0"/>
              <a:t>＇</a:t>
            </a:r>
            <a:r>
              <a:rPr lang="ko-KR" altLang="en-US" sz="2000" dirty="0" err="1" smtClean="0"/>
              <a:t>와키</a:t>
            </a:r>
            <a:r>
              <a:rPr lang="en-US" altLang="ko-KR" sz="2000" dirty="0" smtClean="0"/>
              <a:t>’</a:t>
            </a:r>
            <a:r>
              <a:rPr lang="ko-KR" altLang="en-US" sz="2000" dirty="0" smtClean="0"/>
              <a:t>가 중심</a:t>
            </a:r>
            <a:r>
              <a:rPr lang="en-US" altLang="ko-KR" sz="2000" dirty="0" smtClean="0"/>
              <a:t>.</a:t>
            </a:r>
            <a:r>
              <a:rPr lang="ko-KR" altLang="en-US" sz="2000" dirty="0" smtClean="0"/>
              <a:t> 대본에 가락을 붙인 </a:t>
            </a:r>
            <a:r>
              <a:rPr lang="ko-KR" altLang="en-US" sz="2000" dirty="0" err="1" smtClean="0"/>
              <a:t>요코쿠를</a:t>
            </a:r>
            <a:r>
              <a:rPr lang="ko-KR" altLang="en-US" sz="2000" dirty="0" smtClean="0"/>
              <a:t> 노래하며 줄거리 진행</a:t>
            </a:r>
            <a:r>
              <a:rPr lang="en-US" altLang="ko-KR" sz="2000" dirty="0" smtClean="0"/>
              <a:t>.</a:t>
            </a:r>
            <a:r>
              <a:rPr lang="en-US" altLang="ko-KR" sz="2000" dirty="0"/>
              <a:t> </a:t>
            </a:r>
            <a:r>
              <a:rPr lang="en-US" altLang="ko-KR" sz="2000" dirty="0" smtClean="0"/>
              <a:t>                     </a:t>
            </a:r>
          </a:p>
          <a:p>
            <a:pPr marL="0" indent="0">
              <a:buNone/>
            </a:pPr>
            <a:r>
              <a:rPr lang="en-US" altLang="ko-KR" sz="2000" dirty="0" smtClean="0"/>
              <a:t>+</a:t>
            </a:r>
            <a:r>
              <a:rPr lang="ko-KR" altLang="en-US" sz="2000" dirty="0" err="1" smtClean="0"/>
              <a:t>지우타이의</a:t>
            </a:r>
            <a:r>
              <a:rPr lang="ko-KR" altLang="en-US" sz="2000" dirty="0" smtClean="0"/>
              <a:t> 합창과 하야시 반주가 더해져 흥을 돋움</a:t>
            </a:r>
            <a:r>
              <a:rPr lang="en-US" altLang="ko-KR" sz="2000" dirty="0" smtClean="0"/>
              <a:t>.</a:t>
            </a:r>
          </a:p>
          <a:p>
            <a:pPr marL="0" indent="0">
              <a:buNone/>
            </a:pPr>
            <a:endParaRPr lang="en-US" altLang="ko-KR" dirty="0" smtClean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3306" y="2646589"/>
            <a:ext cx="6167014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77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노의 가면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노 전용 가면은 일반적으로 </a:t>
            </a:r>
            <a:r>
              <a:rPr lang="ko-KR" altLang="en-US" dirty="0" err="1" smtClean="0"/>
              <a:t>노멘이라</a:t>
            </a:r>
            <a:r>
              <a:rPr lang="ko-KR" altLang="en-US" dirty="0" smtClean="0"/>
              <a:t> 불리며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 종류도 다양하고 각 </a:t>
            </a:r>
            <a:r>
              <a:rPr lang="ko-KR" altLang="en-US" dirty="0" err="1" smtClean="0"/>
              <a:t>노멘이</a:t>
            </a:r>
            <a:r>
              <a:rPr lang="ko-KR" altLang="en-US" dirty="0" smtClean="0"/>
              <a:t> 맡는 역할도 매우 다양합니다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7023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노멘의</a:t>
            </a:r>
            <a:r>
              <a:rPr lang="ko-KR" altLang="en-US" dirty="0" smtClean="0"/>
              <a:t> 종류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118447" y="818515"/>
            <a:ext cx="1946953" cy="2382838"/>
          </a:xfrm>
          <a:prstGeom prst="rect">
            <a:avLst/>
          </a:prstGeom>
        </p:spPr>
      </p:pic>
      <p:pic>
        <p:nvPicPr>
          <p:cNvPr id="6" name="내용 개체 틀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18446" y="3574701"/>
            <a:ext cx="1946953" cy="2384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98871" y="1727019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코죠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할아버지를 연기할 때 쓰입니다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98871" y="4625068"/>
            <a:ext cx="4033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타카</a:t>
            </a:r>
            <a:r>
              <a:rPr lang="en-US" altLang="ko-KR" dirty="0" smtClean="0"/>
              <a:t>, </a:t>
            </a:r>
            <a:r>
              <a:rPr lang="ko-KR" altLang="en-US" dirty="0" smtClean="0"/>
              <a:t>매의 신을 연기할 </a:t>
            </a:r>
            <a:r>
              <a:rPr lang="ko-KR" altLang="en-US" dirty="0"/>
              <a:t>때</a:t>
            </a:r>
            <a:r>
              <a:rPr lang="ko-KR" altLang="en-US" dirty="0" smtClean="0"/>
              <a:t> 쓰입니다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7965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TM16401371[[fn=아틀라스]]</Template>
  <TotalTime>112</TotalTime>
  <Words>517</Words>
  <Application>Microsoft Office PowerPoint</Application>
  <PresentationFormat>와이드스크린</PresentationFormat>
  <Paragraphs>62</Paragraphs>
  <Slides>20</Slides>
  <Notes>0</Notes>
  <HiddenSlides>0</HiddenSlides>
  <MMClips>2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6" baseType="lpstr">
      <vt:lpstr>Rockwell</vt:lpstr>
      <vt:lpstr>맑은 고딕</vt:lpstr>
      <vt:lpstr>Arial</vt:lpstr>
      <vt:lpstr>Calibri Light</vt:lpstr>
      <vt:lpstr>Wingdings</vt:lpstr>
      <vt:lpstr>Atlas</vt:lpstr>
      <vt:lpstr>일본의 전통 예능 -노- </vt:lpstr>
      <vt:lpstr>노의 정의</vt:lpstr>
      <vt:lpstr>노에 대하여</vt:lpstr>
      <vt:lpstr>노의 역사</vt:lpstr>
      <vt:lpstr>노의 성립 &amp; 변천 과정</vt:lpstr>
      <vt:lpstr>노의 특징</vt:lpstr>
      <vt:lpstr>노의 특징2</vt:lpstr>
      <vt:lpstr>노의 가면</vt:lpstr>
      <vt:lpstr>노멘의 종류</vt:lpstr>
      <vt:lpstr>노멘의 종류2</vt:lpstr>
      <vt:lpstr>노멘의 종류3</vt:lpstr>
      <vt:lpstr>노의 무대</vt:lpstr>
      <vt:lpstr>노의 악기</vt:lpstr>
      <vt:lpstr>노의 이야기</vt:lpstr>
      <vt:lpstr>교겐</vt:lpstr>
      <vt:lpstr>노와 교겐의 관계</vt:lpstr>
      <vt:lpstr>노의 구성</vt:lpstr>
      <vt:lpstr>노래의 박자</vt:lpstr>
      <vt:lpstr>노 영상</vt:lpstr>
      <vt:lpstr>PowerPoint 프레젠테이션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전통예능</dc:title>
  <dc:creator>서창우</dc:creator>
  <cp:lastModifiedBy>서창우</cp:lastModifiedBy>
  <cp:revision>13</cp:revision>
  <dcterms:created xsi:type="dcterms:W3CDTF">2023-09-29T05:20:46Z</dcterms:created>
  <dcterms:modified xsi:type="dcterms:W3CDTF">2023-09-29T07:13:25Z</dcterms:modified>
</cp:coreProperties>
</file>