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0" r:id="rId3"/>
    <p:sldId id="271" r:id="rId4"/>
    <p:sldId id="272" r:id="rId5"/>
    <p:sldId id="258" r:id="rId6"/>
    <p:sldId id="273" r:id="rId7"/>
    <p:sldId id="274" r:id="rId8"/>
    <p:sldId id="275" r:id="rId9"/>
    <p:sldId id="276" r:id="rId10"/>
    <p:sldId id="259" r:id="rId11"/>
    <p:sldId id="277" r:id="rId12"/>
    <p:sldId id="278" r:id="rId13"/>
    <p:sldId id="279" r:id="rId14"/>
    <p:sldId id="280" r:id="rId15"/>
    <p:sldId id="260" r:id="rId16"/>
    <p:sldId id="281" r:id="rId17"/>
    <p:sldId id="282" r:id="rId18"/>
    <p:sldId id="268" r:id="rId19"/>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ko-KR" altLang="en-US" smtClean="0"/>
              <a:t>마스터 제목 스타일 편집</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en-US" dirty="0"/>
          </a:p>
        </p:txBody>
      </p:sp>
      <p:sp>
        <p:nvSpPr>
          <p:cNvPr id="4" name="Date Placeholder 3"/>
          <p:cNvSpPr>
            <a:spLocks noGrp="1"/>
          </p:cNvSpPr>
          <p:nvPr>
            <p:ph type="dt" sz="half" idx="10"/>
          </p:nvPr>
        </p:nvSpPr>
        <p:spPr/>
        <p:txBody>
          <a:bodyPr/>
          <a:lstStyle/>
          <a:p>
            <a:fld id="{670BEBF3-10C4-4CBF-8571-F668EE400DF2}" type="datetimeFigureOut">
              <a:rPr lang="ko-KR" altLang="en-US" smtClean="0"/>
              <a:t>2023-09-26</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4AAE92A9-EE40-427B-8775-DCAEF0052533}" type="slidenum">
              <a:rPr lang="ko-KR" altLang="en-US" smtClean="0"/>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
        <p:nvSpPr>
          <p:cNvPr id="4" name="Date Placeholder 3"/>
          <p:cNvSpPr>
            <a:spLocks noGrp="1"/>
          </p:cNvSpPr>
          <p:nvPr>
            <p:ph type="dt" sz="half" idx="10"/>
          </p:nvPr>
        </p:nvSpPr>
        <p:spPr/>
        <p:txBody>
          <a:bodyPr/>
          <a:lstStyle/>
          <a:p>
            <a:fld id="{670BEBF3-10C4-4CBF-8571-F668EE400DF2}" type="datetimeFigureOut">
              <a:rPr lang="ko-KR" altLang="en-US" smtClean="0"/>
              <a:t>2023-09-26</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4AAE92A9-EE40-427B-8775-DCAEF0052533}" type="slidenum">
              <a:rPr lang="ko-KR" altLang="en-US" smtClean="0"/>
              <a:t>‹#›</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세로 제목 및 텍스트">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70BEBF3-10C4-4CBF-8571-F668EE400DF2}" type="datetimeFigureOut">
              <a:rPr lang="ko-KR" altLang="en-US" smtClean="0"/>
              <a:t>2023-09-26</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4AAE92A9-EE40-427B-8775-DCAEF0052533}" type="slidenum">
              <a:rPr lang="ko-KR" altLang="en-US" smtClean="0"/>
              <a:t>‹#›</a:t>
            </a:fld>
            <a:endParaRPr lang="ko-KR" alt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ko-KR" altLang="en-US" smtClean="0"/>
              <a:t>마스터 제목 스타일 편집</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
        <p:nvSpPr>
          <p:cNvPr id="4" name="Date Placeholder 3"/>
          <p:cNvSpPr>
            <a:spLocks noGrp="1"/>
          </p:cNvSpPr>
          <p:nvPr>
            <p:ph type="dt" sz="half" idx="10"/>
          </p:nvPr>
        </p:nvSpPr>
        <p:spPr/>
        <p:txBody>
          <a:bodyPr/>
          <a:lstStyle/>
          <a:p>
            <a:fld id="{670BEBF3-10C4-4CBF-8571-F668EE400DF2}" type="datetimeFigureOut">
              <a:rPr lang="ko-KR" altLang="en-US" smtClean="0"/>
              <a:t>2023-09-26</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4AAE92A9-EE40-427B-8775-DCAEF0052533}" type="slidenum">
              <a:rPr lang="ko-KR" altLang="en-US" smtClean="0"/>
              <a:t>‹#›</a:t>
            </a:fld>
            <a:endParaRPr lang="ko-KR" altLang="en-US"/>
          </a:p>
        </p:txBody>
      </p:sp>
      <p:sp>
        <p:nvSpPr>
          <p:cNvPr id="7" name="Title 6"/>
          <p:cNvSpPr>
            <a:spLocks noGrp="1"/>
          </p:cNvSpPr>
          <p:nvPr>
            <p:ph type="title"/>
          </p:nvPr>
        </p:nvSpPr>
        <p:spPr/>
        <p:txBody>
          <a:bodyPr/>
          <a:lstStyle/>
          <a:p>
            <a:r>
              <a:rPr lang="ko-KR" altLang="en-US" smtClean="0"/>
              <a:t>마스터 제목 스타일 편집</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구역 머리글">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ko-KR" altLang="en-US" smtClean="0"/>
              <a:t>마스터 제목 스타일 편집</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Date Placeholder 3"/>
          <p:cNvSpPr>
            <a:spLocks noGrp="1"/>
          </p:cNvSpPr>
          <p:nvPr>
            <p:ph type="dt" sz="half" idx="10"/>
          </p:nvPr>
        </p:nvSpPr>
        <p:spPr/>
        <p:txBody>
          <a:bodyPr/>
          <a:lstStyle/>
          <a:p>
            <a:fld id="{670BEBF3-10C4-4CBF-8571-F668EE400DF2}" type="datetimeFigureOut">
              <a:rPr lang="ko-KR" altLang="en-US" smtClean="0"/>
              <a:t>2023-09-26</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4AAE92A9-EE40-427B-8775-DCAEF0052533}" type="slidenum">
              <a:rPr lang="ko-KR" altLang="en-US" smtClean="0"/>
              <a:t>‹#›</a:t>
            </a:fld>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a:p>
        </p:txBody>
      </p:sp>
      <p:sp>
        <p:nvSpPr>
          <p:cNvPr id="5" name="Date Placeholder 4"/>
          <p:cNvSpPr>
            <a:spLocks noGrp="1"/>
          </p:cNvSpPr>
          <p:nvPr>
            <p:ph type="dt" sz="half" idx="10"/>
          </p:nvPr>
        </p:nvSpPr>
        <p:spPr/>
        <p:txBody>
          <a:bodyPr/>
          <a:lstStyle/>
          <a:p>
            <a:fld id="{670BEBF3-10C4-4CBF-8571-F668EE400DF2}" type="datetimeFigureOut">
              <a:rPr lang="ko-KR" altLang="en-US" smtClean="0"/>
              <a:t>2023-09-26</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4AAE92A9-EE40-427B-8775-DCAEF0052533}" type="slidenum">
              <a:rPr lang="ko-KR" altLang="en-US" smtClean="0"/>
              <a:t>‹#›</a:t>
            </a:fld>
            <a:endParaRPr lang="ko-KR" altLang="en-US"/>
          </a:p>
        </p:txBody>
      </p:sp>
      <p:sp>
        <p:nvSpPr>
          <p:cNvPr id="9" name="Content Placeholder 8"/>
          <p:cNvSpPr>
            <a:spLocks noGrp="1"/>
          </p:cNvSpPr>
          <p:nvPr>
            <p:ph sz="quarter" idx="13"/>
          </p:nvPr>
        </p:nvSpPr>
        <p:spPr>
          <a:xfrm>
            <a:off x="676655" y="2679192"/>
            <a:ext cx="3822192" cy="34472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ko-KR" altLang="en-US" smtClean="0"/>
              <a:t>마스터 제목 스타일 편집</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7" name="Date Placeholder 6"/>
          <p:cNvSpPr>
            <a:spLocks noGrp="1"/>
          </p:cNvSpPr>
          <p:nvPr>
            <p:ph type="dt" sz="half" idx="10"/>
          </p:nvPr>
        </p:nvSpPr>
        <p:spPr/>
        <p:txBody>
          <a:bodyPr/>
          <a:lstStyle/>
          <a:p>
            <a:fld id="{670BEBF3-10C4-4CBF-8571-F668EE400DF2}" type="datetimeFigureOut">
              <a:rPr lang="ko-KR" altLang="en-US" smtClean="0"/>
              <a:t>2023-09-26</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4AAE92A9-EE40-427B-8775-DCAEF0052533}" type="slidenum">
              <a:rPr lang="ko-KR" altLang="en-US" smtClean="0"/>
              <a:t>‹#›</a:t>
            </a:fld>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a:p>
        </p:txBody>
      </p:sp>
      <p:sp>
        <p:nvSpPr>
          <p:cNvPr id="3" name="Date Placeholder 2"/>
          <p:cNvSpPr>
            <a:spLocks noGrp="1"/>
          </p:cNvSpPr>
          <p:nvPr>
            <p:ph type="dt" sz="half" idx="10"/>
          </p:nvPr>
        </p:nvSpPr>
        <p:spPr/>
        <p:txBody>
          <a:bodyPr/>
          <a:lstStyle/>
          <a:p>
            <a:fld id="{670BEBF3-10C4-4CBF-8571-F668EE400DF2}" type="datetimeFigureOut">
              <a:rPr lang="ko-KR" altLang="en-US" smtClean="0"/>
              <a:t>2023-09-26</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4AAE92A9-EE40-427B-8775-DCAEF0052533}" type="slidenum">
              <a:rPr lang="ko-KR" altLang="en-US" smtClean="0"/>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빈 화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670BEBF3-10C4-4CBF-8571-F668EE400DF2}" type="datetimeFigureOut">
              <a:rPr lang="ko-KR" altLang="en-US" smtClean="0"/>
              <a:t>2023-09-26</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4AAE92A9-EE40-427B-8775-DCAEF0052533}" type="slidenum">
              <a:rPr lang="ko-KR" altLang="en-US" smtClean="0"/>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캡션 있는 콘텐츠">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70BEBF3-10C4-4CBF-8571-F668EE400DF2}" type="datetimeFigureOut">
              <a:rPr lang="ko-KR" altLang="en-US" smtClean="0"/>
              <a:t>2023-09-26</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4AAE92A9-EE40-427B-8775-DCAEF0052533}" type="slidenum">
              <a:rPr lang="ko-KR" altLang="en-US" smtClean="0"/>
              <a:t>‹#›</a:t>
            </a:fld>
            <a:endParaRPr lang="ko-KR" alt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ko-KR" altLang="en-US" smtClean="0"/>
              <a:t>마스터 제목 스타일 편집</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캡션 있는 그림">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ko-KR" altLang="en-US" smtClean="0"/>
              <a:t>마스터 제목 스타일 편집</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Date Placeholder 4"/>
          <p:cNvSpPr>
            <a:spLocks noGrp="1"/>
          </p:cNvSpPr>
          <p:nvPr>
            <p:ph type="dt" sz="half" idx="10"/>
          </p:nvPr>
        </p:nvSpPr>
        <p:spPr/>
        <p:txBody>
          <a:bodyPr/>
          <a:lstStyle/>
          <a:p>
            <a:fld id="{670BEBF3-10C4-4CBF-8571-F668EE400DF2}" type="datetimeFigureOut">
              <a:rPr lang="ko-KR" altLang="en-US" smtClean="0"/>
              <a:t>2023-09-26</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4AAE92A9-EE40-427B-8775-DCAEF0052533}" type="slidenum">
              <a:rPr lang="ko-KR" altLang="en-US" smtClean="0"/>
              <a:t>‹#›</a:t>
            </a:fld>
            <a:endParaRPr lang="ko-KR" alt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ko-KR" altLang="en-US" smtClean="0"/>
              <a:t>마스터 제목 스타일 편집</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670BEBF3-10C4-4CBF-8571-F668EE400DF2}" type="datetimeFigureOut">
              <a:rPr lang="ko-KR" altLang="en-US" smtClean="0"/>
              <a:t>2023-09-26</a:t>
            </a:fld>
            <a:endParaRPr lang="ko-KR" alt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ko-KR" alt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4AAE92A9-EE40-427B-8775-DCAEF0052533}" type="slidenum">
              <a:rPr lang="ko-KR" altLang="en-US" smtClean="0"/>
              <a:t>‹#›</a:t>
            </a:fld>
            <a:endParaRPr lang="ko-KR" alt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1" hangingPunct="1">
        <a:spcBef>
          <a:spcPct val="0"/>
        </a:spcBef>
        <a:buNone/>
        <a:defRPr sz="4400" kern="1200">
          <a:solidFill>
            <a:srgbClr val="FFFFFF"/>
          </a:solidFill>
          <a:latin typeface="+mj-lt"/>
          <a:ea typeface="+mj-ea"/>
          <a:cs typeface="+mj-cs"/>
        </a:defRPr>
      </a:lvl1pPr>
      <a:lvl2pPr eaLnBrk="1" latinLnBrk="1" hangingPunct="1">
        <a:defRPr>
          <a:solidFill>
            <a:schemeClr val="tx2"/>
          </a:solidFill>
        </a:defRPr>
      </a:lvl2pPr>
      <a:lvl3pPr eaLnBrk="1" latinLnBrk="1" hangingPunct="1">
        <a:defRPr>
          <a:solidFill>
            <a:schemeClr val="tx2"/>
          </a:solidFill>
        </a:defRPr>
      </a:lvl3pPr>
      <a:lvl4pPr eaLnBrk="1" latinLnBrk="1" hangingPunct="1">
        <a:defRPr>
          <a:solidFill>
            <a:schemeClr val="tx2"/>
          </a:solidFill>
        </a:defRPr>
      </a:lvl4pPr>
      <a:lvl5pPr eaLnBrk="1" latinLnBrk="1" hangingPunct="1">
        <a:defRPr>
          <a:solidFill>
            <a:schemeClr val="tx2"/>
          </a:solidFill>
        </a:defRPr>
      </a:lvl5pPr>
      <a:lvl6pPr eaLnBrk="1" latinLnBrk="1" hangingPunct="1">
        <a:defRPr>
          <a:solidFill>
            <a:schemeClr val="tx2"/>
          </a:solidFill>
        </a:defRPr>
      </a:lvl6pPr>
      <a:lvl7pPr eaLnBrk="1" latinLnBrk="1" hangingPunct="1">
        <a:defRPr>
          <a:solidFill>
            <a:schemeClr val="tx2"/>
          </a:solidFill>
        </a:defRPr>
      </a:lvl7pPr>
      <a:lvl8pPr eaLnBrk="1" latinLnBrk="1" hangingPunct="1">
        <a:defRPr>
          <a:solidFill>
            <a:schemeClr val="tx2"/>
          </a:solidFill>
        </a:defRPr>
      </a:lvl8pPr>
      <a:lvl9pPr eaLnBrk="1" latinLnBrk="1" hangingPunct="1">
        <a:defRPr>
          <a:solidFill>
            <a:schemeClr val="tx2"/>
          </a:solidFill>
        </a:defRPr>
      </a:lvl9pPr>
    </p:titleStyle>
    <p:bodyStyle>
      <a:lvl1pPr marL="274320" indent="-274320" algn="l" defTabSz="914400" rtl="0" eaLnBrk="1" latinLnBrk="1"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1"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1"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1"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1"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1"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1"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1"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1"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normAutofit/>
          </a:bodyPr>
          <a:lstStyle/>
          <a:p>
            <a:r>
              <a:rPr lang="ko-KR" altLang="en-US" sz="4000" dirty="0" smtClean="0"/>
              <a:t>일본의 전통음식문화</a:t>
            </a:r>
            <a:endParaRPr lang="ko-KR" altLang="en-US" sz="4000" dirty="0"/>
          </a:p>
        </p:txBody>
      </p:sp>
      <p:sp>
        <p:nvSpPr>
          <p:cNvPr id="3" name="부제목 2"/>
          <p:cNvSpPr>
            <a:spLocks noGrp="1"/>
          </p:cNvSpPr>
          <p:nvPr>
            <p:ph type="subTitle" idx="1"/>
          </p:nvPr>
        </p:nvSpPr>
        <p:spPr/>
        <p:txBody>
          <a:bodyPr/>
          <a:lstStyle/>
          <a:p>
            <a:r>
              <a:rPr lang="ko-KR" altLang="en-US" dirty="0" smtClean="0"/>
              <a:t>일본어일본문화 </a:t>
            </a:r>
            <a:r>
              <a:rPr lang="en-US" altLang="ko-KR" dirty="0" smtClean="0"/>
              <a:t>5</a:t>
            </a:r>
            <a:r>
              <a:rPr lang="ko-KR" altLang="en-US" dirty="0" smtClean="0"/>
              <a:t>조 </a:t>
            </a:r>
            <a:endParaRPr lang="en-US" altLang="ko-KR" dirty="0" smtClean="0"/>
          </a:p>
          <a:p>
            <a:r>
              <a:rPr lang="ko-KR" altLang="en-US" dirty="0" smtClean="0"/>
              <a:t>일본어일본학과 </a:t>
            </a:r>
            <a:r>
              <a:rPr lang="en-US" altLang="ko-KR" dirty="0" smtClean="0"/>
              <a:t>22329933 </a:t>
            </a:r>
            <a:r>
              <a:rPr lang="ko-KR" altLang="en-US" dirty="0" smtClean="0"/>
              <a:t>안동욱 </a:t>
            </a:r>
            <a:endParaRPr lang="ko-KR" altLang="en-US" dirty="0"/>
          </a:p>
        </p:txBody>
      </p:sp>
    </p:spTree>
    <p:extLst>
      <p:ext uri="{BB962C8B-B14F-4D97-AF65-F5344CB8AC3E}">
        <p14:creationId xmlns:p14="http://schemas.microsoft.com/office/powerpoint/2010/main" val="24638349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874155" y="338667"/>
            <a:ext cx="3812645" cy="1593650"/>
          </a:xfrm>
        </p:spPr>
        <p:txBody>
          <a:bodyPr/>
          <a:lstStyle/>
          <a:p>
            <a:r>
              <a:rPr lang="ko-KR" altLang="en-US" dirty="0" smtClean="0">
                <a:solidFill>
                  <a:schemeClr val="bg2"/>
                </a:solidFill>
              </a:rPr>
              <a:t>일본의 전통음식 종류</a:t>
            </a:r>
            <a:r>
              <a:rPr lang="en-US" altLang="ko-KR" dirty="0" smtClean="0">
                <a:solidFill>
                  <a:schemeClr val="bg2"/>
                </a:solidFill>
              </a:rPr>
              <a:t/>
            </a:r>
            <a:br>
              <a:rPr lang="en-US" altLang="ko-KR" dirty="0" smtClean="0">
                <a:solidFill>
                  <a:schemeClr val="bg2"/>
                </a:solidFill>
              </a:rPr>
            </a:br>
            <a:endParaRPr lang="ko-KR" altLang="en-US" dirty="0">
              <a:solidFill>
                <a:schemeClr val="bg2"/>
              </a:solidFill>
            </a:endParaRPr>
          </a:p>
        </p:txBody>
      </p:sp>
      <p:sp>
        <p:nvSpPr>
          <p:cNvPr id="3" name="텍스트 개체 틀 2"/>
          <p:cNvSpPr>
            <a:spLocks noGrp="1"/>
          </p:cNvSpPr>
          <p:nvPr>
            <p:ph type="body" sz="half" idx="2"/>
          </p:nvPr>
        </p:nvSpPr>
        <p:spPr>
          <a:xfrm>
            <a:off x="4868333" y="1725283"/>
            <a:ext cx="3818467" cy="3481717"/>
          </a:xfrm>
        </p:spPr>
        <p:txBody>
          <a:bodyPr>
            <a:normAutofit lnSpcReduction="10000"/>
          </a:bodyPr>
          <a:lstStyle/>
          <a:p>
            <a:r>
              <a:rPr lang="ko-KR" altLang="en-US" dirty="0" err="1" smtClean="0">
                <a:solidFill>
                  <a:schemeClr val="bg2">
                    <a:lumMod val="10000"/>
                  </a:schemeClr>
                </a:solidFill>
              </a:rPr>
              <a:t>낫토</a:t>
            </a:r>
            <a:r>
              <a:rPr lang="en-US" altLang="ko-KR" dirty="0" smtClean="0">
                <a:solidFill>
                  <a:schemeClr val="bg2">
                    <a:lumMod val="10000"/>
                  </a:schemeClr>
                </a:solidFill>
              </a:rPr>
              <a:t>:</a:t>
            </a:r>
            <a:r>
              <a:rPr lang="ko-KR" altLang="en-US" dirty="0" err="1">
                <a:solidFill>
                  <a:schemeClr val="bg2">
                    <a:lumMod val="10000"/>
                  </a:schemeClr>
                </a:solidFill>
              </a:rPr>
              <a:t>낫토는</a:t>
            </a:r>
            <a:r>
              <a:rPr lang="ko-KR" altLang="en-US" dirty="0">
                <a:solidFill>
                  <a:schemeClr val="bg2">
                    <a:lumMod val="10000"/>
                  </a:schemeClr>
                </a:solidFill>
              </a:rPr>
              <a:t> 대두를 삶아 </a:t>
            </a:r>
            <a:r>
              <a:rPr lang="ko-KR" altLang="en-US" dirty="0" err="1">
                <a:solidFill>
                  <a:schemeClr val="bg2">
                    <a:lumMod val="10000"/>
                  </a:schemeClr>
                </a:solidFill>
              </a:rPr>
              <a:t>낫토균</a:t>
            </a:r>
            <a:r>
              <a:rPr lang="en-US" altLang="ko-KR" dirty="0">
                <a:solidFill>
                  <a:schemeClr val="bg2">
                    <a:lumMod val="10000"/>
                  </a:schemeClr>
                </a:solidFill>
              </a:rPr>
              <a:t>(</a:t>
            </a:r>
            <a:r>
              <a:rPr lang="ko-KR" altLang="en-US" dirty="0" err="1">
                <a:solidFill>
                  <a:schemeClr val="bg2">
                    <a:lumMod val="10000"/>
                  </a:schemeClr>
                </a:solidFill>
              </a:rPr>
              <a:t>納豆菌</a:t>
            </a:r>
            <a:r>
              <a:rPr lang="en-US" altLang="ko-KR" dirty="0">
                <a:solidFill>
                  <a:schemeClr val="bg2">
                    <a:lumMod val="10000"/>
                  </a:schemeClr>
                </a:solidFill>
              </a:rPr>
              <a:t>)</a:t>
            </a:r>
            <a:r>
              <a:rPr lang="ko-KR" altLang="en-US" dirty="0">
                <a:solidFill>
                  <a:schemeClr val="bg2">
                    <a:lumMod val="10000"/>
                  </a:schemeClr>
                </a:solidFill>
              </a:rPr>
              <a:t>으로 발효 및 숙성시킨 대두 발효식품이다</a:t>
            </a:r>
            <a:r>
              <a:rPr lang="en-US" altLang="ko-KR" dirty="0">
                <a:solidFill>
                  <a:schemeClr val="bg2">
                    <a:lumMod val="10000"/>
                  </a:schemeClr>
                </a:solidFill>
              </a:rPr>
              <a:t>. </a:t>
            </a:r>
            <a:r>
              <a:rPr lang="ko-KR" altLang="en-US" dirty="0" err="1">
                <a:solidFill>
                  <a:schemeClr val="bg2">
                    <a:lumMod val="10000"/>
                  </a:schemeClr>
                </a:solidFill>
              </a:rPr>
              <a:t>낫토는</a:t>
            </a:r>
            <a:r>
              <a:rPr lang="ko-KR" altLang="en-US" dirty="0">
                <a:solidFill>
                  <a:schemeClr val="bg2">
                    <a:lumMod val="10000"/>
                  </a:schemeClr>
                </a:solidFill>
              </a:rPr>
              <a:t> 크게 진액이 실처럼 끈적하게 늘어나는 </a:t>
            </a:r>
            <a:r>
              <a:rPr lang="ko-KR" altLang="en-US" dirty="0" err="1">
                <a:solidFill>
                  <a:schemeClr val="bg2">
                    <a:lumMod val="10000"/>
                  </a:schemeClr>
                </a:solidFill>
              </a:rPr>
              <a:t>이토히키낫토</a:t>
            </a:r>
            <a:r>
              <a:rPr lang="en-US" altLang="ko-KR" dirty="0">
                <a:solidFill>
                  <a:schemeClr val="bg2">
                    <a:lumMod val="10000"/>
                  </a:schemeClr>
                </a:solidFill>
              </a:rPr>
              <a:t>(</a:t>
            </a:r>
            <a:r>
              <a:rPr lang="ko-KR" altLang="en-US" dirty="0" err="1">
                <a:solidFill>
                  <a:schemeClr val="bg2">
                    <a:lumMod val="10000"/>
                  </a:schemeClr>
                </a:solidFill>
              </a:rPr>
              <a:t>糸引納豆</a:t>
            </a:r>
            <a:r>
              <a:rPr lang="en-US" altLang="ko-KR" dirty="0">
                <a:solidFill>
                  <a:schemeClr val="bg2">
                    <a:lumMod val="10000"/>
                  </a:schemeClr>
                </a:solidFill>
              </a:rPr>
              <a:t>, </a:t>
            </a:r>
            <a:r>
              <a:rPr lang="ko-KR" altLang="en-US" dirty="0">
                <a:solidFill>
                  <a:schemeClr val="bg2">
                    <a:lumMod val="10000"/>
                  </a:schemeClr>
                </a:solidFill>
              </a:rPr>
              <a:t>いとひきなっとう</a:t>
            </a:r>
            <a:r>
              <a:rPr lang="en-US" altLang="ko-KR" dirty="0">
                <a:solidFill>
                  <a:schemeClr val="bg2">
                    <a:lumMod val="10000"/>
                  </a:schemeClr>
                </a:solidFill>
              </a:rPr>
              <a:t>)</a:t>
            </a:r>
            <a:r>
              <a:rPr lang="ko-KR" altLang="en-US" dirty="0">
                <a:solidFill>
                  <a:schemeClr val="bg2">
                    <a:lumMod val="10000"/>
                  </a:schemeClr>
                </a:solidFill>
              </a:rPr>
              <a:t>와 끈적임이 적은 </a:t>
            </a:r>
            <a:r>
              <a:rPr lang="ko-KR" altLang="en-US" dirty="0" err="1">
                <a:solidFill>
                  <a:schemeClr val="bg2">
                    <a:lumMod val="10000"/>
                  </a:schemeClr>
                </a:solidFill>
              </a:rPr>
              <a:t>시오카라낫토</a:t>
            </a:r>
            <a:r>
              <a:rPr lang="en-US" altLang="ko-KR" dirty="0">
                <a:solidFill>
                  <a:schemeClr val="bg2">
                    <a:lumMod val="10000"/>
                  </a:schemeClr>
                </a:solidFill>
              </a:rPr>
              <a:t>(</a:t>
            </a:r>
            <a:r>
              <a:rPr lang="ko-KR" altLang="en-US" dirty="0" err="1">
                <a:solidFill>
                  <a:schemeClr val="bg2">
                    <a:lumMod val="10000"/>
                  </a:schemeClr>
                </a:solidFill>
              </a:rPr>
              <a:t>塩辛納豆</a:t>
            </a:r>
            <a:r>
              <a:rPr lang="en-US" altLang="ko-KR" dirty="0">
                <a:solidFill>
                  <a:schemeClr val="bg2">
                    <a:lumMod val="10000"/>
                  </a:schemeClr>
                </a:solidFill>
              </a:rPr>
              <a:t>, </a:t>
            </a:r>
            <a:r>
              <a:rPr lang="ko-KR" altLang="en-US" dirty="0">
                <a:solidFill>
                  <a:schemeClr val="bg2">
                    <a:lumMod val="10000"/>
                  </a:schemeClr>
                </a:solidFill>
              </a:rPr>
              <a:t>しおからなっとう</a:t>
            </a:r>
            <a:r>
              <a:rPr lang="en-US" altLang="ko-KR" dirty="0">
                <a:solidFill>
                  <a:schemeClr val="bg2">
                    <a:lumMod val="10000"/>
                  </a:schemeClr>
                </a:solidFill>
              </a:rPr>
              <a:t>) </a:t>
            </a:r>
            <a:r>
              <a:rPr lang="ko-KR" altLang="en-US" dirty="0">
                <a:solidFill>
                  <a:schemeClr val="bg2">
                    <a:lumMod val="10000"/>
                  </a:schemeClr>
                </a:solidFill>
              </a:rPr>
              <a:t>두 가지로 나뉜다</a:t>
            </a:r>
            <a:r>
              <a:rPr lang="en-US" altLang="ko-KR" dirty="0">
                <a:solidFill>
                  <a:schemeClr val="bg2">
                    <a:lumMod val="10000"/>
                  </a:schemeClr>
                </a:solidFill>
              </a:rPr>
              <a:t>. </a:t>
            </a:r>
            <a:r>
              <a:rPr lang="ko-KR" altLang="en-US" dirty="0" err="1">
                <a:solidFill>
                  <a:schemeClr val="bg2">
                    <a:lumMod val="10000"/>
                  </a:schemeClr>
                </a:solidFill>
              </a:rPr>
              <a:t>이토히키낫토의</a:t>
            </a:r>
            <a:r>
              <a:rPr lang="ko-KR" altLang="en-US" dirty="0">
                <a:solidFill>
                  <a:schemeClr val="bg2">
                    <a:lumMod val="10000"/>
                  </a:schemeClr>
                </a:solidFill>
              </a:rPr>
              <a:t> 기원에 대해서는 명확히 알려져 있지는 않으나</a:t>
            </a:r>
            <a:r>
              <a:rPr lang="en-US" altLang="ko-KR" dirty="0">
                <a:solidFill>
                  <a:schemeClr val="bg2">
                    <a:lumMod val="10000"/>
                  </a:schemeClr>
                </a:solidFill>
              </a:rPr>
              <a:t>, </a:t>
            </a:r>
            <a:r>
              <a:rPr lang="ko-KR" altLang="en-US" dirty="0" err="1">
                <a:solidFill>
                  <a:schemeClr val="bg2">
                    <a:lumMod val="10000"/>
                  </a:schemeClr>
                </a:solidFill>
              </a:rPr>
              <a:t>야요이시대</a:t>
            </a:r>
            <a:r>
              <a:rPr lang="en-US" altLang="ko-KR" dirty="0">
                <a:solidFill>
                  <a:schemeClr val="bg2">
                    <a:lumMod val="10000"/>
                  </a:schemeClr>
                </a:solidFill>
              </a:rPr>
              <a:t>(</a:t>
            </a:r>
            <a:r>
              <a:rPr lang="ko-KR" altLang="en-US" dirty="0">
                <a:solidFill>
                  <a:schemeClr val="bg2">
                    <a:lumMod val="10000"/>
                  </a:schemeClr>
                </a:solidFill>
              </a:rPr>
              <a:t>弥生時代</a:t>
            </a:r>
            <a:r>
              <a:rPr lang="en-US" altLang="ko-KR" dirty="0">
                <a:solidFill>
                  <a:schemeClr val="bg2">
                    <a:lumMod val="10000"/>
                  </a:schemeClr>
                </a:solidFill>
              </a:rPr>
              <a:t>, BC300</a:t>
            </a:r>
            <a:r>
              <a:rPr lang="ko-KR" altLang="en-US" dirty="0">
                <a:solidFill>
                  <a:schemeClr val="bg2">
                    <a:lumMod val="10000"/>
                  </a:schemeClr>
                </a:solidFill>
              </a:rPr>
              <a:t>경</a:t>
            </a:r>
            <a:r>
              <a:rPr lang="en-US" altLang="ko-KR" dirty="0">
                <a:solidFill>
                  <a:schemeClr val="bg2">
                    <a:lumMod val="10000"/>
                  </a:schemeClr>
                </a:solidFill>
              </a:rPr>
              <a:t>~AD300</a:t>
            </a:r>
            <a:r>
              <a:rPr lang="ko-KR" altLang="en-US" dirty="0">
                <a:solidFill>
                  <a:schemeClr val="bg2">
                    <a:lumMod val="10000"/>
                  </a:schemeClr>
                </a:solidFill>
              </a:rPr>
              <a:t>경</a:t>
            </a:r>
            <a:r>
              <a:rPr lang="en-US" altLang="ko-KR" dirty="0">
                <a:solidFill>
                  <a:schemeClr val="bg2">
                    <a:lumMod val="10000"/>
                  </a:schemeClr>
                </a:solidFill>
              </a:rPr>
              <a:t>) </a:t>
            </a:r>
            <a:r>
              <a:rPr lang="ko-KR" altLang="en-US" dirty="0">
                <a:solidFill>
                  <a:schemeClr val="bg2">
                    <a:lumMod val="10000"/>
                  </a:schemeClr>
                </a:solidFill>
              </a:rPr>
              <a:t>주거 환경상 삶은 콩을 집안에 두었던 것이 자연스럽게 발효가 되면서 이를 먹기 시작했다는 설이 있다</a:t>
            </a:r>
            <a:r>
              <a:rPr lang="en-US" altLang="ko-KR" dirty="0" smtClean="0">
                <a:solidFill>
                  <a:schemeClr val="bg2">
                    <a:lumMod val="10000"/>
                  </a:schemeClr>
                </a:solidFill>
              </a:rPr>
              <a:t>.</a:t>
            </a:r>
            <a:endParaRPr lang="en-US" altLang="ko-KR" dirty="0">
              <a:solidFill>
                <a:schemeClr val="bg2">
                  <a:lumMod val="10000"/>
                </a:schemeClr>
              </a:solidFill>
            </a:endParaRPr>
          </a:p>
          <a:p>
            <a:endParaRPr lang="ko-KR" altLang="en-US" dirty="0"/>
          </a:p>
        </p:txBody>
      </p:sp>
      <p:pic>
        <p:nvPicPr>
          <p:cNvPr id="5" name="그림 개체 틀 4"/>
          <p:cNvPicPr>
            <a:picLocks noGrp="1" noChangeAspect="1"/>
          </p:cNvPicPr>
          <p:nvPr>
            <p:ph type="pic" idx="1"/>
          </p:nvPr>
        </p:nvPicPr>
        <p:blipFill>
          <a:blip r:embed="rId2">
            <a:extLst>
              <a:ext uri="{28A0092B-C50C-407E-A947-70E740481C1C}">
                <a14:useLocalDpi xmlns:a14="http://schemas.microsoft.com/office/drawing/2010/main" val="0"/>
              </a:ext>
            </a:extLst>
          </a:blip>
          <a:srcRect l="8652" r="8652"/>
          <a:stretch>
            <a:fillRect/>
          </a:stretch>
        </p:blipFill>
        <p:spPr/>
      </p:pic>
    </p:spTree>
    <p:extLst>
      <p:ext uri="{BB962C8B-B14F-4D97-AF65-F5344CB8AC3E}">
        <p14:creationId xmlns:p14="http://schemas.microsoft.com/office/powerpoint/2010/main" val="825695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80">
                                          <p:stCondLst>
                                            <p:cond delay="0"/>
                                          </p:stCondLst>
                                        </p:cTn>
                                        <p:tgtEl>
                                          <p:spTgt spid="5"/>
                                        </p:tgtEl>
                                      </p:cBhvr>
                                    </p:animEffect>
                                    <p:anim calcmode="lin" valueType="num">
                                      <p:cBhvr>
                                        <p:cTn id="13"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8" dur="26">
                                          <p:stCondLst>
                                            <p:cond delay="650"/>
                                          </p:stCondLst>
                                        </p:cTn>
                                        <p:tgtEl>
                                          <p:spTgt spid="5"/>
                                        </p:tgtEl>
                                      </p:cBhvr>
                                      <p:to x="100000" y="60000"/>
                                    </p:animScale>
                                    <p:animScale>
                                      <p:cBhvr>
                                        <p:cTn id="19" dur="166" decel="50000">
                                          <p:stCondLst>
                                            <p:cond delay="676"/>
                                          </p:stCondLst>
                                        </p:cTn>
                                        <p:tgtEl>
                                          <p:spTgt spid="5"/>
                                        </p:tgtEl>
                                      </p:cBhvr>
                                      <p:to x="100000" y="100000"/>
                                    </p:animScale>
                                    <p:animScale>
                                      <p:cBhvr>
                                        <p:cTn id="20" dur="26">
                                          <p:stCondLst>
                                            <p:cond delay="1312"/>
                                          </p:stCondLst>
                                        </p:cTn>
                                        <p:tgtEl>
                                          <p:spTgt spid="5"/>
                                        </p:tgtEl>
                                      </p:cBhvr>
                                      <p:to x="100000" y="80000"/>
                                    </p:animScale>
                                    <p:animScale>
                                      <p:cBhvr>
                                        <p:cTn id="21" dur="166" decel="50000">
                                          <p:stCondLst>
                                            <p:cond delay="1338"/>
                                          </p:stCondLst>
                                        </p:cTn>
                                        <p:tgtEl>
                                          <p:spTgt spid="5"/>
                                        </p:tgtEl>
                                      </p:cBhvr>
                                      <p:to x="100000" y="100000"/>
                                    </p:animScale>
                                    <p:animScale>
                                      <p:cBhvr>
                                        <p:cTn id="22" dur="26">
                                          <p:stCondLst>
                                            <p:cond delay="1642"/>
                                          </p:stCondLst>
                                        </p:cTn>
                                        <p:tgtEl>
                                          <p:spTgt spid="5"/>
                                        </p:tgtEl>
                                      </p:cBhvr>
                                      <p:to x="100000" y="90000"/>
                                    </p:animScale>
                                    <p:animScale>
                                      <p:cBhvr>
                                        <p:cTn id="23" dur="166" decel="50000">
                                          <p:stCondLst>
                                            <p:cond delay="1668"/>
                                          </p:stCondLst>
                                        </p:cTn>
                                        <p:tgtEl>
                                          <p:spTgt spid="5"/>
                                        </p:tgtEl>
                                      </p:cBhvr>
                                      <p:to x="100000" y="100000"/>
                                    </p:animScale>
                                    <p:animScale>
                                      <p:cBhvr>
                                        <p:cTn id="24" dur="26">
                                          <p:stCondLst>
                                            <p:cond delay="1808"/>
                                          </p:stCondLst>
                                        </p:cTn>
                                        <p:tgtEl>
                                          <p:spTgt spid="5"/>
                                        </p:tgtEl>
                                      </p:cBhvr>
                                      <p:to x="100000" y="95000"/>
                                    </p:animScale>
                                    <p:animScale>
                                      <p:cBhvr>
                                        <p:cTn id="25" dur="166" decel="50000">
                                          <p:stCondLst>
                                            <p:cond delay="1834"/>
                                          </p:stCondLst>
                                        </p:cTn>
                                        <p:tgtEl>
                                          <p:spTgt spid="5"/>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0" end="0"/>
                                            </p:txEl>
                                          </p:spTgt>
                                        </p:tgtEl>
                                        <p:attrNameLst>
                                          <p:attrName>style.visibility</p:attrName>
                                        </p:attrNameLst>
                                      </p:cBhvr>
                                      <p:to>
                                        <p:strVal val="visible"/>
                                      </p:to>
                                    </p:set>
                                    <p:animEffect transition="in" filter="fade">
                                      <p:cBhvr>
                                        <p:cTn id="3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3568" y="1556791"/>
            <a:ext cx="7772400" cy="4688733"/>
          </a:xfrm>
        </p:spPr>
        <p:txBody>
          <a:bodyPr>
            <a:normAutofit/>
          </a:bodyPr>
          <a:lstStyle/>
          <a:p>
            <a:r>
              <a:rPr lang="ko-KR" altLang="en-US" sz="2000" dirty="0" err="1">
                <a:solidFill>
                  <a:schemeClr val="bg2">
                    <a:lumMod val="10000"/>
                  </a:schemeClr>
                </a:solidFill>
              </a:rPr>
              <a:t>낫토</a:t>
            </a:r>
            <a:r>
              <a:rPr lang="en-US" altLang="ko-KR" sz="2000" dirty="0">
                <a:solidFill>
                  <a:schemeClr val="bg2">
                    <a:lumMod val="10000"/>
                  </a:schemeClr>
                </a:solidFill>
              </a:rPr>
              <a:t>(</a:t>
            </a:r>
            <a:r>
              <a:rPr lang="ko-KR" altLang="en-US" sz="2000" dirty="0" err="1">
                <a:solidFill>
                  <a:schemeClr val="bg2">
                    <a:lumMod val="10000"/>
                  </a:schemeClr>
                </a:solidFill>
              </a:rPr>
              <a:t>納豆</a:t>
            </a:r>
            <a:r>
              <a:rPr lang="en-US" altLang="ko-KR" sz="2000" dirty="0">
                <a:solidFill>
                  <a:schemeClr val="bg2">
                    <a:lumMod val="10000"/>
                  </a:schemeClr>
                </a:solidFill>
              </a:rPr>
              <a:t>, </a:t>
            </a:r>
            <a:r>
              <a:rPr lang="ko-KR" altLang="en-US" sz="2000" dirty="0">
                <a:solidFill>
                  <a:schemeClr val="bg2">
                    <a:lumMod val="10000"/>
                  </a:schemeClr>
                </a:solidFill>
              </a:rPr>
              <a:t>なっとう</a:t>
            </a:r>
            <a:r>
              <a:rPr lang="en-US" altLang="ko-KR" sz="2000" dirty="0">
                <a:solidFill>
                  <a:schemeClr val="bg2">
                    <a:lumMod val="10000"/>
                  </a:schemeClr>
                </a:solidFill>
              </a:rPr>
              <a:t>)</a:t>
            </a:r>
            <a:r>
              <a:rPr lang="ko-KR" altLang="en-US" sz="2000" dirty="0">
                <a:solidFill>
                  <a:schemeClr val="bg2">
                    <a:lumMod val="10000"/>
                  </a:schemeClr>
                </a:solidFill>
              </a:rPr>
              <a:t>는 테라</a:t>
            </a:r>
            <a:r>
              <a:rPr lang="en-US" altLang="ko-KR" sz="2000" dirty="0">
                <a:solidFill>
                  <a:schemeClr val="bg2">
                    <a:lumMod val="10000"/>
                  </a:schemeClr>
                </a:solidFill>
              </a:rPr>
              <a:t>(</a:t>
            </a:r>
            <a:r>
              <a:rPr lang="ko-KR" altLang="en-US" sz="2000" dirty="0">
                <a:solidFill>
                  <a:schemeClr val="bg2">
                    <a:lumMod val="10000"/>
                  </a:schemeClr>
                </a:solidFill>
              </a:rPr>
              <a:t>寺</a:t>
            </a:r>
            <a:r>
              <a:rPr lang="en-US" altLang="ko-KR" sz="2000" dirty="0">
                <a:solidFill>
                  <a:schemeClr val="bg2">
                    <a:lumMod val="10000"/>
                  </a:schemeClr>
                </a:solidFill>
              </a:rPr>
              <a:t>, </a:t>
            </a:r>
            <a:r>
              <a:rPr lang="ko-KR" altLang="en-US" sz="2000" dirty="0">
                <a:solidFill>
                  <a:schemeClr val="bg2">
                    <a:lumMod val="10000"/>
                  </a:schemeClr>
                </a:solidFill>
              </a:rPr>
              <a:t>절</a:t>
            </a:r>
            <a:r>
              <a:rPr lang="en-US" altLang="ko-KR" sz="2000" dirty="0">
                <a:solidFill>
                  <a:schemeClr val="bg2">
                    <a:lumMod val="10000"/>
                  </a:schemeClr>
                </a:solidFill>
              </a:rPr>
              <a:t>)</a:t>
            </a:r>
            <a:r>
              <a:rPr lang="ko-KR" altLang="en-US" sz="2000" dirty="0">
                <a:solidFill>
                  <a:schemeClr val="bg2">
                    <a:lumMod val="10000"/>
                  </a:schemeClr>
                </a:solidFill>
              </a:rPr>
              <a:t>의 주방을 일컫는 말인 </a:t>
            </a:r>
            <a:r>
              <a:rPr lang="ko-KR" altLang="en-US" sz="2000" dirty="0" err="1">
                <a:solidFill>
                  <a:schemeClr val="bg2">
                    <a:lumMod val="10000"/>
                  </a:schemeClr>
                </a:solidFill>
              </a:rPr>
              <a:t>낫쇼</a:t>
            </a:r>
            <a:r>
              <a:rPr lang="en-US" altLang="ko-KR" sz="2000" dirty="0">
                <a:solidFill>
                  <a:schemeClr val="bg2">
                    <a:lumMod val="10000"/>
                  </a:schemeClr>
                </a:solidFill>
              </a:rPr>
              <a:t>(</a:t>
            </a:r>
            <a:r>
              <a:rPr lang="ko-KR" altLang="en-US" sz="2000" dirty="0" err="1">
                <a:solidFill>
                  <a:schemeClr val="bg2">
                    <a:lumMod val="10000"/>
                  </a:schemeClr>
                </a:solidFill>
              </a:rPr>
              <a:t>納所</a:t>
            </a:r>
            <a:r>
              <a:rPr lang="en-US" altLang="ko-KR" sz="2000" dirty="0">
                <a:solidFill>
                  <a:schemeClr val="bg2">
                    <a:lumMod val="10000"/>
                  </a:schemeClr>
                </a:solidFill>
              </a:rPr>
              <a:t>)</a:t>
            </a:r>
            <a:r>
              <a:rPr lang="ko-KR" altLang="en-US" sz="2000" dirty="0">
                <a:solidFill>
                  <a:schemeClr val="bg2">
                    <a:lumMod val="10000"/>
                  </a:schemeClr>
                </a:solidFill>
              </a:rPr>
              <a:t>로부터 유래되었다</a:t>
            </a:r>
            <a:r>
              <a:rPr lang="en-US" altLang="ko-KR" sz="2000" dirty="0">
                <a:solidFill>
                  <a:schemeClr val="bg2">
                    <a:lumMod val="10000"/>
                  </a:schemeClr>
                </a:solidFill>
              </a:rPr>
              <a:t>. </a:t>
            </a:r>
            <a:r>
              <a:rPr lang="ko-KR" altLang="en-US" sz="2000" dirty="0">
                <a:solidFill>
                  <a:schemeClr val="bg2">
                    <a:lumMod val="10000"/>
                  </a:schemeClr>
                </a:solidFill>
              </a:rPr>
              <a:t>육식이 허용되지 않았던 승려들에게 대두는 가장 중요한 단백질 공급원인 동시에 </a:t>
            </a:r>
            <a:r>
              <a:rPr lang="ko-KR" altLang="en-US" sz="2000" dirty="0" err="1">
                <a:solidFill>
                  <a:schemeClr val="bg2">
                    <a:lumMod val="10000"/>
                  </a:schemeClr>
                </a:solidFill>
              </a:rPr>
              <a:t>보존식이었다</a:t>
            </a:r>
            <a:r>
              <a:rPr lang="en-US" altLang="ko-KR" sz="2000" dirty="0">
                <a:solidFill>
                  <a:schemeClr val="bg2">
                    <a:lumMod val="10000"/>
                  </a:schemeClr>
                </a:solidFill>
              </a:rPr>
              <a:t>. </a:t>
            </a:r>
            <a:r>
              <a:rPr lang="ko-KR" altLang="en-US" sz="2000" dirty="0">
                <a:solidFill>
                  <a:schemeClr val="bg2">
                    <a:lumMod val="10000"/>
                  </a:schemeClr>
                </a:solidFill>
              </a:rPr>
              <a:t>이에 따라 대두를 이용한 요리가 특히 </a:t>
            </a:r>
            <a:r>
              <a:rPr lang="ko-KR" altLang="en-US" sz="2000" dirty="0" err="1">
                <a:solidFill>
                  <a:schemeClr val="bg2">
                    <a:lumMod val="10000"/>
                  </a:schemeClr>
                </a:solidFill>
              </a:rPr>
              <a:t>낫쇼에서</a:t>
            </a:r>
            <a:r>
              <a:rPr lang="ko-KR" altLang="en-US" sz="2000" dirty="0">
                <a:solidFill>
                  <a:schemeClr val="bg2">
                    <a:lumMod val="10000"/>
                  </a:schemeClr>
                </a:solidFill>
              </a:rPr>
              <a:t> 자주 등장한 것에서 기인한 것으로 알려져 있다</a:t>
            </a:r>
            <a:r>
              <a:rPr lang="en-US" altLang="ko-KR" sz="2000" dirty="0" smtClean="0">
                <a:solidFill>
                  <a:schemeClr val="bg2">
                    <a:lumMod val="10000"/>
                  </a:schemeClr>
                </a:solidFill>
              </a:rPr>
              <a:t>. </a:t>
            </a:r>
            <a:r>
              <a:rPr lang="ko-KR" altLang="en-US" sz="2000" dirty="0">
                <a:solidFill>
                  <a:schemeClr val="bg2">
                    <a:lumMod val="10000"/>
                  </a:schemeClr>
                </a:solidFill>
              </a:rPr>
              <a:t>이 외에 “신에게 콩</a:t>
            </a:r>
            <a:r>
              <a:rPr lang="en-US" altLang="ko-KR" sz="2000" dirty="0">
                <a:solidFill>
                  <a:schemeClr val="bg2">
                    <a:lumMod val="10000"/>
                  </a:schemeClr>
                </a:solidFill>
              </a:rPr>
              <a:t>(</a:t>
            </a:r>
            <a:r>
              <a:rPr lang="ko-KR" altLang="en-US" sz="2000" dirty="0">
                <a:solidFill>
                  <a:schemeClr val="bg2">
                    <a:lumMod val="10000"/>
                  </a:schemeClr>
                </a:solidFill>
              </a:rPr>
              <a:t>豆</a:t>
            </a:r>
            <a:r>
              <a:rPr lang="en-US" altLang="ko-KR" sz="2000" dirty="0">
                <a:solidFill>
                  <a:schemeClr val="bg2">
                    <a:lumMod val="10000"/>
                  </a:schemeClr>
                </a:solidFill>
              </a:rPr>
              <a:t>)</a:t>
            </a:r>
            <a:r>
              <a:rPr lang="ko-KR" altLang="en-US" sz="2000" dirty="0">
                <a:solidFill>
                  <a:schemeClr val="bg2">
                    <a:lumMod val="10000"/>
                  </a:schemeClr>
                </a:solidFill>
              </a:rPr>
              <a:t>을 바쳤다</a:t>
            </a:r>
            <a:r>
              <a:rPr lang="en-US" altLang="ko-KR" sz="2000" dirty="0">
                <a:solidFill>
                  <a:schemeClr val="bg2">
                    <a:lumMod val="10000"/>
                  </a:schemeClr>
                </a:solidFill>
              </a:rPr>
              <a:t>(</a:t>
            </a:r>
            <a:r>
              <a:rPr lang="ko-KR" altLang="en-US" sz="2000" dirty="0">
                <a:solidFill>
                  <a:schemeClr val="bg2">
                    <a:lumMod val="10000"/>
                  </a:schemeClr>
                </a:solidFill>
              </a:rPr>
              <a:t>納めた</a:t>
            </a:r>
            <a:r>
              <a:rPr lang="en-US" altLang="ko-KR" sz="2000" dirty="0">
                <a:solidFill>
                  <a:schemeClr val="bg2">
                    <a:lumMod val="10000"/>
                  </a:schemeClr>
                </a:solidFill>
              </a:rPr>
              <a:t>, </a:t>
            </a:r>
            <a:r>
              <a:rPr lang="ko-KR" altLang="en-US" sz="2000" dirty="0">
                <a:solidFill>
                  <a:schemeClr val="bg2">
                    <a:lumMod val="10000"/>
                  </a:schemeClr>
                </a:solidFill>
              </a:rPr>
              <a:t>おさめた</a:t>
            </a:r>
            <a:r>
              <a:rPr lang="en-US" altLang="ko-KR" sz="2000" dirty="0">
                <a:solidFill>
                  <a:schemeClr val="bg2">
                    <a:lumMod val="10000"/>
                  </a:schemeClr>
                </a:solidFill>
              </a:rPr>
              <a:t>)”</a:t>
            </a:r>
            <a:r>
              <a:rPr lang="ko-KR" altLang="en-US" sz="2000" dirty="0">
                <a:solidFill>
                  <a:schemeClr val="bg2">
                    <a:lumMod val="10000"/>
                  </a:schemeClr>
                </a:solidFill>
              </a:rPr>
              <a:t>고 하여 </a:t>
            </a:r>
            <a:r>
              <a:rPr lang="ko-KR" altLang="en-US" sz="2000" dirty="0" err="1">
                <a:solidFill>
                  <a:schemeClr val="bg2">
                    <a:lumMod val="10000"/>
                  </a:schemeClr>
                </a:solidFill>
              </a:rPr>
              <a:t>낫토</a:t>
            </a:r>
            <a:r>
              <a:rPr lang="en-US" altLang="ko-KR" sz="2000" dirty="0">
                <a:solidFill>
                  <a:schemeClr val="bg2">
                    <a:lumMod val="10000"/>
                  </a:schemeClr>
                </a:solidFill>
              </a:rPr>
              <a:t>(</a:t>
            </a:r>
            <a:r>
              <a:rPr lang="ko-KR" altLang="en-US" sz="2000" dirty="0" err="1">
                <a:solidFill>
                  <a:schemeClr val="bg2">
                    <a:lumMod val="10000"/>
                  </a:schemeClr>
                </a:solidFill>
              </a:rPr>
              <a:t>納豆</a:t>
            </a:r>
            <a:r>
              <a:rPr lang="en-US" altLang="ko-KR" sz="2000" dirty="0">
                <a:solidFill>
                  <a:schemeClr val="bg2">
                    <a:lumMod val="10000"/>
                  </a:schemeClr>
                </a:solidFill>
              </a:rPr>
              <a:t>)</a:t>
            </a:r>
            <a:r>
              <a:rPr lang="ko-KR" altLang="en-US" sz="2000" dirty="0">
                <a:solidFill>
                  <a:schemeClr val="bg2">
                    <a:lumMod val="10000"/>
                  </a:schemeClr>
                </a:solidFill>
              </a:rPr>
              <a:t>라고 불리게 되었다는 설도 있다</a:t>
            </a:r>
            <a:r>
              <a:rPr lang="en-US" altLang="ko-KR" sz="2000" dirty="0">
                <a:solidFill>
                  <a:schemeClr val="bg2">
                    <a:lumMod val="10000"/>
                  </a:schemeClr>
                </a:solidFill>
              </a:rPr>
              <a:t>. </a:t>
            </a:r>
            <a:r>
              <a:rPr lang="ko-KR" altLang="en-US" sz="2000" dirty="0" err="1">
                <a:solidFill>
                  <a:schemeClr val="bg2">
                    <a:lumMod val="10000"/>
                  </a:schemeClr>
                </a:solidFill>
              </a:rPr>
              <a:t>가미다나</a:t>
            </a:r>
            <a:r>
              <a:rPr lang="en-US" altLang="ko-KR" sz="2000" dirty="0">
                <a:solidFill>
                  <a:schemeClr val="bg2">
                    <a:lumMod val="10000"/>
                  </a:schemeClr>
                </a:solidFill>
              </a:rPr>
              <a:t>(</a:t>
            </a:r>
            <a:r>
              <a:rPr lang="ko-KR" altLang="en-US" sz="2000" dirty="0" err="1">
                <a:solidFill>
                  <a:schemeClr val="bg2">
                    <a:lumMod val="10000"/>
                  </a:schemeClr>
                </a:solidFill>
              </a:rPr>
              <a:t>神棚</a:t>
            </a:r>
            <a:r>
              <a:rPr lang="en-US" altLang="ko-KR" sz="2000" dirty="0">
                <a:solidFill>
                  <a:schemeClr val="bg2">
                    <a:lumMod val="10000"/>
                  </a:schemeClr>
                </a:solidFill>
              </a:rPr>
              <a:t>, </a:t>
            </a:r>
            <a:r>
              <a:rPr lang="ko-KR" altLang="en-US" sz="2000" dirty="0">
                <a:solidFill>
                  <a:schemeClr val="bg2">
                    <a:lumMod val="10000"/>
                  </a:schemeClr>
                </a:solidFill>
              </a:rPr>
              <a:t>집안에 신을 모셔 놓는 선반</a:t>
            </a:r>
            <a:r>
              <a:rPr lang="en-US" altLang="ko-KR" sz="2000" dirty="0">
                <a:solidFill>
                  <a:schemeClr val="bg2">
                    <a:lumMod val="10000"/>
                  </a:schemeClr>
                </a:solidFill>
              </a:rPr>
              <a:t>)</a:t>
            </a:r>
            <a:r>
              <a:rPr lang="ko-KR" altLang="en-US" sz="2000" dirty="0">
                <a:solidFill>
                  <a:schemeClr val="bg2">
                    <a:lumMod val="10000"/>
                  </a:schemeClr>
                </a:solidFill>
              </a:rPr>
              <a:t>에 찐 대두를 볏짚으로 묶어 신에게 올리던 것이 볏짚에 붙어 있던 </a:t>
            </a:r>
            <a:r>
              <a:rPr lang="ko-KR" altLang="en-US" sz="2000" dirty="0" err="1">
                <a:solidFill>
                  <a:schemeClr val="bg2">
                    <a:lumMod val="10000"/>
                  </a:schemeClr>
                </a:solidFill>
              </a:rPr>
              <a:t>낫토균</a:t>
            </a:r>
            <a:r>
              <a:rPr lang="en-US" altLang="ko-KR" sz="2000" dirty="0">
                <a:solidFill>
                  <a:schemeClr val="bg2">
                    <a:lumMod val="10000"/>
                  </a:schemeClr>
                </a:solidFill>
              </a:rPr>
              <a:t>(</a:t>
            </a:r>
            <a:r>
              <a:rPr lang="ko-KR" altLang="en-US" sz="2000" dirty="0" err="1">
                <a:solidFill>
                  <a:schemeClr val="bg2">
                    <a:lumMod val="10000"/>
                  </a:schemeClr>
                </a:solidFill>
              </a:rPr>
              <a:t>納豆菌</a:t>
            </a:r>
            <a:r>
              <a:rPr lang="en-US" altLang="ko-KR" sz="2000" dirty="0">
                <a:solidFill>
                  <a:schemeClr val="bg2">
                    <a:lumMod val="10000"/>
                  </a:schemeClr>
                </a:solidFill>
              </a:rPr>
              <a:t>)</a:t>
            </a:r>
            <a:r>
              <a:rPr lang="ko-KR" altLang="en-US" sz="2000" dirty="0">
                <a:solidFill>
                  <a:schemeClr val="bg2">
                    <a:lumMod val="10000"/>
                  </a:schemeClr>
                </a:solidFill>
              </a:rPr>
              <a:t>에 의해 발효되면서 </a:t>
            </a:r>
            <a:r>
              <a:rPr lang="ko-KR" altLang="en-US" sz="2000" dirty="0" err="1">
                <a:solidFill>
                  <a:schemeClr val="bg2">
                    <a:lumMod val="10000"/>
                  </a:schemeClr>
                </a:solidFill>
              </a:rPr>
              <a:t>낫토가</a:t>
            </a:r>
            <a:r>
              <a:rPr lang="ko-KR" altLang="en-US" sz="2000" dirty="0">
                <a:solidFill>
                  <a:schemeClr val="bg2">
                    <a:lumMod val="10000"/>
                  </a:schemeClr>
                </a:solidFill>
              </a:rPr>
              <a:t> 되었다는 이야기다</a:t>
            </a:r>
            <a:r>
              <a:rPr lang="en-US" altLang="ko-KR" sz="2000" dirty="0" smtClean="0">
                <a:solidFill>
                  <a:schemeClr val="bg2">
                    <a:lumMod val="10000"/>
                  </a:schemeClr>
                </a:solidFill>
              </a:rPr>
              <a:t>.</a:t>
            </a:r>
            <a:r>
              <a:rPr lang="en-US" altLang="ko-KR" sz="2000" dirty="0">
                <a:solidFill>
                  <a:schemeClr val="bg2">
                    <a:lumMod val="10000"/>
                  </a:schemeClr>
                </a:solidFill>
              </a:rPr>
              <a:t/>
            </a:r>
            <a:br>
              <a:rPr lang="en-US" altLang="ko-KR" sz="2000" dirty="0">
                <a:solidFill>
                  <a:schemeClr val="bg2">
                    <a:lumMod val="10000"/>
                  </a:schemeClr>
                </a:solidFill>
              </a:rPr>
            </a:br>
            <a:r>
              <a:rPr lang="en-US" altLang="ko-KR" sz="2000" dirty="0">
                <a:solidFill>
                  <a:schemeClr val="bg2">
                    <a:lumMod val="10000"/>
                  </a:schemeClr>
                </a:solidFill>
              </a:rPr>
              <a:t/>
            </a:r>
            <a:br>
              <a:rPr lang="en-US" altLang="ko-KR" sz="2000" dirty="0">
                <a:solidFill>
                  <a:schemeClr val="bg2">
                    <a:lumMod val="10000"/>
                  </a:schemeClr>
                </a:solidFill>
              </a:rPr>
            </a:br>
            <a:r>
              <a:rPr lang="en-US" altLang="ko-KR" sz="2000" dirty="0">
                <a:solidFill>
                  <a:schemeClr val="bg2">
                    <a:lumMod val="10000"/>
                  </a:schemeClr>
                </a:solidFill>
              </a:rPr>
              <a:t/>
            </a:r>
            <a:br>
              <a:rPr lang="en-US" altLang="ko-KR" sz="2000" dirty="0">
                <a:solidFill>
                  <a:schemeClr val="bg2">
                    <a:lumMod val="10000"/>
                  </a:schemeClr>
                </a:solidFill>
              </a:rPr>
            </a:br>
            <a:endParaRPr lang="ko-KR" altLang="en-US" sz="2000" dirty="0">
              <a:solidFill>
                <a:schemeClr val="bg2">
                  <a:lumMod val="10000"/>
                </a:schemeClr>
              </a:solidFill>
            </a:endParaRPr>
          </a:p>
        </p:txBody>
      </p:sp>
      <p:sp>
        <p:nvSpPr>
          <p:cNvPr id="3" name="텍스트 개체 틀 2"/>
          <p:cNvSpPr>
            <a:spLocks noGrp="1"/>
          </p:cNvSpPr>
          <p:nvPr>
            <p:ph type="body" idx="1"/>
          </p:nvPr>
        </p:nvSpPr>
        <p:spPr>
          <a:xfrm>
            <a:off x="1331640" y="448574"/>
            <a:ext cx="6417734" cy="948905"/>
          </a:xfrm>
        </p:spPr>
        <p:txBody>
          <a:bodyPr>
            <a:normAutofit lnSpcReduction="10000"/>
          </a:bodyPr>
          <a:lstStyle/>
          <a:p>
            <a:r>
              <a:rPr lang="ko-KR" altLang="en-US" sz="2800" dirty="0" smtClean="0">
                <a:solidFill>
                  <a:schemeClr val="accent5"/>
                </a:solidFill>
              </a:rPr>
              <a:t>일본 전통음식</a:t>
            </a:r>
            <a:endParaRPr lang="en-US" altLang="ko-KR" sz="2800" dirty="0" smtClean="0">
              <a:solidFill>
                <a:schemeClr val="accent5"/>
              </a:solidFill>
            </a:endParaRPr>
          </a:p>
          <a:p>
            <a:r>
              <a:rPr lang="ko-KR" altLang="en-US" sz="2800" dirty="0" err="1" smtClean="0">
                <a:solidFill>
                  <a:schemeClr val="accent5"/>
                </a:solidFill>
              </a:rPr>
              <a:t>낫토의</a:t>
            </a:r>
            <a:r>
              <a:rPr lang="ko-KR" altLang="en-US" sz="2800" dirty="0" smtClean="0">
                <a:solidFill>
                  <a:schemeClr val="accent5"/>
                </a:solidFill>
              </a:rPr>
              <a:t> 기원</a:t>
            </a:r>
            <a:endParaRPr lang="ko-KR" altLang="en-US" sz="2800" dirty="0">
              <a:solidFill>
                <a:schemeClr val="accent5"/>
              </a:solidFill>
            </a:endParaRPr>
          </a:p>
        </p:txBody>
      </p:sp>
    </p:spTree>
    <p:extLst>
      <p:ext uri="{BB962C8B-B14F-4D97-AF65-F5344CB8AC3E}">
        <p14:creationId xmlns:p14="http://schemas.microsoft.com/office/powerpoint/2010/main" val="2092327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randombar(horizontal)">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90032" y="1556792"/>
            <a:ext cx="7772400" cy="4973404"/>
          </a:xfrm>
        </p:spPr>
        <p:txBody>
          <a:bodyPr>
            <a:normAutofit fontScale="90000"/>
          </a:bodyPr>
          <a:lstStyle/>
          <a:p>
            <a:r>
              <a:rPr lang="ko-KR" altLang="en-US" sz="2000" dirty="0" err="1">
                <a:solidFill>
                  <a:schemeClr val="bg2">
                    <a:lumMod val="10000"/>
                  </a:schemeClr>
                </a:solidFill>
              </a:rPr>
              <a:t>낫토의</a:t>
            </a:r>
            <a:r>
              <a:rPr lang="ko-KR" altLang="en-US" sz="2000" dirty="0">
                <a:solidFill>
                  <a:schemeClr val="bg2">
                    <a:lumMod val="10000"/>
                  </a:schemeClr>
                </a:solidFill>
              </a:rPr>
              <a:t> 주재료인 대두는 벼농사가 시작된 </a:t>
            </a:r>
            <a:r>
              <a:rPr lang="ko-KR" altLang="en-US" sz="2000" dirty="0" err="1">
                <a:solidFill>
                  <a:schemeClr val="bg2">
                    <a:lumMod val="10000"/>
                  </a:schemeClr>
                </a:solidFill>
              </a:rPr>
              <a:t>조몬시대</a:t>
            </a:r>
            <a:r>
              <a:rPr lang="en-US" altLang="ko-KR" sz="2000" dirty="0">
                <a:solidFill>
                  <a:schemeClr val="bg2">
                    <a:lumMod val="10000"/>
                  </a:schemeClr>
                </a:solidFill>
              </a:rPr>
              <a:t>(</a:t>
            </a:r>
            <a:r>
              <a:rPr lang="ko-KR" altLang="en-US" sz="2000" dirty="0">
                <a:solidFill>
                  <a:schemeClr val="bg2">
                    <a:lumMod val="10000"/>
                  </a:schemeClr>
                </a:solidFill>
              </a:rPr>
              <a:t>縄文時代</a:t>
            </a:r>
            <a:r>
              <a:rPr lang="en-US" altLang="ko-KR" sz="2000" dirty="0">
                <a:solidFill>
                  <a:schemeClr val="bg2">
                    <a:lumMod val="10000"/>
                  </a:schemeClr>
                </a:solidFill>
              </a:rPr>
              <a:t>, BC13,000</a:t>
            </a:r>
            <a:r>
              <a:rPr lang="ko-KR" altLang="en-US" sz="2000" dirty="0">
                <a:solidFill>
                  <a:schemeClr val="bg2">
                    <a:lumMod val="10000"/>
                  </a:schemeClr>
                </a:solidFill>
              </a:rPr>
              <a:t>경</a:t>
            </a:r>
            <a:r>
              <a:rPr lang="en-US" altLang="ko-KR" sz="2000" dirty="0">
                <a:solidFill>
                  <a:schemeClr val="bg2">
                    <a:lumMod val="10000"/>
                  </a:schemeClr>
                </a:solidFill>
              </a:rPr>
              <a:t>~BC300</a:t>
            </a:r>
            <a:r>
              <a:rPr lang="ko-KR" altLang="en-US" sz="2000" dirty="0">
                <a:solidFill>
                  <a:schemeClr val="bg2">
                    <a:lumMod val="10000"/>
                  </a:schemeClr>
                </a:solidFill>
              </a:rPr>
              <a:t>경</a:t>
            </a:r>
            <a:r>
              <a:rPr lang="en-US" altLang="ko-KR" sz="2000" dirty="0">
                <a:solidFill>
                  <a:schemeClr val="bg2">
                    <a:lumMod val="10000"/>
                  </a:schemeClr>
                </a:solidFill>
              </a:rPr>
              <a:t>) </a:t>
            </a:r>
            <a:r>
              <a:rPr lang="ko-KR" altLang="en-US" sz="2000" dirty="0">
                <a:solidFill>
                  <a:schemeClr val="bg2">
                    <a:lumMod val="10000"/>
                  </a:schemeClr>
                </a:solidFill>
              </a:rPr>
              <a:t>말경 중국으로부터 일본에 전해졌으며</a:t>
            </a:r>
            <a:r>
              <a:rPr lang="en-US" altLang="ko-KR" sz="2000" dirty="0">
                <a:solidFill>
                  <a:schemeClr val="bg2">
                    <a:lumMod val="10000"/>
                  </a:schemeClr>
                </a:solidFill>
              </a:rPr>
              <a:t>, </a:t>
            </a:r>
            <a:r>
              <a:rPr lang="ko-KR" altLang="en-US" sz="2000" dirty="0">
                <a:solidFill>
                  <a:schemeClr val="bg2">
                    <a:lumMod val="10000"/>
                  </a:schemeClr>
                </a:solidFill>
              </a:rPr>
              <a:t>이어 </a:t>
            </a:r>
            <a:r>
              <a:rPr lang="ko-KR" altLang="en-US" sz="2000" dirty="0" err="1">
                <a:solidFill>
                  <a:schemeClr val="bg2">
                    <a:lumMod val="10000"/>
                  </a:schemeClr>
                </a:solidFill>
              </a:rPr>
              <a:t>야요이시대</a:t>
            </a:r>
            <a:r>
              <a:rPr lang="en-US" altLang="ko-KR" sz="2000" dirty="0">
                <a:solidFill>
                  <a:schemeClr val="bg2">
                    <a:lumMod val="10000"/>
                  </a:schemeClr>
                </a:solidFill>
              </a:rPr>
              <a:t>(</a:t>
            </a:r>
            <a:r>
              <a:rPr lang="ko-KR" altLang="en-US" sz="2000" dirty="0">
                <a:solidFill>
                  <a:schemeClr val="bg2">
                    <a:lumMod val="10000"/>
                  </a:schemeClr>
                </a:solidFill>
              </a:rPr>
              <a:t>弥生時代</a:t>
            </a:r>
            <a:r>
              <a:rPr lang="en-US" altLang="ko-KR" sz="2000" dirty="0">
                <a:solidFill>
                  <a:schemeClr val="bg2">
                    <a:lumMod val="10000"/>
                  </a:schemeClr>
                </a:solidFill>
              </a:rPr>
              <a:t>, BC300</a:t>
            </a:r>
            <a:r>
              <a:rPr lang="ko-KR" altLang="en-US" sz="2000" dirty="0">
                <a:solidFill>
                  <a:schemeClr val="bg2">
                    <a:lumMod val="10000"/>
                  </a:schemeClr>
                </a:solidFill>
              </a:rPr>
              <a:t>경</a:t>
            </a:r>
            <a:r>
              <a:rPr lang="en-US" altLang="ko-KR" sz="2000" dirty="0">
                <a:solidFill>
                  <a:schemeClr val="bg2">
                    <a:lumMod val="10000"/>
                  </a:schemeClr>
                </a:solidFill>
              </a:rPr>
              <a:t>~AD300</a:t>
            </a:r>
            <a:r>
              <a:rPr lang="ko-KR" altLang="en-US" sz="2000" dirty="0">
                <a:solidFill>
                  <a:schemeClr val="bg2">
                    <a:lumMod val="10000"/>
                  </a:schemeClr>
                </a:solidFill>
              </a:rPr>
              <a:t>경</a:t>
            </a:r>
            <a:r>
              <a:rPr lang="en-US" altLang="ko-KR" sz="2000" dirty="0">
                <a:solidFill>
                  <a:schemeClr val="bg2">
                    <a:lumMod val="10000"/>
                  </a:schemeClr>
                </a:solidFill>
              </a:rPr>
              <a:t>)</a:t>
            </a:r>
            <a:r>
              <a:rPr lang="ko-KR" altLang="en-US" sz="2000" dirty="0">
                <a:solidFill>
                  <a:schemeClr val="bg2">
                    <a:lumMod val="10000"/>
                  </a:schemeClr>
                </a:solidFill>
              </a:rPr>
              <a:t>에 본격적인 재배가 시작되면서 대두를 볶거나 가루로 만들어 먹었다</a:t>
            </a:r>
            <a:r>
              <a:rPr lang="en-US" altLang="ko-KR" sz="2000" dirty="0" smtClean="0">
                <a:solidFill>
                  <a:schemeClr val="bg2">
                    <a:lumMod val="10000"/>
                  </a:schemeClr>
                </a:solidFill>
              </a:rPr>
              <a:t>. </a:t>
            </a:r>
            <a:r>
              <a:rPr lang="ko-KR" altLang="en-US" sz="2000" dirty="0" err="1">
                <a:solidFill>
                  <a:schemeClr val="bg2">
                    <a:lumMod val="10000"/>
                  </a:schemeClr>
                </a:solidFill>
              </a:rPr>
              <a:t>낫토는</a:t>
            </a:r>
            <a:r>
              <a:rPr lang="ko-KR" altLang="en-US" sz="2000" dirty="0">
                <a:solidFill>
                  <a:schemeClr val="bg2">
                    <a:lumMod val="10000"/>
                  </a:schemeClr>
                </a:solidFill>
              </a:rPr>
              <a:t> 크게 진액이 실처럼 끈적하게 늘어나는 </a:t>
            </a:r>
            <a:r>
              <a:rPr lang="ko-KR" altLang="en-US" sz="2000" dirty="0" err="1">
                <a:solidFill>
                  <a:schemeClr val="bg2">
                    <a:lumMod val="10000"/>
                  </a:schemeClr>
                </a:solidFill>
              </a:rPr>
              <a:t>이토히키낫토</a:t>
            </a:r>
            <a:r>
              <a:rPr lang="en-US" altLang="ko-KR" sz="2000" dirty="0">
                <a:solidFill>
                  <a:schemeClr val="bg2">
                    <a:lumMod val="10000"/>
                  </a:schemeClr>
                </a:solidFill>
              </a:rPr>
              <a:t>(</a:t>
            </a:r>
            <a:r>
              <a:rPr lang="ko-KR" altLang="en-US" sz="2000" dirty="0" err="1">
                <a:solidFill>
                  <a:schemeClr val="bg2">
                    <a:lumMod val="10000"/>
                  </a:schemeClr>
                </a:solidFill>
              </a:rPr>
              <a:t>糸引納豆</a:t>
            </a:r>
            <a:r>
              <a:rPr lang="en-US" altLang="ko-KR" sz="2000" dirty="0">
                <a:solidFill>
                  <a:schemeClr val="bg2">
                    <a:lumMod val="10000"/>
                  </a:schemeClr>
                </a:solidFill>
              </a:rPr>
              <a:t>, </a:t>
            </a:r>
            <a:r>
              <a:rPr lang="ko-KR" altLang="en-US" sz="2000" dirty="0">
                <a:solidFill>
                  <a:schemeClr val="bg2">
                    <a:lumMod val="10000"/>
                  </a:schemeClr>
                </a:solidFill>
              </a:rPr>
              <a:t>いとひきなっとう</a:t>
            </a:r>
            <a:r>
              <a:rPr lang="en-US" altLang="ko-KR" sz="2000" dirty="0">
                <a:solidFill>
                  <a:schemeClr val="bg2">
                    <a:lumMod val="10000"/>
                  </a:schemeClr>
                </a:solidFill>
              </a:rPr>
              <a:t>)</a:t>
            </a:r>
            <a:r>
              <a:rPr lang="ko-KR" altLang="en-US" sz="2000" dirty="0">
                <a:solidFill>
                  <a:schemeClr val="bg2">
                    <a:lumMod val="10000"/>
                  </a:schemeClr>
                </a:solidFill>
              </a:rPr>
              <a:t>와 끈적임이 적은 </a:t>
            </a:r>
            <a:r>
              <a:rPr lang="ko-KR" altLang="en-US" sz="2000" dirty="0" err="1">
                <a:solidFill>
                  <a:schemeClr val="bg2">
                    <a:lumMod val="10000"/>
                  </a:schemeClr>
                </a:solidFill>
              </a:rPr>
              <a:t>시오카라낫토</a:t>
            </a:r>
            <a:r>
              <a:rPr lang="en-US" altLang="ko-KR" sz="2000" dirty="0">
                <a:solidFill>
                  <a:schemeClr val="bg2">
                    <a:lumMod val="10000"/>
                  </a:schemeClr>
                </a:solidFill>
              </a:rPr>
              <a:t>(</a:t>
            </a:r>
            <a:r>
              <a:rPr lang="ko-KR" altLang="en-US" sz="2000" dirty="0" err="1">
                <a:solidFill>
                  <a:schemeClr val="bg2">
                    <a:lumMod val="10000"/>
                  </a:schemeClr>
                </a:solidFill>
              </a:rPr>
              <a:t>塩辛納豆</a:t>
            </a:r>
            <a:r>
              <a:rPr lang="en-US" altLang="ko-KR" sz="2000" dirty="0">
                <a:solidFill>
                  <a:schemeClr val="bg2">
                    <a:lumMod val="10000"/>
                  </a:schemeClr>
                </a:solidFill>
              </a:rPr>
              <a:t>, </a:t>
            </a:r>
            <a:r>
              <a:rPr lang="ko-KR" altLang="en-US" sz="2000" dirty="0">
                <a:solidFill>
                  <a:schemeClr val="bg2">
                    <a:lumMod val="10000"/>
                  </a:schemeClr>
                </a:solidFill>
              </a:rPr>
              <a:t>しおからなっとう</a:t>
            </a:r>
            <a:r>
              <a:rPr lang="en-US" altLang="ko-KR" sz="2000" dirty="0">
                <a:solidFill>
                  <a:schemeClr val="bg2">
                    <a:lumMod val="10000"/>
                  </a:schemeClr>
                </a:solidFill>
              </a:rPr>
              <a:t>) </a:t>
            </a:r>
            <a:r>
              <a:rPr lang="ko-KR" altLang="en-US" sz="2000" dirty="0">
                <a:solidFill>
                  <a:schemeClr val="bg2">
                    <a:lumMod val="10000"/>
                  </a:schemeClr>
                </a:solidFill>
              </a:rPr>
              <a:t>두 가지로 나뉘며</a:t>
            </a:r>
            <a:r>
              <a:rPr lang="en-US" altLang="ko-KR" sz="2000" dirty="0">
                <a:solidFill>
                  <a:schemeClr val="bg2">
                    <a:lumMod val="10000"/>
                  </a:schemeClr>
                </a:solidFill>
              </a:rPr>
              <a:t>, </a:t>
            </a:r>
            <a:r>
              <a:rPr lang="ko-KR" altLang="en-US" sz="2000" dirty="0">
                <a:solidFill>
                  <a:schemeClr val="bg2">
                    <a:lumMod val="10000"/>
                  </a:schemeClr>
                </a:solidFill>
              </a:rPr>
              <a:t>각각의 기원도 다르다</a:t>
            </a:r>
            <a:r>
              <a:rPr lang="en-US" altLang="ko-KR" sz="2000" dirty="0" smtClean="0">
                <a:solidFill>
                  <a:schemeClr val="bg2">
                    <a:lumMod val="10000"/>
                  </a:schemeClr>
                </a:solidFill>
              </a:rPr>
              <a:t>. </a:t>
            </a:r>
            <a:r>
              <a:rPr lang="ko-KR" altLang="en-US" sz="2000" dirty="0">
                <a:solidFill>
                  <a:schemeClr val="bg2">
                    <a:lumMod val="10000"/>
                  </a:schemeClr>
                </a:solidFill>
              </a:rPr>
              <a:t>우선 </a:t>
            </a:r>
            <a:r>
              <a:rPr lang="ko-KR" altLang="en-US" sz="2000" dirty="0" err="1">
                <a:solidFill>
                  <a:schemeClr val="bg2">
                    <a:lumMod val="10000"/>
                  </a:schemeClr>
                </a:solidFill>
              </a:rPr>
              <a:t>이토히키낫토의</a:t>
            </a:r>
            <a:r>
              <a:rPr lang="ko-KR" altLang="en-US" sz="2000" dirty="0">
                <a:solidFill>
                  <a:schemeClr val="bg2">
                    <a:lumMod val="10000"/>
                  </a:schemeClr>
                </a:solidFill>
              </a:rPr>
              <a:t> 기원에 대해서는 명확히 알려져 있지는 않으나</a:t>
            </a:r>
            <a:r>
              <a:rPr lang="en-US" altLang="ko-KR" sz="2000" dirty="0">
                <a:solidFill>
                  <a:schemeClr val="bg2">
                    <a:lumMod val="10000"/>
                  </a:schemeClr>
                </a:solidFill>
              </a:rPr>
              <a:t>, </a:t>
            </a:r>
            <a:r>
              <a:rPr lang="ko-KR" altLang="en-US" sz="2000" dirty="0" err="1">
                <a:solidFill>
                  <a:schemeClr val="bg2">
                    <a:lumMod val="10000"/>
                  </a:schemeClr>
                </a:solidFill>
              </a:rPr>
              <a:t>야요이시대</a:t>
            </a:r>
            <a:r>
              <a:rPr lang="en-US" altLang="ko-KR" sz="2000" dirty="0">
                <a:solidFill>
                  <a:schemeClr val="bg2">
                    <a:lumMod val="10000"/>
                  </a:schemeClr>
                </a:solidFill>
              </a:rPr>
              <a:t>(</a:t>
            </a:r>
            <a:r>
              <a:rPr lang="ko-KR" altLang="en-US" sz="2000" dirty="0">
                <a:solidFill>
                  <a:schemeClr val="bg2">
                    <a:lumMod val="10000"/>
                  </a:schemeClr>
                </a:solidFill>
              </a:rPr>
              <a:t>弥生時代</a:t>
            </a:r>
            <a:r>
              <a:rPr lang="en-US" altLang="ko-KR" sz="2000" dirty="0">
                <a:solidFill>
                  <a:schemeClr val="bg2">
                    <a:lumMod val="10000"/>
                  </a:schemeClr>
                </a:solidFill>
              </a:rPr>
              <a:t>)</a:t>
            </a:r>
            <a:r>
              <a:rPr lang="ko-KR" altLang="en-US" sz="2000" dirty="0">
                <a:solidFill>
                  <a:schemeClr val="bg2">
                    <a:lumMod val="10000"/>
                  </a:schemeClr>
                </a:solidFill>
              </a:rPr>
              <a:t>의 </a:t>
            </a:r>
            <a:r>
              <a:rPr lang="ko-KR" altLang="en-US" sz="2000" dirty="0" err="1">
                <a:solidFill>
                  <a:schemeClr val="bg2">
                    <a:lumMod val="10000"/>
                  </a:schemeClr>
                </a:solidFill>
              </a:rPr>
              <a:t>기원설이</a:t>
            </a:r>
            <a:r>
              <a:rPr lang="ko-KR" altLang="en-US" sz="2000" dirty="0">
                <a:solidFill>
                  <a:schemeClr val="bg2">
                    <a:lumMod val="10000"/>
                  </a:schemeClr>
                </a:solidFill>
              </a:rPr>
              <a:t> 전해지고 있다</a:t>
            </a:r>
            <a:r>
              <a:rPr lang="en-US" altLang="ko-KR" sz="2000" dirty="0">
                <a:solidFill>
                  <a:schemeClr val="bg2">
                    <a:lumMod val="10000"/>
                  </a:schemeClr>
                </a:solidFill>
              </a:rPr>
              <a:t>. </a:t>
            </a:r>
            <a:r>
              <a:rPr lang="ko-KR" altLang="en-US" sz="2000" dirty="0">
                <a:solidFill>
                  <a:schemeClr val="bg2">
                    <a:lumMod val="10000"/>
                  </a:schemeClr>
                </a:solidFill>
              </a:rPr>
              <a:t>즉 </a:t>
            </a:r>
            <a:r>
              <a:rPr lang="ko-KR" altLang="en-US" sz="2000" dirty="0" err="1">
                <a:solidFill>
                  <a:schemeClr val="bg2">
                    <a:lumMod val="10000"/>
                  </a:schemeClr>
                </a:solidFill>
              </a:rPr>
              <a:t>야요이시대의</a:t>
            </a:r>
            <a:r>
              <a:rPr lang="ko-KR" altLang="en-US" sz="2000" dirty="0">
                <a:solidFill>
                  <a:schemeClr val="bg2">
                    <a:lumMod val="10000"/>
                  </a:schemeClr>
                </a:solidFill>
              </a:rPr>
              <a:t> 주된 주거 형태는 볏짚으로 지은 집이었는데</a:t>
            </a:r>
            <a:r>
              <a:rPr lang="en-US" altLang="ko-KR" sz="2000" dirty="0">
                <a:solidFill>
                  <a:schemeClr val="bg2">
                    <a:lumMod val="10000"/>
                  </a:schemeClr>
                </a:solidFill>
              </a:rPr>
              <a:t>, </a:t>
            </a:r>
            <a:r>
              <a:rPr lang="ko-KR" altLang="en-US" sz="2000" dirty="0">
                <a:solidFill>
                  <a:schemeClr val="bg2">
                    <a:lumMod val="10000"/>
                  </a:schemeClr>
                </a:solidFill>
              </a:rPr>
              <a:t>이는 </a:t>
            </a:r>
            <a:r>
              <a:rPr lang="ko-KR" altLang="en-US" sz="2000" dirty="0" err="1">
                <a:solidFill>
                  <a:schemeClr val="bg2">
                    <a:lumMod val="10000"/>
                  </a:schemeClr>
                </a:solidFill>
              </a:rPr>
              <a:t>낫토균이</a:t>
            </a:r>
            <a:r>
              <a:rPr lang="ko-KR" altLang="en-US" sz="2000" dirty="0">
                <a:solidFill>
                  <a:schemeClr val="bg2">
                    <a:lumMod val="10000"/>
                  </a:schemeClr>
                </a:solidFill>
              </a:rPr>
              <a:t> 번식하기에 최적의 온도와 습도를 지니고 있었다</a:t>
            </a:r>
            <a:r>
              <a:rPr lang="en-US" altLang="ko-KR" sz="2000" dirty="0">
                <a:solidFill>
                  <a:schemeClr val="bg2">
                    <a:lumMod val="10000"/>
                  </a:schemeClr>
                </a:solidFill>
              </a:rPr>
              <a:t>. </a:t>
            </a:r>
            <a:r>
              <a:rPr lang="ko-KR" altLang="en-US" sz="2000" dirty="0">
                <a:solidFill>
                  <a:schemeClr val="bg2">
                    <a:lumMod val="10000"/>
                  </a:schemeClr>
                </a:solidFill>
              </a:rPr>
              <a:t>따라서 당시 삶은 대두를 집안에 놓아둔 것이 자연스럽게 발효되어 </a:t>
            </a:r>
            <a:r>
              <a:rPr lang="ko-KR" altLang="en-US" sz="2000" dirty="0" err="1">
                <a:solidFill>
                  <a:schemeClr val="bg2">
                    <a:lumMod val="10000"/>
                  </a:schemeClr>
                </a:solidFill>
              </a:rPr>
              <a:t>낫토가</a:t>
            </a:r>
            <a:r>
              <a:rPr lang="ko-KR" altLang="en-US" sz="2000" dirty="0">
                <a:solidFill>
                  <a:schemeClr val="bg2">
                    <a:lumMod val="10000"/>
                  </a:schemeClr>
                </a:solidFill>
              </a:rPr>
              <a:t> 되었다는 설이다</a:t>
            </a:r>
            <a:r>
              <a:rPr lang="en-US" altLang="ko-KR" sz="2000" dirty="0" smtClean="0">
                <a:solidFill>
                  <a:schemeClr val="bg2">
                    <a:lumMod val="10000"/>
                  </a:schemeClr>
                </a:solidFill>
              </a:rPr>
              <a:t>. </a:t>
            </a:r>
            <a:r>
              <a:rPr lang="ko-KR" altLang="en-US" sz="2000" dirty="0">
                <a:solidFill>
                  <a:schemeClr val="bg2">
                    <a:lumMod val="10000"/>
                  </a:schemeClr>
                </a:solidFill>
              </a:rPr>
              <a:t>이 외에도 </a:t>
            </a:r>
            <a:r>
              <a:rPr lang="ko-KR" altLang="en-US" sz="2000" dirty="0" err="1">
                <a:solidFill>
                  <a:schemeClr val="bg2">
                    <a:lumMod val="10000"/>
                  </a:schemeClr>
                </a:solidFill>
              </a:rPr>
              <a:t>센코쿠시대</a:t>
            </a:r>
            <a:r>
              <a:rPr lang="en-US" altLang="ko-KR" sz="2000" dirty="0">
                <a:solidFill>
                  <a:schemeClr val="bg2">
                    <a:lumMod val="10000"/>
                  </a:schemeClr>
                </a:solidFill>
              </a:rPr>
              <a:t>(</a:t>
            </a:r>
            <a:r>
              <a:rPr lang="ko-KR" altLang="en-US" sz="2000" dirty="0">
                <a:solidFill>
                  <a:schemeClr val="bg2">
                    <a:lumMod val="10000"/>
                  </a:schemeClr>
                </a:solidFill>
              </a:rPr>
              <a:t>戦国時代</a:t>
            </a:r>
            <a:r>
              <a:rPr lang="en-US" altLang="ko-KR" sz="2000" dirty="0">
                <a:solidFill>
                  <a:schemeClr val="bg2">
                    <a:lumMod val="10000"/>
                  </a:schemeClr>
                </a:solidFill>
              </a:rPr>
              <a:t>, 1493~1590)</a:t>
            </a:r>
            <a:r>
              <a:rPr lang="ko-KR" altLang="en-US" sz="2000" dirty="0">
                <a:solidFill>
                  <a:schemeClr val="bg2">
                    <a:lumMod val="10000"/>
                  </a:schemeClr>
                </a:solidFill>
              </a:rPr>
              <a:t>에 식량부족으로 인해 군용 말의 사료로 삶은 대두를 볏짚에 담아 주었던 것이 이동 중에 발효되어 실타래처럼 끈적끈적하게 늘어나는 </a:t>
            </a:r>
            <a:r>
              <a:rPr lang="ko-KR" altLang="en-US" sz="2000" dirty="0" err="1">
                <a:solidFill>
                  <a:schemeClr val="bg2">
                    <a:lumMod val="10000"/>
                  </a:schemeClr>
                </a:solidFill>
              </a:rPr>
              <a:t>이토히키낫토</a:t>
            </a:r>
            <a:r>
              <a:rPr lang="en-US" altLang="ko-KR" sz="2000" dirty="0">
                <a:solidFill>
                  <a:schemeClr val="bg2">
                    <a:lumMod val="10000"/>
                  </a:schemeClr>
                </a:solidFill>
              </a:rPr>
              <a:t>(</a:t>
            </a:r>
            <a:r>
              <a:rPr lang="ko-KR" altLang="en-US" sz="2000" dirty="0" err="1">
                <a:solidFill>
                  <a:schemeClr val="bg2">
                    <a:lumMod val="10000"/>
                  </a:schemeClr>
                </a:solidFill>
              </a:rPr>
              <a:t>糸引納豆</a:t>
            </a:r>
            <a:r>
              <a:rPr lang="en-US" altLang="ko-KR" sz="2000" dirty="0">
                <a:solidFill>
                  <a:schemeClr val="bg2">
                    <a:lumMod val="10000"/>
                  </a:schemeClr>
                </a:solidFill>
              </a:rPr>
              <a:t>)</a:t>
            </a:r>
            <a:r>
              <a:rPr lang="ko-KR" altLang="en-US" sz="2000" dirty="0">
                <a:solidFill>
                  <a:schemeClr val="bg2">
                    <a:lumMod val="10000"/>
                  </a:schemeClr>
                </a:solidFill>
              </a:rPr>
              <a:t>가 되었다는 설도 있다</a:t>
            </a:r>
            <a:r>
              <a:rPr lang="en-US" altLang="ko-KR" sz="2000" dirty="0">
                <a:solidFill>
                  <a:schemeClr val="bg2">
                    <a:lumMod val="10000"/>
                  </a:schemeClr>
                </a:solidFill>
              </a:rPr>
              <a:t>. </a:t>
            </a:r>
            <a:r>
              <a:rPr lang="ko-KR" altLang="en-US" sz="2000" dirty="0">
                <a:solidFill>
                  <a:schemeClr val="bg2">
                    <a:lumMod val="10000"/>
                  </a:schemeClr>
                </a:solidFill>
              </a:rPr>
              <a:t>당시 </a:t>
            </a:r>
            <a:r>
              <a:rPr lang="ko-KR" altLang="en-US" sz="2000" dirty="0" err="1">
                <a:solidFill>
                  <a:schemeClr val="bg2">
                    <a:lumMod val="10000"/>
                  </a:schemeClr>
                </a:solidFill>
              </a:rPr>
              <a:t>낫토는</a:t>
            </a:r>
            <a:r>
              <a:rPr lang="ko-KR" altLang="en-US" sz="2000" dirty="0">
                <a:solidFill>
                  <a:schemeClr val="bg2">
                    <a:lumMod val="10000"/>
                  </a:schemeClr>
                </a:solidFill>
              </a:rPr>
              <a:t> 무사들의 단백질 공급원 및 </a:t>
            </a:r>
            <a:r>
              <a:rPr lang="ko-KR" altLang="en-US" sz="2000" dirty="0" err="1">
                <a:solidFill>
                  <a:schemeClr val="bg2">
                    <a:lumMod val="10000"/>
                  </a:schemeClr>
                </a:solidFill>
              </a:rPr>
              <a:t>스테미너식으로도</a:t>
            </a:r>
            <a:r>
              <a:rPr lang="ko-KR" altLang="en-US" sz="2000" dirty="0">
                <a:solidFill>
                  <a:schemeClr val="bg2">
                    <a:lumMod val="10000"/>
                  </a:schemeClr>
                </a:solidFill>
              </a:rPr>
              <a:t> 중요한 역할을 하였다고 한다</a:t>
            </a:r>
            <a:r>
              <a:rPr lang="en-US" altLang="ko-KR" sz="2000" dirty="0" smtClean="0">
                <a:solidFill>
                  <a:schemeClr val="bg2">
                    <a:lumMod val="10000"/>
                  </a:schemeClr>
                </a:solidFill>
              </a:rPr>
              <a:t>.</a:t>
            </a:r>
            <a:r>
              <a:rPr lang="en-US" altLang="ko-KR" sz="2000" dirty="0">
                <a:solidFill>
                  <a:schemeClr val="bg2">
                    <a:lumMod val="10000"/>
                  </a:schemeClr>
                </a:solidFill>
              </a:rPr>
              <a:t/>
            </a:r>
            <a:br>
              <a:rPr lang="en-US" altLang="ko-KR" sz="2000" dirty="0">
                <a:solidFill>
                  <a:schemeClr val="bg2">
                    <a:lumMod val="10000"/>
                  </a:schemeClr>
                </a:solidFill>
              </a:rPr>
            </a:br>
            <a:r>
              <a:rPr lang="en-US" altLang="ko-KR" sz="2000" dirty="0">
                <a:solidFill>
                  <a:schemeClr val="bg2">
                    <a:lumMod val="10000"/>
                  </a:schemeClr>
                </a:solidFill>
              </a:rPr>
              <a:t/>
            </a:r>
            <a:br>
              <a:rPr lang="en-US" altLang="ko-KR" sz="2000" dirty="0">
                <a:solidFill>
                  <a:schemeClr val="bg2">
                    <a:lumMod val="10000"/>
                  </a:schemeClr>
                </a:solidFill>
              </a:rPr>
            </a:br>
            <a:r>
              <a:rPr lang="en-US" altLang="ko-KR" sz="2000" dirty="0">
                <a:solidFill>
                  <a:schemeClr val="bg2">
                    <a:lumMod val="10000"/>
                  </a:schemeClr>
                </a:solidFill>
              </a:rPr>
              <a:t/>
            </a:r>
            <a:br>
              <a:rPr lang="en-US" altLang="ko-KR" sz="2000" dirty="0">
                <a:solidFill>
                  <a:schemeClr val="bg2">
                    <a:lumMod val="10000"/>
                  </a:schemeClr>
                </a:solidFill>
              </a:rPr>
            </a:br>
            <a:r>
              <a:rPr lang="en-US" altLang="ko-KR" sz="2000" dirty="0">
                <a:solidFill>
                  <a:schemeClr val="bg2">
                    <a:lumMod val="10000"/>
                  </a:schemeClr>
                </a:solidFill>
              </a:rPr>
              <a:t/>
            </a:r>
            <a:br>
              <a:rPr lang="en-US" altLang="ko-KR" sz="2000" dirty="0">
                <a:solidFill>
                  <a:schemeClr val="bg2">
                    <a:lumMod val="10000"/>
                  </a:schemeClr>
                </a:solidFill>
              </a:rPr>
            </a:br>
            <a:r>
              <a:rPr lang="en-US" altLang="ko-KR" sz="2000" dirty="0">
                <a:solidFill>
                  <a:schemeClr val="bg2">
                    <a:lumMod val="10000"/>
                  </a:schemeClr>
                </a:solidFill>
              </a:rPr>
              <a:t/>
            </a:r>
            <a:br>
              <a:rPr lang="en-US" altLang="ko-KR" sz="2000" dirty="0">
                <a:solidFill>
                  <a:schemeClr val="bg2">
                    <a:lumMod val="10000"/>
                  </a:schemeClr>
                </a:solidFill>
              </a:rPr>
            </a:br>
            <a:r>
              <a:rPr lang="en-US" altLang="ko-KR" sz="2000" dirty="0">
                <a:solidFill>
                  <a:schemeClr val="bg2">
                    <a:lumMod val="10000"/>
                  </a:schemeClr>
                </a:solidFill>
              </a:rPr>
              <a:t/>
            </a:r>
            <a:br>
              <a:rPr lang="en-US" altLang="ko-KR" sz="2000" dirty="0">
                <a:solidFill>
                  <a:schemeClr val="bg2">
                    <a:lumMod val="10000"/>
                  </a:schemeClr>
                </a:solidFill>
              </a:rPr>
            </a:br>
            <a:endParaRPr lang="ko-KR" altLang="en-US" sz="2000" dirty="0">
              <a:solidFill>
                <a:schemeClr val="bg2">
                  <a:lumMod val="10000"/>
                </a:schemeClr>
              </a:solidFill>
            </a:endParaRPr>
          </a:p>
        </p:txBody>
      </p:sp>
      <p:sp>
        <p:nvSpPr>
          <p:cNvPr id="3" name="텍스트 개체 틀 2"/>
          <p:cNvSpPr>
            <a:spLocks noGrp="1"/>
          </p:cNvSpPr>
          <p:nvPr>
            <p:ph type="body" idx="1"/>
          </p:nvPr>
        </p:nvSpPr>
        <p:spPr>
          <a:xfrm>
            <a:off x="1367365" y="457200"/>
            <a:ext cx="6417734" cy="1095555"/>
          </a:xfrm>
        </p:spPr>
        <p:txBody>
          <a:bodyPr/>
          <a:lstStyle/>
          <a:p>
            <a:r>
              <a:rPr lang="ko-KR" altLang="en-US" sz="2800" dirty="0" smtClean="0">
                <a:solidFill>
                  <a:schemeClr val="accent5"/>
                </a:solidFill>
              </a:rPr>
              <a:t>일본 전통음식</a:t>
            </a:r>
            <a:endParaRPr lang="en-US" altLang="ko-KR" sz="2800" dirty="0" smtClean="0">
              <a:solidFill>
                <a:schemeClr val="accent5"/>
              </a:solidFill>
            </a:endParaRPr>
          </a:p>
          <a:p>
            <a:r>
              <a:rPr lang="ko-KR" altLang="en-US" sz="2800" dirty="0" err="1" smtClean="0">
                <a:solidFill>
                  <a:schemeClr val="accent5"/>
                </a:solidFill>
              </a:rPr>
              <a:t>낫토의</a:t>
            </a:r>
            <a:r>
              <a:rPr lang="ko-KR" altLang="en-US" sz="2800" dirty="0" smtClean="0">
                <a:solidFill>
                  <a:schemeClr val="accent5"/>
                </a:solidFill>
              </a:rPr>
              <a:t> 기원과 역사</a:t>
            </a:r>
            <a:endParaRPr lang="ko-KR" altLang="en-US" sz="2800" dirty="0">
              <a:solidFill>
                <a:schemeClr val="accent5"/>
              </a:solidFill>
            </a:endParaRPr>
          </a:p>
        </p:txBody>
      </p:sp>
    </p:spTree>
    <p:extLst>
      <p:ext uri="{BB962C8B-B14F-4D97-AF65-F5344CB8AC3E}">
        <p14:creationId xmlns:p14="http://schemas.microsoft.com/office/powerpoint/2010/main" val="4260902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randombar(horizontal)">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90032" y="620688"/>
            <a:ext cx="7772400" cy="6038905"/>
          </a:xfrm>
        </p:spPr>
        <p:txBody>
          <a:bodyPr>
            <a:normAutofit fontScale="90000"/>
          </a:bodyPr>
          <a:lstStyle/>
          <a:p>
            <a:r>
              <a:rPr lang="ko-KR" altLang="en-US" sz="2000" dirty="0">
                <a:solidFill>
                  <a:schemeClr val="bg2">
                    <a:lumMod val="10000"/>
                  </a:schemeClr>
                </a:solidFill>
              </a:rPr>
              <a:t>반면 </a:t>
            </a:r>
            <a:r>
              <a:rPr lang="ko-KR" altLang="en-US" sz="2000" dirty="0" err="1">
                <a:solidFill>
                  <a:schemeClr val="bg2">
                    <a:lumMod val="10000"/>
                  </a:schemeClr>
                </a:solidFill>
              </a:rPr>
              <a:t>시오카라낫토</a:t>
            </a:r>
            <a:r>
              <a:rPr lang="en-US" altLang="ko-KR" sz="2000" dirty="0">
                <a:solidFill>
                  <a:schemeClr val="bg2">
                    <a:lumMod val="10000"/>
                  </a:schemeClr>
                </a:solidFill>
              </a:rPr>
              <a:t>(</a:t>
            </a:r>
            <a:r>
              <a:rPr lang="ko-KR" altLang="en-US" sz="2000" dirty="0" err="1">
                <a:solidFill>
                  <a:schemeClr val="bg2">
                    <a:lumMod val="10000"/>
                  </a:schemeClr>
                </a:solidFill>
              </a:rPr>
              <a:t>塩辛納豆</a:t>
            </a:r>
            <a:r>
              <a:rPr lang="en-US" altLang="ko-KR" sz="2000" dirty="0">
                <a:solidFill>
                  <a:schemeClr val="bg2">
                    <a:lumMod val="10000"/>
                  </a:schemeClr>
                </a:solidFill>
              </a:rPr>
              <a:t>)</a:t>
            </a:r>
            <a:r>
              <a:rPr lang="ko-KR" altLang="en-US" sz="2000" dirty="0">
                <a:solidFill>
                  <a:schemeClr val="bg2">
                    <a:lumMod val="10000"/>
                  </a:schemeClr>
                </a:solidFill>
              </a:rPr>
              <a:t>는 중국 한</a:t>
            </a:r>
            <a:r>
              <a:rPr lang="en-US" altLang="ko-KR" sz="2000" dirty="0">
                <a:solidFill>
                  <a:schemeClr val="bg2">
                    <a:lumMod val="10000"/>
                  </a:schemeClr>
                </a:solidFill>
              </a:rPr>
              <a:t>(</a:t>
            </a:r>
            <a:r>
              <a:rPr lang="ko-KR" altLang="en-US" sz="2000" dirty="0">
                <a:solidFill>
                  <a:schemeClr val="bg2">
                    <a:lumMod val="10000"/>
                  </a:schemeClr>
                </a:solidFill>
              </a:rPr>
              <a:t>韓</a:t>
            </a:r>
            <a:r>
              <a:rPr lang="en-US" altLang="ko-KR" sz="2000" dirty="0">
                <a:solidFill>
                  <a:schemeClr val="bg2">
                    <a:lumMod val="10000"/>
                  </a:schemeClr>
                </a:solidFill>
              </a:rPr>
              <a:t>)</a:t>
            </a:r>
            <a:r>
              <a:rPr lang="ko-KR" altLang="en-US" sz="2000" dirty="0">
                <a:solidFill>
                  <a:schemeClr val="bg2">
                    <a:lumMod val="10000"/>
                  </a:schemeClr>
                </a:solidFill>
              </a:rPr>
              <a:t>시대의 ‘</a:t>
            </a:r>
            <a:r>
              <a:rPr lang="ko-KR" altLang="en-US" sz="2000" dirty="0" err="1">
                <a:solidFill>
                  <a:schemeClr val="bg2">
                    <a:lumMod val="10000"/>
                  </a:schemeClr>
                </a:solidFill>
              </a:rPr>
              <a:t>구끼</a:t>
            </a:r>
            <a:r>
              <a:rPr lang="en-US" altLang="ko-KR" sz="2000" dirty="0">
                <a:solidFill>
                  <a:schemeClr val="bg2">
                    <a:lumMod val="10000"/>
                  </a:schemeClr>
                </a:solidFill>
              </a:rPr>
              <a:t>(</a:t>
            </a:r>
            <a:r>
              <a:rPr lang="ko-KR" altLang="en-US" sz="2000" dirty="0">
                <a:solidFill>
                  <a:schemeClr val="bg2">
                    <a:lumMod val="10000"/>
                  </a:schemeClr>
                </a:solidFill>
              </a:rPr>
              <a:t>豉</a:t>
            </a:r>
            <a:r>
              <a:rPr lang="en-US" altLang="ko-KR" sz="2000" dirty="0">
                <a:solidFill>
                  <a:schemeClr val="bg2">
                    <a:lumMod val="10000"/>
                  </a:schemeClr>
                </a:solidFill>
              </a:rPr>
              <a:t>, </a:t>
            </a:r>
            <a:r>
              <a:rPr lang="ko-KR" altLang="en-US" sz="2000" dirty="0">
                <a:solidFill>
                  <a:schemeClr val="bg2">
                    <a:lumMod val="10000"/>
                  </a:schemeClr>
                </a:solidFill>
              </a:rPr>
              <a:t>대두를 누룩곰팡이로 발효시킨 일종의 메주</a:t>
            </a:r>
            <a:r>
              <a:rPr lang="en-US" altLang="ko-KR" sz="2000" dirty="0">
                <a:solidFill>
                  <a:schemeClr val="bg2">
                    <a:lumMod val="10000"/>
                  </a:schemeClr>
                </a:solidFill>
              </a:rPr>
              <a:t>)’</a:t>
            </a:r>
            <a:r>
              <a:rPr lang="ko-KR" altLang="en-US" sz="2000" dirty="0">
                <a:solidFill>
                  <a:schemeClr val="bg2">
                    <a:lumMod val="10000"/>
                  </a:schemeClr>
                </a:solidFill>
              </a:rPr>
              <a:t>에 소금</a:t>
            </a:r>
            <a:r>
              <a:rPr lang="en-US" altLang="ko-KR" sz="2000" dirty="0">
                <a:solidFill>
                  <a:schemeClr val="bg2">
                    <a:lumMod val="10000"/>
                  </a:schemeClr>
                </a:solidFill>
              </a:rPr>
              <a:t>(</a:t>
            </a:r>
            <a:r>
              <a:rPr lang="ko-KR" altLang="en-US" sz="2000" dirty="0">
                <a:solidFill>
                  <a:schemeClr val="bg2">
                    <a:lumMod val="10000"/>
                  </a:schemeClr>
                </a:solidFill>
              </a:rPr>
              <a:t>塩</a:t>
            </a:r>
            <a:r>
              <a:rPr lang="en-US" altLang="ko-KR" sz="2000" dirty="0">
                <a:solidFill>
                  <a:schemeClr val="bg2">
                    <a:lumMod val="10000"/>
                  </a:schemeClr>
                </a:solidFill>
              </a:rPr>
              <a:t>, </a:t>
            </a:r>
            <a:r>
              <a:rPr lang="ko-KR" altLang="en-US" sz="2000" dirty="0">
                <a:solidFill>
                  <a:schemeClr val="bg2">
                    <a:lumMod val="10000"/>
                  </a:schemeClr>
                </a:solidFill>
              </a:rPr>
              <a:t>しお</a:t>
            </a:r>
            <a:r>
              <a:rPr lang="en-US" altLang="ko-KR" sz="2000" dirty="0">
                <a:solidFill>
                  <a:schemeClr val="bg2">
                    <a:lumMod val="10000"/>
                  </a:schemeClr>
                </a:solidFill>
              </a:rPr>
              <a:t>, </a:t>
            </a:r>
            <a:r>
              <a:rPr lang="ko-KR" altLang="en-US" sz="2000" dirty="0">
                <a:solidFill>
                  <a:schemeClr val="bg2">
                    <a:lumMod val="10000"/>
                  </a:schemeClr>
                </a:solidFill>
              </a:rPr>
              <a:t>시오</a:t>
            </a:r>
            <a:r>
              <a:rPr lang="en-US" altLang="ko-KR" sz="2000" dirty="0">
                <a:solidFill>
                  <a:schemeClr val="bg2">
                    <a:lumMod val="10000"/>
                  </a:schemeClr>
                </a:solidFill>
              </a:rPr>
              <a:t>)</a:t>
            </a:r>
            <a:r>
              <a:rPr lang="ko-KR" altLang="en-US" sz="2000" dirty="0">
                <a:solidFill>
                  <a:schemeClr val="bg2">
                    <a:lumMod val="10000"/>
                  </a:schemeClr>
                </a:solidFill>
              </a:rPr>
              <a:t>을 넣어 만든 것에서 비롯된 것으로 알려져 있다</a:t>
            </a:r>
            <a:r>
              <a:rPr lang="en-US" altLang="ko-KR" sz="2000" dirty="0">
                <a:solidFill>
                  <a:schemeClr val="bg2">
                    <a:lumMod val="10000"/>
                  </a:schemeClr>
                </a:solidFill>
              </a:rPr>
              <a:t>. </a:t>
            </a:r>
            <a:r>
              <a:rPr lang="ko-KR" altLang="en-US" sz="2000" dirty="0">
                <a:solidFill>
                  <a:schemeClr val="bg2">
                    <a:lumMod val="10000"/>
                  </a:schemeClr>
                </a:solidFill>
              </a:rPr>
              <a:t>이 </a:t>
            </a:r>
            <a:r>
              <a:rPr lang="ko-KR" altLang="en-US" sz="2000" dirty="0" err="1">
                <a:solidFill>
                  <a:schemeClr val="bg2">
                    <a:lumMod val="10000"/>
                  </a:schemeClr>
                </a:solidFill>
              </a:rPr>
              <a:t>시오카라낫토</a:t>
            </a:r>
            <a:r>
              <a:rPr lang="en-US" altLang="ko-KR" sz="2000" dirty="0">
                <a:solidFill>
                  <a:schemeClr val="bg2">
                    <a:lumMod val="10000"/>
                  </a:schemeClr>
                </a:solidFill>
              </a:rPr>
              <a:t>(</a:t>
            </a:r>
            <a:r>
              <a:rPr lang="ko-KR" altLang="en-US" sz="2000" dirty="0" err="1">
                <a:solidFill>
                  <a:schemeClr val="bg2">
                    <a:lumMod val="10000"/>
                  </a:schemeClr>
                </a:solidFill>
              </a:rPr>
              <a:t>塩辛納豆</a:t>
            </a:r>
            <a:r>
              <a:rPr lang="en-US" altLang="ko-KR" sz="2000" dirty="0">
                <a:solidFill>
                  <a:schemeClr val="bg2">
                    <a:lumMod val="10000"/>
                  </a:schemeClr>
                </a:solidFill>
              </a:rPr>
              <a:t>)</a:t>
            </a:r>
            <a:r>
              <a:rPr lang="ko-KR" altLang="en-US" sz="2000" dirty="0">
                <a:solidFill>
                  <a:schemeClr val="bg2">
                    <a:lumMod val="10000"/>
                  </a:schemeClr>
                </a:solidFill>
              </a:rPr>
              <a:t>는 </a:t>
            </a:r>
            <a:r>
              <a:rPr lang="ko-KR" altLang="en-US" sz="2000" dirty="0" err="1">
                <a:solidFill>
                  <a:schemeClr val="bg2">
                    <a:lumMod val="10000"/>
                  </a:schemeClr>
                </a:solidFill>
              </a:rPr>
              <a:t>켄토우시</a:t>
            </a:r>
            <a:r>
              <a:rPr lang="en-US" altLang="ko-KR" sz="2000" dirty="0">
                <a:solidFill>
                  <a:schemeClr val="bg2">
                    <a:lumMod val="10000"/>
                  </a:schemeClr>
                </a:solidFill>
              </a:rPr>
              <a:t>(</a:t>
            </a:r>
            <a:r>
              <a:rPr lang="ko-KR" altLang="en-US" sz="2000" dirty="0" err="1">
                <a:solidFill>
                  <a:schemeClr val="bg2">
                    <a:lumMod val="10000"/>
                  </a:schemeClr>
                </a:solidFill>
              </a:rPr>
              <a:t>遣唐使</a:t>
            </a:r>
            <a:r>
              <a:rPr lang="en-US" altLang="ko-KR" sz="2000" dirty="0">
                <a:solidFill>
                  <a:schemeClr val="bg2">
                    <a:lumMod val="10000"/>
                  </a:schemeClr>
                </a:solidFill>
              </a:rPr>
              <a:t>, </a:t>
            </a:r>
            <a:r>
              <a:rPr lang="ko-KR" altLang="en-US" sz="2000" dirty="0">
                <a:solidFill>
                  <a:schemeClr val="bg2">
                    <a:lumMod val="10000"/>
                  </a:schemeClr>
                </a:solidFill>
              </a:rPr>
              <a:t>당나라에 파견 보낸 사절</a:t>
            </a:r>
            <a:r>
              <a:rPr lang="en-US" altLang="ko-KR" sz="2000" dirty="0">
                <a:solidFill>
                  <a:schemeClr val="bg2">
                    <a:lumMod val="10000"/>
                  </a:schemeClr>
                </a:solidFill>
              </a:rPr>
              <a:t>)</a:t>
            </a:r>
            <a:r>
              <a:rPr lang="ko-KR" altLang="en-US" sz="2000" dirty="0">
                <a:solidFill>
                  <a:schemeClr val="bg2">
                    <a:lumMod val="10000"/>
                  </a:schemeClr>
                </a:solidFill>
              </a:rPr>
              <a:t>를 통해 일본에 전해졌는데</a:t>
            </a:r>
            <a:r>
              <a:rPr lang="en-US" altLang="ko-KR" sz="2000" dirty="0">
                <a:solidFill>
                  <a:schemeClr val="bg2">
                    <a:lumMod val="10000"/>
                  </a:schemeClr>
                </a:solidFill>
              </a:rPr>
              <a:t>, </a:t>
            </a:r>
            <a:r>
              <a:rPr lang="ko-KR" altLang="en-US" sz="2000" dirty="0">
                <a:solidFill>
                  <a:schemeClr val="bg2">
                    <a:lumMod val="10000"/>
                  </a:schemeClr>
                </a:solidFill>
              </a:rPr>
              <a:t>특히 </a:t>
            </a:r>
            <a:r>
              <a:rPr lang="ko-KR" altLang="en-US" sz="2000" dirty="0" err="1">
                <a:solidFill>
                  <a:schemeClr val="bg2">
                    <a:lumMod val="10000"/>
                  </a:schemeClr>
                </a:solidFill>
              </a:rPr>
              <a:t>교토</a:t>
            </a:r>
            <a:r>
              <a:rPr lang="en-US" altLang="ko-KR" sz="2000" dirty="0">
                <a:solidFill>
                  <a:schemeClr val="bg2">
                    <a:lumMod val="10000"/>
                  </a:schemeClr>
                </a:solidFill>
              </a:rPr>
              <a:t>(</a:t>
            </a:r>
            <a:r>
              <a:rPr lang="ko-KR" altLang="en-US" sz="2000" dirty="0">
                <a:solidFill>
                  <a:schemeClr val="bg2">
                    <a:lumMod val="10000"/>
                  </a:schemeClr>
                </a:solidFill>
              </a:rPr>
              <a:t>京都</a:t>
            </a:r>
            <a:r>
              <a:rPr lang="en-US" altLang="ko-KR" sz="2000" dirty="0">
                <a:solidFill>
                  <a:schemeClr val="bg2">
                    <a:lumMod val="10000"/>
                  </a:schemeClr>
                </a:solidFill>
              </a:rPr>
              <a:t>)</a:t>
            </a:r>
            <a:r>
              <a:rPr lang="ko-KR" altLang="en-US" sz="2000" dirty="0">
                <a:solidFill>
                  <a:schemeClr val="bg2">
                    <a:lumMod val="10000"/>
                  </a:schemeClr>
                </a:solidFill>
              </a:rPr>
              <a:t>의 </a:t>
            </a:r>
            <a:r>
              <a:rPr lang="ko-KR" altLang="en-US" sz="2000" dirty="0" err="1">
                <a:solidFill>
                  <a:schemeClr val="bg2">
                    <a:lumMod val="10000"/>
                  </a:schemeClr>
                </a:solidFill>
              </a:rPr>
              <a:t>오테라</a:t>
            </a:r>
            <a:r>
              <a:rPr lang="en-US" altLang="ko-KR" sz="2000" dirty="0">
                <a:solidFill>
                  <a:schemeClr val="bg2">
                    <a:lumMod val="10000"/>
                  </a:schemeClr>
                </a:solidFill>
              </a:rPr>
              <a:t>(</a:t>
            </a:r>
            <a:r>
              <a:rPr lang="ko-KR" altLang="en-US" sz="2000" dirty="0">
                <a:solidFill>
                  <a:schemeClr val="bg2">
                    <a:lumMod val="10000"/>
                  </a:schemeClr>
                </a:solidFill>
              </a:rPr>
              <a:t>お寺</a:t>
            </a:r>
            <a:r>
              <a:rPr lang="en-US" altLang="ko-KR" sz="2000" dirty="0">
                <a:solidFill>
                  <a:schemeClr val="bg2">
                    <a:lumMod val="10000"/>
                  </a:schemeClr>
                </a:solidFill>
              </a:rPr>
              <a:t>, </a:t>
            </a:r>
            <a:r>
              <a:rPr lang="ko-KR" altLang="en-US" sz="2000" dirty="0">
                <a:solidFill>
                  <a:schemeClr val="bg2">
                    <a:lumMod val="10000"/>
                  </a:schemeClr>
                </a:solidFill>
              </a:rPr>
              <a:t>절</a:t>
            </a:r>
            <a:r>
              <a:rPr lang="en-US" altLang="ko-KR" sz="2000" dirty="0">
                <a:solidFill>
                  <a:schemeClr val="bg2">
                    <a:lumMod val="10000"/>
                  </a:schemeClr>
                </a:solidFill>
              </a:rPr>
              <a:t>)</a:t>
            </a:r>
            <a:r>
              <a:rPr lang="ko-KR" altLang="en-US" sz="2000" dirty="0">
                <a:solidFill>
                  <a:schemeClr val="bg2">
                    <a:lumMod val="10000"/>
                  </a:schemeClr>
                </a:solidFill>
              </a:rPr>
              <a:t>에서 만들어진 </a:t>
            </a:r>
            <a:r>
              <a:rPr lang="ko-KR" altLang="en-US" sz="2000" dirty="0" err="1">
                <a:solidFill>
                  <a:schemeClr val="bg2">
                    <a:lumMod val="10000"/>
                  </a:schemeClr>
                </a:solidFill>
              </a:rPr>
              <a:t>시오카라낫토는</a:t>
            </a:r>
            <a:r>
              <a:rPr lang="ko-KR" altLang="en-US" sz="2000" dirty="0">
                <a:solidFill>
                  <a:schemeClr val="bg2">
                    <a:lumMod val="10000"/>
                  </a:schemeClr>
                </a:solidFill>
              </a:rPr>
              <a:t> </a:t>
            </a:r>
            <a:r>
              <a:rPr lang="ko-KR" altLang="en-US" sz="2000" dirty="0" err="1">
                <a:solidFill>
                  <a:schemeClr val="bg2">
                    <a:lumMod val="10000"/>
                  </a:schemeClr>
                </a:solidFill>
              </a:rPr>
              <a:t>하마나코</a:t>
            </a:r>
            <a:r>
              <a:rPr lang="en-US" altLang="ko-KR" sz="2000" dirty="0">
                <a:solidFill>
                  <a:schemeClr val="bg2">
                    <a:lumMod val="10000"/>
                  </a:schemeClr>
                </a:solidFill>
              </a:rPr>
              <a:t>(</a:t>
            </a:r>
            <a:r>
              <a:rPr lang="ko-KR" altLang="en-US" sz="2000" dirty="0">
                <a:solidFill>
                  <a:schemeClr val="bg2">
                    <a:lumMod val="10000"/>
                  </a:schemeClr>
                </a:solidFill>
              </a:rPr>
              <a:t>浜名湖</a:t>
            </a:r>
            <a:r>
              <a:rPr lang="en-US" altLang="ko-KR" sz="2000" dirty="0">
                <a:solidFill>
                  <a:schemeClr val="bg2">
                    <a:lumMod val="10000"/>
                  </a:schemeClr>
                </a:solidFill>
              </a:rPr>
              <a:t>)</a:t>
            </a:r>
            <a:r>
              <a:rPr lang="ko-KR" altLang="en-US" sz="2000" dirty="0">
                <a:solidFill>
                  <a:schemeClr val="bg2">
                    <a:lumMod val="10000"/>
                  </a:schemeClr>
                </a:solidFill>
              </a:rPr>
              <a:t>의 호숫가에 있는 </a:t>
            </a:r>
            <a:r>
              <a:rPr lang="ko-KR" altLang="en-US" sz="2000" dirty="0" err="1">
                <a:solidFill>
                  <a:schemeClr val="bg2">
                    <a:lumMod val="10000"/>
                  </a:schemeClr>
                </a:solidFill>
              </a:rPr>
              <a:t>오테라에까지</a:t>
            </a:r>
            <a:r>
              <a:rPr lang="ko-KR" altLang="en-US" sz="2000" dirty="0">
                <a:solidFill>
                  <a:schemeClr val="bg2">
                    <a:lumMod val="10000"/>
                  </a:schemeClr>
                </a:solidFill>
              </a:rPr>
              <a:t> 전해져 </a:t>
            </a:r>
            <a:r>
              <a:rPr lang="ko-KR" altLang="en-US" sz="2000" dirty="0" err="1">
                <a:solidFill>
                  <a:schemeClr val="bg2">
                    <a:lumMod val="10000"/>
                  </a:schemeClr>
                </a:solidFill>
              </a:rPr>
              <a:t>하마낫토</a:t>
            </a:r>
            <a:r>
              <a:rPr lang="en-US" altLang="ko-KR" sz="2000" dirty="0">
                <a:solidFill>
                  <a:schemeClr val="bg2">
                    <a:lumMod val="10000"/>
                  </a:schemeClr>
                </a:solidFill>
              </a:rPr>
              <a:t>(</a:t>
            </a:r>
            <a:r>
              <a:rPr lang="ko-KR" altLang="en-US" sz="2000" dirty="0" err="1">
                <a:solidFill>
                  <a:schemeClr val="bg2">
                    <a:lumMod val="10000"/>
                  </a:schemeClr>
                </a:solidFill>
              </a:rPr>
              <a:t>浜納豆</a:t>
            </a:r>
            <a:r>
              <a:rPr lang="en-US" altLang="ko-KR" sz="2000" dirty="0">
                <a:solidFill>
                  <a:schemeClr val="bg2">
                    <a:lumMod val="10000"/>
                  </a:schemeClr>
                </a:solidFill>
              </a:rPr>
              <a:t>)</a:t>
            </a:r>
            <a:r>
              <a:rPr lang="ko-KR" altLang="en-US" sz="2000" dirty="0">
                <a:solidFill>
                  <a:schemeClr val="bg2">
                    <a:lumMod val="10000"/>
                  </a:schemeClr>
                </a:solidFill>
              </a:rPr>
              <a:t>라는 이 지역의 명물로 발전하기도 하였다</a:t>
            </a:r>
            <a:r>
              <a:rPr lang="en-US" altLang="ko-KR" sz="2000" dirty="0">
                <a:solidFill>
                  <a:schemeClr val="bg2">
                    <a:lumMod val="10000"/>
                  </a:schemeClr>
                </a:solidFill>
              </a:rPr>
              <a:t>. </a:t>
            </a:r>
            <a:r>
              <a:rPr lang="ko-KR" altLang="en-US" sz="2000" dirty="0" err="1">
                <a:solidFill>
                  <a:schemeClr val="bg2">
                    <a:lumMod val="10000"/>
                  </a:schemeClr>
                </a:solidFill>
              </a:rPr>
              <a:t>시오카라낫토는</a:t>
            </a:r>
            <a:r>
              <a:rPr lang="ko-KR" altLang="en-US" sz="2000" dirty="0">
                <a:solidFill>
                  <a:schemeClr val="bg2">
                    <a:lumMod val="10000"/>
                  </a:schemeClr>
                </a:solidFill>
              </a:rPr>
              <a:t> </a:t>
            </a:r>
            <a:r>
              <a:rPr lang="ko-KR" altLang="en-US" sz="2000" dirty="0" err="1">
                <a:solidFill>
                  <a:schemeClr val="bg2">
                    <a:lumMod val="10000"/>
                  </a:schemeClr>
                </a:solidFill>
              </a:rPr>
              <a:t>시오낫토</a:t>
            </a:r>
            <a:r>
              <a:rPr lang="en-US" altLang="ko-KR" sz="2000" dirty="0">
                <a:solidFill>
                  <a:schemeClr val="bg2">
                    <a:lumMod val="10000"/>
                  </a:schemeClr>
                </a:solidFill>
              </a:rPr>
              <a:t>(</a:t>
            </a:r>
            <a:r>
              <a:rPr lang="ko-KR" altLang="en-US" sz="2000" dirty="0" err="1">
                <a:solidFill>
                  <a:schemeClr val="bg2">
                    <a:lumMod val="10000"/>
                  </a:schemeClr>
                </a:solidFill>
              </a:rPr>
              <a:t>塩納豆</a:t>
            </a:r>
            <a:r>
              <a:rPr lang="en-US" altLang="ko-KR" sz="2000" dirty="0">
                <a:solidFill>
                  <a:schemeClr val="bg2">
                    <a:lumMod val="10000"/>
                  </a:schemeClr>
                </a:solidFill>
              </a:rPr>
              <a:t>), </a:t>
            </a:r>
            <a:r>
              <a:rPr lang="ko-KR" altLang="en-US" sz="2000" dirty="0" err="1">
                <a:solidFill>
                  <a:schemeClr val="bg2">
                    <a:lumMod val="10000"/>
                  </a:schemeClr>
                </a:solidFill>
              </a:rPr>
              <a:t>테라낫토</a:t>
            </a:r>
            <a:r>
              <a:rPr lang="en-US" altLang="ko-KR" sz="2000" dirty="0">
                <a:solidFill>
                  <a:schemeClr val="bg2">
                    <a:lumMod val="10000"/>
                  </a:schemeClr>
                </a:solidFill>
              </a:rPr>
              <a:t>(</a:t>
            </a:r>
            <a:r>
              <a:rPr lang="ko-KR" altLang="en-US" sz="2000" dirty="0" err="1">
                <a:solidFill>
                  <a:schemeClr val="bg2">
                    <a:lumMod val="10000"/>
                  </a:schemeClr>
                </a:solidFill>
              </a:rPr>
              <a:t>寺納豆</a:t>
            </a:r>
            <a:r>
              <a:rPr lang="en-US" altLang="ko-KR" sz="2000" dirty="0">
                <a:solidFill>
                  <a:schemeClr val="bg2">
                    <a:lumMod val="10000"/>
                  </a:schemeClr>
                </a:solidFill>
              </a:rPr>
              <a:t>), </a:t>
            </a:r>
            <a:r>
              <a:rPr lang="ko-KR" altLang="en-US" sz="2000" dirty="0" err="1">
                <a:solidFill>
                  <a:schemeClr val="bg2">
                    <a:lumMod val="10000"/>
                  </a:schemeClr>
                </a:solidFill>
              </a:rPr>
              <a:t>카라낫토</a:t>
            </a:r>
            <a:r>
              <a:rPr lang="en-US" altLang="ko-KR" sz="2000" dirty="0">
                <a:solidFill>
                  <a:schemeClr val="bg2">
                    <a:lumMod val="10000"/>
                  </a:schemeClr>
                </a:solidFill>
              </a:rPr>
              <a:t>(</a:t>
            </a:r>
            <a:r>
              <a:rPr lang="ko-KR" altLang="en-US" sz="2000" dirty="0" err="1">
                <a:solidFill>
                  <a:schemeClr val="bg2">
                    <a:lumMod val="10000"/>
                  </a:schemeClr>
                </a:solidFill>
              </a:rPr>
              <a:t>唐納豆</a:t>
            </a:r>
            <a:r>
              <a:rPr lang="en-US" altLang="ko-KR" sz="2000" dirty="0">
                <a:solidFill>
                  <a:schemeClr val="bg2">
                    <a:lumMod val="10000"/>
                  </a:schemeClr>
                </a:solidFill>
              </a:rPr>
              <a:t>), </a:t>
            </a:r>
            <a:r>
              <a:rPr lang="ko-KR" altLang="en-US" sz="2000" dirty="0" err="1">
                <a:solidFill>
                  <a:schemeClr val="bg2">
                    <a:lumMod val="10000"/>
                  </a:schemeClr>
                </a:solidFill>
              </a:rPr>
              <a:t>미소마메</a:t>
            </a:r>
            <a:r>
              <a:rPr lang="en-US" altLang="ko-KR" sz="2000" dirty="0">
                <a:solidFill>
                  <a:schemeClr val="bg2">
                    <a:lumMod val="10000"/>
                  </a:schemeClr>
                </a:solidFill>
              </a:rPr>
              <a:t>(</a:t>
            </a:r>
            <a:r>
              <a:rPr lang="ko-KR" altLang="en-US" sz="2000" dirty="0">
                <a:solidFill>
                  <a:schemeClr val="bg2">
                    <a:lumMod val="10000"/>
                  </a:schemeClr>
                </a:solidFill>
              </a:rPr>
              <a:t>みそ豆</a:t>
            </a:r>
            <a:r>
              <a:rPr lang="en-US" altLang="ko-KR" sz="2000" dirty="0">
                <a:solidFill>
                  <a:schemeClr val="bg2">
                    <a:lumMod val="10000"/>
                  </a:schemeClr>
                </a:solidFill>
              </a:rPr>
              <a:t>) </a:t>
            </a:r>
            <a:r>
              <a:rPr lang="ko-KR" altLang="en-US" sz="2000" dirty="0">
                <a:solidFill>
                  <a:schemeClr val="bg2">
                    <a:lumMod val="10000"/>
                  </a:schemeClr>
                </a:solidFill>
              </a:rPr>
              <a:t>등 다양한 이름으로 불렸다고 </a:t>
            </a:r>
            <a:r>
              <a:rPr lang="ko-KR" altLang="en-US" sz="2000" dirty="0" smtClean="0">
                <a:solidFill>
                  <a:schemeClr val="bg2">
                    <a:lumMod val="10000"/>
                  </a:schemeClr>
                </a:solidFill>
              </a:rPr>
              <a:t>한다</a:t>
            </a:r>
            <a:r>
              <a:rPr lang="en-US" altLang="ko-KR" sz="2000" dirty="0" smtClean="0">
                <a:solidFill>
                  <a:schemeClr val="bg2">
                    <a:lumMod val="10000"/>
                  </a:schemeClr>
                </a:solidFill>
              </a:rPr>
              <a:t>. </a:t>
            </a:r>
            <a:r>
              <a:rPr lang="ko-KR" altLang="en-US" sz="2000" dirty="0">
                <a:solidFill>
                  <a:schemeClr val="bg2">
                    <a:lumMod val="10000"/>
                  </a:schemeClr>
                </a:solidFill>
              </a:rPr>
              <a:t>이후 </a:t>
            </a:r>
            <a:r>
              <a:rPr lang="ko-KR" altLang="en-US" sz="2000" dirty="0" err="1">
                <a:solidFill>
                  <a:schemeClr val="bg2">
                    <a:lumMod val="10000"/>
                  </a:schemeClr>
                </a:solidFill>
              </a:rPr>
              <a:t>에도시대</a:t>
            </a:r>
            <a:r>
              <a:rPr lang="en-US" altLang="ko-KR" sz="2000" dirty="0">
                <a:solidFill>
                  <a:schemeClr val="bg2">
                    <a:lumMod val="10000"/>
                  </a:schemeClr>
                </a:solidFill>
              </a:rPr>
              <a:t>(</a:t>
            </a:r>
            <a:r>
              <a:rPr lang="ko-KR" altLang="en-US" sz="2000" dirty="0">
                <a:solidFill>
                  <a:schemeClr val="bg2">
                    <a:lumMod val="10000"/>
                  </a:schemeClr>
                </a:solidFill>
              </a:rPr>
              <a:t>江戸時代</a:t>
            </a:r>
            <a:r>
              <a:rPr lang="en-US" altLang="ko-KR" sz="2000" dirty="0">
                <a:solidFill>
                  <a:schemeClr val="bg2">
                    <a:lumMod val="10000"/>
                  </a:schemeClr>
                </a:solidFill>
              </a:rPr>
              <a:t>, 1603~1867)</a:t>
            </a:r>
            <a:r>
              <a:rPr lang="ko-KR" altLang="en-US" sz="2000" dirty="0">
                <a:solidFill>
                  <a:schemeClr val="bg2">
                    <a:lumMod val="10000"/>
                  </a:schemeClr>
                </a:solidFill>
              </a:rPr>
              <a:t>에는 </a:t>
            </a:r>
            <a:r>
              <a:rPr lang="ko-KR" altLang="en-US" sz="2000" dirty="0" err="1">
                <a:solidFill>
                  <a:schemeClr val="bg2">
                    <a:lumMod val="10000"/>
                  </a:schemeClr>
                </a:solidFill>
              </a:rPr>
              <a:t>낫토가</a:t>
            </a:r>
            <a:r>
              <a:rPr lang="ko-KR" altLang="en-US" sz="2000" dirty="0">
                <a:solidFill>
                  <a:schemeClr val="bg2">
                    <a:lumMod val="10000"/>
                  </a:schemeClr>
                </a:solidFill>
              </a:rPr>
              <a:t> </a:t>
            </a:r>
            <a:r>
              <a:rPr lang="ko-KR" altLang="en-US" sz="2000" dirty="0" err="1">
                <a:solidFill>
                  <a:schemeClr val="bg2">
                    <a:lumMod val="10000"/>
                  </a:schemeClr>
                </a:solidFill>
              </a:rPr>
              <a:t>교토</a:t>
            </a:r>
            <a:r>
              <a:rPr lang="en-US" altLang="ko-KR" sz="2000" dirty="0">
                <a:solidFill>
                  <a:schemeClr val="bg2">
                    <a:lumMod val="10000"/>
                  </a:schemeClr>
                </a:solidFill>
              </a:rPr>
              <a:t>(</a:t>
            </a:r>
            <a:r>
              <a:rPr lang="ko-KR" altLang="en-US" sz="2000" dirty="0">
                <a:solidFill>
                  <a:schemeClr val="bg2">
                    <a:lumMod val="10000"/>
                  </a:schemeClr>
                </a:solidFill>
              </a:rPr>
              <a:t>京都</a:t>
            </a:r>
            <a:r>
              <a:rPr lang="en-US" altLang="ko-KR" sz="2000" dirty="0">
                <a:solidFill>
                  <a:schemeClr val="bg2">
                    <a:lumMod val="10000"/>
                  </a:schemeClr>
                </a:solidFill>
              </a:rPr>
              <a:t>)</a:t>
            </a:r>
            <a:r>
              <a:rPr lang="ko-KR" altLang="en-US" sz="2000" dirty="0">
                <a:solidFill>
                  <a:schemeClr val="bg2">
                    <a:lumMod val="10000"/>
                  </a:schemeClr>
                </a:solidFill>
              </a:rPr>
              <a:t>에서 에도</a:t>
            </a:r>
            <a:r>
              <a:rPr lang="en-US" altLang="ko-KR" sz="2000" dirty="0">
                <a:solidFill>
                  <a:schemeClr val="bg2">
                    <a:lumMod val="10000"/>
                  </a:schemeClr>
                </a:solidFill>
              </a:rPr>
              <a:t>(</a:t>
            </a:r>
            <a:r>
              <a:rPr lang="ko-KR" altLang="en-US" sz="2000" dirty="0">
                <a:solidFill>
                  <a:schemeClr val="bg2">
                    <a:lumMod val="10000"/>
                  </a:schemeClr>
                </a:solidFill>
              </a:rPr>
              <a:t>江戸</a:t>
            </a:r>
            <a:r>
              <a:rPr lang="en-US" altLang="ko-KR" sz="2000" dirty="0">
                <a:solidFill>
                  <a:schemeClr val="bg2">
                    <a:lumMod val="10000"/>
                  </a:schemeClr>
                </a:solidFill>
              </a:rPr>
              <a:t>)</a:t>
            </a:r>
            <a:r>
              <a:rPr lang="ko-KR" altLang="en-US" sz="2000" dirty="0">
                <a:solidFill>
                  <a:schemeClr val="bg2">
                    <a:lumMod val="10000"/>
                  </a:schemeClr>
                </a:solidFill>
              </a:rPr>
              <a:t>로 전해지면서 본격적으로 대중화되었다</a:t>
            </a:r>
            <a:r>
              <a:rPr lang="en-US" altLang="ko-KR" sz="2000" dirty="0">
                <a:solidFill>
                  <a:schemeClr val="bg2">
                    <a:lumMod val="10000"/>
                  </a:schemeClr>
                </a:solidFill>
              </a:rPr>
              <a:t>. </a:t>
            </a:r>
            <a:r>
              <a:rPr lang="ko-KR" altLang="en-US" sz="2000" dirty="0">
                <a:solidFill>
                  <a:schemeClr val="bg2">
                    <a:lumMod val="10000"/>
                  </a:schemeClr>
                </a:solidFill>
              </a:rPr>
              <a:t>대두 수확철인 가을과 겨울에만 먹을 수 있었던 </a:t>
            </a:r>
            <a:r>
              <a:rPr lang="ko-KR" altLang="en-US" sz="2000" dirty="0" err="1">
                <a:solidFill>
                  <a:schemeClr val="bg2">
                    <a:lumMod val="10000"/>
                  </a:schemeClr>
                </a:solidFill>
              </a:rPr>
              <a:t>낫토는</a:t>
            </a:r>
            <a:r>
              <a:rPr lang="ko-KR" altLang="en-US" sz="2000" dirty="0">
                <a:solidFill>
                  <a:schemeClr val="bg2">
                    <a:lumMod val="10000"/>
                  </a:schemeClr>
                </a:solidFill>
              </a:rPr>
              <a:t> </a:t>
            </a:r>
            <a:r>
              <a:rPr lang="ko-KR" altLang="en-US" sz="2000" dirty="0" err="1">
                <a:solidFill>
                  <a:schemeClr val="bg2">
                    <a:lumMod val="10000"/>
                  </a:schemeClr>
                </a:solidFill>
              </a:rPr>
              <a:t>에도시대의</a:t>
            </a:r>
            <a:r>
              <a:rPr lang="ko-KR" altLang="en-US" sz="2000" dirty="0">
                <a:solidFill>
                  <a:schemeClr val="bg2">
                    <a:lumMod val="10000"/>
                  </a:schemeClr>
                </a:solidFill>
              </a:rPr>
              <a:t> 상업화로 인하여 길거리에서 언제든 원하는 만큼 살 수 있게 되었다</a:t>
            </a:r>
            <a:r>
              <a:rPr lang="en-US" altLang="ko-KR" sz="2000" dirty="0">
                <a:solidFill>
                  <a:schemeClr val="bg2">
                    <a:lumMod val="10000"/>
                  </a:schemeClr>
                </a:solidFill>
              </a:rPr>
              <a:t>. </a:t>
            </a:r>
            <a:r>
              <a:rPr lang="ko-KR" altLang="en-US" sz="2000" dirty="0">
                <a:solidFill>
                  <a:schemeClr val="bg2">
                    <a:lumMod val="10000"/>
                  </a:schemeClr>
                </a:solidFill>
              </a:rPr>
              <a:t>이전까지는 미소시루</a:t>
            </a:r>
            <a:r>
              <a:rPr lang="en-US" altLang="ko-KR" sz="2000" dirty="0">
                <a:solidFill>
                  <a:schemeClr val="bg2">
                    <a:lumMod val="10000"/>
                  </a:schemeClr>
                </a:solidFill>
              </a:rPr>
              <a:t>(</a:t>
            </a:r>
            <a:r>
              <a:rPr lang="ko-KR" altLang="en-US" sz="2000" dirty="0" err="1">
                <a:solidFill>
                  <a:schemeClr val="bg2">
                    <a:lumMod val="10000"/>
                  </a:schemeClr>
                </a:solidFill>
              </a:rPr>
              <a:t>味噌汁</a:t>
            </a:r>
            <a:r>
              <a:rPr lang="en-US" altLang="ko-KR" sz="2000" dirty="0">
                <a:solidFill>
                  <a:schemeClr val="bg2">
                    <a:lumMod val="10000"/>
                  </a:schemeClr>
                </a:solidFill>
              </a:rPr>
              <a:t>, </a:t>
            </a:r>
            <a:r>
              <a:rPr lang="ko-KR" altLang="en-US" sz="2000" dirty="0">
                <a:solidFill>
                  <a:schemeClr val="bg2">
                    <a:lumMod val="10000"/>
                  </a:schemeClr>
                </a:solidFill>
              </a:rPr>
              <a:t>된장국</a:t>
            </a:r>
            <a:r>
              <a:rPr lang="en-US" altLang="ko-KR" sz="2000" dirty="0">
                <a:solidFill>
                  <a:schemeClr val="bg2">
                    <a:lumMod val="10000"/>
                  </a:schemeClr>
                </a:solidFill>
              </a:rPr>
              <a:t>), </a:t>
            </a:r>
            <a:r>
              <a:rPr lang="ko-KR" altLang="en-US" sz="2000" dirty="0" err="1">
                <a:solidFill>
                  <a:schemeClr val="bg2">
                    <a:lumMod val="10000"/>
                  </a:schemeClr>
                </a:solidFill>
              </a:rPr>
              <a:t>오싱코</a:t>
            </a:r>
            <a:r>
              <a:rPr lang="en-US" altLang="ko-KR" sz="2000" dirty="0">
                <a:solidFill>
                  <a:schemeClr val="bg2">
                    <a:lumMod val="10000"/>
                  </a:schemeClr>
                </a:solidFill>
              </a:rPr>
              <a:t>(</a:t>
            </a:r>
            <a:r>
              <a:rPr lang="ko-KR" altLang="en-US" sz="2000" dirty="0">
                <a:solidFill>
                  <a:schemeClr val="bg2">
                    <a:lumMod val="10000"/>
                  </a:schemeClr>
                </a:solidFill>
              </a:rPr>
              <a:t>お</a:t>
            </a:r>
            <a:r>
              <a:rPr lang="ko-KR" altLang="en-US" sz="2000" dirty="0" err="1">
                <a:solidFill>
                  <a:schemeClr val="bg2">
                    <a:lumMod val="10000"/>
                  </a:schemeClr>
                </a:solidFill>
              </a:rPr>
              <a:t>新香</a:t>
            </a:r>
            <a:r>
              <a:rPr lang="en-US" altLang="ko-KR" sz="2000" dirty="0">
                <a:solidFill>
                  <a:schemeClr val="bg2">
                    <a:lumMod val="10000"/>
                  </a:schemeClr>
                </a:solidFill>
              </a:rPr>
              <a:t>, </a:t>
            </a:r>
            <a:r>
              <a:rPr lang="ko-KR" altLang="en-US" sz="2000" dirty="0">
                <a:solidFill>
                  <a:schemeClr val="bg2">
                    <a:lumMod val="10000"/>
                  </a:schemeClr>
                </a:solidFill>
              </a:rPr>
              <a:t>일본의 절임 </a:t>
            </a:r>
            <a:r>
              <a:rPr lang="ko-KR" altLang="en-US" sz="2000" dirty="0" err="1">
                <a:solidFill>
                  <a:schemeClr val="bg2">
                    <a:lumMod val="10000"/>
                  </a:schemeClr>
                </a:solidFill>
              </a:rPr>
              <a:t>김치류</a:t>
            </a:r>
            <a:r>
              <a:rPr lang="en-US" altLang="ko-KR" sz="2000" dirty="0">
                <a:solidFill>
                  <a:schemeClr val="bg2">
                    <a:lumMod val="10000"/>
                  </a:schemeClr>
                </a:solidFill>
              </a:rPr>
              <a:t>)</a:t>
            </a:r>
            <a:r>
              <a:rPr lang="ko-KR" altLang="en-US" sz="2000" dirty="0">
                <a:solidFill>
                  <a:schemeClr val="bg2">
                    <a:lumMod val="10000"/>
                  </a:schemeClr>
                </a:solidFill>
              </a:rPr>
              <a:t>가 가장 기본적인 아침 상차림이었다면</a:t>
            </a:r>
            <a:r>
              <a:rPr lang="en-US" altLang="ko-KR" sz="2000" dirty="0">
                <a:solidFill>
                  <a:schemeClr val="bg2">
                    <a:lumMod val="10000"/>
                  </a:schemeClr>
                </a:solidFill>
              </a:rPr>
              <a:t>, </a:t>
            </a:r>
            <a:r>
              <a:rPr lang="ko-KR" altLang="en-US" sz="2000" dirty="0">
                <a:solidFill>
                  <a:schemeClr val="bg2">
                    <a:lumMod val="10000"/>
                  </a:schemeClr>
                </a:solidFill>
              </a:rPr>
              <a:t>이 시기부터는 여기에 </a:t>
            </a:r>
            <a:r>
              <a:rPr lang="ko-KR" altLang="en-US" sz="2000" dirty="0" err="1">
                <a:solidFill>
                  <a:schemeClr val="bg2">
                    <a:lumMod val="10000"/>
                  </a:schemeClr>
                </a:solidFill>
              </a:rPr>
              <a:t>낫토</a:t>
            </a:r>
            <a:r>
              <a:rPr lang="en-US" altLang="ko-KR" sz="2000" dirty="0">
                <a:solidFill>
                  <a:schemeClr val="bg2">
                    <a:lumMod val="10000"/>
                  </a:schemeClr>
                </a:solidFill>
              </a:rPr>
              <a:t>(</a:t>
            </a:r>
            <a:r>
              <a:rPr lang="ko-KR" altLang="en-US" sz="2000" dirty="0" err="1">
                <a:solidFill>
                  <a:schemeClr val="bg2">
                    <a:lumMod val="10000"/>
                  </a:schemeClr>
                </a:solidFill>
              </a:rPr>
              <a:t>納豆</a:t>
            </a:r>
            <a:r>
              <a:rPr lang="en-US" altLang="ko-KR" sz="2000" dirty="0">
                <a:solidFill>
                  <a:schemeClr val="bg2">
                    <a:lumMod val="10000"/>
                  </a:schemeClr>
                </a:solidFill>
              </a:rPr>
              <a:t>)</a:t>
            </a:r>
            <a:r>
              <a:rPr lang="ko-KR" altLang="en-US" sz="2000" dirty="0">
                <a:solidFill>
                  <a:schemeClr val="bg2">
                    <a:lumMod val="10000"/>
                  </a:schemeClr>
                </a:solidFill>
              </a:rPr>
              <a:t>가 더해진 아침상이 기본이 되었다</a:t>
            </a:r>
            <a:r>
              <a:rPr lang="en-US" altLang="ko-KR" sz="2000" dirty="0">
                <a:solidFill>
                  <a:schemeClr val="bg2">
                    <a:lumMod val="10000"/>
                  </a:schemeClr>
                </a:solidFill>
              </a:rPr>
              <a:t>. </a:t>
            </a:r>
            <a:r>
              <a:rPr lang="ko-KR" altLang="en-US" sz="2000" dirty="0">
                <a:solidFill>
                  <a:schemeClr val="bg2">
                    <a:lumMod val="10000"/>
                  </a:schemeClr>
                </a:solidFill>
              </a:rPr>
              <a:t>또한 </a:t>
            </a:r>
            <a:r>
              <a:rPr lang="ko-KR" altLang="en-US" sz="2000" dirty="0" err="1">
                <a:solidFill>
                  <a:schemeClr val="bg2">
                    <a:lumMod val="10000"/>
                  </a:schemeClr>
                </a:solidFill>
              </a:rPr>
              <a:t>메이지시대</a:t>
            </a:r>
            <a:r>
              <a:rPr lang="en-US" altLang="ko-KR" sz="2000" dirty="0">
                <a:solidFill>
                  <a:schemeClr val="bg2">
                    <a:lumMod val="10000"/>
                  </a:schemeClr>
                </a:solidFill>
              </a:rPr>
              <a:t>(</a:t>
            </a:r>
            <a:r>
              <a:rPr lang="ko-KR" altLang="en-US" sz="2000" dirty="0">
                <a:solidFill>
                  <a:schemeClr val="bg2">
                    <a:lumMod val="10000"/>
                  </a:schemeClr>
                </a:solidFill>
              </a:rPr>
              <a:t>明治時代</a:t>
            </a:r>
            <a:r>
              <a:rPr lang="en-US" altLang="ko-KR" sz="2000" dirty="0">
                <a:solidFill>
                  <a:schemeClr val="bg2">
                    <a:lumMod val="10000"/>
                  </a:schemeClr>
                </a:solidFill>
              </a:rPr>
              <a:t>, 1868~1912)</a:t>
            </a:r>
            <a:r>
              <a:rPr lang="ko-KR" altLang="en-US" sz="2000" dirty="0">
                <a:solidFill>
                  <a:schemeClr val="bg2">
                    <a:lumMod val="10000"/>
                  </a:schemeClr>
                </a:solidFill>
              </a:rPr>
              <a:t>까지는 인공 배양한 </a:t>
            </a:r>
            <a:r>
              <a:rPr lang="ko-KR" altLang="en-US" sz="2000" dirty="0" err="1">
                <a:solidFill>
                  <a:schemeClr val="bg2">
                    <a:lumMod val="10000"/>
                  </a:schemeClr>
                </a:solidFill>
              </a:rPr>
              <a:t>낫토균을</a:t>
            </a:r>
            <a:r>
              <a:rPr lang="ko-KR" altLang="en-US" sz="2000" dirty="0">
                <a:solidFill>
                  <a:schemeClr val="bg2">
                    <a:lumMod val="10000"/>
                  </a:schemeClr>
                </a:solidFill>
              </a:rPr>
              <a:t> 사용하는 오늘날과는 달리 천연 </a:t>
            </a:r>
            <a:r>
              <a:rPr lang="ko-KR" altLang="en-US" sz="2000" dirty="0" err="1">
                <a:solidFill>
                  <a:schemeClr val="bg2">
                    <a:lumMod val="10000"/>
                  </a:schemeClr>
                </a:solidFill>
              </a:rPr>
              <a:t>낫토균</a:t>
            </a:r>
            <a:r>
              <a:rPr lang="en-US" altLang="ko-KR" sz="2000" dirty="0">
                <a:solidFill>
                  <a:schemeClr val="bg2">
                    <a:lumMod val="10000"/>
                  </a:schemeClr>
                </a:solidFill>
              </a:rPr>
              <a:t>(</a:t>
            </a:r>
            <a:r>
              <a:rPr lang="ko-KR" altLang="en-US" sz="2000" dirty="0" err="1">
                <a:solidFill>
                  <a:schemeClr val="bg2">
                    <a:lumMod val="10000"/>
                  </a:schemeClr>
                </a:solidFill>
              </a:rPr>
              <a:t>納豆菌</a:t>
            </a:r>
            <a:r>
              <a:rPr lang="en-US" altLang="ko-KR" sz="2000" dirty="0">
                <a:solidFill>
                  <a:schemeClr val="bg2">
                    <a:lumMod val="10000"/>
                  </a:schemeClr>
                </a:solidFill>
              </a:rPr>
              <a:t>)</a:t>
            </a:r>
            <a:r>
              <a:rPr lang="ko-KR" altLang="en-US" sz="2000" dirty="0">
                <a:solidFill>
                  <a:schemeClr val="bg2">
                    <a:lumMod val="10000"/>
                  </a:schemeClr>
                </a:solidFill>
              </a:rPr>
              <a:t>만을 이용해 </a:t>
            </a:r>
            <a:r>
              <a:rPr lang="ko-KR" altLang="en-US" sz="2000" dirty="0" err="1">
                <a:solidFill>
                  <a:schemeClr val="bg2">
                    <a:lumMod val="10000"/>
                  </a:schemeClr>
                </a:solidFill>
              </a:rPr>
              <a:t>낫토를</a:t>
            </a:r>
            <a:r>
              <a:rPr lang="ko-KR" altLang="en-US" sz="2000" dirty="0">
                <a:solidFill>
                  <a:schemeClr val="bg2">
                    <a:lumMod val="10000"/>
                  </a:schemeClr>
                </a:solidFill>
              </a:rPr>
              <a:t> 만들었다고 한다</a:t>
            </a:r>
            <a:r>
              <a:rPr lang="en-US" altLang="ko-KR" sz="2000" dirty="0" smtClean="0">
                <a:solidFill>
                  <a:schemeClr val="bg2">
                    <a:lumMod val="10000"/>
                  </a:schemeClr>
                </a:solidFill>
              </a:rPr>
              <a:t>. </a:t>
            </a:r>
            <a:r>
              <a:rPr lang="ko-KR" altLang="en-US" sz="2000" dirty="0">
                <a:solidFill>
                  <a:schemeClr val="bg2">
                    <a:lumMod val="10000"/>
                  </a:schemeClr>
                </a:solidFill>
              </a:rPr>
              <a:t>오늘날의 </a:t>
            </a:r>
            <a:r>
              <a:rPr lang="ko-KR" altLang="en-US" sz="2000" dirty="0" err="1">
                <a:solidFill>
                  <a:schemeClr val="bg2">
                    <a:lumMod val="10000"/>
                  </a:schemeClr>
                </a:solidFill>
              </a:rPr>
              <a:t>낫토는</a:t>
            </a:r>
            <a:r>
              <a:rPr lang="ko-KR" altLang="en-US" sz="2000" dirty="0">
                <a:solidFill>
                  <a:schemeClr val="bg2">
                    <a:lumMod val="10000"/>
                  </a:schemeClr>
                </a:solidFill>
              </a:rPr>
              <a:t> 진액이 실처럼 끈적끈적하게 늘어나는 </a:t>
            </a:r>
            <a:r>
              <a:rPr lang="ko-KR" altLang="en-US" sz="2000" dirty="0" err="1">
                <a:solidFill>
                  <a:schemeClr val="bg2">
                    <a:lumMod val="10000"/>
                  </a:schemeClr>
                </a:solidFill>
              </a:rPr>
              <a:t>이토히키낫토가</a:t>
            </a:r>
            <a:r>
              <a:rPr lang="ko-KR" altLang="en-US" sz="2000" dirty="0">
                <a:solidFill>
                  <a:schemeClr val="bg2">
                    <a:lumMod val="10000"/>
                  </a:schemeClr>
                </a:solidFill>
              </a:rPr>
              <a:t> 주를 이루고 있으며</a:t>
            </a:r>
            <a:r>
              <a:rPr lang="en-US" altLang="ko-KR" sz="2000" dirty="0">
                <a:solidFill>
                  <a:schemeClr val="bg2">
                    <a:lumMod val="10000"/>
                  </a:schemeClr>
                </a:solidFill>
              </a:rPr>
              <a:t>, </a:t>
            </a:r>
            <a:r>
              <a:rPr lang="ko-KR" altLang="en-US" sz="2000" dirty="0">
                <a:solidFill>
                  <a:schemeClr val="bg2">
                    <a:lumMod val="10000"/>
                  </a:schemeClr>
                </a:solidFill>
              </a:rPr>
              <a:t>현대인들의 기호에 맞게 발효 및 숙성 과정에서 지니게 되는 특유의 냄새를 제거한 제품도 출시되고 있다</a:t>
            </a:r>
            <a:r>
              <a:rPr lang="en-US" altLang="ko-KR" sz="2000" dirty="0" smtClean="0">
                <a:solidFill>
                  <a:schemeClr val="bg2">
                    <a:lumMod val="10000"/>
                  </a:schemeClr>
                </a:solidFill>
              </a:rPr>
              <a:t>.</a:t>
            </a:r>
            <a:br>
              <a:rPr lang="en-US" altLang="ko-KR" sz="2000" dirty="0" smtClean="0">
                <a:solidFill>
                  <a:schemeClr val="bg2">
                    <a:lumMod val="10000"/>
                  </a:schemeClr>
                </a:solidFill>
              </a:rPr>
            </a:br>
            <a:r>
              <a:rPr lang="ko-KR" altLang="en-US" sz="2000" dirty="0" smtClean="0">
                <a:solidFill>
                  <a:schemeClr val="bg2">
                    <a:lumMod val="10000"/>
                  </a:schemeClr>
                </a:solidFill>
              </a:rPr>
              <a:t>참고자료</a:t>
            </a:r>
            <a:r>
              <a:rPr lang="en-US" altLang="ko-KR" sz="2000" dirty="0">
                <a:solidFill>
                  <a:schemeClr val="bg2">
                    <a:lumMod val="10000"/>
                  </a:schemeClr>
                </a:solidFill>
              </a:rPr>
              <a:t>: https://terms.naver.com/entry.naver?docId=3406319&amp;cid=48180&amp;categoryId=48254</a:t>
            </a:r>
            <a:br>
              <a:rPr lang="en-US" altLang="ko-KR" sz="2000" dirty="0">
                <a:solidFill>
                  <a:schemeClr val="bg2">
                    <a:lumMod val="10000"/>
                  </a:schemeClr>
                </a:solidFill>
              </a:rPr>
            </a:br>
            <a:r>
              <a:rPr lang="en-US" altLang="ko-KR" sz="2000" dirty="0">
                <a:solidFill>
                  <a:schemeClr val="bg2">
                    <a:lumMod val="10000"/>
                  </a:schemeClr>
                </a:solidFill>
              </a:rPr>
              <a:t/>
            </a:r>
            <a:br>
              <a:rPr lang="en-US" altLang="ko-KR" sz="2000" dirty="0">
                <a:solidFill>
                  <a:schemeClr val="bg2">
                    <a:lumMod val="10000"/>
                  </a:schemeClr>
                </a:solidFill>
              </a:rPr>
            </a:br>
            <a:r>
              <a:rPr lang="en-US" altLang="ko-KR" sz="2000" dirty="0">
                <a:solidFill>
                  <a:schemeClr val="bg2">
                    <a:lumMod val="10000"/>
                  </a:schemeClr>
                </a:solidFill>
              </a:rPr>
              <a:t/>
            </a:r>
            <a:br>
              <a:rPr lang="en-US" altLang="ko-KR" sz="2000" dirty="0">
                <a:solidFill>
                  <a:schemeClr val="bg2">
                    <a:lumMod val="10000"/>
                  </a:schemeClr>
                </a:solidFill>
              </a:rPr>
            </a:br>
            <a:r>
              <a:rPr lang="en-US" altLang="ko-KR" sz="2000" dirty="0">
                <a:solidFill>
                  <a:schemeClr val="bg2">
                    <a:lumMod val="10000"/>
                  </a:schemeClr>
                </a:solidFill>
              </a:rPr>
              <a:t/>
            </a:r>
            <a:br>
              <a:rPr lang="en-US" altLang="ko-KR" sz="2000" dirty="0">
                <a:solidFill>
                  <a:schemeClr val="bg2">
                    <a:lumMod val="10000"/>
                  </a:schemeClr>
                </a:solidFill>
              </a:rPr>
            </a:br>
            <a:r>
              <a:rPr lang="en-US" altLang="ko-KR" sz="2000" dirty="0">
                <a:solidFill>
                  <a:schemeClr val="bg2">
                    <a:lumMod val="10000"/>
                  </a:schemeClr>
                </a:solidFill>
              </a:rPr>
              <a:t/>
            </a:r>
            <a:br>
              <a:rPr lang="en-US" altLang="ko-KR" sz="2000" dirty="0">
                <a:solidFill>
                  <a:schemeClr val="bg2">
                    <a:lumMod val="10000"/>
                  </a:schemeClr>
                </a:solidFill>
              </a:rPr>
            </a:br>
            <a:endParaRPr lang="ko-KR" altLang="en-US" sz="2000" dirty="0">
              <a:solidFill>
                <a:schemeClr val="bg2">
                  <a:lumMod val="10000"/>
                </a:schemeClr>
              </a:solidFill>
            </a:endParaRPr>
          </a:p>
        </p:txBody>
      </p:sp>
      <p:sp>
        <p:nvSpPr>
          <p:cNvPr id="3" name="텍스트 개체 틀 2"/>
          <p:cNvSpPr>
            <a:spLocks noGrp="1"/>
          </p:cNvSpPr>
          <p:nvPr>
            <p:ph type="body" idx="1"/>
          </p:nvPr>
        </p:nvSpPr>
        <p:spPr>
          <a:xfrm>
            <a:off x="1331640" y="188641"/>
            <a:ext cx="6417734" cy="268560"/>
          </a:xfrm>
        </p:spPr>
        <p:txBody>
          <a:bodyPr>
            <a:normAutofit fontScale="70000" lnSpcReduction="20000"/>
          </a:bodyPr>
          <a:lstStyle/>
          <a:p>
            <a:endParaRPr lang="ko-KR" altLang="en-US" dirty="0"/>
          </a:p>
        </p:txBody>
      </p:sp>
    </p:spTree>
    <p:extLst>
      <p:ext uri="{BB962C8B-B14F-4D97-AF65-F5344CB8AC3E}">
        <p14:creationId xmlns:p14="http://schemas.microsoft.com/office/powerpoint/2010/main" val="3622719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ko-KR" altLang="en-US" dirty="0" err="1" smtClean="0"/>
              <a:t>아게모노</a:t>
            </a:r>
            <a:endParaRPr lang="en-US" altLang="ko-KR" dirty="0" smtClean="0"/>
          </a:p>
          <a:p>
            <a:r>
              <a:rPr lang="ko-KR" altLang="en-US" dirty="0" err="1" smtClean="0"/>
              <a:t>소바</a:t>
            </a:r>
            <a:endParaRPr lang="en-US" altLang="ko-KR" dirty="0" smtClean="0"/>
          </a:p>
          <a:p>
            <a:r>
              <a:rPr lang="ko-KR" altLang="en-US" dirty="0" err="1" smtClean="0"/>
              <a:t>우메보시</a:t>
            </a:r>
            <a:endParaRPr lang="en-US" altLang="ko-KR" dirty="0" smtClean="0"/>
          </a:p>
          <a:p>
            <a:r>
              <a:rPr lang="ko-KR" altLang="en-US" dirty="0" err="1" smtClean="0"/>
              <a:t>오코노미야키</a:t>
            </a:r>
            <a:endParaRPr lang="ko-KR" altLang="en-US" dirty="0"/>
          </a:p>
        </p:txBody>
      </p:sp>
      <p:sp>
        <p:nvSpPr>
          <p:cNvPr id="3" name="제목 2"/>
          <p:cNvSpPr>
            <a:spLocks noGrp="1"/>
          </p:cNvSpPr>
          <p:nvPr>
            <p:ph type="title"/>
          </p:nvPr>
        </p:nvSpPr>
        <p:spPr/>
        <p:txBody>
          <a:bodyPr/>
          <a:lstStyle/>
          <a:p>
            <a:r>
              <a:rPr lang="ko-KR" altLang="en-US" dirty="0" smtClean="0">
                <a:solidFill>
                  <a:schemeClr val="accent6"/>
                </a:solidFill>
              </a:rPr>
              <a:t>그 이외의 전통음식들</a:t>
            </a:r>
            <a:endParaRPr lang="ko-KR" altLang="en-US" dirty="0">
              <a:solidFill>
                <a:schemeClr val="accent6"/>
              </a:solidFill>
            </a:endParaRPr>
          </a:p>
        </p:txBody>
      </p:sp>
    </p:spTree>
    <p:extLst>
      <p:ext uri="{BB962C8B-B14F-4D97-AF65-F5344CB8AC3E}">
        <p14:creationId xmlns:p14="http://schemas.microsoft.com/office/powerpoint/2010/main" val="4225562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down)">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3441941" y="338668"/>
            <a:ext cx="3571334" cy="722382"/>
          </a:xfrm>
        </p:spPr>
        <p:txBody>
          <a:bodyPr>
            <a:normAutofit fontScale="90000"/>
          </a:bodyPr>
          <a:lstStyle/>
          <a:p>
            <a:r>
              <a:rPr lang="ko-KR" altLang="en-US" dirty="0" smtClean="0">
                <a:solidFill>
                  <a:schemeClr val="accent3"/>
                </a:solidFill>
              </a:rPr>
              <a:t>생선이 주류가 된 이유</a:t>
            </a:r>
            <a:endParaRPr lang="ko-KR" altLang="en-US" dirty="0">
              <a:solidFill>
                <a:schemeClr val="accent3"/>
              </a:solidFill>
            </a:endParaRPr>
          </a:p>
        </p:txBody>
      </p:sp>
      <p:sp>
        <p:nvSpPr>
          <p:cNvPr id="3" name="텍스트 개체 틀 2"/>
          <p:cNvSpPr>
            <a:spLocks noGrp="1"/>
          </p:cNvSpPr>
          <p:nvPr>
            <p:ph type="body" sz="half" idx="2"/>
          </p:nvPr>
        </p:nvSpPr>
        <p:spPr>
          <a:xfrm>
            <a:off x="3424688" y="1311215"/>
            <a:ext cx="5325820" cy="5358145"/>
          </a:xfrm>
        </p:spPr>
        <p:txBody>
          <a:bodyPr>
            <a:normAutofit fontScale="92500" lnSpcReduction="10000"/>
          </a:bodyPr>
          <a:lstStyle/>
          <a:p>
            <a:r>
              <a:rPr lang="ko-KR" altLang="en-US" dirty="0" smtClean="0">
                <a:solidFill>
                  <a:schemeClr val="bg2">
                    <a:lumMod val="10000"/>
                  </a:schemeClr>
                </a:solidFill>
              </a:rPr>
              <a:t>고대 일본 음식에는 옛날과 현실에서의 일본요리의 핵심은 생선</a:t>
            </a:r>
            <a:r>
              <a:rPr lang="en-US" altLang="ko-KR" dirty="0" smtClean="0">
                <a:solidFill>
                  <a:schemeClr val="bg2">
                    <a:lumMod val="10000"/>
                  </a:schemeClr>
                </a:solidFill>
              </a:rPr>
              <a:t>,</a:t>
            </a:r>
            <a:r>
              <a:rPr lang="ko-KR" altLang="en-US" dirty="0" smtClean="0">
                <a:solidFill>
                  <a:schemeClr val="bg2">
                    <a:lumMod val="10000"/>
                  </a:schemeClr>
                </a:solidFill>
              </a:rPr>
              <a:t>육류</a:t>
            </a:r>
            <a:r>
              <a:rPr lang="en-US" altLang="ko-KR" dirty="0" smtClean="0">
                <a:solidFill>
                  <a:schemeClr val="bg2">
                    <a:lumMod val="10000"/>
                  </a:schemeClr>
                </a:solidFill>
              </a:rPr>
              <a:t>,</a:t>
            </a:r>
            <a:r>
              <a:rPr lang="ko-KR" altLang="en-US" dirty="0" smtClean="0">
                <a:solidFill>
                  <a:schemeClr val="bg2">
                    <a:lumMod val="10000"/>
                  </a:schemeClr>
                </a:solidFill>
              </a:rPr>
              <a:t>절인 채소</a:t>
            </a:r>
            <a:r>
              <a:rPr lang="en-US" altLang="ko-KR" dirty="0" smtClean="0">
                <a:solidFill>
                  <a:schemeClr val="bg2">
                    <a:lumMod val="10000"/>
                  </a:schemeClr>
                </a:solidFill>
              </a:rPr>
              <a:t>,</a:t>
            </a:r>
            <a:r>
              <a:rPr lang="ko-KR" altLang="en-US" dirty="0" smtClean="0">
                <a:solidFill>
                  <a:schemeClr val="bg2">
                    <a:lumMod val="10000"/>
                  </a:schemeClr>
                </a:solidFill>
              </a:rPr>
              <a:t>콩</a:t>
            </a:r>
            <a:r>
              <a:rPr lang="en-US" altLang="ko-KR" dirty="0" smtClean="0">
                <a:solidFill>
                  <a:schemeClr val="bg2">
                    <a:lumMod val="10000"/>
                  </a:schemeClr>
                </a:solidFill>
              </a:rPr>
              <a:t>(</a:t>
            </a:r>
            <a:r>
              <a:rPr lang="ko-KR" altLang="en-US" dirty="0" smtClean="0">
                <a:solidFill>
                  <a:schemeClr val="bg2">
                    <a:lumMod val="10000"/>
                  </a:schemeClr>
                </a:solidFill>
              </a:rPr>
              <a:t>풋콩</a:t>
            </a:r>
            <a:r>
              <a:rPr lang="en-US" altLang="ko-KR" dirty="0" smtClean="0">
                <a:solidFill>
                  <a:schemeClr val="bg2">
                    <a:lumMod val="10000"/>
                  </a:schemeClr>
                </a:solidFill>
              </a:rPr>
              <a:t>)</a:t>
            </a:r>
            <a:r>
              <a:rPr lang="ko-KR" altLang="en-US" dirty="0" smtClean="0">
                <a:solidFill>
                  <a:schemeClr val="bg2">
                    <a:lumMod val="10000"/>
                  </a:schemeClr>
                </a:solidFill>
              </a:rPr>
              <a:t>이다</a:t>
            </a:r>
            <a:r>
              <a:rPr lang="en-US" altLang="ko-KR" dirty="0" smtClean="0">
                <a:solidFill>
                  <a:schemeClr val="bg2">
                    <a:lumMod val="10000"/>
                  </a:schemeClr>
                </a:solidFill>
              </a:rPr>
              <a:t>. </a:t>
            </a:r>
            <a:r>
              <a:rPr lang="ko-KR" altLang="en-US" dirty="0" smtClean="0">
                <a:solidFill>
                  <a:schemeClr val="bg2">
                    <a:lumMod val="10000"/>
                  </a:schemeClr>
                </a:solidFill>
              </a:rPr>
              <a:t>육류와 </a:t>
            </a:r>
            <a:r>
              <a:rPr lang="ko-KR" altLang="en-US" dirty="0" err="1" smtClean="0">
                <a:solidFill>
                  <a:schemeClr val="bg2">
                    <a:lumMod val="10000"/>
                  </a:schemeClr>
                </a:solidFill>
              </a:rPr>
              <a:t>아스카시대</a:t>
            </a:r>
            <a:r>
              <a:rPr lang="en-US" altLang="ko-KR" dirty="0" smtClean="0">
                <a:solidFill>
                  <a:schemeClr val="bg2">
                    <a:lumMod val="10000"/>
                  </a:schemeClr>
                </a:solidFill>
              </a:rPr>
              <a:t>(552</a:t>
            </a:r>
            <a:r>
              <a:rPr lang="ko-KR" altLang="en-US" dirty="0" smtClean="0">
                <a:solidFill>
                  <a:schemeClr val="bg2">
                    <a:lumMod val="10000"/>
                  </a:schemeClr>
                </a:solidFill>
              </a:rPr>
              <a:t>년</a:t>
            </a:r>
            <a:r>
              <a:rPr lang="en-US" altLang="ko-KR" dirty="0" smtClean="0">
                <a:solidFill>
                  <a:schemeClr val="bg2">
                    <a:lumMod val="10000"/>
                  </a:schemeClr>
                </a:solidFill>
              </a:rPr>
              <a:t>~645</a:t>
            </a:r>
            <a:r>
              <a:rPr lang="ko-KR" altLang="en-US" dirty="0" smtClean="0">
                <a:solidFill>
                  <a:schemeClr val="bg2">
                    <a:lumMod val="10000"/>
                  </a:schemeClr>
                </a:solidFill>
              </a:rPr>
              <a:t>년</a:t>
            </a:r>
            <a:r>
              <a:rPr lang="en-US" altLang="ko-KR" dirty="0" smtClean="0">
                <a:solidFill>
                  <a:schemeClr val="bg2">
                    <a:lumMod val="10000"/>
                  </a:schemeClr>
                </a:solidFill>
              </a:rPr>
              <a:t>)</a:t>
            </a:r>
            <a:r>
              <a:rPr lang="ko-KR" altLang="en-US" dirty="0" smtClean="0">
                <a:solidFill>
                  <a:schemeClr val="bg2">
                    <a:lumMod val="10000"/>
                  </a:schemeClr>
                </a:solidFill>
              </a:rPr>
              <a:t>에 전해진 </a:t>
            </a:r>
            <a:r>
              <a:rPr lang="ko-KR" altLang="en-US" dirty="0" err="1" smtClean="0">
                <a:solidFill>
                  <a:schemeClr val="bg2">
                    <a:lumMod val="10000"/>
                  </a:schemeClr>
                </a:solidFill>
              </a:rPr>
              <a:t>유제품류는</a:t>
            </a:r>
            <a:r>
              <a:rPr lang="ko-KR" altLang="en-US" dirty="0" smtClean="0">
                <a:solidFill>
                  <a:schemeClr val="bg2">
                    <a:lumMod val="10000"/>
                  </a:schemeClr>
                </a:solidFill>
              </a:rPr>
              <a:t> </a:t>
            </a:r>
            <a:r>
              <a:rPr lang="ko-KR" altLang="en-US" dirty="0" err="1" smtClean="0">
                <a:solidFill>
                  <a:schemeClr val="bg2">
                    <a:lumMod val="10000"/>
                  </a:schemeClr>
                </a:solidFill>
              </a:rPr>
              <a:t>한떄</a:t>
            </a:r>
            <a:r>
              <a:rPr lang="ko-KR" altLang="en-US" dirty="0" smtClean="0">
                <a:solidFill>
                  <a:schemeClr val="bg2">
                    <a:lumMod val="10000"/>
                  </a:schemeClr>
                </a:solidFill>
              </a:rPr>
              <a:t> 금지품목에 오르기도 하였다</a:t>
            </a:r>
            <a:r>
              <a:rPr lang="en-US" altLang="ko-KR" dirty="0" smtClean="0">
                <a:solidFill>
                  <a:schemeClr val="bg2">
                    <a:lumMod val="10000"/>
                  </a:schemeClr>
                </a:solidFill>
              </a:rPr>
              <a:t>. </a:t>
            </a:r>
            <a:r>
              <a:rPr lang="ko-KR" altLang="en-US" dirty="0" err="1" smtClean="0">
                <a:solidFill>
                  <a:schemeClr val="bg2">
                    <a:lumMod val="10000"/>
                  </a:schemeClr>
                </a:solidFill>
              </a:rPr>
              <a:t>헤이안시대</a:t>
            </a:r>
            <a:r>
              <a:rPr lang="en-US" altLang="ko-KR" dirty="0" smtClean="0">
                <a:solidFill>
                  <a:schemeClr val="bg2">
                    <a:lumMod val="10000"/>
                  </a:schemeClr>
                </a:solidFill>
              </a:rPr>
              <a:t>(794</a:t>
            </a:r>
            <a:r>
              <a:rPr lang="ko-KR" altLang="en-US" dirty="0" smtClean="0">
                <a:solidFill>
                  <a:schemeClr val="bg2">
                    <a:lumMod val="10000"/>
                  </a:schemeClr>
                </a:solidFill>
              </a:rPr>
              <a:t>년</a:t>
            </a:r>
            <a:r>
              <a:rPr lang="en-US" altLang="ko-KR" dirty="0" smtClean="0">
                <a:solidFill>
                  <a:schemeClr val="bg2">
                    <a:lumMod val="10000"/>
                  </a:schemeClr>
                </a:solidFill>
              </a:rPr>
              <a:t>~1185</a:t>
            </a:r>
            <a:r>
              <a:rPr lang="ko-KR" altLang="en-US" dirty="0" smtClean="0">
                <a:solidFill>
                  <a:schemeClr val="bg2">
                    <a:lumMod val="10000"/>
                  </a:schemeClr>
                </a:solidFill>
              </a:rPr>
              <a:t>년</a:t>
            </a:r>
            <a:r>
              <a:rPr lang="en-US" altLang="ko-KR" dirty="0" smtClean="0">
                <a:solidFill>
                  <a:schemeClr val="bg2">
                    <a:lumMod val="10000"/>
                  </a:schemeClr>
                </a:solidFill>
              </a:rPr>
              <a:t>)</a:t>
            </a:r>
            <a:r>
              <a:rPr lang="ko-KR" altLang="en-US" dirty="0" smtClean="0">
                <a:solidFill>
                  <a:schemeClr val="bg2">
                    <a:lumMod val="10000"/>
                  </a:schemeClr>
                </a:solidFill>
              </a:rPr>
              <a:t>에는 일본에서 불교가 정점을 찍은 시기였다</a:t>
            </a:r>
            <a:r>
              <a:rPr lang="en-US" altLang="ko-KR" dirty="0" smtClean="0">
                <a:solidFill>
                  <a:schemeClr val="bg2">
                    <a:lumMod val="10000"/>
                  </a:schemeClr>
                </a:solidFill>
              </a:rPr>
              <a:t>. </a:t>
            </a:r>
            <a:r>
              <a:rPr lang="ko-KR" altLang="en-US" dirty="0" smtClean="0">
                <a:solidFill>
                  <a:schemeClr val="bg2">
                    <a:lumMod val="10000"/>
                  </a:schemeClr>
                </a:solidFill>
              </a:rPr>
              <a:t>그 이후로 육류와 유제품은 많은 핍박을 받았다</a:t>
            </a:r>
            <a:r>
              <a:rPr lang="en-US" altLang="ko-KR" dirty="0" smtClean="0">
                <a:solidFill>
                  <a:schemeClr val="bg2">
                    <a:lumMod val="10000"/>
                  </a:schemeClr>
                </a:solidFill>
              </a:rPr>
              <a:t>.</a:t>
            </a:r>
            <a:r>
              <a:rPr lang="ko-KR" altLang="en-US" dirty="0" smtClean="0">
                <a:solidFill>
                  <a:schemeClr val="bg2">
                    <a:lumMod val="10000"/>
                  </a:schemeClr>
                </a:solidFill>
              </a:rPr>
              <a:t>이러하여 유제품과 육류는 징세품목으로 정해졌다</a:t>
            </a:r>
            <a:r>
              <a:rPr lang="en-US" altLang="ko-KR" dirty="0" smtClean="0">
                <a:solidFill>
                  <a:schemeClr val="bg2">
                    <a:lumMod val="10000"/>
                  </a:schemeClr>
                </a:solidFill>
              </a:rPr>
              <a:t>.</a:t>
            </a:r>
          </a:p>
          <a:p>
            <a:r>
              <a:rPr lang="ko-KR" altLang="en-US" dirty="0" err="1" smtClean="0">
                <a:solidFill>
                  <a:schemeClr val="bg2">
                    <a:lumMod val="10000"/>
                  </a:schemeClr>
                </a:solidFill>
              </a:rPr>
              <a:t>덴노가</a:t>
            </a:r>
            <a:r>
              <a:rPr lang="ko-KR" altLang="en-US" dirty="0" smtClean="0">
                <a:solidFill>
                  <a:schemeClr val="bg2">
                    <a:lumMod val="10000"/>
                  </a:schemeClr>
                </a:solidFill>
              </a:rPr>
              <a:t> </a:t>
            </a:r>
            <a:r>
              <a:rPr lang="en-US" altLang="ko-KR" dirty="0" smtClean="0">
                <a:solidFill>
                  <a:schemeClr val="bg2">
                    <a:lumMod val="10000"/>
                  </a:schemeClr>
                </a:solidFill>
              </a:rPr>
              <a:t>4</a:t>
            </a:r>
            <a:r>
              <a:rPr lang="ko-KR" altLang="en-US" dirty="0" smtClean="0">
                <a:solidFill>
                  <a:schemeClr val="bg2">
                    <a:lumMod val="10000"/>
                  </a:schemeClr>
                </a:solidFill>
              </a:rPr>
              <a:t>월</a:t>
            </a:r>
            <a:r>
              <a:rPr lang="en-US" altLang="ko-KR" dirty="0" smtClean="0">
                <a:solidFill>
                  <a:schemeClr val="bg2">
                    <a:lumMod val="10000"/>
                  </a:schemeClr>
                </a:solidFill>
              </a:rPr>
              <a:t>~9</a:t>
            </a:r>
            <a:r>
              <a:rPr lang="ko-KR" altLang="en-US" dirty="0" err="1" smtClean="0">
                <a:solidFill>
                  <a:schemeClr val="bg2">
                    <a:lumMod val="10000"/>
                  </a:schemeClr>
                </a:solidFill>
              </a:rPr>
              <a:t>월사이에는</a:t>
            </a:r>
            <a:r>
              <a:rPr lang="ko-KR" altLang="en-US" dirty="0" smtClean="0">
                <a:solidFill>
                  <a:schemeClr val="bg2">
                    <a:lumMod val="10000"/>
                  </a:schemeClr>
                </a:solidFill>
              </a:rPr>
              <a:t> 도축금지를 선언하여 육류</a:t>
            </a:r>
            <a:r>
              <a:rPr lang="en-US" altLang="ko-KR" dirty="0" smtClean="0">
                <a:solidFill>
                  <a:schemeClr val="bg2">
                    <a:lumMod val="10000"/>
                  </a:schemeClr>
                </a:solidFill>
              </a:rPr>
              <a:t>,</a:t>
            </a:r>
            <a:r>
              <a:rPr lang="ko-KR" altLang="en-US" dirty="0" smtClean="0">
                <a:solidFill>
                  <a:schemeClr val="bg2">
                    <a:lumMod val="10000"/>
                  </a:schemeClr>
                </a:solidFill>
              </a:rPr>
              <a:t>유제품을 이용한 요리들은 일본요리사 속에서 존폐의 위기를 </a:t>
            </a:r>
            <a:r>
              <a:rPr lang="ko-KR" altLang="en-US" dirty="0" err="1" smtClean="0">
                <a:solidFill>
                  <a:schemeClr val="bg2">
                    <a:lumMod val="10000"/>
                  </a:schemeClr>
                </a:solidFill>
              </a:rPr>
              <a:t>겼기도</a:t>
            </a:r>
            <a:r>
              <a:rPr lang="ko-KR" altLang="en-US" dirty="0" smtClean="0">
                <a:solidFill>
                  <a:schemeClr val="bg2">
                    <a:lumMod val="10000"/>
                  </a:schemeClr>
                </a:solidFill>
              </a:rPr>
              <a:t> 하였다</a:t>
            </a:r>
            <a:r>
              <a:rPr lang="en-US" altLang="ko-KR" dirty="0" smtClean="0">
                <a:solidFill>
                  <a:schemeClr val="bg2">
                    <a:lumMod val="10000"/>
                  </a:schemeClr>
                </a:solidFill>
              </a:rPr>
              <a:t>. </a:t>
            </a:r>
            <a:r>
              <a:rPr lang="ko-KR" altLang="en-US" dirty="0" err="1" smtClean="0">
                <a:solidFill>
                  <a:schemeClr val="bg2">
                    <a:lumMod val="10000"/>
                  </a:schemeClr>
                </a:solidFill>
              </a:rPr>
              <a:t>가마쿠라시대까지</a:t>
            </a:r>
            <a:r>
              <a:rPr lang="ko-KR" altLang="en-US" dirty="0" smtClean="0">
                <a:solidFill>
                  <a:schemeClr val="bg2">
                    <a:lumMod val="10000"/>
                  </a:schemeClr>
                </a:solidFill>
              </a:rPr>
              <a:t> 탄압을 받았고 </a:t>
            </a:r>
            <a:r>
              <a:rPr lang="ko-KR" altLang="en-US" dirty="0" err="1" smtClean="0">
                <a:solidFill>
                  <a:schemeClr val="bg2">
                    <a:lumMod val="10000"/>
                  </a:schemeClr>
                </a:solidFill>
              </a:rPr>
              <a:t>메이지시대</a:t>
            </a:r>
            <a:r>
              <a:rPr lang="en-US" altLang="ko-KR" dirty="0" smtClean="0">
                <a:solidFill>
                  <a:schemeClr val="bg2">
                    <a:lumMod val="10000"/>
                  </a:schemeClr>
                </a:solidFill>
              </a:rPr>
              <a:t>(1866</a:t>
            </a:r>
            <a:r>
              <a:rPr lang="ko-KR" altLang="en-US" dirty="0" smtClean="0">
                <a:solidFill>
                  <a:schemeClr val="bg2">
                    <a:lumMod val="10000"/>
                  </a:schemeClr>
                </a:solidFill>
              </a:rPr>
              <a:t>년</a:t>
            </a:r>
            <a:r>
              <a:rPr lang="en-US" altLang="ko-KR" dirty="0" smtClean="0">
                <a:solidFill>
                  <a:schemeClr val="bg2">
                    <a:lumMod val="10000"/>
                  </a:schemeClr>
                </a:solidFill>
              </a:rPr>
              <a:t>~1912</a:t>
            </a:r>
            <a:r>
              <a:rPr lang="ko-KR" altLang="en-US" dirty="0" smtClean="0">
                <a:solidFill>
                  <a:schemeClr val="bg2">
                    <a:lumMod val="10000"/>
                  </a:schemeClr>
                </a:solidFill>
              </a:rPr>
              <a:t>년</a:t>
            </a:r>
            <a:r>
              <a:rPr lang="en-US" altLang="ko-KR" dirty="0" smtClean="0">
                <a:solidFill>
                  <a:schemeClr val="bg2">
                    <a:lumMod val="10000"/>
                  </a:schemeClr>
                </a:solidFill>
              </a:rPr>
              <a:t>)</a:t>
            </a:r>
            <a:r>
              <a:rPr lang="ko-KR" altLang="en-US" dirty="0" smtClean="0">
                <a:solidFill>
                  <a:schemeClr val="bg2">
                    <a:lumMod val="10000"/>
                  </a:schemeClr>
                </a:solidFill>
              </a:rPr>
              <a:t>에 육류에 대한 제한조치가 풀렸다</a:t>
            </a:r>
            <a:r>
              <a:rPr lang="en-US" altLang="ko-KR" dirty="0" smtClean="0">
                <a:solidFill>
                  <a:schemeClr val="bg2">
                    <a:lumMod val="10000"/>
                  </a:schemeClr>
                </a:solidFill>
              </a:rPr>
              <a:t>. </a:t>
            </a:r>
            <a:r>
              <a:rPr lang="ko-KR" altLang="en-US" dirty="0" smtClean="0">
                <a:solidFill>
                  <a:schemeClr val="bg2">
                    <a:lumMod val="10000"/>
                  </a:schemeClr>
                </a:solidFill>
              </a:rPr>
              <a:t>육류에 대한 조치는 모두 살생에 금하라는 불교의 가르침에서 </a:t>
            </a:r>
            <a:r>
              <a:rPr lang="ko-KR" altLang="en-US" dirty="0" err="1" smtClean="0">
                <a:solidFill>
                  <a:schemeClr val="bg2">
                    <a:lumMod val="10000"/>
                  </a:schemeClr>
                </a:solidFill>
              </a:rPr>
              <a:t>비록된것이다</a:t>
            </a:r>
            <a:r>
              <a:rPr lang="en-US" altLang="ko-KR" dirty="0" smtClean="0">
                <a:solidFill>
                  <a:schemeClr val="bg2">
                    <a:lumMod val="10000"/>
                  </a:schemeClr>
                </a:solidFill>
              </a:rPr>
              <a:t>. </a:t>
            </a:r>
            <a:r>
              <a:rPr lang="ko-KR" altLang="en-US" dirty="0" smtClean="0">
                <a:solidFill>
                  <a:schemeClr val="bg2">
                    <a:lumMod val="10000"/>
                  </a:schemeClr>
                </a:solidFill>
              </a:rPr>
              <a:t>그렇지만 모든 육류가 </a:t>
            </a:r>
            <a:r>
              <a:rPr lang="ko-KR" altLang="en-US" dirty="0" err="1" smtClean="0">
                <a:solidFill>
                  <a:schemeClr val="bg2">
                    <a:lumMod val="10000"/>
                  </a:schemeClr>
                </a:solidFill>
              </a:rPr>
              <a:t>금지된것은</a:t>
            </a:r>
            <a:r>
              <a:rPr lang="ko-KR" altLang="en-US" dirty="0" smtClean="0">
                <a:solidFill>
                  <a:schemeClr val="bg2">
                    <a:lumMod val="10000"/>
                  </a:schemeClr>
                </a:solidFill>
              </a:rPr>
              <a:t> 아니다</a:t>
            </a:r>
            <a:r>
              <a:rPr lang="en-US" altLang="ko-KR" dirty="0" smtClean="0">
                <a:solidFill>
                  <a:schemeClr val="bg2">
                    <a:lumMod val="10000"/>
                  </a:schemeClr>
                </a:solidFill>
              </a:rPr>
              <a:t>. </a:t>
            </a:r>
            <a:r>
              <a:rPr lang="ko-KR" altLang="en-US" dirty="0" smtClean="0">
                <a:solidFill>
                  <a:schemeClr val="bg2">
                    <a:lumMod val="10000"/>
                  </a:schemeClr>
                </a:solidFill>
              </a:rPr>
              <a:t>개</a:t>
            </a:r>
            <a:r>
              <a:rPr lang="en-US" altLang="ko-KR" dirty="0" smtClean="0">
                <a:solidFill>
                  <a:schemeClr val="bg2">
                    <a:lumMod val="10000"/>
                  </a:schemeClr>
                </a:solidFill>
              </a:rPr>
              <a:t>,</a:t>
            </a:r>
            <a:r>
              <a:rPr lang="ko-KR" altLang="en-US" dirty="0" smtClean="0">
                <a:solidFill>
                  <a:schemeClr val="bg2">
                    <a:lumMod val="10000"/>
                  </a:schemeClr>
                </a:solidFill>
              </a:rPr>
              <a:t>고양이</a:t>
            </a:r>
            <a:r>
              <a:rPr lang="en-US" altLang="ko-KR" dirty="0" smtClean="0">
                <a:solidFill>
                  <a:schemeClr val="bg2">
                    <a:lumMod val="10000"/>
                  </a:schemeClr>
                </a:solidFill>
              </a:rPr>
              <a:t>,</a:t>
            </a:r>
            <a:r>
              <a:rPr lang="ko-KR" altLang="en-US" dirty="0" err="1" smtClean="0">
                <a:solidFill>
                  <a:schemeClr val="bg2">
                    <a:lumMod val="10000"/>
                  </a:schemeClr>
                </a:solidFill>
              </a:rPr>
              <a:t>사슴정도는</a:t>
            </a:r>
            <a:r>
              <a:rPr lang="ko-KR" altLang="en-US" dirty="0" smtClean="0">
                <a:solidFill>
                  <a:schemeClr val="bg2">
                    <a:lumMod val="10000"/>
                  </a:schemeClr>
                </a:solidFill>
              </a:rPr>
              <a:t> 허용</a:t>
            </a:r>
            <a:r>
              <a:rPr lang="en-US" altLang="ko-KR" dirty="0" smtClean="0">
                <a:solidFill>
                  <a:schemeClr val="bg2">
                    <a:lumMod val="10000"/>
                  </a:schemeClr>
                </a:solidFill>
              </a:rPr>
              <a:t>, </a:t>
            </a:r>
            <a:r>
              <a:rPr lang="ko-KR" altLang="en-US" dirty="0" smtClean="0">
                <a:solidFill>
                  <a:schemeClr val="bg2">
                    <a:lumMod val="10000"/>
                  </a:schemeClr>
                </a:solidFill>
              </a:rPr>
              <a:t>이러한 육류 </a:t>
            </a:r>
            <a:r>
              <a:rPr lang="ko-KR" altLang="en-US" dirty="0" err="1" smtClean="0">
                <a:solidFill>
                  <a:schemeClr val="bg2">
                    <a:lumMod val="10000"/>
                  </a:schemeClr>
                </a:solidFill>
              </a:rPr>
              <a:t>제한조치때문에</a:t>
            </a:r>
            <a:r>
              <a:rPr lang="ko-KR" altLang="en-US" dirty="0" smtClean="0">
                <a:solidFill>
                  <a:schemeClr val="bg2">
                    <a:lumMod val="10000"/>
                  </a:schemeClr>
                </a:solidFill>
              </a:rPr>
              <a:t> </a:t>
            </a:r>
            <a:r>
              <a:rPr lang="en-US" altLang="ko-KR" dirty="0" smtClean="0">
                <a:solidFill>
                  <a:schemeClr val="bg2">
                    <a:lumMod val="10000"/>
                  </a:schemeClr>
                </a:solidFill>
              </a:rPr>
              <a:t>752</a:t>
            </a:r>
            <a:r>
              <a:rPr lang="ko-KR" altLang="en-US" dirty="0" smtClean="0">
                <a:solidFill>
                  <a:schemeClr val="bg2">
                    <a:lumMod val="10000"/>
                  </a:schemeClr>
                </a:solidFill>
              </a:rPr>
              <a:t>년 </a:t>
            </a:r>
            <a:r>
              <a:rPr lang="ko-KR" altLang="en-US" dirty="0" err="1" smtClean="0">
                <a:solidFill>
                  <a:schemeClr val="bg2">
                    <a:lumMod val="10000"/>
                  </a:schemeClr>
                </a:solidFill>
              </a:rPr>
              <a:t>생선류에도</a:t>
            </a:r>
            <a:r>
              <a:rPr lang="ko-KR" altLang="en-US" dirty="0" smtClean="0">
                <a:solidFill>
                  <a:schemeClr val="bg2">
                    <a:lumMod val="10000"/>
                  </a:schemeClr>
                </a:solidFill>
              </a:rPr>
              <a:t> 전까지 일본의 생선요리는 비약적으로 발전을 </a:t>
            </a:r>
            <a:r>
              <a:rPr lang="ko-KR" altLang="en-US" dirty="0" err="1" smtClean="0">
                <a:solidFill>
                  <a:schemeClr val="bg2">
                    <a:lumMod val="10000"/>
                  </a:schemeClr>
                </a:solidFill>
              </a:rPr>
              <a:t>하게되었다</a:t>
            </a:r>
            <a:r>
              <a:rPr lang="en-US" altLang="ko-KR" dirty="0" smtClean="0">
                <a:solidFill>
                  <a:schemeClr val="bg2">
                    <a:lumMod val="10000"/>
                  </a:schemeClr>
                </a:solidFill>
              </a:rPr>
              <a:t>. </a:t>
            </a:r>
            <a:r>
              <a:rPr lang="ko-KR" altLang="en-US" dirty="0" smtClean="0">
                <a:solidFill>
                  <a:schemeClr val="bg2">
                    <a:lumMod val="10000"/>
                  </a:schemeClr>
                </a:solidFill>
              </a:rPr>
              <a:t>이러한 것을 계기로 일본음식에는 육류보다는 생선 쪽에 실리게 되었다</a:t>
            </a:r>
            <a:r>
              <a:rPr lang="en-US" altLang="ko-KR" dirty="0" smtClean="0">
                <a:solidFill>
                  <a:schemeClr val="bg2">
                    <a:lumMod val="10000"/>
                  </a:schemeClr>
                </a:solidFill>
              </a:rPr>
              <a:t>.</a:t>
            </a:r>
          </a:p>
          <a:p>
            <a:r>
              <a:rPr lang="ko-KR" altLang="en-US" dirty="0" smtClean="0">
                <a:solidFill>
                  <a:schemeClr val="bg2">
                    <a:lumMod val="10000"/>
                  </a:schemeClr>
                </a:solidFill>
              </a:rPr>
              <a:t>참고자료</a:t>
            </a:r>
            <a:r>
              <a:rPr lang="en-US" altLang="ko-KR" dirty="0">
                <a:solidFill>
                  <a:schemeClr val="bg2">
                    <a:lumMod val="10000"/>
                  </a:schemeClr>
                </a:solidFill>
              </a:rPr>
              <a:t>: http://hotelrestaurant.co.kr/mobile/article.html?no=5987</a:t>
            </a:r>
            <a:endParaRPr lang="ko-KR" altLang="en-US" dirty="0">
              <a:solidFill>
                <a:schemeClr val="bg2">
                  <a:lumMod val="10000"/>
                </a:schemeClr>
              </a:solidFill>
            </a:endParaRPr>
          </a:p>
        </p:txBody>
      </p:sp>
      <p:pic>
        <p:nvPicPr>
          <p:cNvPr id="5" name="그림 개체 틀 4"/>
          <p:cNvPicPr>
            <a:picLocks noGrp="1" noChangeAspect="1"/>
          </p:cNvPicPr>
          <p:nvPr>
            <p:ph type="pic" idx="1"/>
          </p:nvPr>
        </p:nvPicPr>
        <p:blipFill>
          <a:blip r:embed="rId2">
            <a:extLst>
              <a:ext uri="{28A0092B-C50C-407E-A947-70E740481C1C}">
                <a14:useLocalDpi xmlns:a14="http://schemas.microsoft.com/office/drawing/2010/main" val="0"/>
              </a:ext>
            </a:extLst>
          </a:blip>
          <a:srcRect t="4787" b="4787"/>
          <a:stretch>
            <a:fillRect/>
          </a:stretch>
        </p:blipFill>
        <p:spPr>
          <a:xfrm>
            <a:off x="180975" y="333375"/>
            <a:ext cx="3398838" cy="3073400"/>
          </a:xfrm>
        </p:spPr>
      </p:pic>
    </p:spTree>
    <p:extLst>
      <p:ext uri="{BB962C8B-B14F-4D97-AF65-F5344CB8AC3E}">
        <p14:creationId xmlns:p14="http://schemas.microsoft.com/office/powerpoint/2010/main" val="1121909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80">
                                          <p:stCondLst>
                                            <p:cond delay="0"/>
                                          </p:stCondLst>
                                        </p:cTn>
                                        <p:tgtEl>
                                          <p:spTgt spid="5"/>
                                        </p:tgtEl>
                                      </p:cBhvr>
                                    </p:animEffect>
                                    <p:anim calcmode="lin" valueType="num">
                                      <p:cBhvr>
                                        <p:cTn id="15"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0" dur="26">
                                          <p:stCondLst>
                                            <p:cond delay="650"/>
                                          </p:stCondLst>
                                        </p:cTn>
                                        <p:tgtEl>
                                          <p:spTgt spid="5"/>
                                        </p:tgtEl>
                                      </p:cBhvr>
                                      <p:to x="100000" y="60000"/>
                                    </p:animScale>
                                    <p:animScale>
                                      <p:cBhvr>
                                        <p:cTn id="21" dur="166" decel="50000">
                                          <p:stCondLst>
                                            <p:cond delay="676"/>
                                          </p:stCondLst>
                                        </p:cTn>
                                        <p:tgtEl>
                                          <p:spTgt spid="5"/>
                                        </p:tgtEl>
                                      </p:cBhvr>
                                      <p:to x="100000" y="100000"/>
                                    </p:animScale>
                                    <p:animScale>
                                      <p:cBhvr>
                                        <p:cTn id="22" dur="26">
                                          <p:stCondLst>
                                            <p:cond delay="1312"/>
                                          </p:stCondLst>
                                        </p:cTn>
                                        <p:tgtEl>
                                          <p:spTgt spid="5"/>
                                        </p:tgtEl>
                                      </p:cBhvr>
                                      <p:to x="100000" y="80000"/>
                                    </p:animScale>
                                    <p:animScale>
                                      <p:cBhvr>
                                        <p:cTn id="23" dur="166" decel="50000">
                                          <p:stCondLst>
                                            <p:cond delay="1338"/>
                                          </p:stCondLst>
                                        </p:cTn>
                                        <p:tgtEl>
                                          <p:spTgt spid="5"/>
                                        </p:tgtEl>
                                      </p:cBhvr>
                                      <p:to x="100000" y="100000"/>
                                    </p:animScale>
                                    <p:animScale>
                                      <p:cBhvr>
                                        <p:cTn id="24" dur="26">
                                          <p:stCondLst>
                                            <p:cond delay="1642"/>
                                          </p:stCondLst>
                                        </p:cTn>
                                        <p:tgtEl>
                                          <p:spTgt spid="5"/>
                                        </p:tgtEl>
                                      </p:cBhvr>
                                      <p:to x="100000" y="90000"/>
                                    </p:animScale>
                                    <p:animScale>
                                      <p:cBhvr>
                                        <p:cTn id="25" dur="166" decel="50000">
                                          <p:stCondLst>
                                            <p:cond delay="1668"/>
                                          </p:stCondLst>
                                        </p:cTn>
                                        <p:tgtEl>
                                          <p:spTgt spid="5"/>
                                        </p:tgtEl>
                                      </p:cBhvr>
                                      <p:to x="100000" y="100000"/>
                                    </p:animScale>
                                    <p:animScale>
                                      <p:cBhvr>
                                        <p:cTn id="26" dur="26">
                                          <p:stCondLst>
                                            <p:cond delay="1808"/>
                                          </p:stCondLst>
                                        </p:cTn>
                                        <p:tgtEl>
                                          <p:spTgt spid="5"/>
                                        </p:tgtEl>
                                      </p:cBhvr>
                                      <p:to x="100000" y="95000"/>
                                    </p:animScale>
                                    <p:animScale>
                                      <p:cBhvr>
                                        <p:cTn id="27" dur="166" decel="50000">
                                          <p:stCondLst>
                                            <p:cond delay="1834"/>
                                          </p:stCondLst>
                                        </p:cTn>
                                        <p:tgtEl>
                                          <p:spTgt spid="5"/>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3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3545458" y="172528"/>
            <a:ext cx="3338422" cy="871268"/>
          </a:xfrm>
        </p:spPr>
        <p:txBody>
          <a:bodyPr>
            <a:normAutofit fontScale="90000"/>
          </a:bodyPr>
          <a:lstStyle/>
          <a:p>
            <a:r>
              <a:rPr lang="ko-KR" altLang="en-US" dirty="0" smtClean="0">
                <a:solidFill>
                  <a:schemeClr val="accent3">
                    <a:lumMod val="50000"/>
                  </a:schemeClr>
                </a:solidFill>
              </a:rPr>
              <a:t>일본 전통음식문화</a:t>
            </a:r>
            <a:r>
              <a:rPr lang="en-US" altLang="ko-KR" dirty="0" smtClean="0">
                <a:solidFill>
                  <a:schemeClr val="accent3">
                    <a:lumMod val="50000"/>
                  </a:schemeClr>
                </a:solidFill>
              </a:rPr>
              <a:t/>
            </a:r>
            <a:br>
              <a:rPr lang="en-US" altLang="ko-KR" dirty="0" smtClean="0">
                <a:solidFill>
                  <a:schemeClr val="accent3">
                    <a:lumMod val="50000"/>
                  </a:schemeClr>
                </a:solidFill>
              </a:rPr>
            </a:br>
            <a:r>
              <a:rPr lang="ko-KR" altLang="en-US" dirty="0" err="1" smtClean="0">
                <a:solidFill>
                  <a:schemeClr val="accent3">
                    <a:lumMod val="50000"/>
                  </a:schemeClr>
                </a:solidFill>
              </a:rPr>
              <a:t>식문화</a:t>
            </a:r>
            <a:r>
              <a:rPr lang="en-US" altLang="ko-KR" dirty="0" smtClean="0">
                <a:solidFill>
                  <a:schemeClr val="accent3">
                    <a:lumMod val="50000"/>
                  </a:schemeClr>
                </a:solidFill>
              </a:rPr>
              <a:t>:</a:t>
            </a:r>
            <a:r>
              <a:rPr lang="ko-KR" altLang="en-US" dirty="0" err="1" smtClean="0">
                <a:solidFill>
                  <a:schemeClr val="accent3">
                    <a:lumMod val="50000"/>
                  </a:schemeClr>
                </a:solidFill>
              </a:rPr>
              <a:t>와쇼쿠</a:t>
            </a:r>
            <a:r>
              <a:rPr lang="en-US" altLang="ko-KR" dirty="0" smtClean="0">
                <a:solidFill>
                  <a:schemeClr val="accent3">
                    <a:lumMod val="50000"/>
                  </a:schemeClr>
                </a:solidFill>
              </a:rPr>
              <a:t>(</a:t>
            </a:r>
            <a:r>
              <a:rPr lang="ko-KR" altLang="en-US" dirty="0" smtClean="0">
                <a:solidFill>
                  <a:schemeClr val="accent3">
                    <a:lumMod val="50000"/>
                  </a:schemeClr>
                </a:solidFill>
              </a:rPr>
              <a:t>和食</a:t>
            </a:r>
            <a:r>
              <a:rPr lang="en-US" altLang="ko-KR" dirty="0" smtClean="0">
                <a:solidFill>
                  <a:schemeClr val="accent3">
                    <a:lumMod val="50000"/>
                  </a:schemeClr>
                </a:solidFill>
              </a:rPr>
              <a:t>)</a:t>
            </a:r>
            <a:endParaRPr lang="ko-KR" altLang="en-US" dirty="0">
              <a:solidFill>
                <a:schemeClr val="accent3">
                  <a:lumMod val="50000"/>
                </a:schemeClr>
              </a:solidFill>
            </a:endParaRPr>
          </a:p>
        </p:txBody>
      </p:sp>
      <p:sp>
        <p:nvSpPr>
          <p:cNvPr id="3" name="텍스트 개체 틀 2"/>
          <p:cNvSpPr>
            <a:spLocks noGrp="1"/>
          </p:cNvSpPr>
          <p:nvPr>
            <p:ph type="body" sz="half" idx="2"/>
          </p:nvPr>
        </p:nvSpPr>
        <p:spPr>
          <a:xfrm>
            <a:off x="3493699" y="1147313"/>
            <a:ext cx="5193102" cy="5564038"/>
          </a:xfrm>
        </p:spPr>
        <p:txBody>
          <a:bodyPr>
            <a:normAutofit/>
          </a:bodyPr>
          <a:lstStyle/>
          <a:p>
            <a:r>
              <a:rPr lang="ko-KR" altLang="en-US" dirty="0">
                <a:solidFill>
                  <a:schemeClr val="tx1"/>
                </a:solidFill>
              </a:rPr>
              <a:t>‘</a:t>
            </a:r>
            <a:r>
              <a:rPr lang="ko-KR" altLang="en-US" dirty="0" err="1">
                <a:solidFill>
                  <a:schemeClr val="tx1"/>
                </a:solidFill>
              </a:rPr>
              <a:t>와쇼쿠</a:t>
            </a:r>
            <a:r>
              <a:rPr lang="en-US" altLang="ko-KR" dirty="0">
                <a:solidFill>
                  <a:schemeClr val="tx1"/>
                </a:solidFill>
              </a:rPr>
              <a:t>(</a:t>
            </a:r>
            <a:r>
              <a:rPr lang="ko-KR" altLang="en-US" dirty="0">
                <a:solidFill>
                  <a:schemeClr val="tx1"/>
                </a:solidFill>
              </a:rPr>
              <a:t>和食</a:t>
            </a:r>
            <a:r>
              <a:rPr lang="en-US" altLang="ko-KR" dirty="0">
                <a:solidFill>
                  <a:schemeClr val="tx1"/>
                </a:solidFill>
              </a:rPr>
              <a:t>)’</a:t>
            </a:r>
            <a:r>
              <a:rPr lang="ko-KR" altLang="en-US" dirty="0">
                <a:solidFill>
                  <a:schemeClr val="tx1"/>
                </a:solidFill>
              </a:rPr>
              <a:t>란 일본의 </a:t>
            </a:r>
            <a:r>
              <a:rPr lang="ko-KR" altLang="en-US" dirty="0" err="1">
                <a:solidFill>
                  <a:schemeClr val="tx1"/>
                </a:solidFill>
              </a:rPr>
              <a:t>식재료</a:t>
            </a:r>
            <a:r>
              <a:rPr lang="ko-KR" altLang="en-US" dirty="0">
                <a:solidFill>
                  <a:schemeClr val="tx1"/>
                </a:solidFill>
              </a:rPr>
              <a:t> 생산</a:t>
            </a:r>
            <a:r>
              <a:rPr lang="en-US" altLang="ko-KR" dirty="0">
                <a:solidFill>
                  <a:schemeClr val="tx1"/>
                </a:solidFill>
              </a:rPr>
              <a:t>·</a:t>
            </a:r>
            <a:r>
              <a:rPr lang="ko-KR" altLang="en-US" dirty="0">
                <a:solidFill>
                  <a:schemeClr val="tx1"/>
                </a:solidFill>
              </a:rPr>
              <a:t>가공</a:t>
            </a:r>
            <a:r>
              <a:rPr lang="en-US" altLang="ko-KR" dirty="0">
                <a:solidFill>
                  <a:schemeClr val="tx1"/>
                </a:solidFill>
              </a:rPr>
              <a:t>·</a:t>
            </a:r>
            <a:r>
              <a:rPr lang="ko-KR" altLang="en-US" dirty="0">
                <a:solidFill>
                  <a:schemeClr val="tx1"/>
                </a:solidFill>
              </a:rPr>
              <a:t>조리 및 식사와 관련된 기술</a:t>
            </a:r>
            <a:r>
              <a:rPr lang="en-US" altLang="ko-KR" dirty="0">
                <a:solidFill>
                  <a:schemeClr val="tx1"/>
                </a:solidFill>
              </a:rPr>
              <a:t>·</a:t>
            </a:r>
            <a:r>
              <a:rPr lang="ko-KR" altLang="en-US" dirty="0">
                <a:solidFill>
                  <a:schemeClr val="tx1"/>
                </a:solidFill>
              </a:rPr>
              <a:t>지식</a:t>
            </a:r>
            <a:r>
              <a:rPr lang="en-US" altLang="ko-KR" dirty="0">
                <a:solidFill>
                  <a:schemeClr val="tx1"/>
                </a:solidFill>
              </a:rPr>
              <a:t>·</a:t>
            </a:r>
            <a:r>
              <a:rPr lang="ko-KR" altLang="en-US" dirty="0">
                <a:solidFill>
                  <a:schemeClr val="tx1"/>
                </a:solidFill>
              </a:rPr>
              <a:t>관습과 전통을 모두 포함한 포괄적 일습을 토대로 형성된 사회적 실제를 일컫는다</a:t>
            </a:r>
            <a:r>
              <a:rPr lang="en-US" altLang="ko-KR" dirty="0">
                <a:solidFill>
                  <a:schemeClr val="tx1"/>
                </a:solidFill>
              </a:rPr>
              <a:t>. </a:t>
            </a:r>
            <a:r>
              <a:rPr lang="ko-KR" altLang="en-US" dirty="0">
                <a:solidFill>
                  <a:schemeClr val="tx1"/>
                </a:solidFill>
              </a:rPr>
              <a:t>자연에서 얻을 수 있는 자원을 </a:t>
            </a:r>
            <a:r>
              <a:rPr lang="ko-KR" altLang="en-US" dirty="0" err="1">
                <a:solidFill>
                  <a:schemeClr val="tx1"/>
                </a:solidFill>
              </a:rPr>
              <a:t>지속가능하게</a:t>
            </a:r>
            <a:r>
              <a:rPr lang="ko-KR" altLang="en-US" dirty="0">
                <a:solidFill>
                  <a:schemeClr val="tx1"/>
                </a:solidFill>
              </a:rPr>
              <a:t> 이용하는 </a:t>
            </a:r>
            <a:r>
              <a:rPr lang="ko-KR" altLang="en-US" dirty="0" err="1">
                <a:solidFill>
                  <a:schemeClr val="tx1"/>
                </a:solidFill>
              </a:rPr>
              <a:t>와쇼쿠는</a:t>
            </a:r>
            <a:r>
              <a:rPr lang="ko-KR" altLang="en-US" dirty="0">
                <a:solidFill>
                  <a:schemeClr val="tx1"/>
                </a:solidFill>
              </a:rPr>
              <a:t> 자연을 존중하는 근본정신과 밀접한 관련이 있다</a:t>
            </a:r>
            <a:r>
              <a:rPr lang="en-US" altLang="ko-KR" dirty="0">
                <a:solidFill>
                  <a:schemeClr val="tx1"/>
                </a:solidFill>
              </a:rPr>
              <a:t>. </a:t>
            </a:r>
            <a:r>
              <a:rPr lang="ko-KR" altLang="en-US" dirty="0" err="1">
                <a:solidFill>
                  <a:schemeClr val="tx1"/>
                </a:solidFill>
              </a:rPr>
              <a:t>와쇼쿠는</a:t>
            </a:r>
            <a:r>
              <a:rPr lang="ko-KR" altLang="en-US" dirty="0">
                <a:solidFill>
                  <a:schemeClr val="tx1"/>
                </a:solidFill>
              </a:rPr>
              <a:t> 일상생활의 하나로서 발달한 동시에 연례행사와도 관련이 있으며</a:t>
            </a:r>
            <a:r>
              <a:rPr lang="en-US" altLang="ko-KR" dirty="0">
                <a:solidFill>
                  <a:schemeClr val="tx1"/>
                </a:solidFill>
              </a:rPr>
              <a:t>, </a:t>
            </a:r>
            <a:r>
              <a:rPr lang="ko-KR" altLang="en-US" dirty="0">
                <a:solidFill>
                  <a:schemeClr val="tx1"/>
                </a:solidFill>
              </a:rPr>
              <a:t>인간과 자연 및 사회적 환경 사이의 관계가 변화함에 따라 지속적으로 재창조되고 있다</a:t>
            </a:r>
            <a:r>
              <a:rPr lang="en-US" altLang="ko-KR" dirty="0" smtClean="0">
                <a:solidFill>
                  <a:schemeClr val="tx1"/>
                </a:solidFill>
              </a:rPr>
              <a:t>. </a:t>
            </a:r>
            <a:endParaRPr lang="en-US" altLang="ko-KR" dirty="0">
              <a:solidFill>
                <a:schemeClr val="tx1"/>
              </a:solidFill>
            </a:endParaRPr>
          </a:p>
          <a:p>
            <a:endParaRPr lang="en-US" altLang="ko-KR" dirty="0"/>
          </a:p>
          <a:p>
            <a:endParaRPr lang="en-US" altLang="ko-KR" dirty="0"/>
          </a:p>
          <a:p>
            <a:endParaRPr lang="en-US" altLang="ko-KR" dirty="0"/>
          </a:p>
          <a:p>
            <a:endParaRPr lang="en-US" altLang="ko-KR" dirty="0"/>
          </a:p>
          <a:p>
            <a:endParaRPr lang="ko-KR" altLang="en-US" dirty="0"/>
          </a:p>
        </p:txBody>
      </p:sp>
      <p:pic>
        <p:nvPicPr>
          <p:cNvPr id="5" name="그림 개체 틀 4"/>
          <p:cNvPicPr>
            <a:picLocks noGrp="1" noChangeAspect="1"/>
          </p:cNvPicPr>
          <p:nvPr>
            <p:ph type="pic" idx="1"/>
          </p:nvPr>
        </p:nvPicPr>
        <p:blipFill>
          <a:blip r:embed="rId2">
            <a:extLst>
              <a:ext uri="{28A0092B-C50C-407E-A947-70E740481C1C}">
                <a14:useLocalDpi xmlns:a14="http://schemas.microsoft.com/office/drawing/2010/main" val="0"/>
              </a:ext>
            </a:extLst>
          </a:blip>
          <a:srcRect t="22417" b="22417"/>
          <a:stretch>
            <a:fillRect/>
          </a:stretch>
        </p:blipFill>
        <p:spPr>
          <a:xfrm>
            <a:off x="35495" y="284672"/>
            <a:ext cx="3527213" cy="5519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8322303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90032" y="1268760"/>
            <a:ext cx="7772400" cy="5468470"/>
          </a:xfrm>
        </p:spPr>
        <p:txBody>
          <a:bodyPr>
            <a:normAutofit fontScale="90000"/>
          </a:bodyPr>
          <a:lstStyle/>
          <a:p>
            <a:r>
              <a:rPr lang="ko-KR" altLang="en-US" sz="1800" dirty="0" err="1">
                <a:solidFill>
                  <a:schemeClr val="tx1"/>
                </a:solidFill>
              </a:rPr>
              <a:t>와쇼쿠의</a:t>
            </a:r>
            <a:r>
              <a:rPr lang="ko-KR" altLang="en-US" sz="1800" dirty="0">
                <a:solidFill>
                  <a:schemeClr val="tx1"/>
                </a:solidFill>
              </a:rPr>
              <a:t> 전통은 일본 전 지역에서 찾아볼 수 있다</a:t>
            </a:r>
            <a:r>
              <a:rPr lang="en-US" altLang="ko-KR" sz="1800" dirty="0" smtClean="0">
                <a:solidFill>
                  <a:schemeClr val="tx1"/>
                </a:solidFill>
              </a:rPr>
              <a:t>. </a:t>
            </a:r>
            <a:r>
              <a:rPr lang="ko-KR" altLang="en-US" sz="1800" dirty="0" err="1">
                <a:solidFill>
                  <a:schemeClr val="tx1"/>
                </a:solidFill>
              </a:rPr>
              <a:t>와쇼쿠의</a:t>
            </a:r>
            <a:r>
              <a:rPr lang="ko-KR" altLang="en-US" sz="1800" dirty="0">
                <a:solidFill>
                  <a:schemeClr val="tx1"/>
                </a:solidFill>
              </a:rPr>
              <a:t> 전통은 일본 북부의 홋카이도</a:t>
            </a:r>
            <a:r>
              <a:rPr lang="en-US" altLang="ko-KR" sz="1800" dirty="0">
                <a:solidFill>
                  <a:schemeClr val="tx1"/>
                </a:solidFill>
              </a:rPr>
              <a:t>(</a:t>
            </a:r>
            <a:r>
              <a:rPr lang="ko-KR" altLang="en-US" sz="1800" dirty="0">
                <a:solidFill>
                  <a:schemeClr val="tx1"/>
                </a:solidFill>
              </a:rPr>
              <a:t>北海道</a:t>
            </a:r>
            <a:r>
              <a:rPr lang="en-US" altLang="ko-KR" sz="1800" dirty="0">
                <a:solidFill>
                  <a:schemeClr val="tx1"/>
                </a:solidFill>
              </a:rPr>
              <a:t>)</a:t>
            </a:r>
            <a:r>
              <a:rPr lang="ko-KR" altLang="en-US" sz="1800" dirty="0">
                <a:solidFill>
                  <a:schemeClr val="tx1"/>
                </a:solidFill>
              </a:rPr>
              <a:t>에서부터 남부의 오키나와</a:t>
            </a:r>
            <a:r>
              <a:rPr lang="en-US" altLang="ko-KR" sz="1800" dirty="0">
                <a:solidFill>
                  <a:schemeClr val="tx1"/>
                </a:solidFill>
              </a:rPr>
              <a:t>(</a:t>
            </a:r>
            <a:r>
              <a:rPr lang="ko-KR" altLang="en-US" sz="1800" dirty="0" err="1">
                <a:solidFill>
                  <a:schemeClr val="tx1"/>
                </a:solidFill>
              </a:rPr>
              <a:t>沖繩</a:t>
            </a:r>
            <a:r>
              <a:rPr lang="en-US" altLang="ko-KR" sz="1800" dirty="0">
                <a:solidFill>
                  <a:schemeClr val="tx1"/>
                </a:solidFill>
              </a:rPr>
              <a:t>)</a:t>
            </a:r>
            <a:r>
              <a:rPr lang="ko-KR" altLang="en-US" sz="1800" dirty="0">
                <a:solidFill>
                  <a:schemeClr val="tx1"/>
                </a:solidFill>
              </a:rPr>
              <a:t>에 이르기까지 폭넓은 범주에서 나타나는데</a:t>
            </a:r>
            <a:r>
              <a:rPr lang="en-US" altLang="ko-KR" sz="1800" dirty="0">
                <a:solidFill>
                  <a:schemeClr val="tx1"/>
                </a:solidFill>
              </a:rPr>
              <a:t>, </a:t>
            </a:r>
            <a:r>
              <a:rPr lang="ko-KR" altLang="en-US" sz="1800" dirty="0">
                <a:solidFill>
                  <a:schemeClr val="tx1"/>
                </a:solidFill>
              </a:rPr>
              <a:t>이 전통은 </a:t>
            </a:r>
            <a:r>
              <a:rPr lang="ko-KR" altLang="en-US" sz="1800" dirty="0" err="1">
                <a:solidFill>
                  <a:schemeClr val="tx1"/>
                </a:solidFill>
              </a:rPr>
              <a:t>와쇼쿠의</a:t>
            </a:r>
            <a:r>
              <a:rPr lang="ko-KR" altLang="en-US" sz="1800" dirty="0">
                <a:solidFill>
                  <a:schemeClr val="tx1"/>
                </a:solidFill>
              </a:rPr>
              <a:t> 기본적 공통점을 토대로 지리적 여건과 역사적 배경의 차이점에 대응하여 매우 다채롭게 발달하였다</a:t>
            </a:r>
            <a:r>
              <a:rPr lang="en-US" altLang="ko-KR" sz="1800" dirty="0">
                <a:solidFill>
                  <a:schemeClr val="tx1"/>
                </a:solidFill>
              </a:rPr>
              <a:t>. </a:t>
            </a:r>
            <a:r>
              <a:rPr lang="ko-KR" altLang="en-US" sz="1800" dirty="0">
                <a:solidFill>
                  <a:schemeClr val="tx1"/>
                </a:solidFill>
              </a:rPr>
              <a:t>다양한 해산물과 채소</a:t>
            </a:r>
            <a:r>
              <a:rPr lang="en-US" altLang="ko-KR" sz="1800" dirty="0">
                <a:solidFill>
                  <a:schemeClr val="tx1"/>
                </a:solidFill>
              </a:rPr>
              <a:t>·</a:t>
            </a:r>
            <a:r>
              <a:rPr lang="ko-KR" altLang="en-US" sz="1800" dirty="0">
                <a:solidFill>
                  <a:schemeClr val="tx1"/>
                </a:solidFill>
              </a:rPr>
              <a:t>산채</a:t>
            </a:r>
            <a:r>
              <a:rPr lang="en-US" altLang="ko-KR" sz="1800" dirty="0">
                <a:solidFill>
                  <a:schemeClr val="tx1"/>
                </a:solidFill>
              </a:rPr>
              <a:t>(</a:t>
            </a:r>
            <a:r>
              <a:rPr lang="ko-KR" altLang="en-US" sz="1800" dirty="0">
                <a:solidFill>
                  <a:schemeClr val="tx1"/>
                </a:solidFill>
              </a:rPr>
              <a:t>山菜</a:t>
            </a:r>
            <a:r>
              <a:rPr lang="en-US" altLang="ko-KR" sz="1800" dirty="0">
                <a:solidFill>
                  <a:schemeClr val="tx1"/>
                </a:solidFill>
              </a:rPr>
              <a:t>) </a:t>
            </a:r>
            <a:r>
              <a:rPr lang="ko-KR" altLang="en-US" sz="1800" dirty="0">
                <a:solidFill>
                  <a:schemeClr val="tx1"/>
                </a:solidFill>
              </a:rPr>
              <a:t>등의 </a:t>
            </a:r>
            <a:r>
              <a:rPr lang="ko-KR" altLang="en-US" sz="1800" dirty="0" err="1">
                <a:solidFill>
                  <a:schemeClr val="tx1"/>
                </a:solidFill>
              </a:rPr>
              <a:t>식재료를</a:t>
            </a:r>
            <a:r>
              <a:rPr lang="ko-KR" altLang="en-US" sz="1800" dirty="0">
                <a:solidFill>
                  <a:schemeClr val="tx1"/>
                </a:solidFill>
              </a:rPr>
              <a:t> 사용하기 때문에</a:t>
            </a:r>
            <a:r>
              <a:rPr lang="en-US" altLang="ko-KR" sz="1800" dirty="0">
                <a:solidFill>
                  <a:schemeClr val="tx1"/>
                </a:solidFill>
              </a:rPr>
              <a:t>, </a:t>
            </a:r>
            <a:r>
              <a:rPr lang="ko-KR" altLang="en-US" sz="1800" dirty="0">
                <a:solidFill>
                  <a:schemeClr val="tx1"/>
                </a:solidFill>
              </a:rPr>
              <a:t>일본 전역에서 각 지방의 주민들은 저마다 고유한 전통 </a:t>
            </a:r>
            <a:r>
              <a:rPr lang="ko-KR" altLang="en-US" sz="1800" dirty="0" err="1">
                <a:solidFill>
                  <a:schemeClr val="tx1"/>
                </a:solidFill>
              </a:rPr>
              <a:t>식문화를</a:t>
            </a:r>
            <a:r>
              <a:rPr lang="ko-KR" altLang="en-US" sz="1800" dirty="0">
                <a:solidFill>
                  <a:schemeClr val="tx1"/>
                </a:solidFill>
              </a:rPr>
              <a:t> 발달시키면서 지역별 다양성을 창출했다</a:t>
            </a:r>
            <a:r>
              <a:rPr lang="en-US" altLang="ko-KR" sz="1800" dirty="0" smtClean="0">
                <a:solidFill>
                  <a:schemeClr val="tx1"/>
                </a:solidFill>
              </a:rPr>
              <a:t>.</a:t>
            </a:r>
            <a:br>
              <a:rPr lang="en-US" altLang="ko-KR" sz="1800" dirty="0" smtClean="0">
                <a:solidFill>
                  <a:schemeClr val="tx1"/>
                </a:solidFill>
              </a:rPr>
            </a:br>
            <a:r>
              <a:rPr lang="ko-KR" altLang="en-US" sz="1800" dirty="0" err="1">
                <a:solidFill>
                  <a:schemeClr val="tx1"/>
                </a:solidFill>
              </a:rPr>
              <a:t>가정식에</a:t>
            </a:r>
            <a:r>
              <a:rPr lang="ko-KR" altLang="en-US" sz="1800" dirty="0">
                <a:solidFill>
                  <a:schemeClr val="tx1"/>
                </a:solidFill>
              </a:rPr>
              <a:t> 사용하는 적합한 양념</a:t>
            </a:r>
            <a:r>
              <a:rPr lang="en-US" altLang="ko-KR" sz="1800" dirty="0">
                <a:solidFill>
                  <a:schemeClr val="tx1"/>
                </a:solidFill>
              </a:rPr>
              <a:t>, </a:t>
            </a:r>
            <a:r>
              <a:rPr lang="ko-KR" altLang="en-US" sz="1800" dirty="0" err="1">
                <a:solidFill>
                  <a:schemeClr val="tx1"/>
                </a:solidFill>
              </a:rPr>
              <a:t>가정식과</a:t>
            </a:r>
            <a:r>
              <a:rPr lang="ko-KR" altLang="en-US" sz="1800" dirty="0">
                <a:solidFill>
                  <a:schemeClr val="tx1"/>
                </a:solidFill>
              </a:rPr>
              <a:t> 관련된 정신이나 건강에 관련된 측면 등 </a:t>
            </a:r>
            <a:r>
              <a:rPr lang="ko-KR" altLang="en-US" sz="1800" dirty="0" err="1">
                <a:solidFill>
                  <a:schemeClr val="tx1"/>
                </a:solidFill>
              </a:rPr>
              <a:t>와쇼쿠와</a:t>
            </a:r>
            <a:r>
              <a:rPr lang="ko-KR" altLang="en-US" sz="1800" dirty="0">
                <a:solidFill>
                  <a:schemeClr val="tx1"/>
                </a:solidFill>
              </a:rPr>
              <a:t> 관련된 기본 지식이나 솜씨를 ‘</a:t>
            </a:r>
            <a:r>
              <a:rPr lang="ko-KR" altLang="en-US" sz="1800" dirty="0" err="1">
                <a:solidFill>
                  <a:schemeClr val="tx1"/>
                </a:solidFill>
              </a:rPr>
              <a:t>오후쿠로노아지</a:t>
            </a:r>
            <a:r>
              <a:rPr lang="en-US" altLang="ko-KR" sz="1800" dirty="0">
                <a:solidFill>
                  <a:schemeClr val="tx1"/>
                </a:solidFill>
              </a:rPr>
              <a:t>(</a:t>
            </a:r>
            <a:r>
              <a:rPr lang="ko-KR" altLang="en-US" sz="1800" dirty="0" err="1">
                <a:solidFill>
                  <a:schemeClr val="tx1"/>
                </a:solidFill>
              </a:rPr>
              <a:t>御袋</a:t>
            </a:r>
            <a:r>
              <a:rPr lang="ko-KR" altLang="en-US" sz="1800" dirty="0">
                <a:solidFill>
                  <a:schemeClr val="tx1"/>
                </a:solidFill>
              </a:rPr>
              <a:t>の味</a:t>
            </a:r>
            <a:r>
              <a:rPr lang="en-US" altLang="ko-KR" sz="1800" dirty="0">
                <a:solidFill>
                  <a:schemeClr val="tx1"/>
                </a:solidFill>
              </a:rPr>
              <a:t>, </a:t>
            </a:r>
            <a:r>
              <a:rPr lang="ko-KR" altLang="en-US" sz="1800" dirty="0">
                <a:solidFill>
                  <a:schemeClr val="tx1"/>
                </a:solidFill>
              </a:rPr>
              <a:t>엄마의 손맛</a:t>
            </a:r>
            <a:r>
              <a:rPr lang="en-US" altLang="ko-KR" sz="1800" dirty="0">
                <a:solidFill>
                  <a:schemeClr val="tx1"/>
                </a:solidFill>
              </a:rPr>
              <a:t>)’</a:t>
            </a:r>
            <a:r>
              <a:rPr lang="ko-KR" altLang="en-US" sz="1800" dirty="0">
                <a:solidFill>
                  <a:schemeClr val="tx1"/>
                </a:solidFill>
              </a:rPr>
              <a:t>라고 한다</a:t>
            </a:r>
            <a:r>
              <a:rPr lang="en-US" altLang="ko-KR" sz="1800" dirty="0">
                <a:solidFill>
                  <a:schemeClr val="tx1"/>
                </a:solidFill>
              </a:rPr>
              <a:t>. </a:t>
            </a:r>
            <a:r>
              <a:rPr lang="ko-KR" altLang="en-US" sz="1800" dirty="0" err="1">
                <a:solidFill>
                  <a:schemeClr val="tx1"/>
                </a:solidFill>
              </a:rPr>
              <a:t>와쇼쿠는</a:t>
            </a:r>
            <a:r>
              <a:rPr lang="ko-KR" altLang="en-US" sz="1800" dirty="0">
                <a:solidFill>
                  <a:schemeClr val="tx1"/>
                </a:solidFill>
              </a:rPr>
              <a:t> 가정에서 부모 또는 조부모 세대로부터 그 후손에게 전승되어 왔다</a:t>
            </a:r>
            <a:r>
              <a:rPr lang="en-US" altLang="ko-KR" sz="1800" dirty="0">
                <a:solidFill>
                  <a:schemeClr val="tx1"/>
                </a:solidFill>
              </a:rPr>
              <a:t>. </a:t>
            </a:r>
            <a:r>
              <a:rPr lang="ko-KR" altLang="en-US" sz="1800" dirty="0">
                <a:solidFill>
                  <a:schemeClr val="tx1"/>
                </a:solidFill>
              </a:rPr>
              <a:t>또한 지역 사회의 노인들은 젊은 세대에게 </a:t>
            </a:r>
            <a:r>
              <a:rPr lang="ko-KR" altLang="en-US" sz="1800" dirty="0" err="1">
                <a:solidFill>
                  <a:schemeClr val="tx1"/>
                </a:solidFill>
              </a:rPr>
              <a:t>식문화를</a:t>
            </a:r>
            <a:r>
              <a:rPr lang="ko-KR" altLang="en-US" sz="1800" dirty="0">
                <a:solidFill>
                  <a:schemeClr val="tx1"/>
                </a:solidFill>
              </a:rPr>
              <a:t> 전수하기도 하였다</a:t>
            </a:r>
            <a:r>
              <a:rPr lang="en-US" altLang="ko-KR" sz="1800" dirty="0">
                <a:solidFill>
                  <a:schemeClr val="tx1"/>
                </a:solidFill>
              </a:rPr>
              <a:t>. </a:t>
            </a:r>
            <a:r>
              <a:rPr lang="ko-KR" altLang="en-US" sz="1800" dirty="0">
                <a:solidFill>
                  <a:schemeClr val="tx1"/>
                </a:solidFill>
              </a:rPr>
              <a:t>이와 같은 정신 및 건강에 관련된 측면</a:t>
            </a:r>
            <a:r>
              <a:rPr lang="en-US" altLang="ko-KR" sz="1800" dirty="0">
                <a:solidFill>
                  <a:schemeClr val="tx1"/>
                </a:solidFill>
              </a:rPr>
              <a:t>, </a:t>
            </a:r>
            <a:r>
              <a:rPr lang="ko-KR" altLang="en-US" sz="1800" dirty="0">
                <a:solidFill>
                  <a:schemeClr val="tx1"/>
                </a:solidFill>
              </a:rPr>
              <a:t>문화 지식과 솜씨는 식사를 함께 하면서 주로 구전과 실연의 방법으로 전승되어 왔다</a:t>
            </a:r>
            <a:r>
              <a:rPr lang="en-US" altLang="ko-KR" sz="1800" dirty="0">
                <a:solidFill>
                  <a:schemeClr val="tx1"/>
                </a:solidFill>
              </a:rPr>
              <a:t>.</a:t>
            </a:r>
            <a:br>
              <a:rPr lang="en-US" altLang="ko-KR" sz="1800" dirty="0">
                <a:solidFill>
                  <a:schemeClr val="tx1"/>
                </a:solidFill>
              </a:rPr>
            </a:br>
            <a:r>
              <a:rPr lang="ko-KR" altLang="en-US" sz="1800" dirty="0" smtClean="0">
                <a:solidFill>
                  <a:schemeClr val="tx1"/>
                </a:solidFill>
              </a:rPr>
              <a:t>참고자료</a:t>
            </a:r>
            <a:r>
              <a:rPr lang="en-US" altLang="ko-KR" sz="1800" dirty="0">
                <a:solidFill>
                  <a:schemeClr val="tx1"/>
                </a:solidFill>
              </a:rPr>
              <a:t>:  https://terms.naver.com/entry.naver?docId=2029135&amp;cid=62348&amp;categoryId=62487</a:t>
            </a:r>
            <a:br>
              <a:rPr lang="en-US" altLang="ko-KR" sz="1800" dirty="0">
                <a:solidFill>
                  <a:schemeClr val="tx1"/>
                </a:solidFill>
              </a:rPr>
            </a:br>
            <a:r>
              <a:rPr lang="en-US" altLang="ko-KR" sz="1800" dirty="0">
                <a:solidFill>
                  <a:schemeClr val="tx1"/>
                </a:solidFill>
              </a:rPr>
              <a:t/>
            </a:r>
            <a:br>
              <a:rPr lang="en-US" altLang="ko-KR" sz="1800" dirty="0">
                <a:solidFill>
                  <a:schemeClr val="tx1"/>
                </a:solidFill>
              </a:rPr>
            </a:br>
            <a:r>
              <a:rPr lang="en-US" altLang="ko-KR" sz="1800" dirty="0">
                <a:solidFill>
                  <a:schemeClr val="tx1"/>
                </a:solidFill>
              </a:rPr>
              <a:t/>
            </a:r>
            <a:br>
              <a:rPr lang="en-US" altLang="ko-KR" sz="1800" dirty="0">
                <a:solidFill>
                  <a:schemeClr val="tx1"/>
                </a:solidFill>
              </a:rPr>
            </a:br>
            <a:r>
              <a:rPr lang="en-US" altLang="ko-KR" sz="1800" dirty="0">
                <a:solidFill>
                  <a:schemeClr val="tx1"/>
                </a:solidFill>
              </a:rPr>
              <a:t/>
            </a:r>
            <a:br>
              <a:rPr lang="en-US" altLang="ko-KR" sz="1800" dirty="0">
                <a:solidFill>
                  <a:schemeClr val="tx1"/>
                </a:solidFill>
              </a:rPr>
            </a:br>
            <a:r>
              <a:rPr lang="en-US" altLang="ko-KR" sz="1800" dirty="0">
                <a:solidFill>
                  <a:schemeClr val="tx1"/>
                </a:solidFill>
              </a:rPr>
              <a:t/>
            </a:r>
            <a:br>
              <a:rPr lang="en-US" altLang="ko-KR" sz="1800" dirty="0">
                <a:solidFill>
                  <a:schemeClr val="tx1"/>
                </a:solidFill>
              </a:rPr>
            </a:br>
            <a:r>
              <a:rPr lang="en-US" altLang="ko-KR" sz="1800" dirty="0">
                <a:solidFill>
                  <a:schemeClr val="tx1"/>
                </a:solidFill>
              </a:rPr>
              <a:t/>
            </a:r>
            <a:br>
              <a:rPr lang="en-US" altLang="ko-KR" sz="1800" dirty="0">
                <a:solidFill>
                  <a:schemeClr val="tx1"/>
                </a:solidFill>
              </a:rPr>
            </a:br>
            <a:endParaRPr lang="ko-KR" altLang="en-US" sz="1800" dirty="0">
              <a:solidFill>
                <a:schemeClr val="tx1"/>
              </a:solidFill>
            </a:endParaRPr>
          </a:p>
        </p:txBody>
      </p:sp>
      <p:sp>
        <p:nvSpPr>
          <p:cNvPr id="3" name="텍스트 개체 틀 2"/>
          <p:cNvSpPr>
            <a:spLocks noGrp="1"/>
          </p:cNvSpPr>
          <p:nvPr>
            <p:ph type="body" idx="1"/>
          </p:nvPr>
        </p:nvSpPr>
        <p:spPr>
          <a:xfrm>
            <a:off x="1367365" y="250167"/>
            <a:ext cx="6417734" cy="874578"/>
          </a:xfrm>
        </p:spPr>
        <p:txBody>
          <a:bodyPr/>
          <a:lstStyle/>
          <a:p>
            <a:r>
              <a:rPr lang="ko-KR" altLang="en-US" dirty="0" err="1" smtClean="0">
                <a:solidFill>
                  <a:schemeClr val="accent6">
                    <a:lumMod val="40000"/>
                    <a:lumOff val="60000"/>
                  </a:schemeClr>
                </a:solidFill>
              </a:rPr>
              <a:t>와쇼쿠</a:t>
            </a:r>
            <a:r>
              <a:rPr lang="en-US" altLang="ko-KR" dirty="0" smtClean="0">
                <a:solidFill>
                  <a:schemeClr val="accent6">
                    <a:lumMod val="40000"/>
                    <a:lumOff val="60000"/>
                  </a:schemeClr>
                </a:solidFill>
              </a:rPr>
              <a:t>(</a:t>
            </a:r>
            <a:r>
              <a:rPr lang="ko-KR" altLang="en-US" dirty="0" smtClean="0">
                <a:solidFill>
                  <a:schemeClr val="accent6">
                    <a:lumMod val="40000"/>
                    <a:lumOff val="60000"/>
                  </a:schemeClr>
                </a:solidFill>
              </a:rPr>
              <a:t>和食</a:t>
            </a:r>
            <a:r>
              <a:rPr lang="en-US" altLang="ko-KR" dirty="0" smtClean="0">
                <a:solidFill>
                  <a:schemeClr val="accent6">
                    <a:lumMod val="40000"/>
                    <a:lumOff val="60000"/>
                  </a:schemeClr>
                </a:solidFill>
              </a:rPr>
              <a:t>)</a:t>
            </a:r>
            <a:r>
              <a:rPr lang="ko-KR" altLang="en-US" dirty="0" smtClean="0">
                <a:solidFill>
                  <a:schemeClr val="accent6">
                    <a:lumMod val="40000"/>
                    <a:lumOff val="60000"/>
                  </a:schemeClr>
                </a:solidFill>
              </a:rPr>
              <a:t>의 지역정보와 전승정보</a:t>
            </a:r>
            <a:endParaRPr lang="ko-KR" altLang="en-US" dirty="0">
              <a:solidFill>
                <a:schemeClr val="accent6">
                  <a:lumMod val="40000"/>
                  <a:lumOff val="60000"/>
                </a:schemeClr>
              </a:solidFill>
            </a:endParaRPr>
          </a:p>
        </p:txBody>
      </p:sp>
    </p:spTree>
    <p:extLst>
      <p:ext uri="{BB962C8B-B14F-4D97-AF65-F5344CB8AC3E}">
        <p14:creationId xmlns:p14="http://schemas.microsoft.com/office/powerpoint/2010/main" val="29632061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dirty="0" smtClean="0">
                <a:solidFill>
                  <a:schemeClr val="tx1">
                    <a:lumMod val="65000"/>
                    <a:lumOff val="35000"/>
                  </a:schemeClr>
                </a:solidFill>
              </a:rPr>
              <a:t>끝</a:t>
            </a:r>
            <a:endParaRPr lang="ko-KR" altLang="en-US" dirty="0">
              <a:solidFill>
                <a:schemeClr val="tx1">
                  <a:lumMod val="65000"/>
                  <a:lumOff val="35000"/>
                </a:schemeClr>
              </a:solidFill>
            </a:endParaRPr>
          </a:p>
        </p:txBody>
      </p:sp>
      <p:sp>
        <p:nvSpPr>
          <p:cNvPr id="3" name="텍스트 개체 틀 2"/>
          <p:cNvSpPr>
            <a:spLocks noGrp="1"/>
          </p:cNvSpPr>
          <p:nvPr>
            <p:ph type="body" idx="1"/>
          </p:nvPr>
        </p:nvSpPr>
        <p:spPr/>
        <p:txBody>
          <a:bodyPr/>
          <a:lstStyle/>
          <a:p>
            <a:endParaRPr lang="ko-KR" altLang="en-US"/>
          </a:p>
        </p:txBody>
      </p:sp>
    </p:spTree>
    <p:extLst>
      <p:ext uri="{BB962C8B-B14F-4D97-AF65-F5344CB8AC3E}">
        <p14:creationId xmlns:p14="http://schemas.microsoft.com/office/powerpoint/2010/main" val="30065325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b="1" dirty="0" smtClean="0"/>
              <a:t>1.</a:t>
            </a:r>
            <a:r>
              <a:rPr lang="ko-KR" altLang="en-US" b="1" dirty="0" smtClean="0"/>
              <a:t>일본의 음식문화의 기원</a:t>
            </a:r>
            <a:endParaRPr lang="en-US" altLang="ko-KR" b="1" dirty="0" smtClean="0"/>
          </a:p>
          <a:p>
            <a:r>
              <a:rPr lang="en-US" altLang="ko-KR" b="1" dirty="0" smtClean="0"/>
              <a:t>2.</a:t>
            </a:r>
            <a:r>
              <a:rPr lang="ko-KR" altLang="en-US" b="1" dirty="0" smtClean="0"/>
              <a:t>일본 전통음식 종류</a:t>
            </a:r>
            <a:endParaRPr lang="en-US" altLang="ko-KR" b="1" dirty="0" smtClean="0"/>
          </a:p>
          <a:p>
            <a:r>
              <a:rPr lang="en-US" altLang="ko-KR" b="1" dirty="0" smtClean="0"/>
              <a:t>3.</a:t>
            </a:r>
            <a:r>
              <a:rPr lang="ko-KR" altLang="en-US" b="1" dirty="0" smtClean="0"/>
              <a:t>일본 </a:t>
            </a:r>
            <a:r>
              <a:rPr lang="ko-KR" altLang="en-US" b="1" dirty="0" err="1" smtClean="0"/>
              <a:t>전통음식중에</a:t>
            </a:r>
            <a:r>
              <a:rPr lang="ko-KR" altLang="en-US" b="1" dirty="0" smtClean="0"/>
              <a:t> 생선이 주류가 된 </a:t>
            </a:r>
            <a:r>
              <a:rPr lang="ko-KR" altLang="en-US" b="1" dirty="0" smtClean="0"/>
              <a:t>이유</a:t>
            </a:r>
            <a:endParaRPr lang="en-US" altLang="ko-KR" b="1" dirty="0" smtClean="0"/>
          </a:p>
          <a:p>
            <a:r>
              <a:rPr lang="en-US" altLang="ko-KR" b="1" dirty="0" smtClean="0"/>
              <a:t>4.</a:t>
            </a:r>
            <a:r>
              <a:rPr lang="ko-KR" altLang="en-US" b="1" dirty="0" smtClean="0"/>
              <a:t>일본 전통음식 문화</a:t>
            </a:r>
            <a:r>
              <a:rPr lang="en-US" altLang="ko-KR" b="1" dirty="0" smtClean="0"/>
              <a:t>:</a:t>
            </a:r>
            <a:r>
              <a:rPr lang="ko-KR" altLang="en-US" b="1" dirty="0" err="1" smtClean="0"/>
              <a:t>와쇼쿠</a:t>
            </a:r>
            <a:r>
              <a:rPr lang="en-US" altLang="ko-KR" b="1" dirty="0" smtClean="0"/>
              <a:t>(</a:t>
            </a:r>
            <a:r>
              <a:rPr lang="ko-KR" altLang="en-US" b="1" dirty="0" smtClean="0"/>
              <a:t>和食</a:t>
            </a:r>
            <a:r>
              <a:rPr lang="en-US" altLang="ko-KR" b="1" dirty="0" smtClean="0"/>
              <a:t>)</a:t>
            </a:r>
            <a:endParaRPr lang="en-US" altLang="ko-KR" b="1" dirty="0" smtClean="0"/>
          </a:p>
          <a:p>
            <a:endParaRPr lang="en-US" altLang="ko-KR" b="1" dirty="0" smtClean="0"/>
          </a:p>
          <a:p>
            <a:endParaRPr lang="en-US" altLang="ko-KR" b="1" dirty="0" smtClean="0"/>
          </a:p>
        </p:txBody>
      </p:sp>
      <p:sp>
        <p:nvSpPr>
          <p:cNvPr id="3" name="제목 2"/>
          <p:cNvSpPr>
            <a:spLocks noGrp="1"/>
          </p:cNvSpPr>
          <p:nvPr>
            <p:ph type="title"/>
          </p:nvPr>
        </p:nvSpPr>
        <p:spPr/>
        <p:txBody>
          <a:bodyPr/>
          <a:lstStyle/>
          <a:p>
            <a:r>
              <a:rPr lang="ko-KR" altLang="en-US" dirty="0" smtClean="0"/>
              <a:t>목</a:t>
            </a:r>
            <a:r>
              <a:rPr lang="ko-KR" altLang="en-US" dirty="0"/>
              <a:t>차</a:t>
            </a:r>
          </a:p>
        </p:txBody>
      </p:sp>
    </p:spTree>
    <p:extLst>
      <p:ext uri="{BB962C8B-B14F-4D97-AF65-F5344CB8AC3E}">
        <p14:creationId xmlns:p14="http://schemas.microsoft.com/office/powerpoint/2010/main" val="2690658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90032" y="1483743"/>
            <a:ext cx="7772400" cy="5106838"/>
          </a:xfrm>
        </p:spPr>
        <p:txBody>
          <a:bodyPr>
            <a:normAutofit/>
          </a:bodyPr>
          <a:lstStyle/>
          <a:p>
            <a:r>
              <a:rPr lang="en-US" altLang="ko-KR" sz="1800" dirty="0" smtClean="0">
                <a:solidFill>
                  <a:schemeClr val="tx1"/>
                </a:solidFill>
              </a:rPr>
              <a:t>6</a:t>
            </a:r>
            <a:r>
              <a:rPr lang="ko-KR" altLang="en-US" sz="1800" dirty="0" smtClean="0">
                <a:solidFill>
                  <a:schemeClr val="tx1"/>
                </a:solidFill>
              </a:rPr>
              <a:t>세기 일본에 불교가 전래된 후 몇 세기 동안 불교의 법규와 황실의 명령으로 거의 모든 동물과 조류의 고기를 먹는 것이 금지되었다</a:t>
            </a:r>
            <a:r>
              <a:rPr lang="en-US" altLang="ko-KR" sz="1800" dirty="0" smtClean="0">
                <a:solidFill>
                  <a:schemeClr val="tx1"/>
                </a:solidFill>
              </a:rPr>
              <a:t>. </a:t>
            </a:r>
            <a:r>
              <a:rPr lang="ko-KR" altLang="en-US" sz="1800" dirty="0" err="1" smtClean="0">
                <a:solidFill>
                  <a:schemeClr val="tx1"/>
                </a:solidFill>
              </a:rPr>
              <a:t>쇼진</a:t>
            </a:r>
            <a:r>
              <a:rPr lang="ko-KR" altLang="en-US" sz="1800" dirty="0" smtClean="0">
                <a:solidFill>
                  <a:schemeClr val="tx1"/>
                </a:solidFill>
              </a:rPr>
              <a:t> 요리로 알려진 채식 요리법은 후에 젠 종파에서 유행하게 되었고</a:t>
            </a:r>
            <a:r>
              <a:rPr lang="en-US" altLang="ko-KR" sz="1800" dirty="0" smtClean="0">
                <a:solidFill>
                  <a:schemeClr val="tx1"/>
                </a:solidFill>
              </a:rPr>
              <a:t>,15</a:t>
            </a:r>
            <a:r>
              <a:rPr lang="ko-KR" altLang="en-US" sz="1800" dirty="0" smtClean="0">
                <a:solidFill>
                  <a:schemeClr val="tx1"/>
                </a:solidFill>
              </a:rPr>
              <a:t>세기에 벌써 간장</a:t>
            </a:r>
            <a:r>
              <a:rPr lang="en-US" altLang="ko-KR" sz="1800" dirty="0" smtClean="0">
                <a:solidFill>
                  <a:schemeClr val="tx1"/>
                </a:solidFill>
              </a:rPr>
              <a:t>(</a:t>
            </a:r>
            <a:r>
              <a:rPr lang="ko-KR" altLang="en-US" sz="1800" dirty="0" smtClean="0">
                <a:solidFill>
                  <a:schemeClr val="tx1"/>
                </a:solidFill>
              </a:rPr>
              <a:t>소유</a:t>
            </a:r>
            <a:r>
              <a:rPr lang="en-US" altLang="ko-KR" sz="1800" dirty="0" smtClean="0">
                <a:solidFill>
                  <a:schemeClr val="tx1"/>
                </a:solidFill>
              </a:rPr>
              <a:t>),</a:t>
            </a:r>
            <a:r>
              <a:rPr lang="ko-KR" altLang="en-US" sz="1800" dirty="0" smtClean="0">
                <a:solidFill>
                  <a:schemeClr val="tx1"/>
                </a:solidFill>
              </a:rPr>
              <a:t>된장</a:t>
            </a:r>
            <a:r>
              <a:rPr lang="en-US" altLang="ko-KR" sz="1800" dirty="0" smtClean="0">
                <a:solidFill>
                  <a:schemeClr val="tx1"/>
                </a:solidFill>
              </a:rPr>
              <a:t>(</a:t>
            </a:r>
            <a:r>
              <a:rPr lang="ko-KR" altLang="en-US" sz="1800" dirty="0" smtClean="0">
                <a:solidFill>
                  <a:schemeClr val="tx1"/>
                </a:solidFill>
              </a:rPr>
              <a:t>미소</a:t>
            </a:r>
            <a:r>
              <a:rPr lang="en-US" altLang="ko-KR" sz="1800" dirty="0" smtClean="0">
                <a:solidFill>
                  <a:schemeClr val="tx1"/>
                </a:solidFill>
              </a:rPr>
              <a:t>),</a:t>
            </a:r>
            <a:r>
              <a:rPr lang="ko-KR" altLang="en-US" sz="1800" dirty="0" smtClean="0">
                <a:solidFill>
                  <a:schemeClr val="tx1"/>
                </a:solidFill>
              </a:rPr>
              <a:t>두부</a:t>
            </a:r>
            <a:r>
              <a:rPr lang="en-US" altLang="ko-KR" sz="1800" dirty="0" smtClean="0">
                <a:solidFill>
                  <a:schemeClr val="tx1"/>
                </a:solidFill>
              </a:rPr>
              <a:t>(</a:t>
            </a:r>
            <a:r>
              <a:rPr lang="ko-KR" altLang="en-US" sz="1800" dirty="0" err="1" smtClean="0">
                <a:solidFill>
                  <a:schemeClr val="tx1"/>
                </a:solidFill>
              </a:rPr>
              <a:t>도후</a:t>
            </a:r>
            <a:r>
              <a:rPr lang="en-US" altLang="ko-KR" sz="1800" dirty="0" smtClean="0">
                <a:solidFill>
                  <a:schemeClr val="tx1"/>
                </a:solidFill>
              </a:rPr>
              <a:t>) </a:t>
            </a:r>
            <a:r>
              <a:rPr lang="ko-KR" altLang="en-US" sz="1800" dirty="0" smtClean="0">
                <a:solidFill>
                  <a:schemeClr val="tx1"/>
                </a:solidFill>
              </a:rPr>
              <a:t>및 그밖에 콩으로 만든 다양한 재료들과 같이 현대 일본인들이 즐겨먹는 많은 음식과 재료들이 개발되었다</a:t>
            </a:r>
            <a:r>
              <a:rPr lang="en-US" altLang="ko-KR" sz="1800" dirty="0" smtClean="0">
                <a:solidFill>
                  <a:schemeClr val="tx1"/>
                </a:solidFill>
              </a:rPr>
              <a:t>. </a:t>
            </a:r>
            <a:r>
              <a:rPr lang="ko-KR" altLang="en-US" sz="1800" dirty="0" smtClean="0">
                <a:solidFill>
                  <a:schemeClr val="tx1"/>
                </a:solidFill>
              </a:rPr>
              <a:t>그와 비슥한 시기에 황실과 귀족 문화의 요리법에서 유래한 체계적이고 화려한 연회용 요리가 개발되었다</a:t>
            </a:r>
            <a:r>
              <a:rPr lang="en-US" altLang="ko-KR" sz="1800" dirty="0" smtClean="0">
                <a:solidFill>
                  <a:schemeClr val="tx1"/>
                </a:solidFill>
              </a:rPr>
              <a:t>. </a:t>
            </a:r>
            <a:r>
              <a:rPr lang="ko-KR" altLang="en-US" sz="1800" dirty="0" err="1" smtClean="0">
                <a:solidFill>
                  <a:schemeClr val="tx1"/>
                </a:solidFill>
              </a:rPr>
              <a:t>호젠</a:t>
            </a:r>
            <a:r>
              <a:rPr lang="ko-KR" altLang="en-US" sz="1800" dirty="0" smtClean="0">
                <a:solidFill>
                  <a:schemeClr val="tx1"/>
                </a:solidFill>
              </a:rPr>
              <a:t> 요리로 알려진 이 요리법은 </a:t>
            </a:r>
            <a:r>
              <a:rPr lang="ko-KR" altLang="en-US" sz="1800" dirty="0" err="1" smtClean="0">
                <a:solidFill>
                  <a:schemeClr val="tx1"/>
                </a:solidFill>
              </a:rPr>
              <a:t>차카이세키</a:t>
            </a:r>
            <a:r>
              <a:rPr lang="ko-KR" altLang="en-US" sz="1800" dirty="0" smtClean="0">
                <a:solidFill>
                  <a:schemeClr val="tx1"/>
                </a:solidFill>
              </a:rPr>
              <a:t> 요리</a:t>
            </a:r>
            <a:r>
              <a:rPr lang="en-US" altLang="ko-KR" sz="1800" dirty="0" smtClean="0">
                <a:solidFill>
                  <a:schemeClr val="tx1"/>
                </a:solidFill>
              </a:rPr>
              <a:t>(</a:t>
            </a:r>
            <a:r>
              <a:rPr lang="ko-KR" altLang="en-US" sz="1800" dirty="0" smtClean="0">
                <a:solidFill>
                  <a:schemeClr val="tx1"/>
                </a:solidFill>
              </a:rPr>
              <a:t>다도 음식</a:t>
            </a:r>
            <a:r>
              <a:rPr lang="en-US" altLang="ko-KR" sz="1800" dirty="0" smtClean="0">
                <a:solidFill>
                  <a:schemeClr val="tx1"/>
                </a:solidFill>
              </a:rPr>
              <a:t>)</a:t>
            </a:r>
            <a:r>
              <a:rPr lang="ko-KR" altLang="en-US" sz="1800" dirty="0" smtClean="0">
                <a:solidFill>
                  <a:schemeClr val="tx1"/>
                </a:solidFill>
              </a:rPr>
              <a:t>및 </a:t>
            </a:r>
            <a:r>
              <a:rPr lang="ko-KR" altLang="en-US" sz="1800" dirty="0" err="1" smtClean="0">
                <a:solidFill>
                  <a:schemeClr val="tx1"/>
                </a:solidFill>
              </a:rPr>
              <a:t>가이세키</a:t>
            </a:r>
            <a:r>
              <a:rPr lang="ko-KR" altLang="en-US" sz="1800" dirty="0" smtClean="0">
                <a:solidFill>
                  <a:schemeClr val="tx1"/>
                </a:solidFill>
              </a:rPr>
              <a:t> 요리와 함께 기본적인 세 가지 일본 요리법 중 하나이다</a:t>
            </a:r>
            <a:r>
              <a:rPr lang="en-US" altLang="ko-KR" sz="1800" dirty="0" smtClean="0">
                <a:solidFill>
                  <a:schemeClr val="tx1"/>
                </a:solidFill>
              </a:rPr>
              <a:t>.</a:t>
            </a:r>
            <a:r>
              <a:rPr lang="ko-KR" altLang="en-US" sz="1800" dirty="0" smtClean="0">
                <a:solidFill>
                  <a:schemeClr val="tx1"/>
                </a:solidFill>
              </a:rPr>
              <a:t>제철의 신선한 재료를 사용하여 예술적으로 표현하는 것을 강조한 차 요리는 </a:t>
            </a:r>
            <a:r>
              <a:rPr lang="ko-KR" altLang="en-US" sz="1800" dirty="0" err="1" smtClean="0">
                <a:solidFill>
                  <a:schemeClr val="tx1"/>
                </a:solidFill>
              </a:rPr>
              <a:t>혼젠요리의</a:t>
            </a:r>
            <a:r>
              <a:rPr lang="ko-KR" altLang="en-US" sz="1800" dirty="0" smtClean="0">
                <a:solidFill>
                  <a:schemeClr val="tx1"/>
                </a:solidFill>
              </a:rPr>
              <a:t> 형식성을 </a:t>
            </a:r>
            <a:r>
              <a:rPr lang="ko-KR" altLang="en-US" sz="1800" dirty="0" err="1" smtClean="0">
                <a:solidFill>
                  <a:schemeClr val="tx1"/>
                </a:solidFill>
              </a:rPr>
              <a:t>젠의</a:t>
            </a:r>
            <a:r>
              <a:rPr lang="ko-KR" altLang="en-US" sz="1800" dirty="0" smtClean="0">
                <a:solidFill>
                  <a:schemeClr val="tx1"/>
                </a:solidFill>
              </a:rPr>
              <a:t> 검소한 정신과 결합하였다</a:t>
            </a:r>
            <a:r>
              <a:rPr lang="en-US" altLang="ko-KR" sz="1800" dirty="0" smtClean="0">
                <a:solidFill>
                  <a:schemeClr val="tx1"/>
                </a:solidFill>
              </a:rPr>
              <a:t>. </a:t>
            </a:r>
            <a:r>
              <a:rPr lang="ko-KR" altLang="en-US" sz="1800" dirty="0" err="1" smtClean="0">
                <a:solidFill>
                  <a:schemeClr val="tx1"/>
                </a:solidFill>
              </a:rPr>
              <a:t>사이세키</a:t>
            </a:r>
            <a:r>
              <a:rPr lang="ko-KR" altLang="en-US" sz="1800" dirty="0" smtClean="0">
                <a:solidFill>
                  <a:schemeClr val="tx1"/>
                </a:solidFill>
              </a:rPr>
              <a:t> 요리는 </a:t>
            </a:r>
            <a:r>
              <a:rPr lang="en-US" altLang="ko-KR" sz="1800" dirty="0" smtClean="0">
                <a:solidFill>
                  <a:schemeClr val="tx1"/>
                </a:solidFill>
              </a:rPr>
              <a:t>19</a:t>
            </a:r>
            <a:r>
              <a:rPr lang="ko-KR" altLang="en-US" sz="1800" dirty="0" smtClean="0">
                <a:solidFill>
                  <a:schemeClr val="tx1"/>
                </a:solidFill>
              </a:rPr>
              <a:t>세기 초에 현재의 형태로 개발되었으며 현재에도 여전히 </a:t>
            </a:r>
            <a:r>
              <a:rPr lang="ko-KR" altLang="en-US" sz="1800" dirty="0" err="1" smtClean="0">
                <a:solidFill>
                  <a:schemeClr val="tx1"/>
                </a:solidFill>
              </a:rPr>
              <a:t>료테이로</a:t>
            </a:r>
            <a:r>
              <a:rPr lang="ko-KR" altLang="en-US" sz="1800" dirty="0" smtClean="0">
                <a:solidFill>
                  <a:schemeClr val="tx1"/>
                </a:solidFill>
              </a:rPr>
              <a:t> 불리는 일급 </a:t>
            </a:r>
            <a:r>
              <a:rPr lang="ko-KR" altLang="en-US" sz="1800" dirty="0" err="1" smtClean="0">
                <a:solidFill>
                  <a:schemeClr val="tx1"/>
                </a:solidFill>
              </a:rPr>
              <a:t>일식점과</a:t>
            </a:r>
            <a:r>
              <a:rPr lang="ko-KR" altLang="en-US" sz="1800" dirty="0" smtClean="0">
                <a:solidFill>
                  <a:schemeClr val="tx1"/>
                </a:solidFill>
              </a:rPr>
              <a:t> 전통 일본 여관에서 </a:t>
            </a:r>
            <a:r>
              <a:rPr lang="ko-KR" altLang="en-US" sz="1800" dirty="0" err="1" smtClean="0">
                <a:solidFill>
                  <a:schemeClr val="tx1"/>
                </a:solidFill>
              </a:rPr>
              <a:t>이어오고있다</a:t>
            </a:r>
            <a:r>
              <a:rPr lang="en-US" altLang="ko-KR" sz="1800" dirty="0" smtClean="0">
                <a:solidFill>
                  <a:schemeClr val="tx1"/>
                </a:solidFill>
              </a:rPr>
              <a:t>. </a:t>
            </a:r>
            <a:r>
              <a:rPr lang="ko-KR" altLang="en-US" sz="1800" dirty="0" smtClean="0">
                <a:solidFill>
                  <a:schemeClr val="tx1"/>
                </a:solidFill>
              </a:rPr>
              <a:t>신선한 제철재료의 사용과 초기의 예술적인 양식을 유지해오면서 </a:t>
            </a:r>
            <a:r>
              <a:rPr lang="ko-KR" altLang="en-US" sz="1800" dirty="0" err="1" smtClean="0">
                <a:solidFill>
                  <a:schemeClr val="tx1"/>
                </a:solidFill>
              </a:rPr>
              <a:t>가이세키</a:t>
            </a:r>
            <a:r>
              <a:rPr lang="ko-KR" altLang="en-US" sz="1800" dirty="0" smtClean="0">
                <a:solidFill>
                  <a:schemeClr val="tx1"/>
                </a:solidFill>
              </a:rPr>
              <a:t> 음식은 음식 예절규칙은 줄어들고 분위기는 더 편해졌다</a:t>
            </a:r>
            <a:r>
              <a:rPr lang="en-US" altLang="ko-KR" sz="1800" dirty="0" smtClean="0">
                <a:solidFill>
                  <a:schemeClr val="tx1"/>
                </a:solidFill>
              </a:rPr>
              <a:t>. </a:t>
            </a:r>
            <a:r>
              <a:rPr lang="ko-KR" altLang="en-US" sz="1800" dirty="0" err="1" smtClean="0">
                <a:solidFill>
                  <a:schemeClr val="tx1"/>
                </a:solidFill>
              </a:rPr>
              <a:t>사케는</a:t>
            </a:r>
            <a:r>
              <a:rPr lang="ko-KR" altLang="en-US" sz="1800" dirty="0" smtClean="0">
                <a:solidFill>
                  <a:schemeClr val="tx1"/>
                </a:solidFill>
              </a:rPr>
              <a:t> 식사하는 동안 마시고 일본인은 일반적으로 </a:t>
            </a:r>
            <a:r>
              <a:rPr lang="ko-KR" altLang="en-US" sz="1800" dirty="0" err="1" smtClean="0">
                <a:solidFill>
                  <a:schemeClr val="tx1"/>
                </a:solidFill>
              </a:rPr>
              <a:t>사케를</a:t>
            </a:r>
            <a:r>
              <a:rPr lang="ko-KR" altLang="en-US" sz="1800" dirty="0" smtClean="0">
                <a:solidFill>
                  <a:schemeClr val="tx1"/>
                </a:solidFill>
              </a:rPr>
              <a:t> </a:t>
            </a:r>
            <a:r>
              <a:rPr lang="ko-KR" altLang="en-US" sz="1800" dirty="0" err="1" smtClean="0">
                <a:solidFill>
                  <a:schemeClr val="tx1"/>
                </a:solidFill>
              </a:rPr>
              <a:t>마실때는</a:t>
            </a:r>
            <a:r>
              <a:rPr lang="ko-KR" altLang="en-US" sz="1800" dirty="0" smtClean="0">
                <a:solidFill>
                  <a:schemeClr val="tx1"/>
                </a:solidFill>
              </a:rPr>
              <a:t> 밥을 먹지 않기 때문에 밥은 마지막에 제공된다</a:t>
            </a:r>
            <a:r>
              <a:rPr lang="en-US" altLang="ko-KR" sz="1800" dirty="0" smtClean="0">
                <a:solidFill>
                  <a:schemeClr val="tx1"/>
                </a:solidFill>
              </a:rPr>
              <a:t>.</a:t>
            </a:r>
            <a:r>
              <a:rPr lang="ko-KR" altLang="en-US" sz="1800" dirty="0" err="1" smtClean="0">
                <a:solidFill>
                  <a:schemeClr val="tx1"/>
                </a:solidFill>
              </a:rPr>
              <a:t>전요리와</a:t>
            </a:r>
            <a:r>
              <a:rPr lang="ko-KR" altLang="en-US" sz="1800" dirty="0" smtClean="0">
                <a:solidFill>
                  <a:schemeClr val="tx1"/>
                </a:solidFill>
              </a:rPr>
              <a:t> </a:t>
            </a:r>
            <a:r>
              <a:rPr lang="ko-KR" altLang="en-US" sz="1800" dirty="0" err="1" smtClean="0">
                <a:solidFill>
                  <a:schemeClr val="tx1"/>
                </a:solidFill>
              </a:rPr>
              <a:t>사시미</a:t>
            </a:r>
            <a:r>
              <a:rPr lang="en-US" altLang="ko-KR" sz="1800" dirty="0" smtClean="0">
                <a:solidFill>
                  <a:schemeClr val="tx1"/>
                </a:solidFill>
              </a:rPr>
              <a:t>(</a:t>
            </a:r>
            <a:r>
              <a:rPr lang="ko-KR" altLang="en-US" sz="1800" dirty="0" smtClean="0">
                <a:solidFill>
                  <a:schemeClr val="tx1"/>
                </a:solidFill>
              </a:rPr>
              <a:t>얇게 썬 조리하지 않은 생선</a:t>
            </a:r>
            <a:r>
              <a:rPr lang="en-US" altLang="ko-KR" sz="1800" dirty="0" smtClean="0">
                <a:solidFill>
                  <a:schemeClr val="tx1"/>
                </a:solidFill>
              </a:rPr>
              <a:t>),</a:t>
            </a:r>
            <a:r>
              <a:rPr lang="ko-KR" altLang="en-US" sz="1800" dirty="0" err="1" smtClean="0">
                <a:solidFill>
                  <a:schemeClr val="tx1"/>
                </a:solidFill>
              </a:rPr>
              <a:t>스이모노</a:t>
            </a:r>
            <a:r>
              <a:rPr lang="en-US" altLang="ko-KR" sz="1800" dirty="0" smtClean="0">
                <a:solidFill>
                  <a:schemeClr val="tx1"/>
                </a:solidFill>
              </a:rPr>
              <a:t>(</a:t>
            </a:r>
            <a:r>
              <a:rPr lang="ko-KR" altLang="en-US" sz="1800" dirty="0" smtClean="0">
                <a:solidFill>
                  <a:schemeClr val="tx1"/>
                </a:solidFill>
              </a:rPr>
              <a:t>맑은 국</a:t>
            </a:r>
            <a:r>
              <a:rPr lang="en-US" altLang="ko-KR" sz="1800" dirty="0" smtClean="0">
                <a:solidFill>
                  <a:schemeClr val="tx1"/>
                </a:solidFill>
              </a:rPr>
              <a:t>),</a:t>
            </a:r>
            <a:r>
              <a:rPr lang="ko-KR" altLang="en-US" sz="1800" dirty="0" err="1" smtClean="0">
                <a:solidFill>
                  <a:schemeClr val="tx1"/>
                </a:solidFill>
              </a:rPr>
              <a:t>야키모노</a:t>
            </a:r>
            <a:r>
              <a:rPr lang="en-US" altLang="ko-KR" sz="1800" dirty="0" smtClean="0">
                <a:solidFill>
                  <a:schemeClr val="tx1"/>
                </a:solidFill>
              </a:rPr>
              <a:t>(</a:t>
            </a:r>
            <a:r>
              <a:rPr lang="ko-KR" altLang="en-US" sz="1800" dirty="0" smtClean="0">
                <a:solidFill>
                  <a:schemeClr val="tx1"/>
                </a:solidFill>
              </a:rPr>
              <a:t>구운 음식</a:t>
            </a:r>
            <a:r>
              <a:rPr lang="en-US" altLang="ko-KR" sz="1800" dirty="0" smtClean="0">
                <a:solidFill>
                  <a:schemeClr val="tx1"/>
                </a:solidFill>
              </a:rPr>
              <a:t>),</a:t>
            </a:r>
            <a:r>
              <a:rPr lang="ko-KR" altLang="en-US" sz="1800" dirty="0" err="1" smtClean="0">
                <a:solidFill>
                  <a:schemeClr val="tx1"/>
                </a:solidFill>
              </a:rPr>
              <a:t>무시모노</a:t>
            </a:r>
            <a:r>
              <a:rPr lang="en-US" altLang="ko-KR" sz="1800" dirty="0" smtClean="0">
                <a:solidFill>
                  <a:schemeClr val="tx1"/>
                </a:solidFill>
              </a:rPr>
              <a:t>(</a:t>
            </a:r>
            <a:r>
              <a:rPr lang="ko-KR" altLang="en-US" sz="1800" dirty="0">
                <a:solidFill>
                  <a:schemeClr val="tx1"/>
                </a:solidFill>
              </a:rPr>
              <a:t>찐</a:t>
            </a:r>
            <a:r>
              <a:rPr lang="ko-KR" altLang="en-US" sz="1800" dirty="0" smtClean="0">
                <a:solidFill>
                  <a:schemeClr val="tx1"/>
                </a:solidFill>
              </a:rPr>
              <a:t> 음식</a:t>
            </a:r>
            <a:r>
              <a:rPr lang="en-US" altLang="ko-KR" sz="1800" dirty="0" smtClean="0">
                <a:solidFill>
                  <a:schemeClr val="tx1"/>
                </a:solidFill>
              </a:rPr>
              <a:t>),</a:t>
            </a:r>
            <a:r>
              <a:rPr lang="ko-KR" altLang="en-US" sz="1800" dirty="0" err="1" smtClean="0">
                <a:solidFill>
                  <a:schemeClr val="tx1"/>
                </a:solidFill>
              </a:rPr>
              <a:t>니모노</a:t>
            </a:r>
            <a:r>
              <a:rPr lang="en-US" altLang="ko-KR" sz="1800" dirty="0" smtClean="0">
                <a:solidFill>
                  <a:schemeClr val="tx1"/>
                </a:solidFill>
              </a:rPr>
              <a:t>(</a:t>
            </a:r>
            <a:r>
              <a:rPr lang="ko-KR" altLang="en-US" sz="1800" dirty="0" smtClean="0">
                <a:solidFill>
                  <a:schemeClr val="tx1"/>
                </a:solidFill>
              </a:rPr>
              <a:t>조린 음식</a:t>
            </a:r>
            <a:r>
              <a:rPr lang="en-US" altLang="ko-KR" sz="1800" dirty="0" smtClean="0">
                <a:solidFill>
                  <a:schemeClr val="tx1"/>
                </a:solidFill>
              </a:rPr>
              <a:t>)</a:t>
            </a:r>
            <a:r>
              <a:rPr lang="ko-KR" altLang="en-US" sz="1800" dirty="0" smtClean="0">
                <a:solidFill>
                  <a:schemeClr val="tx1"/>
                </a:solidFill>
              </a:rPr>
              <a:t>및 </a:t>
            </a:r>
            <a:r>
              <a:rPr lang="ko-KR" altLang="en-US" sz="1800" dirty="0" err="1" smtClean="0">
                <a:solidFill>
                  <a:schemeClr val="tx1"/>
                </a:solidFill>
              </a:rPr>
              <a:t>아에모노</a:t>
            </a:r>
            <a:r>
              <a:rPr lang="en-US" altLang="ko-KR" sz="1800" dirty="0" smtClean="0">
                <a:solidFill>
                  <a:schemeClr val="tx1"/>
                </a:solidFill>
              </a:rPr>
              <a:t>(</a:t>
            </a:r>
            <a:r>
              <a:rPr lang="ko-KR" altLang="en-US" sz="1800" dirty="0" smtClean="0">
                <a:solidFill>
                  <a:schemeClr val="tx1"/>
                </a:solidFill>
              </a:rPr>
              <a:t>드레싱을 뿌린 </a:t>
            </a:r>
            <a:r>
              <a:rPr lang="ko-KR" altLang="en-US" sz="1800" dirty="0" err="1" smtClean="0">
                <a:solidFill>
                  <a:schemeClr val="tx1"/>
                </a:solidFill>
              </a:rPr>
              <a:t>샐러드같은</a:t>
            </a:r>
            <a:r>
              <a:rPr lang="ko-KR" altLang="en-US" sz="1800" dirty="0" smtClean="0">
                <a:solidFill>
                  <a:schemeClr val="tx1"/>
                </a:solidFill>
              </a:rPr>
              <a:t> 음식</a:t>
            </a:r>
            <a:r>
              <a:rPr lang="en-US" altLang="ko-KR" sz="1800" dirty="0" smtClean="0">
                <a:solidFill>
                  <a:schemeClr val="tx1"/>
                </a:solidFill>
              </a:rPr>
              <a:t>)</a:t>
            </a:r>
            <a:r>
              <a:rPr lang="ko-KR" altLang="en-US" sz="1800" dirty="0" smtClean="0">
                <a:solidFill>
                  <a:schemeClr val="tx1"/>
                </a:solidFill>
              </a:rPr>
              <a:t>이 먼저 </a:t>
            </a:r>
            <a:r>
              <a:rPr lang="ko-KR" altLang="en-US" sz="1800" dirty="0" err="1" smtClean="0">
                <a:solidFill>
                  <a:schemeClr val="tx1"/>
                </a:solidFill>
              </a:rPr>
              <a:t>제</a:t>
            </a:r>
            <a:r>
              <a:rPr lang="ko-KR" altLang="en-US" sz="1800" dirty="0" err="1">
                <a:solidFill>
                  <a:schemeClr val="tx1"/>
                </a:solidFill>
              </a:rPr>
              <a:t>체</a:t>
            </a:r>
            <a:r>
              <a:rPr lang="ko-KR" altLang="en-US" sz="1800" dirty="0" err="1" smtClean="0">
                <a:solidFill>
                  <a:schemeClr val="tx1"/>
                </a:solidFill>
              </a:rPr>
              <a:t>공되며</a:t>
            </a:r>
            <a:r>
              <a:rPr lang="ko-KR" altLang="en-US" sz="1800" dirty="0" smtClean="0">
                <a:solidFill>
                  <a:schemeClr val="tx1"/>
                </a:solidFill>
              </a:rPr>
              <a:t> 다음에 미소 국</a:t>
            </a:r>
            <a:r>
              <a:rPr lang="en-US" altLang="ko-KR" sz="1800" dirty="0" smtClean="0">
                <a:solidFill>
                  <a:schemeClr val="tx1"/>
                </a:solidFill>
              </a:rPr>
              <a:t>, </a:t>
            </a:r>
            <a:r>
              <a:rPr lang="ko-KR" altLang="en-US" sz="1800" dirty="0" err="1" smtClean="0">
                <a:solidFill>
                  <a:schemeClr val="tx1"/>
                </a:solidFill>
              </a:rPr>
              <a:t>즈케모노</a:t>
            </a:r>
            <a:r>
              <a:rPr lang="en-US" altLang="ko-KR" sz="1800" dirty="0" smtClean="0">
                <a:solidFill>
                  <a:schemeClr val="tx1"/>
                </a:solidFill>
              </a:rPr>
              <a:t>(</a:t>
            </a:r>
            <a:r>
              <a:rPr lang="ko-KR" altLang="en-US" sz="1800" dirty="0" smtClean="0">
                <a:solidFill>
                  <a:schemeClr val="tx1"/>
                </a:solidFill>
              </a:rPr>
              <a:t>절인 음식</a:t>
            </a:r>
            <a:r>
              <a:rPr lang="en-US" altLang="ko-KR" sz="1800" dirty="0" smtClean="0">
                <a:solidFill>
                  <a:schemeClr val="tx1"/>
                </a:solidFill>
              </a:rPr>
              <a:t>),</a:t>
            </a:r>
            <a:r>
              <a:rPr lang="ko-KR" altLang="en-US" sz="1800" dirty="0" smtClean="0">
                <a:solidFill>
                  <a:schemeClr val="tx1"/>
                </a:solidFill>
              </a:rPr>
              <a:t>밥</a:t>
            </a:r>
            <a:r>
              <a:rPr lang="en-US" altLang="ko-KR" sz="1800" dirty="0" smtClean="0">
                <a:solidFill>
                  <a:schemeClr val="tx1"/>
                </a:solidFill>
              </a:rPr>
              <a:t>,</a:t>
            </a:r>
            <a:r>
              <a:rPr lang="ko-KR" altLang="en-US" sz="1800" dirty="0" smtClean="0">
                <a:solidFill>
                  <a:schemeClr val="tx1"/>
                </a:solidFill>
              </a:rPr>
              <a:t>일본 </a:t>
            </a:r>
            <a:r>
              <a:rPr lang="ko-KR" altLang="en-US" sz="1800" dirty="0" err="1" smtClean="0">
                <a:solidFill>
                  <a:schemeClr val="tx1"/>
                </a:solidFill>
              </a:rPr>
              <a:t>디저트및</a:t>
            </a:r>
            <a:r>
              <a:rPr lang="ko-KR" altLang="en-US" sz="1800" dirty="0" smtClean="0">
                <a:solidFill>
                  <a:schemeClr val="tx1"/>
                </a:solidFill>
              </a:rPr>
              <a:t> 과일이</a:t>
            </a:r>
            <a:endParaRPr lang="ko-KR" altLang="en-US" sz="1800" dirty="0">
              <a:solidFill>
                <a:schemeClr val="tx1"/>
              </a:solidFill>
            </a:endParaRPr>
          </a:p>
        </p:txBody>
      </p:sp>
      <p:sp>
        <p:nvSpPr>
          <p:cNvPr id="3" name="텍스트 개체 틀 2"/>
          <p:cNvSpPr>
            <a:spLocks noGrp="1"/>
          </p:cNvSpPr>
          <p:nvPr>
            <p:ph type="body" idx="1"/>
          </p:nvPr>
        </p:nvSpPr>
        <p:spPr>
          <a:xfrm>
            <a:off x="1367365" y="353684"/>
            <a:ext cx="6417734" cy="741872"/>
          </a:xfrm>
        </p:spPr>
        <p:txBody>
          <a:bodyPr/>
          <a:lstStyle/>
          <a:p>
            <a:r>
              <a:rPr lang="ko-KR" altLang="en-US" dirty="0" smtClean="0"/>
              <a:t>일본의 음식문화의 기원 </a:t>
            </a:r>
            <a:endParaRPr lang="ko-KR" altLang="en-US" dirty="0"/>
          </a:p>
        </p:txBody>
      </p:sp>
    </p:spTree>
    <p:extLst>
      <p:ext uri="{BB962C8B-B14F-4D97-AF65-F5344CB8AC3E}">
        <p14:creationId xmlns:p14="http://schemas.microsoft.com/office/powerpoint/2010/main" val="1908892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90032" y="1483743"/>
            <a:ext cx="7772400" cy="5106838"/>
          </a:xfrm>
        </p:spPr>
        <p:txBody>
          <a:bodyPr>
            <a:normAutofit/>
          </a:bodyPr>
          <a:lstStyle/>
          <a:p>
            <a:r>
              <a:rPr lang="ko-KR" altLang="en-US" sz="1800" dirty="0" smtClean="0">
                <a:solidFill>
                  <a:schemeClr val="tx1"/>
                </a:solidFill>
              </a:rPr>
              <a:t>나온다</a:t>
            </a:r>
            <a:r>
              <a:rPr lang="en-US" altLang="ko-KR" sz="1800" dirty="0" smtClean="0">
                <a:solidFill>
                  <a:schemeClr val="tx1"/>
                </a:solidFill>
              </a:rPr>
              <a:t>. </a:t>
            </a:r>
            <a:r>
              <a:rPr lang="ko-KR" altLang="en-US" sz="1800" dirty="0" smtClean="0">
                <a:solidFill>
                  <a:schemeClr val="tx1"/>
                </a:solidFill>
              </a:rPr>
              <a:t>차는 식사를 끝내고 마신다</a:t>
            </a:r>
            <a:r>
              <a:rPr lang="en-US" altLang="ko-KR" sz="1800" dirty="0" smtClean="0">
                <a:solidFill>
                  <a:schemeClr val="tx1"/>
                </a:solidFill>
              </a:rPr>
              <a:t>.</a:t>
            </a:r>
            <a:r>
              <a:rPr lang="ko-KR" altLang="en-US" sz="1800" dirty="0" smtClean="0">
                <a:solidFill>
                  <a:schemeClr val="tx1"/>
                </a:solidFill>
              </a:rPr>
              <a:t>대부분의 일본인이 </a:t>
            </a:r>
            <a:r>
              <a:rPr lang="ko-KR" altLang="en-US" sz="1800" dirty="0" err="1" smtClean="0">
                <a:solidFill>
                  <a:schemeClr val="tx1"/>
                </a:solidFill>
              </a:rPr>
              <a:t>풀코스의</a:t>
            </a:r>
            <a:r>
              <a:rPr lang="ko-KR" altLang="en-US" sz="1800" dirty="0" smtClean="0">
                <a:solidFill>
                  <a:schemeClr val="tx1"/>
                </a:solidFill>
              </a:rPr>
              <a:t> </a:t>
            </a:r>
            <a:r>
              <a:rPr lang="ko-KR" altLang="en-US" sz="1800" dirty="0" err="1" smtClean="0">
                <a:solidFill>
                  <a:schemeClr val="tx1"/>
                </a:solidFill>
              </a:rPr>
              <a:t>가이세키</a:t>
            </a:r>
            <a:r>
              <a:rPr lang="ko-KR" altLang="en-US" sz="1800" dirty="0" smtClean="0">
                <a:solidFill>
                  <a:schemeClr val="tx1"/>
                </a:solidFill>
              </a:rPr>
              <a:t> 정찬을 경험하는 기회가 거의 없다고 해도 </a:t>
            </a:r>
            <a:r>
              <a:rPr lang="ko-KR" altLang="en-US" sz="1800" dirty="0" err="1" smtClean="0">
                <a:solidFill>
                  <a:schemeClr val="tx1"/>
                </a:solidFill>
              </a:rPr>
              <a:t>가이세키</a:t>
            </a:r>
            <a:r>
              <a:rPr lang="ko-KR" altLang="en-US" sz="1800" dirty="0" smtClean="0">
                <a:solidFill>
                  <a:schemeClr val="tx1"/>
                </a:solidFill>
              </a:rPr>
              <a:t> 요리에서 제공되는 음식의 순서와 종류는 현대의 일본 </a:t>
            </a:r>
            <a:r>
              <a:rPr lang="ko-KR" altLang="en-US" sz="1800" dirty="0" err="1" smtClean="0">
                <a:solidFill>
                  <a:schemeClr val="tx1"/>
                </a:solidFill>
              </a:rPr>
              <a:t>풀코스</a:t>
            </a:r>
            <a:r>
              <a:rPr lang="ko-KR" altLang="en-US" sz="1800" dirty="0" smtClean="0">
                <a:solidFill>
                  <a:schemeClr val="tx1"/>
                </a:solidFill>
              </a:rPr>
              <a:t> 요리의 기본이 된다</a:t>
            </a:r>
            <a:r>
              <a:rPr lang="en-US" altLang="ko-KR" sz="1800" dirty="0" smtClean="0">
                <a:solidFill>
                  <a:schemeClr val="tx1"/>
                </a:solidFill>
              </a:rPr>
              <a:t>. </a:t>
            </a:r>
            <a:r>
              <a:rPr lang="ko-KR" altLang="en-US" sz="1800" dirty="0" smtClean="0">
                <a:solidFill>
                  <a:schemeClr val="tx1"/>
                </a:solidFill>
              </a:rPr>
              <a:t>오늘날 대부분의 사람이 좋아하는 식초로 간을 한 밥에 </a:t>
            </a:r>
            <a:r>
              <a:rPr lang="ko-KR" altLang="en-US" sz="1800" dirty="0" err="1" smtClean="0">
                <a:solidFill>
                  <a:schemeClr val="tx1"/>
                </a:solidFill>
              </a:rPr>
              <a:t>사시미와</a:t>
            </a:r>
            <a:r>
              <a:rPr lang="ko-KR" altLang="en-US" sz="1800" dirty="0" smtClean="0">
                <a:solidFill>
                  <a:schemeClr val="tx1"/>
                </a:solidFill>
              </a:rPr>
              <a:t> 조개류와 같은 음식을 올린 스시는 </a:t>
            </a:r>
            <a:r>
              <a:rPr lang="en-US" altLang="ko-KR" sz="1800" dirty="0" smtClean="0">
                <a:solidFill>
                  <a:schemeClr val="tx1"/>
                </a:solidFill>
              </a:rPr>
              <a:t>19</a:t>
            </a:r>
            <a:r>
              <a:rPr lang="ko-KR" altLang="en-US" sz="1800" dirty="0" smtClean="0">
                <a:solidFill>
                  <a:schemeClr val="tx1"/>
                </a:solidFill>
              </a:rPr>
              <a:t>세기 초반에도 </a:t>
            </a:r>
            <a:r>
              <a:rPr lang="en-US" altLang="ko-KR" sz="1800" dirty="0" smtClean="0">
                <a:solidFill>
                  <a:schemeClr val="tx1"/>
                </a:solidFill>
              </a:rPr>
              <a:t>(</a:t>
            </a:r>
            <a:r>
              <a:rPr lang="ko-KR" altLang="en-US" sz="1800" dirty="0" smtClean="0">
                <a:solidFill>
                  <a:schemeClr val="tx1"/>
                </a:solidFill>
              </a:rPr>
              <a:t>현재의 도쿄</a:t>
            </a:r>
            <a:r>
              <a:rPr lang="en-US" altLang="ko-KR" sz="1800" dirty="0" smtClean="0">
                <a:solidFill>
                  <a:schemeClr val="tx1"/>
                </a:solidFill>
              </a:rPr>
              <a:t>)</a:t>
            </a:r>
            <a:r>
              <a:rPr lang="ko-KR" altLang="en-US" sz="1800" dirty="0" smtClean="0">
                <a:solidFill>
                  <a:schemeClr val="tx1"/>
                </a:solidFill>
              </a:rPr>
              <a:t>에서 발전되었다</a:t>
            </a:r>
            <a:r>
              <a:rPr lang="en-US" altLang="ko-KR" sz="1800" dirty="0" smtClean="0">
                <a:solidFill>
                  <a:schemeClr val="tx1"/>
                </a:solidFill>
              </a:rPr>
              <a:t>. </a:t>
            </a:r>
            <a:r>
              <a:rPr lang="ko-KR" altLang="en-US" sz="1800" dirty="0" smtClean="0">
                <a:solidFill>
                  <a:schemeClr val="tx1"/>
                </a:solidFill>
              </a:rPr>
              <a:t>이 시대의 스시는 간단한 음식으로 노점에 팔았으며 그러한 노점은 현대 </a:t>
            </a:r>
            <a:r>
              <a:rPr lang="ko-KR" altLang="en-US" sz="1800" dirty="0" err="1" smtClean="0">
                <a:solidFill>
                  <a:schemeClr val="tx1"/>
                </a:solidFill>
              </a:rPr>
              <a:t>스시</a:t>
            </a:r>
            <a:r>
              <a:rPr lang="ko-KR" altLang="en-US" sz="1800" dirty="0" smtClean="0">
                <a:solidFill>
                  <a:schemeClr val="tx1"/>
                </a:solidFill>
              </a:rPr>
              <a:t> 음식점의 원조이다</a:t>
            </a:r>
            <a:r>
              <a:rPr lang="en-US" altLang="ko-KR" sz="1800" dirty="0" smtClean="0">
                <a:solidFill>
                  <a:schemeClr val="tx1"/>
                </a:solidFill>
              </a:rPr>
              <a:t>.</a:t>
            </a:r>
            <a:br>
              <a:rPr lang="en-US" altLang="ko-KR" sz="1800" dirty="0" smtClean="0">
                <a:solidFill>
                  <a:schemeClr val="tx1"/>
                </a:solidFill>
              </a:rPr>
            </a:br>
            <a:r>
              <a:rPr lang="ko-KR" altLang="en-US" sz="1800" dirty="0">
                <a:solidFill>
                  <a:schemeClr val="tx1"/>
                </a:solidFill>
              </a:rPr>
              <a:t>참고자료</a:t>
            </a:r>
            <a:r>
              <a:rPr lang="en-US" altLang="ko-KR" sz="1800" dirty="0">
                <a:solidFill>
                  <a:schemeClr val="tx1"/>
                </a:solidFill>
              </a:rPr>
              <a:t>:https://web-japan.org/factsheet/</a:t>
            </a:r>
            <a:r>
              <a:rPr lang="en-US" altLang="ko-KR" sz="1800" dirty="0" err="1">
                <a:solidFill>
                  <a:schemeClr val="tx1"/>
                </a:solidFill>
              </a:rPr>
              <a:t>ko</a:t>
            </a:r>
            <a:r>
              <a:rPr lang="en-US" altLang="ko-KR" sz="1800" dirty="0">
                <a:solidFill>
                  <a:schemeClr val="tx1"/>
                </a:solidFill>
              </a:rPr>
              <a:t>/</a:t>
            </a:r>
            <a:r>
              <a:rPr lang="en-US" altLang="ko-KR" sz="1800" dirty="0" err="1">
                <a:solidFill>
                  <a:schemeClr val="tx1"/>
                </a:solidFill>
              </a:rPr>
              <a:t>pdf</a:t>
            </a:r>
            <a:r>
              <a:rPr lang="en-US" altLang="ko-KR" sz="1800" dirty="0">
                <a:solidFill>
                  <a:schemeClr val="tx1"/>
                </a:solidFill>
              </a:rPr>
              <a:t>/kr36_food.pdf</a:t>
            </a:r>
            <a:br>
              <a:rPr lang="en-US" altLang="ko-KR" sz="1800" dirty="0">
                <a:solidFill>
                  <a:schemeClr val="tx1"/>
                </a:solidFill>
              </a:rPr>
            </a:br>
            <a:endParaRPr lang="ko-KR" altLang="en-US" sz="1800" dirty="0">
              <a:solidFill>
                <a:schemeClr val="tx1"/>
              </a:solidFill>
            </a:endParaRPr>
          </a:p>
        </p:txBody>
      </p:sp>
      <p:sp>
        <p:nvSpPr>
          <p:cNvPr id="3" name="텍스트 개체 틀 2"/>
          <p:cNvSpPr>
            <a:spLocks noGrp="1"/>
          </p:cNvSpPr>
          <p:nvPr>
            <p:ph type="body" idx="1"/>
          </p:nvPr>
        </p:nvSpPr>
        <p:spPr>
          <a:xfrm>
            <a:off x="1367365" y="353684"/>
            <a:ext cx="6417734" cy="741872"/>
          </a:xfrm>
        </p:spPr>
        <p:txBody>
          <a:bodyPr/>
          <a:lstStyle/>
          <a:p>
            <a:r>
              <a:rPr lang="ko-KR" altLang="en-US" dirty="0" smtClean="0"/>
              <a:t>일본의 음식문화의 기원 </a:t>
            </a:r>
            <a:endParaRPr lang="ko-KR" altLang="en-US" dirty="0"/>
          </a:p>
        </p:txBody>
      </p:sp>
    </p:spTree>
    <p:extLst>
      <p:ext uri="{BB962C8B-B14F-4D97-AF65-F5344CB8AC3E}">
        <p14:creationId xmlns:p14="http://schemas.microsoft.com/office/powerpoint/2010/main" val="2236156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874155" y="338667"/>
            <a:ext cx="3812645" cy="1101944"/>
          </a:xfrm>
        </p:spPr>
        <p:txBody>
          <a:bodyPr/>
          <a:lstStyle/>
          <a:p>
            <a:r>
              <a:rPr lang="ko-KR" altLang="en-US" dirty="0" smtClean="0">
                <a:solidFill>
                  <a:schemeClr val="bg2"/>
                </a:solidFill>
              </a:rPr>
              <a:t>일본의 전통음식 종류</a:t>
            </a:r>
            <a:endParaRPr lang="ko-KR" altLang="en-US" dirty="0">
              <a:solidFill>
                <a:schemeClr val="bg2"/>
              </a:solidFill>
            </a:endParaRPr>
          </a:p>
        </p:txBody>
      </p:sp>
      <p:sp>
        <p:nvSpPr>
          <p:cNvPr id="3" name="텍스트 개체 틀 2"/>
          <p:cNvSpPr>
            <a:spLocks noGrp="1"/>
          </p:cNvSpPr>
          <p:nvPr>
            <p:ph type="body" sz="half" idx="2"/>
          </p:nvPr>
        </p:nvSpPr>
        <p:spPr>
          <a:xfrm>
            <a:off x="4868333" y="1897811"/>
            <a:ext cx="3818467" cy="3309189"/>
          </a:xfrm>
        </p:spPr>
        <p:txBody>
          <a:bodyPr/>
          <a:lstStyle/>
          <a:p>
            <a:r>
              <a:rPr lang="ko-KR" altLang="en-US" dirty="0" err="1" smtClean="0">
                <a:solidFill>
                  <a:schemeClr val="bg2">
                    <a:lumMod val="10000"/>
                  </a:schemeClr>
                </a:solidFill>
              </a:rPr>
              <a:t>스시</a:t>
            </a:r>
            <a:r>
              <a:rPr lang="en-US" altLang="ko-KR" dirty="0" smtClean="0">
                <a:solidFill>
                  <a:schemeClr val="bg2">
                    <a:lumMod val="10000"/>
                  </a:schemeClr>
                </a:solidFill>
              </a:rPr>
              <a:t>:</a:t>
            </a:r>
            <a:r>
              <a:rPr lang="ko-KR" altLang="en-US" dirty="0" smtClean="0">
                <a:solidFill>
                  <a:schemeClr val="bg2">
                    <a:lumMod val="10000"/>
                  </a:schemeClr>
                </a:solidFill>
              </a:rPr>
              <a:t>스시는 밥에 소금</a:t>
            </a:r>
            <a:r>
              <a:rPr lang="en-US" altLang="ko-KR" dirty="0" smtClean="0">
                <a:solidFill>
                  <a:schemeClr val="bg2">
                    <a:lumMod val="10000"/>
                  </a:schemeClr>
                </a:solidFill>
              </a:rPr>
              <a:t>,</a:t>
            </a:r>
            <a:r>
              <a:rPr lang="ko-KR" altLang="en-US" dirty="0" smtClean="0">
                <a:solidFill>
                  <a:schemeClr val="bg2">
                    <a:lumMod val="10000"/>
                  </a:schemeClr>
                </a:solidFill>
              </a:rPr>
              <a:t>식초</a:t>
            </a:r>
            <a:r>
              <a:rPr lang="en-US" altLang="ko-KR" dirty="0" smtClean="0">
                <a:solidFill>
                  <a:schemeClr val="bg2">
                    <a:lumMod val="10000"/>
                  </a:schemeClr>
                </a:solidFill>
              </a:rPr>
              <a:t>,</a:t>
            </a:r>
            <a:r>
              <a:rPr lang="ko-KR" altLang="en-US" dirty="0" smtClean="0">
                <a:solidFill>
                  <a:schemeClr val="bg2">
                    <a:lumMod val="10000"/>
                  </a:schemeClr>
                </a:solidFill>
              </a:rPr>
              <a:t>설탕을 섞은 </a:t>
            </a:r>
            <a:r>
              <a:rPr lang="en-US" altLang="ko-KR" dirty="0" smtClean="0">
                <a:solidFill>
                  <a:schemeClr val="bg2">
                    <a:lumMod val="10000"/>
                  </a:schemeClr>
                </a:solidFill>
              </a:rPr>
              <a:t>“</a:t>
            </a:r>
            <a:r>
              <a:rPr lang="ko-KR" altLang="en-US" dirty="0" smtClean="0">
                <a:solidFill>
                  <a:schemeClr val="bg2">
                    <a:lumMod val="10000"/>
                  </a:schemeClr>
                </a:solidFill>
              </a:rPr>
              <a:t>초밥</a:t>
            </a:r>
            <a:r>
              <a:rPr lang="en-US" altLang="ko-KR" dirty="0" smtClean="0">
                <a:solidFill>
                  <a:schemeClr val="bg2">
                    <a:lumMod val="10000"/>
                  </a:schemeClr>
                </a:solidFill>
              </a:rPr>
              <a:t>”</a:t>
            </a:r>
            <a:r>
              <a:rPr lang="ko-KR" altLang="en-US" dirty="0" smtClean="0">
                <a:solidFill>
                  <a:schemeClr val="bg2">
                    <a:lumMod val="10000"/>
                  </a:schemeClr>
                </a:solidFill>
              </a:rPr>
              <a:t>위에 신선한 생선을 얹어 </a:t>
            </a:r>
            <a:r>
              <a:rPr lang="ko-KR" altLang="en-US" dirty="0" err="1" smtClean="0">
                <a:solidFill>
                  <a:schemeClr val="bg2">
                    <a:lumMod val="10000"/>
                  </a:schemeClr>
                </a:solidFill>
              </a:rPr>
              <a:t>와사비</a:t>
            </a:r>
            <a:r>
              <a:rPr lang="ko-KR" altLang="en-US" dirty="0" smtClean="0">
                <a:solidFill>
                  <a:schemeClr val="bg2">
                    <a:lumMod val="10000"/>
                  </a:schemeClr>
                </a:solidFill>
              </a:rPr>
              <a:t> 간장에 찍어먹는 </a:t>
            </a:r>
            <a:r>
              <a:rPr lang="ko-KR" altLang="en-US" dirty="0" err="1" smtClean="0">
                <a:solidFill>
                  <a:schemeClr val="bg2">
                    <a:lumMod val="10000"/>
                  </a:schemeClr>
                </a:solidFill>
              </a:rPr>
              <a:t>니기리즈시</a:t>
            </a:r>
            <a:r>
              <a:rPr lang="en-US" altLang="ko-KR" dirty="0" smtClean="0">
                <a:solidFill>
                  <a:schemeClr val="bg2">
                    <a:lumMod val="10000"/>
                  </a:schemeClr>
                </a:solidFill>
              </a:rPr>
              <a:t>(</a:t>
            </a:r>
            <a:r>
              <a:rPr lang="ko-KR" altLang="en-US" dirty="0" smtClean="0">
                <a:solidFill>
                  <a:schemeClr val="bg2">
                    <a:lumMod val="10000"/>
                  </a:schemeClr>
                </a:solidFill>
              </a:rPr>
              <a:t>握鮨</a:t>
            </a:r>
            <a:r>
              <a:rPr lang="en-US" altLang="ko-KR" dirty="0" smtClean="0">
                <a:solidFill>
                  <a:schemeClr val="bg2">
                    <a:lumMod val="10000"/>
                  </a:schemeClr>
                </a:solidFill>
              </a:rPr>
              <a:t>,</a:t>
            </a:r>
            <a:r>
              <a:rPr lang="ja-JP" altLang="en-US" dirty="0">
                <a:solidFill>
                  <a:schemeClr val="bg2">
                    <a:lumMod val="10000"/>
                  </a:schemeClr>
                </a:solidFill>
              </a:rPr>
              <a:t> にぎり</a:t>
            </a:r>
            <a:r>
              <a:rPr lang="ko-KR" altLang="en-US" dirty="0" smtClean="0">
                <a:solidFill>
                  <a:schemeClr val="bg2">
                    <a:lumMod val="10000"/>
                  </a:schemeClr>
                </a:solidFill>
              </a:rPr>
              <a:t>寿司</a:t>
            </a:r>
            <a:r>
              <a:rPr lang="en-US" altLang="ko-KR" dirty="0" smtClean="0">
                <a:solidFill>
                  <a:schemeClr val="bg2">
                    <a:lumMod val="10000"/>
                  </a:schemeClr>
                </a:solidFill>
              </a:rPr>
              <a:t>)</a:t>
            </a:r>
            <a:r>
              <a:rPr lang="ko-KR" altLang="en-US" dirty="0" smtClean="0">
                <a:solidFill>
                  <a:schemeClr val="bg2">
                    <a:lumMod val="10000"/>
                  </a:schemeClr>
                </a:solidFill>
              </a:rPr>
              <a:t>를 통칭한다</a:t>
            </a:r>
            <a:r>
              <a:rPr lang="en-US" altLang="ko-KR" dirty="0" smtClean="0">
                <a:solidFill>
                  <a:schemeClr val="bg2">
                    <a:lumMod val="10000"/>
                  </a:schemeClr>
                </a:solidFill>
              </a:rPr>
              <a:t>.</a:t>
            </a:r>
            <a:endParaRPr lang="ko-KR" altLang="en-US" dirty="0">
              <a:solidFill>
                <a:schemeClr val="bg2">
                  <a:lumMod val="10000"/>
                </a:schemeClr>
              </a:solidFill>
            </a:endParaRPr>
          </a:p>
        </p:txBody>
      </p:sp>
      <p:pic>
        <p:nvPicPr>
          <p:cNvPr id="5" name="그림 개체 틀 4"/>
          <p:cNvPicPr>
            <a:picLocks noGrp="1" noChangeAspect="1"/>
          </p:cNvPicPr>
          <p:nvPr>
            <p:ph type="pic" idx="1"/>
          </p:nvPr>
        </p:nvPicPr>
        <p:blipFill>
          <a:blip r:embed="rId2">
            <a:extLst>
              <a:ext uri="{28A0092B-C50C-407E-A947-70E740481C1C}">
                <a14:useLocalDpi xmlns:a14="http://schemas.microsoft.com/office/drawing/2010/main" val="0"/>
              </a:ext>
            </a:extLst>
          </a:blip>
          <a:srcRect l="9544" r="9544"/>
          <a:stretch>
            <a:fillRect/>
          </a:stretch>
        </p:blipFill>
        <p:spPr/>
      </p:pic>
    </p:spTree>
    <p:extLst>
      <p:ext uri="{BB962C8B-B14F-4D97-AF65-F5344CB8AC3E}">
        <p14:creationId xmlns:p14="http://schemas.microsoft.com/office/powerpoint/2010/main" val="3047516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80">
                                          <p:stCondLst>
                                            <p:cond delay="0"/>
                                          </p:stCondLst>
                                        </p:cTn>
                                        <p:tgtEl>
                                          <p:spTgt spid="5"/>
                                        </p:tgtEl>
                                      </p:cBhvr>
                                    </p:animEffect>
                                    <p:anim calcmode="lin" valueType="num">
                                      <p:cBhvr>
                                        <p:cTn id="13"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8" dur="26">
                                          <p:stCondLst>
                                            <p:cond delay="650"/>
                                          </p:stCondLst>
                                        </p:cTn>
                                        <p:tgtEl>
                                          <p:spTgt spid="5"/>
                                        </p:tgtEl>
                                      </p:cBhvr>
                                      <p:to x="100000" y="60000"/>
                                    </p:animScale>
                                    <p:animScale>
                                      <p:cBhvr>
                                        <p:cTn id="19" dur="166" decel="50000">
                                          <p:stCondLst>
                                            <p:cond delay="676"/>
                                          </p:stCondLst>
                                        </p:cTn>
                                        <p:tgtEl>
                                          <p:spTgt spid="5"/>
                                        </p:tgtEl>
                                      </p:cBhvr>
                                      <p:to x="100000" y="100000"/>
                                    </p:animScale>
                                    <p:animScale>
                                      <p:cBhvr>
                                        <p:cTn id="20" dur="26">
                                          <p:stCondLst>
                                            <p:cond delay="1312"/>
                                          </p:stCondLst>
                                        </p:cTn>
                                        <p:tgtEl>
                                          <p:spTgt spid="5"/>
                                        </p:tgtEl>
                                      </p:cBhvr>
                                      <p:to x="100000" y="80000"/>
                                    </p:animScale>
                                    <p:animScale>
                                      <p:cBhvr>
                                        <p:cTn id="21" dur="166" decel="50000">
                                          <p:stCondLst>
                                            <p:cond delay="1338"/>
                                          </p:stCondLst>
                                        </p:cTn>
                                        <p:tgtEl>
                                          <p:spTgt spid="5"/>
                                        </p:tgtEl>
                                      </p:cBhvr>
                                      <p:to x="100000" y="100000"/>
                                    </p:animScale>
                                    <p:animScale>
                                      <p:cBhvr>
                                        <p:cTn id="22" dur="26">
                                          <p:stCondLst>
                                            <p:cond delay="1642"/>
                                          </p:stCondLst>
                                        </p:cTn>
                                        <p:tgtEl>
                                          <p:spTgt spid="5"/>
                                        </p:tgtEl>
                                      </p:cBhvr>
                                      <p:to x="100000" y="90000"/>
                                    </p:animScale>
                                    <p:animScale>
                                      <p:cBhvr>
                                        <p:cTn id="23" dur="166" decel="50000">
                                          <p:stCondLst>
                                            <p:cond delay="1668"/>
                                          </p:stCondLst>
                                        </p:cTn>
                                        <p:tgtEl>
                                          <p:spTgt spid="5"/>
                                        </p:tgtEl>
                                      </p:cBhvr>
                                      <p:to x="100000" y="100000"/>
                                    </p:animScale>
                                    <p:animScale>
                                      <p:cBhvr>
                                        <p:cTn id="24" dur="26">
                                          <p:stCondLst>
                                            <p:cond delay="1808"/>
                                          </p:stCondLst>
                                        </p:cTn>
                                        <p:tgtEl>
                                          <p:spTgt spid="5"/>
                                        </p:tgtEl>
                                      </p:cBhvr>
                                      <p:to x="100000" y="95000"/>
                                    </p:animScale>
                                    <p:animScale>
                                      <p:cBhvr>
                                        <p:cTn id="25" dur="166" decel="50000">
                                          <p:stCondLst>
                                            <p:cond delay="1834"/>
                                          </p:stCondLst>
                                        </p:cTn>
                                        <p:tgtEl>
                                          <p:spTgt spid="5"/>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nodeType="clickEffect">
                                  <p:stCondLst>
                                    <p:cond delay="0"/>
                                  </p:stCondLst>
                                  <p:childTnLst>
                                    <p:set>
                                      <p:cBhvr>
                                        <p:cTn id="29" dur="1" fill="hold">
                                          <p:stCondLst>
                                            <p:cond delay="0"/>
                                          </p:stCondLst>
                                        </p:cTn>
                                        <p:tgtEl>
                                          <p:spTgt spid="3">
                                            <p:txEl>
                                              <p:pRg st="0" end="0"/>
                                            </p:txEl>
                                          </p:spTgt>
                                        </p:tgtEl>
                                        <p:attrNameLst>
                                          <p:attrName>style.visibility</p:attrName>
                                        </p:attrNameLst>
                                      </p:cBhvr>
                                      <p:to>
                                        <p:strVal val="visible"/>
                                      </p:to>
                                    </p:set>
                                    <p:animEffect transition="in" filter="randombar(horizontal)">
                                      <p:cBhvr>
                                        <p:cTn id="3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3568" y="1628800"/>
            <a:ext cx="7772400" cy="4968552"/>
          </a:xfrm>
        </p:spPr>
        <p:txBody>
          <a:bodyPr>
            <a:normAutofit/>
          </a:bodyPr>
          <a:lstStyle/>
          <a:p>
            <a:r>
              <a:rPr lang="ko-KR" altLang="en-US" sz="2000" dirty="0" err="1">
                <a:solidFill>
                  <a:schemeClr val="bg2">
                    <a:lumMod val="10000"/>
                  </a:schemeClr>
                </a:solidFill>
              </a:rPr>
              <a:t>스시</a:t>
            </a:r>
            <a:r>
              <a:rPr lang="en-US" altLang="ko-KR" sz="2000" dirty="0">
                <a:solidFill>
                  <a:schemeClr val="bg2">
                    <a:lumMod val="10000"/>
                  </a:schemeClr>
                </a:solidFill>
              </a:rPr>
              <a:t>(</a:t>
            </a:r>
            <a:r>
              <a:rPr lang="ko-KR" altLang="en-US" sz="2000" dirty="0">
                <a:solidFill>
                  <a:schemeClr val="bg2">
                    <a:lumMod val="10000"/>
                  </a:schemeClr>
                </a:solidFill>
              </a:rPr>
              <a:t>寿司</a:t>
            </a:r>
            <a:r>
              <a:rPr lang="en-US" altLang="ko-KR" sz="2000" dirty="0">
                <a:solidFill>
                  <a:schemeClr val="bg2">
                    <a:lumMod val="10000"/>
                  </a:schemeClr>
                </a:solidFill>
              </a:rPr>
              <a:t>)</a:t>
            </a:r>
            <a:r>
              <a:rPr lang="ko-KR" altLang="en-US" sz="2000" dirty="0">
                <a:solidFill>
                  <a:schemeClr val="bg2">
                    <a:lumMod val="10000"/>
                  </a:schemeClr>
                </a:solidFill>
              </a:rPr>
              <a:t>는 “</a:t>
            </a:r>
            <a:r>
              <a:rPr lang="ko-KR" altLang="en-US" sz="2000" dirty="0" err="1">
                <a:solidFill>
                  <a:schemeClr val="bg2">
                    <a:lumMod val="10000"/>
                  </a:schemeClr>
                </a:solidFill>
              </a:rPr>
              <a:t>슷빠이</a:t>
            </a:r>
            <a:r>
              <a:rPr lang="en-US" altLang="ko-KR" sz="2000" dirty="0">
                <a:solidFill>
                  <a:schemeClr val="bg2">
                    <a:lumMod val="10000"/>
                  </a:schemeClr>
                </a:solidFill>
              </a:rPr>
              <a:t>(</a:t>
            </a:r>
            <a:r>
              <a:rPr lang="ko-KR" altLang="en-US" sz="2000" dirty="0">
                <a:solidFill>
                  <a:schemeClr val="bg2">
                    <a:lumMod val="10000"/>
                  </a:schemeClr>
                </a:solidFill>
              </a:rPr>
              <a:t>すっぱい</a:t>
            </a:r>
            <a:r>
              <a:rPr lang="en-US" altLang="ko-KR" sz="2000" dirty="0">
                <a:solidFill>
                  <a:schemeClr val="bg2">
                    <a:lumMod val="10000"/>
                  </a:schemeClr>
                </a:solidFill>
              </a:rPr>
              <a:t>, </a:t>
            </a:r>
            <a:r>
              <a:rPr lang="ko-KR" altLang="en-US" sz="2000" dirty="0">
                <a:solidFill>
                  <a:schemeClr val="bg2">
                    <a:lumMod val="10000"/>
                  </a:schemeClr>
                </a:solidFill>
              </a:rPr>
              <a:t>신맛</a:t>
            </a:r>
            <a:r>
              <a:rPr lang="en-US" altLang="ko-KR" sz="2000" dirty="0">
                <a:solidFill>
                  <a:schemeClr val="bg2">
                    <a:lumMod val="10000"/>
                  </a:schemeClr>
                </a:solidFill>
              </a:rPr>
              <a:t>)”</a:t>
            </a:r>
            <a:r>
              <a:rPr lang="ko-KR" altLang="en-US" sz="2000" dirty="0">
                <a:solidFill>
                  <a:schemeClr val="bg2">
                    <a:lumMod val="10000"/>
                  </a:schemeClr>
                </a:solidFill>
              </a:rPr>
              <a:t>를 의미하는 형용사 </a:t>
            </a:r>
            <a:r>
              <a:rPr lang="ko-KR" altLang="en-US" sz="2000" dirty="0" err="1">
                <a:solidFill>
                  <a:schemeClr val="bg2">
                    <a:lumMod val="10000"/>
                  </a:schemeClr>
                </a:solidFill>
              </a:rPr>
              <a:t>스시</a:t>
            </a:r>
            <a:r>
              <a:rPr lang="en-US" altLang="ko-KR" sz="2000" dirty="0">
                <a:solidFill>
                  <a:schemeClr val="bg2">
                    <a:lumMod val="10000"/>
                  </a:schemeClr>
                </a:solidFill>
              </a:rPr>
              <a:t>(</a:t>
            </a:r>
            <a:r>
              <a:rPr lang="ko-KR" altLang="en-US" sz="2000" dirty="0">
                <a:solidFill>
                  <a:schemeClr val="bg2">
                    <a:lumMod val="10000"/>
                  </a:schemeClr>
                </a:solidFill>
              </a:rPr>
              <a:t>酸し</a:t>
            </a:r>
            <a:r>
              <a:rPr lang="en-US" altLang="ko-KR" sz="2000" dirty="0">
                <a:solidFill>
                  <a:schemeClr val="bg2">
                    <a:lumMod val="10000"/>
                  </a:schemeClr>
                </a:solidFill>
              </a:rPr>
              <a:t>)</a:t>
            </a:r>
            <a:r>
              <a:rPr lang="ko-KR" altLang="en-US" sz="2000" dirty="0">
                <a:solidFill>
                  <a:schemeClr val="bg2">
                    <a:lumMod val="10000"/>
                  </a:schemeClr>
                </a:solidFill>
              </a:rPr>
              <a:t>에서 유래되었다는 설이 있으며</a:t>
            </a:r>
            <a:r>
              <a:rPr lang="en-US" altLang="ko-KR" sz="2000" dirty="0">
                <a:solidFill>
                  <a:schemeClr val="bg2">
                    <a:lumMod val="10000"/>
                  </a:schemeClr>
                </a:solidFill>
              </a:rPr>
              <a:t>, </a:t>
            </a:r>
            <a:r>
              <a:rPr lang="ko-KR" altLang="en-US" sz="2000" dirty="0">
                <a:solidFill>
                  <a:schemeClr val="bg2">
                    <a:lumMod val="10000"/>
                  </a:schemeClr>
                </a:solidFill>
              </a:rPr>
              <a:t>시대가 변화함에 따라 </a:t>
            </a:r>
            <a:r>
              <a:rPr lang="ko-KR" altLang="en-US" sz="2000" dirty="0" err="1">
                <a:solidFill>
                  <a:schemeClr val="bg2">
                    <a:lumMod val="10000"/>
                  </a:schemeClr>
                </a:solidFill>
              </a:rPr>
              <a:t>스시를</a:t>
            </a:r>
            <a:r>
              <a:rPr lang="ko-KR" altLang="en-US" sz="2000" dirty="0">
                <a:solidFill>
                  <a:schemeClr val="bg2">
                    <a:lumMod val="10000"/>
                  </a:schemeClr>
                </a:solidFill>
              </a:rPr>
              <a:t> 나타내는 한자로서 ‘鮓</a:t>
            </a:r>
            <a:r>
              <a:rPr lang="en-US" altLang="ko-KR" sz="2000" dirty="0">
                <a:solidFill>
                  <a:schemeClr val="bg2">
                    <a:lumMod val="10000"/>
                  </a:schemeClr>
                </a:solidFill>
              </a:rPr>
              <a:t>(</a:t>
            </a:r>
            <a:r>
              <a:rPr lang="ko-KR" altLang="en-US" sz="2000" dirty="0" err="1">
                <a:solidFill>
                  <a:schemeClr val="bg2">
                    <a:lumMod val="10000"/>
                  </a:schemeClr>
                </a:solidFill>
              </a:rPr>
              <a:t>스시</a:t>
            </a:r>
            <a:r>
              <a:rPr lang="en-US" altLang="ko-KR" sz="2000" dirty="0">
                <a:solidFill>
                  <a:schemeClr val="bg2">
                    <a:lumMod val="10000"/>
                  </a:schemeClr>
                </a:solidFill>
              </a:rPr>
              <a:t>)’, ‘</a:t>
            </a:r>
            <a:r>
              <a:rPr lang="ko-KR" altLang="en-US" sz="2000" dirty="0">
                <a:solidFill>
                  <a:schemeClr val="bg2">
                    <a:lumMod val="10000"/>
                  </a:schemeClr>
                </a:solidFill>
              </a:rPr>
              <a:t>鮨</a:t>
            </a:r>
            <a:r>
              <a:rPr lang="en-US" altLang="ko-KR" sz="2000" dirty="0">
                <a:solidFill>
                  <a:schemeClr val="bg2">
                    <a:lumMod val="10000"/>
                  </a:schemeClr>
                </a:solidFill>
              </a:rPr>
              <a:t>(</a:t>
            </a:r>
            <a:r>
              <a:rPr lang="ko-KR" altLang="en-US" sz="2000" dirty="0" err="1">
                <a:solidFill>
                  <a:schemeClr val="bg2">
                    <a:lumMod val="10000"/>
                  </a:schemeClr>
                </a:solidFill>
              </a:rPr>
              <a:t>스시</a:t>
            </a:r>
            <a:r>
              <a:rPr lang="en-US" altLang="ko-KR" sz="2000" dirty="0">
                <a:solidFill>
                  <a:schemeClr val="bg2">
                    <a:lumMod val="10000"/>
                  </a:schemeClr>
                </a:solidFill>
              </a:rPr>
              <a:t>)’, ‘</a:t>
            </a:r>
            <a:r>
              <a:rPr lang="ko-KR" altLang="en-US" sz="2000" dirty="0">
                <a:solidFill>
                  <a:schemeClr val="bg2">
                    <a:lumMod val="10000"/>
                  </a:schemeClr>
                </a:solidFill>
              </a:rPr>
              <a:t>寿司</a:t>
            </a:r>
            <a:r>
              <a:rPr lang="en-US" altLang="ko-KR" sz="2000" dirty="0">
                <a:solidFill>
                  <a:schemeClr val="bg2">
                    <a:lumMod val="10000"/>
                  </a:schemeClr>
                </a:solidFill>
              </a:rPr>
              <a:t>(</a:t>
            </a:r>
            <a:r>
              <a:rPr lang="ko-KR" altLang="en-US" sz="2000" dirty="0">
                <a:solidFill>
                  <a:schemeClr val="bg2">
                    <a:lumMod val="10000"/>
                  </a:schemeClr>
                </a:solidFill>
              </a:rPr>
              <a:t>寿し</a:t>
            </a:r>
            <a:r>
              <a:rPr lang="en-US" altLang="ko-KR" sz="2000" dirty="0">
                <a:solidFill>
                  <a:schemeClr val="bg2">
                    <a:lumMod val="10000"/>
                  </a:schemeClr>
                </a:solidFill>
              </a:rPr>
              <a:t>, </a:t>
            </a:r>
            <a:r>
              <a:rPr lang="ko-KR" altLang="en-US" sz="2000" dirty="0" err="1">
                <a:solidFill>
                  <a:schemeClr val="bg2">
                    <a:lumMod val="10000"/>
                  </a:schemeClr>
                </a:solidFill>
              </a:rPr>
              <a:t>스시</a:t>
            </a:r>
            <a:r>
              <a:rPr lang="en-US" altLang="ko-KR" sz="2000" dirty="0">
                <a:solidFill>
                  <a:schemeClr val="bg2">
                    <a:lumMod val="10000"/>
                  </a:schemeClr>
                </a:solidFill>
              </a:rPr>
              <a:t>)’</a:t>
            </a:r>
            <a:r>
              <a:rPr lang="ko-KR" altLang="en-US" sz="2000" dirty="0">
                <a:solidFill>
                  <a:schemeClr val="bg2">
                    <a:lumMod val="10000"/>
                  </a:schemeClr>
                </a:solidFill>
              </a:rPr>
              <a:t>가 사용되게 되었다</a:t>
            </a:r>
            <a:r>
              <a:rPr lang="en-US" altLang="ko-KR" sz="2000" dirty="0">
                <a:solidFill>
                  <a:schemeClr val="bg2">
                    <a:lumMod val="10000"/>
                  </a:schemeClr>
                </a:solidFill>
              </a:rPr>
              <a:t>. </a:t>
            </a:r>
            <a:r>
              <a:rPr lang="ko-KR" altLang="en-US" sz="2000" dirty="0">
                <a:solidFill>
                  <a:schemeClr val="bg2">
                    <a:lumMod val="10000"/>
                  </a:schemeClr>
                </a:solidFill>
              </a:rPr>
              <a:t>이 중 현재 가장 많이 사용되고 있는 한자어 </a:t>
            </a:r>
            <a:r>
              <a:rPr lang="ko-KR" altLang="en-US" sz="2000" dirty="0" err="1">
                <a:solidFill>
                  <a:schemeClr val="bg2">
                    <a:lumMod val="10000"/>
                  </a:schemeClr>
                </a:solidFill>
              </a:rPr>
              <a:t>스시</a:t>
            </a:r>
            <a:r>
              <a:rPr lang="en-US" altLang="ko-KR" sz="2000" dirty="0">
                <a:solidFill>
                  <a:schemeClr val="bg2">
                    <a:lumMod val="10000"/>
                  </a:schemeClr>
                </a:solidFill>
              </a:rPr>
              <a:t>(</a:t>
            </a:r>
            <a:r>
              <a:rPr lang="ko-KR" altLang="en-US" sz="2000" dirty="0">
                <a:solidFill>
                  <a:schemeClr val="bg2">
                    <a:lumMod val="10000"/>
                  </a:schemeClr>
                </a:solidFill>
              </a:rPr>
              <a:t>寿司</a:t>
            </a:r>
            <a:r>
              <a:rPr lang="en-US" altLang="ko-KR" sz="2000" dirty="0">
                <a:solidFill>
                  <a:schemeClr val="bg2">
                    <a:lumMod val="10000"/>
                  </a:schemeClr>
                </a:solidFill>
              </a:rPr>
              <a:t>)</a:t>
            </a:r>
            <a:r>
              <a:rPr lang="ko-KR" altLang="en-US" sz="2000" dirty="0">
                <a:solidFill>
                  <a:schemeClr val="bg2">
                    <a:lumMod val="10000"/>
                  </a:schemeClr>
                </a:solidFill>
              </a:rPr>
              <a:t>는 에도 시대</a:t>
            </a:r>
            <a:r>
              <a:rPr lang="en-US" altLang="ko-KR" sz="2000" dirty="0">
                <a:solidFill>
                  <a:schemeClr val="bg2">
                    <a:lumMod val="10000"/>
                  </a:schemeClr>
                </a:solidFill>
              </a:rPr>
              <a:t>(</a:t>
            </a:r>
            <a:r>
              <a:rPr lang="ko-KR" altLang="en-US" sz="2000" dirty="0">
                <a:solidFill>
                  <a:schemeClr val="bg2">
                    <a:lumMod val="10000"/>
                  </a:schemeClr>
                </a:solidFill>
              </a:rPr>
              <a:t>江戸時代</a:t>
            </a:r>
            <a:r>
              <a:rPr lang="en-US" altLang="ko-KR" sz="2000" dirty="0">
                <a:solidFill>
                  <a:schemeClr val="bg2">
                    <a:lumMod val="10000"/>
                  </a:schemeClr>
                </a:solidFill>
              </a:rPr>
              <a:t>, 1603~1867) </a:t>
            </a:r>
            <a:r>
              <a:rPr lang="ko-KR" altLang="en-US" sz="2000" dirty="0">
                <a:solidFill>
                  <a:schemeClr val="bg2">
                    <a:lumMod val="10000"/>
                  </a:schemeClr>
                </a:solidFill>
              </a:rPr>
              <a:t>말기에 만들어진 </a:t>
            </a:r>
            <a:r>
              <a:rPr lang="ko-KR" altLang="en-US" sz="2000" dirty="0" err="1">
                <a:solidFill>
                  <a:schemeClr val="bg2">
                    <a:lumMod val="10000"/>
                  </a:schemeClr>
                </a:solidFill>
              </a:rPr>
              <a:t>아떼지</a:t>
            </a:r>
            <a:r>
              <a:rPr lang="en-US" altLang="ko-KR" sz="2000" dirty="0">
                <a:solidFill>
                  <a:schemeClr val="bg2">
                    <a:lumMod val="10000"/>
                  </a:schemeClr>
                </a:solidFill>
              </a:rPr>
              <a:t>(</a:t>
            </a:r>
            <a:r>
              <a:rPr lang="ko-KR" altLang="en-US" sz="2000" dirty="0">
                <a:solidFill>
                  <a:schemeClr val="bg2">
                    <a:lumMod val="10000"/>
                  </a:schemeClr>
                </a:solidFill>
              </a:rPr>
              <a:t>当て字</a:t>
            </a:r>
            <a:r>
              <a:rPr lang="en-US" altLang="ko-KR" sz="2000" dirty="0">
                <a:solidFill>
                  <a:schemeClr val="bg2">
                    <a:lumMod val="10000"/>
                  </a:schemeClr>
                </a:solidFill>
              </a:rPr>
              <a:t>, </a:t>
            </a:r>
            <a:r>
              <a:rPr lang="ko-KR" altLang="en-US" sz="2000" dirty="0">
                <a:solidFill>
                  <a:schemeClr val="bg2">
                    <a:lumMod val="10000"/>
                  </a:schemeClr>
                </a:solidFill>
              </a:rPr>
              <a:t>뜻과 상관없이 한자의 음과 훈을 빌려 표기한 것</a:t>
            </a:r>
            <a:r>
              <a:rPr lang="en-US" altLang="ko-KR" sz="2000" dirty="0">
                <a:solidFill>
                  <a:schemeClr val="bg2">
                    <a:lumMod val="10000"/>
                  </a:schemeClr>
                </a:solidFill>
              </a:rPr>
              <a:t>)</a:t>
            </a:r>
            <a:r>
              <a:rPr lang="ko-KR" altLang="en-US" sz="2000" dirty="0">
                <a:solidFill>
                  <a:schemeClr val="bg2">
                    <a:lumMod val="10000"/>
                  </a:schemeClr>
                </a:solidFill>
              </a:rPr>
              <a:t>로서</a:t>
            </a:r>
            <a:r>
              <a:rPr lang="en-US" altLang="ko-KR" sz="2000" dirty="0">
                <a:solidFill>
                  <a:schemeClr val="bg2">
                    <a:lumMod val="10000"/>
                  </a:schemeClr>
                </a:solidFill>
              </a:rPr>
              <a:t>, </a:t>
            </a:r>
            <a:r>
              <a:rPr lang="ko-KR" altLang="en-US" sz="2000" dirty="0">
                <a:solidFill>
                  <a:schemeClr val="bg2">
                    <a:lumMod val="10000"/>
                  </a:schemeClr>
                </a:solidFill>
              </a:rPr>
              <a:t>경사와 축하의 의미를 담은 “좋은 일을 관장하다”라는 한자숙어 寿を司る</a:t>
            </a:r>
            <a:r>
              <a:rPr lang="en-US" altLang="ko-KR" sz="2000" dirty="0">
                <a:solidFill>
                  <a:schemeClr val="bg2">
                    <a:lumMod val="10000"/>
                  </a:schemeClr>
                </a:solidFill>
              </a:rPr>
              <a:t>(</a:t>
            </a:r>
            <a:r>
              <a:rPr lang="ko-KR" altLang="en-US" sz="2000" dirty="0" err="1">
                <a:solidFill>
                  <a:schemeClr val="bg2">
                    <a:lumMod val="10000"/>
                  </a:schemeClr>
                </a:solidFill>
              </a:rPr>
              <a:t>슈오츠카사도루</a:t>
            </a:r>
            <a:r>
              <a:rPr lang="en-US" altLang="ko-KR" sz="2000" dirty="0">
                <a:solidFill>
                  <a:schemeClr val="bg2">
                    <a:lumMod val="10000"/>
                  </a:schemeClr>
                </a:solidFill>
              </a:rPr>
              <a:t>)</a:t>
            </a:r>
            <a:r>
              <a:rPr lang="ko-KR" altLang="en-US" sz="2000" dirty="0">
                <a:solidFill>
                  <a:schemeClr val="bg2">
                    <a:lumMod val="10000"/>
                  </a:schemeClr>
                </a:solidFill>
              </a:rPr>
              <a:t>에서 유래된 것으로 추정된다</a:t>
            </a:r>
            <a:r>
              <a:rPr lang="en-US" altLang="ko-KR" sz="2000" dirty="0">
                <a:solidFill>
                  <a:schemeClr val="bg2">
                    <a:lumMod val="10000"/>
                  </a:schemeClr>
                </a:solidFill>
              </a:rPr>
              <a:t>.</a:t>
            </a:r>
            <a:br>
              <a:rPr lang="en-US" altLang="ko-KR" sz="2000" dirty="0">
                <a:solidFill>
                  <a:schemeClr val="bg2">
                    <a:lumMod val="10000"/>
                  </a:schemeClr>
                </a:solidFill>
              </a:rPr>
            </a:br>
            <a:r>
              <a:rPr lang="en-US" altLang="ko-KR" sz="2000" dirty="0">
                <a:solidFill>
                  <a:schemeClr val="bg2">
                    <a:lumMod val="10000"/>
                  </a:schemeClr>
                </a:solidFill>
              </a:rPr>
              <a:t/>
            </a:r>
            <a:br>
              <a:rPr lang="en-US" altLang="ko-KR" sz="2000" dirty="0">
                <a:solidFill>
                  <a:schemeClr val="bg2">
                    <a:lumMod val="10000"/>
                  </a:schemeClr>
                </a:solidFill>
              </a:rPr>
            </a:br>
            <a:r>
              <a:rPr lang="en-US" altLang="ko-KR" sz="2000" dirty="0">
                <a:solidFill>
                  <a:schemeClr val="bg2">
                    <a:lumMod val="10000"/>
                  </a:schemeClr>
                </a:solidFill>
              </a:rPr>
              <a:t/>
            </a:r>
            <a:br>
              <a:rPr lang="en-US" altLang="ko-KR" sz="2000" dirty="0">
                <a:solidFill>
                  <a:schemeClr val="bg2">
                    <a:lumMod val="10000"/>
                  </a:schemeClr>
                </a:solidFill>
              </a:rPr>
            </a:br>
            <a:r>
              <a:rPr lang="en-US" altLang="ko-KR" sz="2000" dirty="0">
                <a:solidFill>
                  <a:schemeClr val="bg2">
                    <a:lumMod val="10000"/>
                  </a:schemeClr>
                </a:solidFill>
              </a:rPr>
              <a:t/>
            </a:r>
            <a:br>
              <a:rPr lang="en-US" altLang="ko-KR" sz="2000" dirty="0">
                <a:solidFill>
                  <a:schemeClr val="bg2">
                    <a:lumMod val="10000"/>
                  </a:schemeClr>
                </a:solidFill>
              </a:rPr>
            </a:br>
            <a:endParaRPr lang="ko-KR" altLang="en-US" sz="2000" dirty="0">
              <a:solidFill>
                <a:schemeClr val="bg2">
                  <a:lumMod val="10000"/>
                </a:schemeClr>
              </a:solidFill>
            </a:endParaRPr>
          </a:p>
        </p:txBody>
      </p:sp>
      <p:sp>
        <p:nvSpPr>
          <p:cNvPr id="3" name="텍스트 개체 틀 2"/>
          <p:cNvSpPr>
            <a:spLocks noGrp="1"/>
          </p:cNvSpPr>
          <p:nvPr>
            <p:ph type="body" idx="1"/>
          </p:nvPr>
        </p:nvSpPr>
        <p:spPr>
          <a:xfrm>
            <a:off x="1367365" y="319178"/>
            <a:ext cx="6417734" cy="1250830"/>
          </a:xfrm>
        </p:spPr>
        <p:txBody>
          <a:bodyPr/>
          <a:lstStyle/>
          <a:p>
            <a:r>
              <a:rPr lang="ko-KR" altLang="en-US" sz="3200" dirty="0" smtClean="0">
                <a:solidFill>
                  <a:schemeClr val="accent5"/>
                </a:solidFill>
              </a:rPr>
              <a:t>일본 전통음식</a:t>
            </a:r>
            <a:endParaRPr lang="en-US" altLang="ko-KR" sz="3200" dirty="0" smtClean="0">
              <a:solidFill>
                <a:schemeClr val="accent5"/>
              </a:solidFill>
            </a:endParaRPr>
          </a:p>
          <a:p>
            <a:r>
              <a:rPr lang="ko-KR" altLang="en-US" sz="3200" dirty="0" err="1" smtClean="0">
                <a:solidFill>
                  <a:schemeClr val="accent5"/>
                </a:solidFill>
              </a:rPr>
              <a:t>스시의</a:t>
            </a:r>
            <a:r>
              <a:rPr lang="ko-KR" altLang="en-US" sz="3200" dirty="0" smtClean="0">
                <a:solidFill>
                  <a:schemeClr val="accent5"/>
                </a:solidFill>
              </a:rPr>
              <a:t> 어원</a:t>
            </a:r>
            <a:endParaRPr lang="ko-KR" altLang="en-US" sz="3200" dirty="0">
              <a:solidFill>
                <a:schemeClr val="accent5"/>
              </a:solidFill>
            </a:endParaRPr>
          </a:p>
        </p:txBody>
      </p:sp>
    </p:spTree>
    <p:extLst>
      <p:ext uri="{BB962C8B-B14F-4D97-AF65-F5344CB8AC3E}">
        <p14:creationId xmlns:p14="http://schemas.microsoft.com/office/powerpoint/2010/main" val="3643695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inVertical)">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90032" y="1484784"/>
            <a:ext cx="7772400" cy="5002280"/>
          </a:xfrm>
        </p:spPr>
        <p:txBody>
          <a:bodyPr>
            <a:normAutofit fontScale="90000"/>
          </a:bodyPr>
          <a:lstStyle/>
          <a:p>
            <a:r>
              <a:rPr lang="ko-KR" altLang="en-US" sz="2000" dirty="0">
                <a:solidFill>
                  <a:schemeClr val="bg2">
                    <a:lumMod val="10000"/>
                  </a:schemeClr>
                </a:solidFill>
              </a:rPr>
              <a:t>스시는 산림지대에 살던 사람들이 생선을 저장하기 위해 도입한 음식이라는 설과 벼농사가 발달한 지역에서 쌀을 주식으로 하면서 탄생한 것이라는 설이 존재하지만 정확하게 언제부터 먹기 시작했는가에 대해 구체적으로 알려진 기록이 없다</a:t>
            </a:r>
            <a:r>
              <a:rPr lang="en-US" altLang="ko-KR" sz="2000" dirty="0">
                <a:solidFill>
                  <a:schemeClr val="bg2">
                    <a:lumMod val="10000"/>
                  </a:schemeClr>
                </a:solidFill>
              </a:rPr>
              <a:t>. </a:t>
            </a:r>
            <a:r>
              <a:rPr lang="ko-KR" altLang="en-US" sz="2000" dirty="0">
                <a:solidFill>
                  <a:schemeClr val="bg2">
                    <a:lumMod val="10000"/>
                  </a:schemeClr>
                </a:solidFill>
              </a:rPr>
              <a:t>다만</a:t>
            </a:r>
            <a:r>
              <a:rPr lang="en-US" altLang="ko-KR" sz="2000" dirty="0">
                <a:solidFill>
                  <a:schemeClr val="bg2">
                    <a:lumMod val="10000"/>
                  </a:schemeClr>
                </a:solidFill>
              </a:rPr>
              <a:t>, </a:t>
            </a:r>
            <a:r>
              <a:rPr lang="ko-KR" altLang="en-US" sz="2000" dirty="0">
                <a:solidFill>
                  <a:schemeClr val="bg2">
                    <a:lumMod val="10000"/>
                  </a:schemeClr>
                </a:solidFill>
              </a:rPr>
              <a:t>생선 저장법이나 생선 요리가 발달한 동남아시아의 영향을 받아 일본의 </a:t>
            </a:r>
            <a:r>
              <a:rPr lang="ko-KR" altLang="en-US" sz="2000" dirty="0" err="1">
                <a:solidFill>
                  <a:schemeClr val="bg2">
                    <a:lumMod val="10000"/>
                  </a:schemeClr>
                </a:solidFill>
              </a:rPr>
              <a:t>스시가</a:t>
            </a:r>
            <a:r>
              <a:rPr lang="ko-KR" altLang="en-US" sz="2000" dirty="0">
                <a:solidFill>
                  <a:schemeClr val="bg2">
                    <a:lumMod val="10000"/>
                  </a:schemeClr>
                </a:solidFill>
              </a:rPr>
              <a:t> 생겨난 것으로 추정되며 나라 시대</a:t>
            </a:r>
            <a:r>
              <a:rPr lang="en-US" altLang="ko-KR" sz="2000" dirty="0">
                <a:solidFill>
                  <a:schemeClr val="bg2">
                    <a:lumMod val="10000"/>
                  </a:schemeClr>
                </a:solidFill>
              </a:rPr>
              <a:t>(</a:t>
            </a:r>
            <a:r>
              <a:rPr lang="ko-KR" altLang="en-US" sz="2000" dirty="0" err="1">
                <a:solidFill>
                  <a:schemeClr val="bg2">
                    <a:lumMod val="10000"/>
                  </a:schemeClr>
                </a:solidFill>
              </a:rPr>
              <a:t>奈良時代</a:t>
            </a:r>
            <a:r>
              <a:rPr lang="en-US" altLang="ko-KR" sz="2000" dirty="0">
                <a:solidFill>
                  <a:schemeClr val="bg2">
                    <a:lumMod val="10000"/>
                  </a:schemeClr>
                </a:solidFill>
              </a:rPr>
              <a:t>, 710~794)</a:t>
            </a:r>
            <a:r>
              <a:rPr lang="ko-KR" altLang="en-US" sz="2000" dirty="0">
                <a:solidFill>
                  <a:schemeClr val="bg2">
                    <a:lumMod val="10000"/>
                  </a:schemeClr>
                </a:solidFill>
              </a:rPr>
              <a:t>에 </a:t>
            </a:r>
            <a:r>
              <a:rPr lang="ko-KR" altLang="en-US" sz="2000" dirty="0" err="1">
                <a:solidFill>
                  <a:schemeClr val="bg2">
                    <a:lumMod val="10000"/>
                  </a:schemeClr>
                </a:solidFill>
              </a:rPr>
              <a:t>스시의</a:t>
            </a:r>
            <a:r>
              <a:rPr lang="ko-KR" altLang="en-US" sz="2000" dirty="0">
                <a:solidFill>
                  <a:schemeClr val="bg2">
                    <a:lumMod val="10000"/>
                  </a:schemeClr>
                </a:solidFill>
              </a:rPr>
              <a:t> 원형이 존재했던 것으로 보인다는 정도로만 알려져 있다</a:t>
            </a:r>
            <a:r>
              <a:rPr lang="en-US" altLang="ko-KR" sz="2000" dirty="0" smtClean="0">
                <a:solidFill>
                  <a:schemeClr val="bg2">
                    <a:lumMod val="10000"/>
                  </a:schemeClr>
                </a:solidFill>
              </a:rPr>
              <a:t>. </a:t>
            </a:r>
            <a:r>
              <a:rPr lang="ko-KR" altLang="en-US" sz="2000" dirty="0">
                <a:solidFill>
                  <a:schemeClr val="bg2">
                    <a:lumMod val="10000"/>
                  </a:schemeClr>
                </a:solidFill>
              </a:rPr>
              <a:t>나라 시대의 스시는 오늘날의 </a:t>
            </a:r>
            <a:r>
              <a:rPr lang="ko-KR" altLang="en-US" sz="2000" dirty="0" err="1">
                <a:solidFill>
                  <a:schemeClr val="bg2">
                    <a:lumMod val="10000"/>
                  </a:schemeClr>
                </a:solidFill>
              </a:rPr>
              <a:t>스시</a:t>
            </a:r>
            <a:r>
              <a:rPr lang="ko-KR" altLang="en-US" sz="2000" dirty="0">
                <a:solidFill>
                  <a:schemeClr val="bg2">
                    <a:lumMod val="10000"/>
                  </a:schemeClr>
                </a:solidFill>
              </a:rPr>
              <a:t> 형태인 </a:t>
            </a:r>
            <a:r>
              <a:rPr lang="ko-KR" altLang="en-US" sz="2000" dirty="0" err="1">
                <a:solidFill>
                  <a:schemeClr val="bg2">
                    <a:lumMod val="10000"/>
                  </a:schemeClr>
                </a:solidFill>
              </a:rPr>
              <a:t>니기리즈시가</a:t>
            </a:r>
            <a:r>
              <a:rPr lang="ko-KR" altLang="en-US" sz="2000" dirty="0">
                <a:solidFill>
                  <a:schemeClr val="bg2">
                    <a:lumMod val="10000"/>
                  </a:schemeClr>
                </a:solidFill>
              </a:rPr>
              <a:t> 아니었다</a:t>
            </a:r>
            <a:r>
              <a:rPr lang="en-US" altLang="ko-KR" sz="2000" dirty="0">
                <a:solidFill>
                  <a:schemeClr val="bg2">
                    <a:lumMod val="10000"/>
                  </a:schemeClr>
                </a:solidFill>
              </a:rPr>
              <a:t>. </a:t>
            </a:r>
            <a:r>
              <a:rPr lang="ko-KR" altLang="en-US" sz="2000" dirty="0">
                <a:solidFill>
                  <a:schemeClr val="bg2">
                    <a:lumMod val="10000"/>
                  </a:schemeClr>
                </a:solidFill>
              </a:rPr>
              <a:t>당시의 스시는 소금에 절인 생선 사이에 밥을 넣어 무거운 돌로 눌러 두었다가 먹는</a:t>
            </a:r>
            <a:r>
              <a:rPr lang="en-US" altLang="ko-KR" sz="2000" dirty="0">
                <a:solidFill>
                  <a:schemeClr val="bg2">
                    <a:lumMod val="10000"/>
                  </a:schemeClr>
                </a:solidFill>
              </a:rPr>
              <a:t>, </a:t>
            </a:r>
            <a:r>
              <a:rPr lang="ko-KR" altLang="en-US" sz="2000" dirty="0">
                <a:solidFill>
                  <a:schemeClr val="bg2">
                    <a:lumMod val="10000"/>
                  </a:schemeClr>
                </a:solidFill>
              </a:rPr>
              <a:t>일종의 </a:t>
            </a:r>
            <a:r>
              <a:rPr lang="ko-KR" altLang="en-US" sz="2000" dirty="0" err="1">
                <a:solidFill>
                  <a:schemeClr val="bg2">
                    <a:lumMod val="10000"/>
                  </a:schemeClr>
                </a:solidFill>
              </a:rPr>
              <a:t>절임류</a:t>
            </a:r>
            <a:r>
              <a:rPr lang="en-US" altLang="ko-KR" sz="2000" dirty="0">
                <a:solidFill>
                  <a:schemeClr val="bg2">
                    <a:lumMod val="10000"/>
                  </a:schemeClr>
                </a:solidFill>
              </a:rPr>
              <a:t>(</a:t>
            </a:r>
            <a:r>
              <a:rPr lang="ko-KR" altLang="en-US" sz="2000" dirty="0" err="1">
                <a:solidFill>
                  <a:schemeClr val="bg2">
                    <a:lumMod val="10000"/>
                  </a:schemeClr>
                </a:solidFill>
              </a:rPr>
              <a:t>침채류</a:t>
            </a:r>
            <a:r>
              <a:rPr lang="en-US" altLang="ko-KR" sz="2000" dirty="0">
                <a:solidFill>
                  <a:schemeClr val="bg2">
                    <a:lumMod val="10000"/>
                  </a:schemeClr>
                </a:solidFill>
              </a:rPr>
              <a:t>) </a:t>
            </a:r>
            <a:r>
              <a:rPr lang="ko-KR" altLang="en-US" sz="2000" dirty="0">
                <a:solidFill>
                  <a:schemeClr val="bg2">
                    <a:lumMod val="10000"/>
                  </a:schemeClr>
                </a:solidFill>
              </a:rPr>
              <a:t>음식인 </a:t>
            </a:r>
            <a:r>
              <a:rPr lang="ko-KR" altLang="en-US" sz="2000" dirty="0" err="1">
                <a:solidFill>
                  <a:schemeClr val="bg2">
                    <a:lumMod val="10000"/>
                  </a:schemeClr>
                </a:solidFill>
              </a:rPr>
              <a:t>나레즈시</a:t>
            </a:r>
            <a:r>
              <a:rPr lang="en-US" altLang="ko-KR" sz="2000" dirty="0">
                <a:solidFill>
                  <a:schemeClr val="bg2">
                    <a:lumMod val="10000"/>
                  </a:schemeClr>
                </a:solidFill>
              </a:rPr>
              <a:t>(</a:t>
            </a:r>
            <a:r>
              <a:rPr lang="ko-KR" altLang="en-US" sz="2000" dirty="0">
                <a:solidFill>
                  <a:schemeClr val="bg2">
                    <a:lumMod val="10000"/>
                  </a:schemeClr>
                </a:solidFill>
              </a:rPr>
              <a:t>熱鮨</a:t>
            </a:r>
            <a:r>
              <a:rPr lang="en-US" altLang="ko-KR" sz="2000" dirty="0">
                <a:solidFill>
                  <a:schemeClr val="bg2">
                    <a:lumMod val="10000"/>
                  </a:schemeClr>
                </a:solidFill>
              </a:rPr>
              <a:t>, </a:t>
            </a:r>
            <a:r>
              <a:rPr lang="ko-KR" altLang="en-US" sz="2000" dirty="0">
                <a:solidFill>
                  <a:schemeClr val="bg2">
                    <a:lumMod val="10000"/>
                  </a:schemeClr>
                </a:solidFill>
              </a:rPr>
              <a:t>なれずし</a:t>
            </a:r>
            <a:r>
              <a:rPr lang="en-US" altLang="ko-KR" sz="2000" dirty="0">
                <a:solidFill>
                  <a:schemeClr val="bg2">
                    <a:lumMod val="10000"/>
                  </a:schemeClr>
                </a:solidFill>
              </a:rPr>
              <a:t>)</a:t>
            </a:r>
            <a:r>
              <a:rPr lang="ko-KR" altLang="en-US" sz="2000" dirty="0">
                <a:solidFill>
                  <a:schemeClr val="bg2">
                    <a:lumMod val="10000"/>
                  </a:schemeClr>
                </a:solidFill>
              </a:rPr>
              <a:t>였다</a:t>
            </a:r>
            <a:r>
              <a:rPr lang="en-US" altLang="ko-KR" sz="2000" dirty="0">
                <a:solidFill>
                  <a:schemeClr val="bg2">
                    <a:lumMod val="10000"/>
                  </a:schemeClr>
                </a:solidFill>
              </a:rPr>
              <a:t>. </a:t>
            </a:r>
            <a:r>
              <a:rPr lang="ko-KR" altLang="en-US" sz="2000" dirty="0">
                <a:solidFill>
                  <a:schemeClr val="bg2">
                    <a:lumMod val="10000"/>
                  </a:schemeClr>
                </a:solidFill>
              </a:rPr>
              <a:t>절인 생선과 밥을 돌로 눌러두는 동안 유산발효가 진행되어 저장성이 높아지게 되므로 저장 시설이 발달하지 않았던 시대에 오랫동안 보관해서 먹는 방식이었다</a:t>
            </a:r>
            <a:r>
              <a:rPr lang="en-US" altLang="ko-KR" sz="2000" dirty="0" smtClean="0">
                <a:solidFill>
                  <a:schemeClr val="bg2">
                    <a:lumMod val="10000"/>
                  </a:schemeClr>
                </a:solidFill>
              </a:rPr>
              <a:t>. </a:t>
            </a:r>
            <a:r>
              <a:rPr lang="ko-KR" altLang="en-US" sz="2000" dirty="0" err="1">
                <a:solidFill>
                  <a:schemeClr val="bg2">
                    <a:lumMod val="10000"/>
                  </a:schemeClr>
                </a:solidFill>
              </a:rPr>
              <a:t>나레즈시는</a:t>
            </a:r>
            <a:r>
              <a:rPr lang="ko-KR" altLang="en-US" sz="2000" dirty="0">
                <a:solidFill>
                  <a:schemeClr val="bg2">
                    <a:lumMod val="10000"/>
                  </a:schemeClr>
                </a:solidFill>
              </a:rPr>
              <a:t> 지금까지도 </a:t>
            </a:r>
            <a:r>
              <a:rPr lang="ko-KR" altLang="en-US" sz="2000" dirty="0" err="1">
                <a:solidFill>
                  <a:schemeClr val="bg2">
                    <a:lumMod val="10000"/>
                  </a:schemeClr>
                </a:solidFill>
              </a:rPr>
              <a:t>시가현</a:t>
            </a:r>
            <a:r>
              <a:rPr lang="en-US" altLang="ko-KR" sz="2000" dirty="0">
                <a:solidFill>
                  <a:schemeClr val="bg2">
                    <a:lumMod val="10000"/>
                  </a:schemeClr>
                </a:solidFill>
              </a:rPr>
              <a:t>(</a:t>
            </a:r>
            <a:r>
              <a:rPr lang="ko-KR" altLang="en-US" sz="2000" dirty="0" err="1">
                <a:solidFill>
                  <a:schemeClr val="bg2">
                    <a:lumMod val="10000"/>
                  </a:schemeClr>
                </a:solidFill>
              </a:rPr>
              <a:t>滋賀県</a:t>
            </a:r>
            <a:r>
              <a:rPr lang="en-US" altLang="ko-KR" sz="2000" dirty="0">
                <a:solidFill>
                  <a:schemeClr val="bg2">
                    <a:lumMod val="10000"/>
                  </a:schemeClr>
                </a:solidFill>
              </a:rPr>
              <a:t>)</a:t>
            </a:r>
            <a:r>
              <a:rPr lang="ko-KR" altLang="en-US" sz="2000" dirty="0">
                <a:solidFill>
                  <a:schemeClr val="bg2">
                    <a:lumMod val="10000"/>
                  </a:schemeClr>
                </a:solidFill>
              </a:rPr>
              <a:t>의 향토요리로 남아 있으며</a:t>
            </a:r>
            <a:r>
              <a:rPr lang="en-US" altLang="ko-KR" sz="2000" dirty="0">
                <a:solidFill>
                  <a:schemeClr val="bg2">
                    <a:lumMod val="10000"/>
                  </a:schemeClr>
                </a:solidFill>
              </a:rPr>
              <a:t>, </a:t>
            </a:r>
            <a:r>
              <a:rPr lang="ko-KR" altLang="en-US" sz="2000" dirty="0">
                <a:solidFill>
                  <a:schemeClr val="bg2">
                    <a:lumMod val="10000"/>
                  </a:schemeClr>
                </a:solidFill>
              </a:rPr>
              <a:t>대표적인 예가 </a:t>
            </a:r>
            <a:r>
              <a:rPr lang="ko-KR" altLang="en-US" sz="2000" dirty="0" err="1">
                <a:solidFill>
                  <a:schemeClr val="bg2">
                    <a:lumMod val="10000"/>
                  </a:schemeClr>
                </a:solidFill>
              </a:rPr>
              <a:t>후나즈시</a:t>
            </a:r>
            <a:r>
              <a:rPr lang="en-US" altLang="ko-KR" sz="2000" dirty="0">
                <a:solidFill>
                  <a:schemeClr val="bg2">
                    <a:lumMod val="10000"/>
                  </a:schemeClr>
                </a:solidFill>
              </a:rPr>
              <a:t>(</a:t>
            </a:r>
            <a:r>
              <a:rPr lang="ko-KR" altLang="en-US" sz="2000" dirty="0">
                <a:solidFill>
                  <a:schemeClr val="bg2">
                    <a:lumMod val="10000"/>
                  </a:schemeClr>
                </a:solidFill>
              </a:rPr>
              <a:t>フナずし</a:t>
            </a:r>
            <a:r>
              <a:rPr lang="en-US" altLang="ko-KR" sz="2000" dirty="0">
                <a:solidFill>
                  <a:schemeClr val="bg2">
                    <a:lumMod val="10000"/>
                  </a:schemeClr>
                </a:solidFill>
              </a:rPr>
              <a:t>, </a:t>
            </a:r>
            <a:r>
              <a:rPr lang="ko-KR" altLang="en-US" sz="2000" dirty="0">
                <a:solidFill>
                  <a:schemeClr val="bg2">
                    <a:lumMod val="10000"/>
                  </a:schemeClr>
                </a:solidFill>
              </a:rPr>
              <a:t>붕어 </a:t>
            </a:r>
            <a:r>
              <a:rPr lang="ko-KR" altLang="en-US" sz="2000" dirty="0" err="1">
                <a:solidFill>
                  <a:schemeClr val="bg2">
                    <a:lumMod val="10000"/>
                  </a:schemeClr>
                </a:solidFill>
              </a:rPr>
              <a:t>스시</a:t>
            </a:r>
            <a:r>
              <a:rPr lang="en-US" altLang="ko-KR" sz="2000" dirty="0">
                <a:solidFill>
                  <a:schemeClr val="bg2">
                    <a:lumMod val="10000"/>
                  </a:schemeClr>
                </a:solidFill>
              </a:rPr>
              <a:t>)</a:t>
            </a:r>
            <a:r>
              <a:rPr lang="ko-KR" altLang="en-US" sz="2000" dirty="0">
                <a:solidFill>
                  <a:schemeClr val="bg2">
                    <a:lumMod val="10000"/>
                  </a:schemeClr>
                </a:solidFill>
              </a:rPr>
              <a:t>이다</a:t>
            </a:r>
            <a:r>
              <a:rPr lang="en-US" altLang="ko-KR" sz="2000" dirty="0">
                <a:solidFill>
                  <a:schemeClr val="bg2">
                    <a:lumMod val="10000"/>
                  </a:schemeClr>
                </a:solidFill>
              </a:rPr>
              <a:t>. </a:t>
            </a:r>
            <a:r>
              <a:rPr lang="ko-KR" altLang="en-US" sz="2000" dirty="0" err="1">
                <a:solidFill>
                  <a:schemeClr val="bg2">
                    <a:lumMod val="10000"/>
                  </a:schemeClr>
                </a:solidFill>
              </a:rPr>
              <a:t>후나즈시는</a:t>
            </a:r>
            <a:r>
              <a:rPr lang="ko-KR" altLang="en-US" sz="2000" dirty="0">
                <a:solidFill>
                  <a:schemeClr val="bg2">
                    <a:lumMod val="10000"/>
                  </a:schemeClr>
                </a:solidFill>
              </a:rPr>
              <a:t> 붕어의 형태가 손상되지 않도록 입을 통해 내장을 빼내어 소금에 절인 후 밥을 넣어 유산발효를 시킨 것으로</a:t>
            </a:r>
            <a:r>
              <a:rPr lang="en-US" altLang="ko-KR" sz="2000" dirty="0">
                <a:solidFill>
                  <a:schemeClr val="bg2">
                    <a:lumMod val="10000"/>
                  </a:schemeClr>
                </a:solidFill>
              </a:rPr>
              <a:t>, </a:t>
            </a:r>
            <a:r>
              <a:rPr lang="ko-KR" altLang="en-US" sz="2000" dirty="0">
                <a:solidFill>
                  <a:schemeClr val="bg2">
                    <a:lumMod val="10000"/>
                  </a:schemeClr>
                </a:solidFill>
              </a:rPr>
              <a:t>삭은 밥은 덜어내고 생선만 먹는다</a:t>
            </a:r>
            <a:r>
              <a:rPr lang="en-US" altLang="ko-KR" sz="2000" dirty="0">
                <a:solidFill>
                  <a:schemeClr val="bg2">
                    <a:lumMod val="10000"/>
                  </a:schemeClr>
                </a:solidFill>
              </a:rPr>
              <a:t>. </a:t>
            </a:r>
            <a:r>
              <a:rPr lang="ko-KR" altLang="en-US" sz="2000" dirty="0" err="1">
                <a:solidFill>
                  <a:schemeClr val="bg2">
                    <a:lumMod val="10000"/>
                  </a:schemeClr>
                </a:solidFill>
              </a:rPr>
              <a:t>후나즈시는</a:t>
            </a:r>
            <a:r>
              <a:rPr lang="ko-KR" altLang="en-US" sz="2000" dirty="0">
                <a:solidFill>
                  <a:schemeClr val="bg2">
                    <a:lumMod val="10000"/>
                  </a:schemeClr>
                </a:solidFill>
              </a:rPr>
              <a:t> 붕어 특유의 강한 냄새 때문에 사람들 사이에서 </a:t>
            </a:r>
            <a:r>
              <a:rPr lang="ko-KR" altLang="en-US" sz="2000" dirty="0" err="1">
                <a:solidFill>
                  <a:schemeClr val="bg2">
                    <a:lumMod val="10000"/>
                  </a:schemeClr>
                </a:solidFill>
              </a:rPr>
              <a:t>호불호가</a:t>
            </a:r>
            <a:r>
              <a:rPr lang="ko-KR" altLang="en-US" sz="2000" dirty="0">
                <a:solidFill>
                  <a:schemeClr val="bg2">
                    <a:lumMod val="10000"/>
                  </a:schemeClr>
                </a:solidFill>
              </a:rPr>
              <a:t> 갈리는 경우가 </a:t>
            </a:r>
            <a:r>
              <a:rPr lang="ko-KR" altLang="en-US" sz="2000" dirty="0" smtClean="0">
                <a:solidFill>
                  <a:schemeClr val="bg2">
                    <a:lumMod val="10000"/>
                  </a:schemeClr>
                </a:solidFill>
              </a:rPr>
              <a:t>많다</a:t>
            </a:r>
            <a:r>
              <a:rPr lang="en-US" altLang="ko-KR" sz="2000" dirty="0" smtClean="0">
                <a:solidFill>
                  <a:schemeClr val="bg2">
                    <a:lumMod val="10000"/>
                  </a:schemeClr>
                </a:solidFill>
              </a:rPr>
              <a:t>.</a:t>
            </a:r>
            <a:r>
              <a:rPr lang="en-US" altLang="ko-KR" sz="2000" dirty="0">
                <a:solidFill>
                  <a:schemeClr val="bg2">
                    <a:lumMod val="10000"/>
                  </a:schemeClr>
                </a:solidFill>
              </a:rPr>
              <a:t/>
            </a:r>
            <a:br>
              <a:rPr lang="en-US" altLang="ko-KR" sz="2000" dirty="0">
                <a:solidFill>
                  <a:schemeClr val="bg2">
                    <a:lumMod val="10000"/>
                  </a:schemeClr>
                </a:solidFill>
              </a:rPr>
            </a:br>
            <a:r>
              <a:rPr lang="en-US" altLang="ko-KR" sz="2000" dirty="0">
                <a:solidFill>
                  <a:schemeClr val="bg2">
                    <a:lumMod val="10000"/>
                  </a:schemeClr>
                </a:solidFill>
              </a:rPr>
              <a:t/>
            </a:r>
            <a:br>
              <a:rPr lang="en-US" altLang="ko-KR" sz="2000" dirty="0">
                <a:solidFill>
                  <a:schemeClr val="bg2">
                    <a:lumMod val="10000"/>
                  </a:schemeClr>
                </a:solidFill>
              </a:rPr>
            </a:br>
            <a:r>
              <a:rPr lang="en-US" altLang="ko-KR" sz="2000" dirty="0">
                <a:solidFill>
                  <a:schemeClr val="bg2">
                    <a:lumMod val="10000"/>
                  </a:schemeClr>
                </a:solidFill>
              </a:rPr>
              <a:t/>
            </a:r>
            <a:br>
              <a:rPr lang="en-US" altLang="ko-KR" sz="2000" dirty="0">
                <a:solidFill>
                  <a:schemeClr val="bg2">
                    <a:lumMod val="10000"/>
                  </a:schemeClr>
                </a:solidFill>
              </a:rPr>
            </a:br>
            <a:r>
              <a:rPr lang="en-US" altLang="ko-KR" sz="2000" dirty="0">
                <a:solidFill>
                  <a:schemeClr val="bg2">
                    <a:lumMod val="10000"/>
                  </a:schemeClr>
                </a:solidFill>
              </a:rPr>
              <a:t/>
            </a:r>
            <a:br>
              <a:rPr lang="en-US" altLang="ko-KR" sz="2000" dirty="0">
                <a:solidFill>
                  <a:schemeClr val="bg2">
                    <a:lumMod val="10000"/>
                  </a:schemeClr>
                </a:solidFill>
              </a:rPr>
            </a:br>
            <a:r>
              <a:rPr lang="en-US" altLang="ko-KR" sz="2000" dirty="0">
                <a:solidFill>
                  <a:schemeClr val="bg2">
                    <a:lumMod val="10000"/>
                  </a:schemeClr>
                </a:solidFill>
              </a:rPr>
              <a:t/>
            </a:r>
            <a:br>
              <a:rPr lang="en-US" altLang="ko-KR" sz="2000" dirty="0">
                <a:solidFill>
                  <a:schemeClr val="bg2">
                    <a:lumMod val="10000"/>
                  </a:schemeClr>
                </a:solidFill>
              </a:rPr>
            </a:br>
            <a:r>
              <a:rPr lang="en-US" altLang="ko-KR" sz="2000" dirty="0">
                <a:solidFill>
                  <a:schemeClr val="bg2">
                    <a:lumMod val="10000"/>
                  </a:schemeClr>
                </a:solidFill>
              </a:rPr>
              <a:t/>
            </a:r>
            <a:br>
              <a:rPr lang="en-US" altLang="ko-KR" sz="2000" dirty="0">
                <a:solidFill>
                  <a:schemeClr val="bg2">
                    <a:lumMod val="10000"/>
                  </a:schemeClr>
                </a:solidFill>
              </a:rPr>
            </a:br>
            <a:r>
              <a:rPr lang="en-US" altLang="ko-KR" sz="2000" dirty="0">
                <a:solidFill>
                  <a:schemeClr val="bg2">
                    <a:lumMod val="10000"/>
                  </a:schemeClr>
                </a:solidFill>
              </a:rPr>
              <a:t/>
            </a:r>
            <a:br>
              <a:rPr lang="en-US" altLang="ko-KR" sz="2000" dirty="0">
                <a:solidFill>
                  <a:schemeClr val="bg2">
                    <a:lumMod val="10000"/>
                  </a:schemeClr>
                </a:solidFill>
              </a:rPr>
            </a:br>
            <a:endParaRPr lang="ko-KR" altLang="en-US" sz="2000" dirty="0">
              <a:solidFill>
                <a:schemeClr val="bg2">
                  <a:lumMod val="10000"/>
                </a:schemeClr>
              </a:solidFill>
            </a:endParaRPr>
          </a:p>
        </p:txBody>
      </p:sp>
      <p:sp>
        <p:nvSpPr>
          <p:cNvPr id="3" name="텍스트 개체 틀 2"/>
          <p:cNvSpPr>
            <a:spLocks noGrp="1"/>
          </p:cNvSpPr>
          <p:nvPr>
            <p:ph type="body" idx="1"/>
          </p:nvPr>
        </p:nvSpPr>
        <p:spPr>
          <a:xfrm>
            <a:off x="1367365" y="319178"/>
            <a:ext cx="6417734" cy="1130060"/>
          </a:xfrm>
        </p:spPr>
        <p:txBody>
          <a:bodyPr/>
          <a:lstStyle/>
          <a:p>
            <a:r>
              <a:rPr lang="ko-KR" altLang="en-US" sz="2800" dirty="0" smtClean="0">
                <a:solidFill>
                  <a:schemeClr val="accent5"/>
                </a:solidFill>
              </a:rPr>
              <a:t>일본 전통음식</a:t>
            </a:r>
            <a:endParaRPr lang="en-US" altLang="ko-KR" sz="2800" dirty="0" smtClean="0">
              <a:solidFill>
                <a:schemeClr val="accent5"/>
              </a:solidFill>
            </a:endParaRPr>
          </a:p>
          <a:p>
            <a:r>
              <a:rPr lang="ko-KR" altLang="en-US" sz="2800" dirty="0" err="1" smtClean="0">
                <a:solidFill>
                  <a:schemeClr val="accent5"/>
                </a:solidFill>
              </a:rPr>
              <a:t>스시의</a:t>
            </a:r>
            <a:r>
              <a:rPr lang="ko-KR" altLang="en-US" sz="2800" dirty="0" smtClean="0">
                <a:solidFill>
                  <a:schemeClr val="accent5"/>
                </a:solidFill>
              </a:rPr>
              <a:t> 기원과 역사 </a:t>
            </a:r>
            <a:endParaRPr lang="ko-KR" altLang="en-US" sz="2800" dirty="0">
              <a:solidFill>
                <a:schemeClr val="accent5"/>
              </a:solidFill>
            </a:endParaRPr>
          </a:p>
        </p:txBody>
      </p:sp>
    </p:spTree>
    <p:extLst>
      <p:ext uri="{BB962C8B-B14F-4D97-AF65-F5344CB8AC3E}">
        <p14:creationId xmlns:p14="http://schemas.microsoft.com/office/powerpoint/2010/main" val="1385771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a:xfrm>
            <a:off x="872067" y="1682151"/>
            <a:ext cx="7408333" cy="4856671"/>
          </a:xfrm>
        </p:spPr>
        <p:txBody>
          <a:bodyPr>
            <a:noAutofit/>
          </a:bodyPr>
          <a:lstStyle/>
          <a:p>
            <a:r>
              <a:rPr lang="ko-KR" altLang="en-US" sz="2000" dirty="0" err="1"/>
              <a:t>가마쿠라</a:t>
            </a:r>
            <a:r>
              <a:rPr lang="ko-KR" altLang="en-US" sz="2000" dirty="0"/>
              <a:t> 시대</a:t>
            </a:r>
            <a:r>
              <a:rPr lang="en-US" altLang="ko-KR" sz="2000" dirty="0"/>
              <a:t>(</a:t>
            </a:r>
            <a:r>
              <a:rPr lang="ko-KR" altLang="en-US" sz="2000" dirty="0" err="1"/>
              <a:t>鎌倉時代</a:t>
            </a:r>
            <a:r>
              <a:rPr lang="en-US" altLang="ko-KR" sz="2000" dirty="0"/>
              <a:t>, 1185~1333)</a:t>
            </a:r>
            <a:r>
              <a:rPr lang="ko-KR" altLang="en-US" sz="2000" dirty="0"/>
              <a:t>부터 </a:t>
            </a:r>
            <a:r>
              <a:rPr lang="ko-KR" altLang="en-US" sz="2000" dirty="0" err="1"/>
              <a:t>무로마치</a:t>
            </a:r>
            <a:r>
              <a:rPr lang="ko-KR" altLang="en-US" sz="2000" dirty="0"/>
              <a:t> 시대</a:t>
            </a:r>
            <a:r>
              <a:rPr lang="en-US" altLang="ko-KR" sz="2000" dirty="0"/>
              <a:t>(</a:t>
            </a:r>
            <a:r>
              <a:rPr lang="ko-KR" altLang="en-US" sz="2000" dirty="0"/>
              <a:t>室町時代</a:t>
            </a:r>
            <a:r>
              <a:rPr lang="en-US" altLang="ko-KR" sz="2000" dirty="0"/>
              <a:t>, 1336~1573)</a:t>
            </a:r>
            <a:r>
              <a:rPr lang="ko-KR" altLang="en-US" sz="2000" dirty="0"/>
              <a:t>에 걸쳐서는 </a:t>
            </a:r>
            <a:r>
              <a:rPr lang="ko-KR" altLang="en-US" sz="2000" dirty="0" err="1"/>
              <a:t>나마나레</a:t>
            </a:r>
            <a:r>
              <a:rPr lang="en-US" altLang="ko-KR" sz="2000" dirty="0"/>
              <a:t>(</a:t>
            </a:r>
            <a:r>
              <a:rPr lang="ko-KR" altLang="en-US" sz="2000" dirty="0"/>
              <a:t>生なれ</a:t>
            </a:r>
            <a:r>
              <a:rPr lang="en-US" altLang="ko-KR" sz="2000" dirty="0"/>
              <a:t>)</a:t>
            </a:r>
            <a:r>
              <a:rPr lang="ko-KR" altLang="en-US" sz="2000" dirty="0"/>
              <a:t>라는 </a:t>
            </a:r>
            <a:r>
              <a:rPr lang="ko-KR" altLang="en-US" sz="2000" dirty="0" err="1"/>
              <a:t>스시를</a:t>
            </a:r>
            <a:r>
              <a:rPr lang="ko-KR" altLang="en-US" sz="2000" dirty="0"/>
              <a:t> 먹었다</a:t>
            </a:r>
            <a:r>
              <a:rPr lang="en-US" altLang="ko-KR" sz="2000" dirty="0"/>
              <a:t>. </a:t>
            </a:r>
            <a:r>
              <a:rPr lang="ko-KR" altLang="en-US" sz="2000" dirty="0"/>
              <a:t>삭은 밥은 버리고 생선만 먹는 </a:t>
            </a:r>
            <a:r>
              <a:rPr lang="ko-KR" altLang="en-US" sz="2000" dirty="0" err="1"/>
              <a:t>나레즈시와</a:t>
            </a:r>
            <a:r>
              <a:rPr lang="ko-KR" altLang="en-US" sz="2000" dirty="0"/>
              <a:t> 달리</a:t>
            </a:r>
            <a:r>
              <a:rPr lang="en-US" altLang="ko-KR" sz="2000" dirty="0"/>
              <a:t>, </a:t>
            </a:r>
            <a:r>
              <a:rPr lang="ko-KR" altLang="en-US" sz="2000" dirty="0" err="1"/>
              <a:t>나마나레는</a:t>
            </a:r>
            <a:r>
              <a:rPr lang="ko-KR" altLang="en-US" sz="2000" dirty="0"/>
              <a:t> 발효 후에도 밥알의 형태가 그대로 유지되어 있어 생선과 밥을 함께 먹을 수 있었다</a:t>
            </a:r>
            <a:r>
              <a:rPr lang="en-US" altLang="ko-KR" sz="2000" dirty="0"/>
              <a:t>. </a:t>
            </a:r>
            <a:r>
              <a:rPr lang="ko-KR" altLang="en-US" sz="2000" dirty="0"/>
              <a:t>현재는 </a:t>
            </a:r>
            <a:r>
              <a:rPr lang="ko-KR" altLang="en-US" sz="2000" dirty="0" err="1"/>
              <a:t>와카야마현</a:t>
            </a:r>
            <a:r>
              <a:rPr lang="en-US" altLang="ko-KR" sz="2000" dirty="0"/>
              <a:t>(</a:t>
            </a:r>
            <a:r>
              <a:rPr lang="ko-KR" altLang="en-US" sz="2000" dirty="0" err="1"/>
              <a:t>和歌山県</a:t>
            </a:r>
            <a:r>
              <a:rPr lang="en-US" altLang="ko-KR" sz="2000" dirty="0"/>
              <a:t>)</a:t>
            </a:r>
            <a:r>
              <a:rPr lang="ko-KR" altLang="en-US" sz="2000" dirty="0"/>
              <a:t>의 서북부 지역과 </a:t>
            </a:r>
            <a:r>
              <a:rPr lang="ko-KR" altLang="en-US" sz="2000" dirty="0" err="1"/>
              <a:t>아리타</a:t>
            </a:r>
            <a:r>
              <a:rPr lang="en-US" altLang="ko-KR" sz="2000" dirty="0"/>
              <a:t>(</a:t>
            </a:r>
            <a:r>
              <a:rPr lang="ko-KR" altLang="en-US" sz="2000" dirty="0"/>
              <a:t>有田</a:t>
            </a:r>
            <a:r>
              <a:rPr lang="en-US" altLang="ko-KR" sz="2000" dirty="0"/>
              <a:t>) </a:t>
            </a:r>
            <a:r>
              <a:rPr lang="ko-KR" altLang="en-US" sz="2000" dirty="0" err="1"/>
              <a:t>니코</a:t>
            </a:r>
            <a:r>
              <a:rPr lang="en-US" altLang="ko-KR" sz="2000" dirty="0"/>
              <a:t>(</a:t>
            </a:r>
            <a:r>
              <a:rPr lang="ko-KR" altLang="en-US" sz="2000" dirty="0"/>
              <a:t>日高</a:t>
            </a:r>
            <a:r>
              <a:rPr lang="en-US" altLang="ko-KR" sz="2000" dirty="0"/>
              <a:t>) </a:t>
            </a:r>
            <a:r>
              <a:rPr lang="ko-KR" altLang="en-US" sz="2000" dirty="0"/>
              <a:t>지방에서 소금에 절인 고등어에 밥을 넣고 발효시킨 </a:t>
            </a:r>
            <a:r>
              <a:rPr lang="ko-KR" altLang="en-US" sz="2000" dirty="0" err="1"/>
              <a:t>사바나레즈시</a:t>
            </a:r>
            <a:r>
              <a:rPr lang="en-US" altLang="ko-KR" sz="2000" dirty="0"/>
              <a:t>(</a:t>
            </a:r>
            <a:r>
              <a:rPr lang="ko-KR" altLang="en-US" sz="2000" dirty="0"/>
              <a:t>サバなれずし</a:t>
            </a:r>
            <a:r>
              <a:rPr lang="en-US" altLang="ko-KR" sz="2000" dirty="0"/>
              <a:t>)</a:t>
            </a:r>
            <a:r>
              <a:rPr lang="ko-KR" altLang="en-US" sz="2000" dirty="0"/>
              <a:t>가 전해지고 있다</a:t>
            </a:r>
            <a:r>
              <a:rPr lang="en-US" altLang="ko-KR" sz="2000" dirty="0"/>
              <a:t>. 1500</a:t>
            </a:r>
            <a:r>
              <a:rPr lang="ko-KR" altLang="en-US" sz="2000" dirty="0"/>
              <a:t>년대 이후에는 유산발효에 의한 신맛을 내는 대신</a:t>
            </a:r>
            <a:r>
              <a:rPr lang="en-US" altLang="ko-KR" sz="2000" dirty="0"/>
              <a:t>, </a:t>
            </a:r>
            <a:r>
              <a:rPr lang="ko-KR" altLang="en-US" sz="2000" dirty="0"/>
              <a:t>밥과 생선에 직접 식초를 뿌려 신맛을 내는 </a:t>
            </a:r>
            <a:r>
              <a:rPr lang="ko-KR" altLang="en-US" sz="2000" dirty="0" err="1"/>
              <a:t>하야즈시</a:t>
            </a:r>
            <a:r>
              <a:rPr lang="en-US" altLang="ko-KR" sz="2000" dirty="0"/>
              <a:t>(</a:t>
            </a:r>
            <a:r>
              <a:rPr lang="ko-KR" altLang="en-US" sz="2000" dirty="0"/>
              <a:t>早ずし</a:t>
            </a:r>
            <a:r>
              <a:rPr lang="en-US" altLang="ko-KR" sz="2000" dirty="0"/>
              <a:t>)</a:t>
            </a:r>
            <a:r>
              <a:rPr lang="ko-KR" altLang="en-US" sz="2000" dirty="0"/>
              <a:t>가 생겨났다</a:t>
            </a:r>
            <a:r>
              <a:rPr lang="en-US" altLang="ko-KR" sz="2000" dirty="0"/>
              <a:t>. </a:t>
            </a:r>
            <a:r>
              <a:rPr lang="ko-KR" altLang="en-US" sz="2000" dirty="0"/>
              <a:t>이는 오사카</a:t>
            </a:r>
            <a:r>
              <a:rPr lang="en-US" altLang="ko-KR" sz="2000" dirty="0"/>
              <a:t>(</a:t>
            </a:r>
            <a:r>
              <a:rPr lang="ko-KR" altLang="en-US" sz="2000" dirty="0"/>
              <a:t>大阪</a:t>
            </a:r>
            <a:r>
              <a:rPr lang="en-US" altLang="ko-KR" sz="2000" dirty="0"/>
              <a:t>) </a:t>
            </a:r>
            <a:r>
              <a:rPr lang="ko-KR" altLang="en-US" sz="2000" dirty="0" err="1"/>
              <a:t>스시의</a:t>
            </a:r>
            <a:r>
              <a:rPr lang="ko-KR" altLang="en-US" sz="2000" dirty="0"/>
              <a:t> 원형이 되는 것으로서</a:t>
            </a:r>
            <a:r>
              <a:rPr lang="en-US" altLang="ko-KR" sz="2000" dirty="0"/>
              <a:t>, </a:t>
            </a:r>
            <a:r>
              <a:rPr lang="ko-KR" altLang="en-US" sz="2000" dirty="0"/>
              <a:t>저민 생선을 밥 위에 얹고 누른다는 의미의 단어 ‘</a:t>
            </a:r>
            <a:r>
              <a:rPr lang="ko-KR" altLang="en-US" sz="2000" dirty="0" err="1"/>
              <a:t>오스</a:t>
            </a:r>
            <a:r>
              <a:rPr lang="ko-KR" altLang="en-US" sz="2000" dirty="0"/>
              <a:t>’</a:t>
            </a:r>
            <a:r>
              <a:rPr lang="en-US" altLang="ko-KR" sz="2000" dirty="0"/>
              <a:t>(</a:t>
            </a:r>
            <a:r>
              <a:rPr lang="ko-KR" altLang="en-US" sz="2000" dirty="0" err="1"/>
              <a:t>押</a:t>
            </a:r>
            <a:r>
              <a:rPr lang="ko-KR" altLang="en-US" sz="2000" dirty="0"/>
              <a:t>す</a:t>
            </a:r>
            <a:r>
              <a:rPr lang="en-US" altLang="ko-KR" sz="2000" dirty="0"/>
              <a:t>)</a:t>
            </a:r>
            <a:r>
              <a:rPr lang="ko-KR" altLang="en-US" sz="2000" dirty="0"/>
              <a:t>로부터 </a:t>
            </a:r>
            <a:r>
              <a:rPr lang="ko-KR" altLang="en-US" sz="2000" dirty="0" err="1"/>
              <a:t>오시즈시</a:t>
            </a:r>
            <a:r>
              <a:rPr lang="en-US" altLang="ko-KR" sz="2000" dirty="0"/>
              <a:t>(</a:t>
            </a:r>
            <a:r>
              <a:rPr lang="ko-KR" altLang="en-US" sz="2000" dirty="0" err="1"/>
              <a:t>押</a:t>
            </a:r>
            <a:r>
              <a:rPr lang="ko-KR" altLang="en-US" sz="2000" dirty="0"/>
              <a:t>しずし</a:t>
            </a:r>
            <a:r>
              <a:rPr lang="en-US" altLang="ko-KR" sz="2000" dirty="0"/>
              <a:t>)</a:t>
            </a:r>
            <a:r>
              <a:rPr lang="ko-KR" altLang="en-US" sz="2000" dirty="0"/>
              <a:t>라고도 불렀다</a:t>
            </a:r>
            <a:r>
              <a:rPr lang="en-US" altLang="ko-KR" sz="2000" dirty="0"/>
              <a:t>. </a:t>
            </a:r>
            <a:r>
              <a:rPr lang="ko-KR" altLang="en-US" sz="2000" dirty="0"/>
              <a:t>이렇게 </a:t>
            </a:r>
            <a:r>
              <a:rPr lang="ko-KR" altLang="en-US" sz="2000" dirty="0" err="1"/>
              <a:t>스시가</a:t>
            </a:r>
            <a:r>
              <a:rPr lang="ko-KR" altLang="en-US" sz="2000" dirty="0"/>
              <a:t> 밥과 함께 먹는 형태로 변화함에 따라 생선 외에 채소나 </a:t>
            </a:r>
            <a:r>
              <a:rPr lang="ko-KR" altLang="en-US" sz="2000" dirty="0" err="1"/>
              <a:t>건재료</a:t>
            </a:r>
            <a:r>
              <a:rPr lang="ko-KR" altLang="en-US" sz="2000" dirty="0"/>
              <a:t> 등을 </a:t>
            </a:r>
            <a:r>
              <a:rPr lang="ko-KR" altLang="en-US" sz="2000" dirty="0" err="1"/>
              <a:t>스시의</a:t>
            </a:r>
            <a:r>
              <a:rPr lang="ko-KR" altLang="en-US" sz="2000" dirty="0"/>
              <a:t> 재료로 사용하게 되었고</a:t>
            </a:r>
            <a:r>
              <a:rPr lang="en-US" altLang="ko-KR" sz="2000" dirty="0"/>
              <a:t>, </a:t>
            </a:r>
            <a:r>
              <a:rPr lang="ko-KR" altLang="en-US" sz="2000" dirty="0"/>
              <a:t>이는 에도 시대의 요리로 널리 확산되었다</a:t>
            </a:r>
            <a:r>
              <a:rPr lang="en-US" altLang="ko-KR" sz="2000" dirty="0"/>
              <a:t>. </a:t>
            </a:r>
            <a:br>
              <a:rPr lang="en-US" altLang="ko-KR" sz="2000" dirty="0"/>
            </a:br>
            <a:r>
              <a:rPr lang="en-US" altLang="ko-KR" sz="2000" dirty="0"/>
              <a:t/>
            </a:r>
            <a:br>
              <a:rPr lang="en-US" altLang="ko-KR" sz="2000" dirty="0"/>
            </a:br>
            <a:r>
              <a:rPr lang="en-US" altLang="ko-KR" sz="2000" dirty="0"/>
              <a:t/>
            </a:r>
            <a:br>
              <a:rPr lang="en-US" altLang="ko-KR" sz="2000" dirty="0"/>
            </a:br>
            <a:r>
              <a:rPr lang="en-US" altLang="ko-KR" sz="2000" dirty="0"/>
              <a:t/>
            </a:r>
            <a:br>
              <a:rPr lang="en-US" altLang="ko-KR" sz="2000" dirty="0"/>
            </a:br>
            <a:r>
              <a:rPr lang="en-US" altLang="ko-KR" sz="2000" dirty="0"/>
              <a:t/>
            </a:r>
            <a:br>
              <a:rPr lang="en-US" altLang="ko-KR" sz="2000" dirty="0"/>
            </a:br>
            <a:r>
              <a:rPr lang="en-US" altLang="ko-KR" sz="2000" dirty="0"/>
              <a:t/>
            </a:r>
            <a:br>
              <a:rPr lang="en-US" altLang="ko-KR" sz="2000" dirty="0"/>
            </a:br>
            <a:r>
              <a:rPr lang="en-US" altLang="ko-KR" sz="2000" dirty="0"/>
              <a:t/>
            </a:r>
            <a:br>
              <a:rPr lang="en-US" altLang="ko-KR" sz="2000" dirty="0"/>
            </a:br>
            <a:r>
              <a:rPr lang="en-US" altLang="ko-KR" sz="2000" dirty="0"/>
              <a:t/>
            </a:r>
            <a:br>
              <a:rPr lang="en-US" altLang="ko-KR" sz="2000" dirty="0"/>
            </a:br>
            <a:r>
              <a:rPr lang="en-US" altLang="ko-KR" sz="2000" dirty="0"/>
              <a:t/>
            </a:r>
            <a:br>
              <a:rPr lang="en-US" altLang="ko-KR" sz="2000" dirty="0"/>
            </a:br>
            <a:endParaRPr lang="ko-KR" altLang="en-US" sz="2000" dirty="0"/>
          </a:p>
        </p:txBody>
      </p:sp>
      <p:sp>
        <p:nvSpPr>
          <p:cNvPr id="3" name="제목 2"/>
          <p:cNvSpPr>
            <a:spLocks noGrp="1"/>
          </p:cNvSpPr>
          <p:nvPr>
            <p:ph type="title"/>
          </p:nvPr>
        </p:nvSpPr>
        <p:spPr>
          <a:xfrm>
            <a:off x="457200" y="338328"/>
            <a:ext cx="8229600" cy="84366"/>
          </a:xfrm>
        </p:spPr>
        <p:txBody>
          <a:bodyPr>
            <a:normAutofit fontScale="90000"/>
          </a:bodyPr>
          <a:lstStyle/>
          <a:p>
            <a:endParaRPr lang="ko-KR" altLang="en-US" dirty="0"/>
          </a:p>
        </p:txBody>
      </p:sp>
    </p:spTree>
    <p:extLst>
      <p:ext uri="{BB962C8B-B14F-4D97-AF65-F5344CB8AC3E}">
        <p14:creationId xmlns:p14="http://schemas.microsoft.com/office/powerpoint/2010/main" val="935375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a:xfrm>
            <a:off x="872067" y="819509"/>
            <a:ext cx="7408333" cy="5306654"/>
          </a:xfrm>
        </p:spPr>
        <p:txBody>
          <a:bodyPr>
            <a:normAutofit fontScale="92500" lnSpcReduction="10000"/>
          </a:bodyPr>
          <a:lstStyle/>
          <a:p>
            <a:r>
              <a:rPr lang="ko-KR" altLang="en-US" sz="2000" dirty="0"/>
              <a:t>오늘날의 </a:t>
            </a:r>
            <a:r>
              <a:rPr lang="ko-KR" altLang="en-US" sz="2000" dirty="0" err="1"/>
              <a:t>니기리즈시는</a:t>
            </a:r>
            <a:r>
              <a:rPr lang="ko-KR" altLang="en-US" sz="2000" dirty="0"/>
              <a:t> </a:t>
            </a:r>
            <a:r>
              <a:rPr lang="ko-KR" altLang="en-US" sz="2000" dirty="0" err="1"/>
              <a:t>하야즈시가</a:t>
            </a:r>
            <a:r>
              <a:rPr lang="ko-KR" altLang="en-US" sz="2000" dirty="0"/>
              <a:t> 조금씩 변화하여 </a:t>
            </a:r>
            <a:r>
              <a:rPr lang="en-US" altLang="ko-KR" sz="2000" dirty="0"/>
              <a:t>19</a:t>
            </a:r>
            <a:r>
              <a:rPr lang="ko-KR" altLang="en-US" sz="2000" dirty="0"/>
              <a:t>세기 초에 처음 등장하였으며 초창기에는 </a:t>
            </a:r>
            <a:r>
              <a:rPr lang="ko-KR" altLang="en-US" sz="2000" dirty="0" err="1"/>
              <a:t>에도마에즈시</a:t>
            </a:r>
            <a:r>
              <a:rPr lang="en-US" altLang="ko-KR" sz="2000" dirty="0"/>
              <a:t>(</a:t>
            </a:r>
            <a:r>
              <a:rPr lang="ko-KR" altLang="en-US" sz="2000" dirty="0" err="1"/>
              <a:t>江戸前寿司</a:t>
            </a:r>
            <a:r>
              <a:rPr lang="en-US" altLang="ko-KR" sz="2000" dirty="0"/>
              <a:t>)</a:t>
            </a:r>
            <a:r>
              <a:rPr lang="ko-KR" altLang="en-US" sz="2000" dirty="0"/>
              <a:t>라 불렸다</a:t>
            </a:r>
            <a:r>
              <a:rPr lang="en-US" altLang="ko-KR" sz="2000" dirty="0"/>
              <a:t>. </a:t>
            </a:r>
            <a:r>
              <a:rPr lang="ko-KR" altLang="en-US" sz="2000" dirty="0"/>
              <a:t>일본의 수도인 도쿄</a:t>
            </a:r>
            <a:r>
              <a:rPr lang="en-US" altLang="ko-KR" sz="2000" dirty="0"/>
              <a:t>(</a:t>
            </a:r>
            <a:r>
              <a:rPr lang="ko-KR" altLang="en-US" sz="2000" dirty="0"/>
              <a:t>東京</a:t>
            </a:r>
            <a:r>
              <a:rPr lang="en-US" altLang="ko-KR" sz="2000" dirty="0"/>
              <a:t>)</a:t>
            </a:r>
            <a:r>
              <a:rPr lang="ko-KR" altLang="en-US" sz="2000" dirty="0"/>
              <a:t>의 옛 명칭인 에도</a:t>
            </a:r>
            <a:r>
              <a:rPr lang="en-US" altLang="ko-KR" sz="2000" dirty="0"/>
              <a:t>(</a:t>
            </a:r>
            <a:r>
              <a:rPr lang="ko-KR" altLang="en-US" sz="2000" dirty="0"/>
              <a:t>江戸</a:t>
            </a:r>
            <a:r>
              <a:rPr lang="en-US" altLang="ko-KR" sz="2000" dirty="0"/>
              <a:t>)</a:t>
            </a:r>
            <a:r>
              <a:rPr lang="ko-KR" altLang="en-US" sz="2000" dirty="0"/>
              <a:t>라는 이름과 도쿄만 근해의 다른 표현인 </a:t>
            </a:r>
            <a:r>
              <a:rPr lang="ko-KR" altLang="en-US" sz="2000" dirty="0" err="1"/>
              <a:t>에도마에</a:t>
            </a:r>
            <a:r>
              <a:rPr lang="en-US" altLang="ko-KR" sz="2000" dirty="0"/>
              <a:t>(</a:t>
            </a:r>
            <a:r>
              <a:rPr lang="ko-KR" altLang="en-US" sz="2000" dirty="0" err="1"/>
              <a:t>江戸前</a:t>
            </a:r>
            <a:r>
              <a:rPr lang="en-US" altLang="ko-KR" sz="2000" dirty="0"/>
              <a:t>)</a:t>
            </a:r>
            <a:r>
              <a:rPr lang="ko-KR" altLang="en-US" sz="2000" dirty="0"/>
              <a:t>의 이름을 그대로 사용한 </a:t>
            </a:r>
            <a:r>
              <a:rPr lang="ko-KR" altLang="en-US" sz="2000" dirty="0" err="1"/>
              <a:t>에도마에즈시는</a:t>
            </a:r>
            <a:r>
              <a:rPr lang="ko-KR" altLang="en-US" sz="2000" dirty="0"/>
              <a:t> </a:t>
            </a:r>
            <a:r>
              <a:rPr lang="ko-KR" altLang="en-US" sz="2000" dirty="0" err="1"/>
              <a:t>도쿄왕</a:t>
            </a:r>
            <a:r>
              <a:rPr lang="en-US" altLang="ko-KR" sz="2000" dirty="0"/>
              <a:t>(</a:t>
            </a:r>
            <a:r>
              <a:rPr lang="ko-KR" altLang="en-US" sz="2000" dirty="0"/>
              <a:t>東京湾</a:t>
            </a:r>
            <a:r>
              <a:rPr lang="en-US" altLang="ko-KR" sz="2000" dirty="0"/>
              <a:t>, </a:t>
            </a:r>
            <a:r>
              <a:rPr lang="ko-KR" altLang="en-US" sz="2000" dirty="0"/>
              <a:t>도쿄만</a:t>
            </a:r>
            <a:r>
              <a:rPr lang="en-US" altLang="ko-KR" sz="2000" dirty="0"/>
              <a:t>) </a:t>
            </a:r>
            <a:r>
              <a:rPr lang="ko-KR" altLang="en-US" sz="2000" dirty="0"/>
              <a:t>근해에서 어획한 신선한 생선을 사용한 </a:t>
            </a:r>
            <a:r>
              <a:rPr lang="ko-KR" altLang="en-US" sz="2000" dirty="0" err="1"/>
              <a:t>스시로서</a:t>
            </a:r>
            <a:r>
              <a:rPr lang="en-US" altLang="ko-KR" sz="2000" dirty="0"/>
              <a:t>, </a:t>
            </a:r>
            <a:r>
              <a:rPr lang="ko-KR" altLang="en-US" sz="2000" dirty="0" err="1"/>
              <a:t>스시집</a:t>
            </a:r>
            <a:r>
              <a:rPr lang="en-US" altLang="ko-KR" sz="2000" dirty="0"/>
              <a:t>(</a:t>
            </a:r>
            <a:r>
              <a:rPr lang="ko-KR" altLang="en-US" sz="2000" dirty="0" err="1"/>
              <a:t>寿司屋</a:t>
            </a:r>
            <a:r>
              <a:rPr lang="en-US" altLang="ko-KR" sz="2000" dirty="0"/>
              <a:t>) </a:t>
            </a:r>
            <a:r>
              <a:rPr lang="ko-KR" altLang="en-US" sz="2000" dirty="0"/>
              <a:t>혹은 </a:t>
            </a:r>
            <a:r>
              <a:rPr lang="ko-KR" altLang="en-US" sz="2000" dirty="0" err="1"/>
              <a:t>야타이</a:t>
            </a:r>
            <a:r>
              <a:rPr lang="en-US" altLang="ko-KR" sz="2000" dirty="0"/>
              <a:t>(</a:t>
            </a:r>
            <a:r>
              <a:rPr lang="ko-KR" altLang="en-US" sz="2000" dirty="0" err="1"/>
              <a:t>屋台</a:t>
            </a:r>
            <a:r>
              <a:rPr lang="en-US" altLang="ko-KR" sz="2000" dirty="0"/>
              <a:t>, </a:t>
            </a:r>
            <a:r>
              <a:rPr lang="ko-KR" altLang="en-US" sz="2000" dirty="0"/>
              <a:t>포장마차</a:t>
            </a:r>
            <a:r>
              <a:rPr lang="en-US" altLang="ko-KR" sz="2000" dirty="0"/>
              <a:t>)</a:t>
            </a:r>
            <a:r>
              <a:rPr lang="ko-KR" altLang="en-US" sz="2000" dirty="0"/>
              <a:t>에서 오늘날의 패스트푸드처럼 팔리던 요리였다</a:t>
            </a:r>
            <a:r>
              <a:rPr lang="en-US" altLang="ko-KR" sz="2000" dirty="0" smtClean="0"/>
              <a:t>.</a:t>
            </a:r>
            <a:r>
              <a:rPr lang="ko-KR" altLang="en-US" sz="2000" dirty="0"/>
              <a:t> </a:t>
            </a:r>
            <a:r>
              <a:rPr lang="ko-KR" altLang="en-US" sz="2000" dirty="0" err="1"/>
              <a:t>니기리즈시는</a:t>
            </a:r>
            <a:r>
              <a:rPr lang="ko-KR" altLang="en-US" sz="2000" dirty="0"/>
              <a:t> 도쿄의 전통요리에 지나지 않았으나 </a:t>
            </a:r>
            <a:r>
              <a:rPr lang="ko-KR" altLang="en-US" sz="2000" dirty="0" err="1"/>
              <a:t>다이쇼</a:t>
            </a:r>
            <a:r>
              <a:rPr lang="ko-KR" altLang="en-US" sz="2000" dirty="0"/>
              <a:t> 시대</a:t>
            </a:r>
            <a:r>
              <a:rPr lang="en-US" altLang="ko-KR" sz="2000" dirty="0"/>
              <a:t>(</a:t>
            </a:r>
            <a:r>
              <a:rPr lang="ko-KR" altLang="en-US" sz="2000" dirty="0"/>
              <a:t>大正時代</a:t>
            </a:r>
            <a:r>
              <a:rPr lang="en-US" altLang="ko-KR" sz="2000" dirty="0"/>
              <a:t>, 1912~1926)</a:t>
            </a:r>
            <a:r>
              <a:rPr lang="ko-KR" altLang="en-US" sz="2000" dirty="0"/>
              <a:t>의 대지진으로 인해 도쿄의 </a:t>
            </a:r>
            <a:r>
              <a:rPr lang="ko-KR" altLang="en-US" sz="2000" dirty="0" err="1"/>
              <a:t>스시</a:t>
            </a:r>
            <a:r>
              <a:rPr lang="ko-KR" altLang="en-US" sz="2000" dirty="0"/>
              <a:t> 장인들이 대부분 고향으로 돌아가 정착하면서 </a:t>
            </a:r>
            <a:r>
              <a:rPr lang="ko-KR" altLang="en-US" sz="2000" dirty="0" err="1"/>
              <a:t>에도마에즈시가</a:t>
            </a:r>
            <a:r>
              <a:rPr lang="ko-KR" altLang="en-US" sz="2000" dirty="0"/>
              <a:t> 전국적으로 확산되는 계기를 맞게 되었다</a:t>
            </a:r>
            <a:r>
              <a:rPr lang="en-US" altLang="ko-KR" sz="2000" dirty="0"/>
              <a:t>. </a:t>
            </a:r>
            <a:r>
              <a:rPr lang="ko-KR" altLang="en-US" sz="2000" dirty="0"/>
              <a:t>또한 제</a:t>
            </a:r>
            <a:r>
              <a:rPr lang="en-US" altLang="ko-KR" sz="2000" dirty="0"/>
              <a:t>2</a:t>
            </a:r>
            <a:r>
              <a:rPr lang="ko-KR" altLang="en-US" sz="2000" dirty="0"/>
              <a:t>차 세계대전 당시에 식량난 해소를 위하여 음식점들의 영업이 일시적으로 금지되던 와중에도 </a:t>
            </a:r>
            <a:r>
              <a:rPr lang="ko-KR" altLang="en-US" sz="2000" dirty="0" err="1"/>
              <a:t>스시집만은</a:t>
            </a:r>
            <a:r>
              <a:rPr lang="ko-KR" altLang="en-US" sz="2000" dirty="0"/>
              <a:t> 쌀 </a:t>
            </a:r>
            <a:r>
              <a:rPr lang="en-US" altLang="ko-KR" sz="2000" dirty="0"/>
              <a:t>1</a:t>
            </a:r>
            <a:r>
              <a:rPr lang="ko-KR" altLang="en-US" sz="2000" dirty="0"/>
              <a:t>홉으로 </a:t>
            </a:r>
            <a:r>
              <a:rPr lang="ko-KR" altLang="en-US" sz="2000" dirty="0" err="1"/>
              <a:t>스시</a:t>
            </a:r>
            <a:r>
              <a:rPr lang="ko-KR" altLang="en-US" sz="2000" dirty="0"/>
              <a:t> </a:t>
            </a:r>
            <a:r>
              <a:rPr lang="en-US" altLang="ko-KR" sz="2000" dirty="0"/>
              <a:t>10</a:t>
            </a:r>
            <a:r>
              <a:rPr lang="ko-KR" altLang="en-US" sz="2000" dirty="0"/>
              <a:t>개를 만드는 조건 하에 운영이 허락되었다</a:t>
            </a:r>
            <a:r>
              <a:rPr lang="en-US" altLang="ko-KR" sz="2000" dirty="0"/>
              <a:t>. </a:t>
            </a:r>
            <a:r>
              <a:rPr lang="ko-KR" altLang="en-US" sz="2000" dirty="0"/>
              <a:t>이로 인해 일본 내에 </a:t>
            </a:r>
            <a:r>
              <a:rPr lang="ko-KR" altLang="en-US" sz="2000" dirty="0" err="1"/>
              <a:t>스시</a:t>
            </a:r>
            <a:r>
              <a:rPr lang="ko-KR" altLang="en-US" sz="2000" dirty="0"/>
              <a:t> 전문점이 급증했으며</a:t>
            </a:r>
            <a:r>
              <a:rPr lang="en-US" altLang="ko-KR" sz="2000" dirty="0"/>
              <a:t>, </a:t>
            </a:r>
            <a:r>
              <a:rPr lang="ko-KR" altLang="en-US" sz="2000" dirty="0"/>
              <a:t>당시의 </a:t>
            </a:r>
            <a:r>
              <a:rPr lang="ko-KR" altLang="en-US" sz="2000" dirty="0" err="1"/>
              <a:t>스시</a:t>
            </a:r>
            <a:r>
              <a:rPr lang="ko-KR" altLang="en-US" sz="2000" dirty="0"/>
              <a:t> 크기가 오늘날 </a:t>
            </a:r>
            <a:r>
              <a:rPr lang="ko-KR" altLang="en-US" sz="2000" dirty="0" err="1"/>
              <a:t>스시의</a:t>
            </a:r>
            <a:r>
              <a:rPr lang="ko-KR" altLang="en-US" sz="2000" dirty="0"/>
              <a:t> 기준이 되었다</a:t>
            </a:r>
            <a:r>
              <a:rPr lang="en-US" altLang="ko-KR" sz="2000" dirty="0"/>
              <a:t>.</a:t>
            </a:r>
          </a:p>
          <a:p>
            <a:r>
              <a:rPr lang="ko-KR" altLang="en-US" sz="2000" dirty="0" smtClean="0"/>
              <a:t>참고자료</a:t>
            </a:r>
            <a:r>
              <a:rPr lang="en-US" altLang="ko-KR" sz="2000" dirty="0" smtClean="0"/>
              <a:t>:</a:t>
            </a:r>
            <a:r>
              <a:rPr lang="en-US" altLang="ko-KR" sz="2000" dirty="0"/>
              <a:t>https://terms.naver.com/</a:t>
            </a:r>
            <a:r>
              <a:rPr lang="en-US" altLang="ko-KR" sz="2000" dirty="0" err="1"/>
              <a:t>entry.naver?docId</a:t>
            </a:r>
            <a:r>
              <a:rPr lang="en-US" altLang="ko-KR" sz="2000" dirty="0"/>
              <a:t>=2177757&amp;cid=42717&amp;categoryId=42718</a:t>
            </a:r>
          </a:p>
          <a:p>
            <a:endParaRPr lang="en-US" altLang="ko-KR" sz="2000" dirty="0"/>
          </a:p>
          <a:p>
            <a:endParaRPr lang="en-US" altLang="ko-KR" sz="2000" dirty="0"/>
          </a:p>
          <a:p>
            <a:endParaRPr lang="ko-KR" altLang="en-US" sz="2000" dirty="0"/>
          </a:p>
        </p:txBody>
      </p:sp>
      <p:sp>
        <p:nvSpPr>
          <p:cNvPr id="3" name="제목 2"/>
          <p:cNvSpPr>
            <a:spLocks noGrp="1"/>
          </p:cNvSpPr>
          <p:nvPr>
            <p:ph type="title"/>
          </p:nvPr>
        </p:nvSpPr>
        <p:spPr>
          <a:xfrm>
            <a:off x="457200" y="338328"/>
            <a:ext cx="8229600" cy="187883"/>
          </a:xfrm>
        </p:spPr>
        <p:txBody>
          <a:bodyPr>
            <a:normAutofit fontScale="90000"/>
          </a:bodyPr>
          <a:lstStyle/>
          <a:p>
            <a:endParaRPr lang="ko-KR" altLang="en-US" dirty="0"/>
          </a:p>
        </p:txBody>
      </p:sp>
    </p:spTree>
    <p:extLst>
      <p:ext uri="{BB962C8B-B14F-4D97-AF65-F5344CB8AC3E}">
        <p14:creationId xmlns:p14="http://schemas.microsoft.com/office/powerpoint/2010/main" val="3319831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파형">
  <a:themeElements>
    <a:clrScheme name="파형">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파형">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파형">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300</TotalTime>
  <Words>1903</Words>
  <Application>Microsoft Office PowerPoint</Application>
  <PresentationFormat>화면 슬라이드 쇼(4:3)</PresentationFormat>
  <Paragraphs>50</Paragraphs>
  <Slides>18</Slides>
  <Notes>0</Notes>
  <HiddenSlides>0</HiddenSlides>
  <MMClips>0</MMClips>
  <ScaleCrop>false</ScaleCrop>
  <HeadingPairs>
    <vt:vector size="4" baseType="variant">
      <vt:variant>
        <vt:lpstr>테마</vt:lpstr>
      </vt:variant>
      <vt:variant>
        <vt:i4>1</vt:i4>
      </vt:variant>
      <vt:variant>
        <vt:lpstr>슬라이드 제목</vt:lpstr>
      </vt:variant>
      <vt:variant>
        <vt:i4>18</vt:i4>
      </vt:variant>
    </vt:vector>
  </HeadingPairs>
  <TitlesOfParts>
    <vt:vector size="19" baseType="lpstr">
      <vt:lpstr>파형</vt:lpstr>
      <vt:lpstr>일본의 전통음식문화</vt:lpstr>
      <vt:lpstr>목차</vt:lpstr>
      <vt:lpstr>6세기 일본에 불교가 전래된 후 몇 세기 동안 불교의 법규와 황실의 명령으로 거의 모든 동물과 조류의 고기를 먹는 것이 금지되었다. 쇼진 요리로 알려진 채식 요리법은 후에 젠 종파에서 유행하게 되었고,15세기에 벌써 간장(소유),된장(미소),두부(도후) 및 그밖에 콩으로 만든 다양한 재료들과 같이 현대 일본인들이 즐겨먹는 많은 음식과 재료들이 개발되었다. 그와 비슥한 시기에 황실과 귀족 문화의 요리법에서 유래한 체계적이고 화려한 연회용 요리가 개발되었다. 호젠 요리로 알려진 이 요리법은 차카이세키 요리(다도 음식)및 가이세키 요리와 함께 기본적인 세 가지 일본 요리법 중 하나이다.제철의 신선한 재료를 사용하여 예술적으로 표현하는 것을 강조한 차 요리는 혼젠요리의 형식성을 젠의 검소한 정신과 결합하였다. 사이세키 요리는 19세기 초에 현재의 형태로 개발되었으며 현재에도 여전히 료테이로 불리는 일급 일식점과 전통 일본 여관에서 이어오고있다. 신선한 제철재료의 사용과 초기의 예술적인 양식을 유지해오면서 가이세키 음식은 음식 예절규칙은 줄어들고 분위기는 더 편해졌다. 사케는 식사하는 동안 마시고 일본인은 일반적으로 사케를 마실때는 밥을 먹지 않기 때문에 밥은 마지막에 제공된다.전요리와 사시미(얇게 썬 조리하지 않은 생선),스이모노(맑은 국),야키모노(구운 음식),무시모노(찐 음식),니모노(조린 음식)및 아에모노(드레싱을 뿌린 샐러드같은 음식)이 먼저 제체공되며 다음에 미소 국, 즈케모노(절인 음식),밥,일본 디저트및 과일이</vt:lpstr>
      <vt:lpstr>나온다. 차는 식사를 끝내고 마신다.대부분의 일본인이 풀코스의 가이세키 정찬을 경험하는 기회가 거의 없다고 해도 가이세키 요리에서 제공되는 음식의 순서와 종류는 현대의 일본 풀코스 요리의 기본이 된다. 오늘날 대부분의 사람이 좋아하는 식초로 간을 한 밥에 사시미와 조개류와 같은 음식을 올린 스시는 19세기 초반에도 (현재의 도쿄)에서 발전되었다. 이 시대의 스시는 간단한 음식으로 노점에 팔았으며 그러한 노점은 현대 스시 음식점의 원조이다. 참고자료:https://web-japan.org/factsheet/ko/pdf/kr36_food.pdf </vt:lpstr>
      <vt:lpstr>일본의 전통음식 종류</vt:lpstr>
      <vt:lpstr>스시(寿司)는 “슷빠이(すっぱい, 신맛)”를 의미하는 형용사 스시(酸し)에서 유래되었다는 설이 있으며, 시대가 변화함에 따라 스시를 나타내는 한자로서 ‘鮓(스시)’, ‘鮨(스시)’, ‘寿司(寿し, 스시)’가 사용되게 되었다. 이 중 현재 가장 많이 사용되고 있는 한자어 스시(寿司)는 에도 시대(江戸時代, 1603~1867) 말기에 만들어진 아떼지(当て字, 뜻과 상관없이 한자의 음과 훈을 빌려 표기한 것)로서, 경사와 축하의 의미를 담은 “좋은 일을 관장하다”라는 한자숙어 寿を司る(슈오츠카사도루)에서 유래된 것으로 추정된다.    </vt:lpstr>
      <vt:lpstr>스시는 산림지대에 살던 사람들이 생선을 저장하기 위해 도입한 음식이라는 설과 벼농사가 발달한 지역에서 쌀을 주식으로 하면서 탄생한 것이라는 설이 존재하지만 정확하게 언제부터 먹기 시작했는가에 대해 구체적으로 알려진 기록이 없다. 다만, 생선 저장법이나 생선 요리가 발달한 동남아시아의 영향을 받아 일본의 스시가 생겨난 것으로 추정되며 나라 시대(奈良時代, 710~794)에 스시의 원형이 존재했던 것으로 보인다는 정도로만 알려져 있다. 나라 시대의 스시는 오늘날의 스시 형태인 니기리즈시가 아니었다. 당시의 스시는 소금에 절인 생선 사이에 밥을 넣어 무거운 돌로 눌러 두었다가 먹는, 일종의 절임류(침채류) 음식인 나레즈시(熱鮨, なれずし)였다. 절인 생선과 밥을 돌로 눌러두는 동안 유산발효가 진행되어 저장성이 높아지게 되므로 저장 시설이 발달하지 않았던 시대에 오랫동안 보관해서 먹는 방식이었다. 나레즈시는 지금까지도 시가현(滋賀県)의 향토요리로 남아 있으며, 대표적인 예가 후나즈시(フナずし, 붕어 스시)이다. 후나즈시는 붕어의 형태가 손상되지 않도록 입을 통해 내장을 빼내어 소금에 절인 후 밥을 넣어 유산발효를 시킨 것으로, 삭은 밥은 덜어내고 생선만 먹는다. 후나즈시는 붕어 특유의 강한 냄새 때문에 사람들 사이에서 호불호가 갈리는 경우가 많다.       </vt:lpstr>
      <vt:lpstr>PowerPoint 프레젠테이션</vt:lpstr>
      <vt:lpstr>PowerPoint 프레젠테이션</vt:lpstr>
      <vt:lpstr>일본의 전통음식 종류 </vt:lpstr>
      <vt:lpstr>낫토(納豆, なっとう)는 테라(寺, 절)의 주방을 일컫는 말인 낫쇼(納所)로부터 유래되었다. 육식이 허용되지 않았던 승려들에게 대두는 가장 중요한 단백질 공급원인 동시에 보존식이었다. 이에 따라 대두를 이용한 요리가 특히 낫쇼에서 자주 등장한 것에서 기인한 것으로 알려져 있다. 이 외에 “신에게 콩(豆)을 바쳤다(納めた, おさめた)”고 하여 낫토(納豆)라고 불리게 되었다는 설도 있다. 가미다나(神棚, 집안에 신을 모셔 놓는 선반)에 찐 대두를 볏짚으로 묶어 신에게 올리던 것이 볏짚에 붙어 있던 낫토균(納豆菌)에 의해 발효되면서 낫토가 되었다는 이야기다.   </vt:lpstr>
      <vt:lpstr>낫토의 주재료인 대두는 벼농사가 시작된 조몬시대(縄文時代, BC13,000경~BC300경) 말경 중국으로부터 일본에 전해졌으며, 이어 야요이시대(弥生時代, BC300경~AD300경)에 본격적인 재배가 시작되면서 대두를 볶거나 가루로 만들어 먹었다. 낫토는 크게 진액이 실처럼 끈적하게 늘어나는 이토히키낫토(糸引納豆, いとひきなっとう)와 끈적임이 적은 시오카라낫토(塩辛納豆, しおからなっとう) 두 가지로 나뉘며, 각각의 기원도 다르다. 우선 이토히키낫토의 기원에 대해서는 명확히 알려져 있지는 않으나, 야요이시대(弥生時代)의 기원설이 전해지고 있다. 즉 야요이시대의 주된 주거 형태는 볏짚으로 지은 집이었는데, 이는 낫토균이 번식하기에 최적의 온도와 습도를 지니고 있었다. 따라서 당시 삶은 대두를 집안에 놓아둔 것이 자연스럽게 발효되어 낫토가 되었다는 설이다. 이 외에도 센코쿠시대(戦国時代, 1493~1590)에 식량부족으로 인해 군용 말의 사료로 삶은 대두를 볏짚에 담아 주었던 것이 이동 중에 발효되어 실타래처럼 끈적끈적하게 늘어나는 이토히키낫토(糸引納豆)가 되었다는 설도 있다. 당시 낫토는 무사들의 단백질 공급원 및 스테미너식으로도 중요한 역할을 하였다고 한다.      </vt:lpstr>
      <vt:lpstr>반면 시오카라낫토(塩辛納豆)는 중국 한(韓)시대의 ‘구끼(豉, 대두를 누룩곰팡이로 발효시킨 일종의 메주)’에 소금(塩, しお, 시오)을 넣어 만든 것에서 비롯된 것으로 알려져 있다. 이 시오카라낫토(塩辛納豆)는 켄토우시(遣唐使, 당나라에 파견 보낸 사절)를 통해 일본에 전해졌는데, 특히 교토(京都)의 오테라(お寺, 절)에서 만들어진 시오카라낫토는 하마나코(浜名湖)의 호숫가에 있는 오테라에까지 전해져 하마낫토(浜納豆)라는 이 지역의 명물로 발전하기도 하였다. 시오카라낫토는 시오낫토(塩納豆), 테라낫토(寺納豆), 카라낫토(唐納豆), 미소마메(みそ豆) 등 다양한 이름으로 불렸다고 한다. 이후 에도시대(江戸時代, 1603~1867)에는 낫토가 교토(京都)에서 에도(江戸)로 전해지면서 본격적으로 대중화되었다. 대두 수확철인 가을과 겨울에만 먹을 수 있었던 낫토는 에도시대의 상업화로 인하여 길거리에서 언제든 원하는 만큼 살 수 있게 되었다. 이전까지는 미소시루(味噌汁, 된장국), 오싱코(お新香, 일본의 절임 김치류)가 가장 기본적인 아침 상차림이었다면, 이 시기부터는 여기에 낫토(納豆)가 더해진 아침상이 기본이 되었다. 또한 메이지시대(明治時代, 1868~1912)까지는 인공 배양한 낫토균을 사용하는 오늘날과는 달리 천연 낫토균(納豆菌)만을 이용해 낫토를 만들었다고 한다. 오늘날의 낫토는 진액이 실처럼 끈적끈적하게 늘어나는 이토히키낫토가 주를 이루고 있으며, 현대인들의 기호에 맞게 발효 및 숙성 과정에서 지니게 되는 특유의 냄새를 제거한 제품도 출시되고 있다. 참고자료: https://terms.naver.com/entry.naver?docId=3406319&amp;cid=48180&amp;categoryId=48254     </vt:lpstr>
      <vt:lpstr>그 이외의 전통음식들</vt:lpstr>
      <vt:lpstr>생선이 주류가 된 이유</vt:lpstr>
      <vt:lpstr>일본 전통음식문화 식문화:와쇼쿠(和食)</vt:lpstr>
      <vt:lpstr>와쇼쿠의 전통은 일본 전 지역에서 찾아볼 수 있다. 와쇼쿠의 전통은 일본 북부의 홋카이도(北海道)에서부터 남부의 오키나와(沖繩)에 이르기까지 폭넓은 범주에서 나타나는데, 이 전통은 와쇼쿠의 기본적 공통점을 토대로 지리적 여건과 역사적 배경의 차이점에 대응하여 매우 다채롭게 발달하였다. 다양한 해산물과 채소·산채(山菜) 등의 식재료를 사용하기 때문에, 일본 전역에서 각 지방의 주민들은 저마다 고유한 전통 식문화를 발달시키면서 지역별 다양성을 창출했다. 가정식에 사용하는 적합한 양념, 가정식과 관련된 정신이나 건강에 관련된 측면 등 와쇼쿠와 관련된 기본 지식이나 솜씨를 ‘오후쿠로노아지(御袋の味, 엄마의 손맛)’라고 한다. 와쇼쿠는 가정에서 부모 또는 조부모 세대로부터 그 후손에게 전승되어 왔다. 또한 지역 사회의 노인들은 젊은 세대에게 식문화를 전수하기도 하였다. 이와 같은 정신 및 건강에 관련된 측면, 문화 지식과 솜씨는 식사를 함께 하면서 주로 구전과 실연의 방법으로 전승되어 왔다. 참고자료:  https://terms.naver.com/entry.naver?docId=2029135&amp;cid=62348&amp;categoryId=62487      </vt:lpstr>
      <vt:lpstr>끝</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일본의 전통음식문화</dc:title>
  <dc:creator>admin</dc:creator>
  <cp:lastModifiedBy>admin</cp:lastModifiedBy>
  <cp:revision>22</cp:revision>
  <dcterms:created xsi:type="dcterms:W3CDTF">2023-09-23T16:37:25Z</dcterms:created>
  <dcterms:modified xsi:type="dcterms:W3CDTF">2023-09-26T15:42:43Z</dcterms:modified>
</cp:coreProperties>
</file>