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0000"/>
  </p:normalViewPr>
  <p:slideViewPr>
    <p:cSldViewPr snapToObjects="1">
      <p:cViewPr varScale="1">
        <p:scale>
          <a:sx n="91" d="100"/>
          <a:sy n="91" d="100"/>
        </p:scale>
        <p:origin x="370" y="77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빛_047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 rot="20772028">
            <a:off x="-442901" y="1256582"/>
            <a:ext cx="11663999" cy="70595"/>
          </a:xfrm>
          <a:prstGeom prst="rect">
            <a:avLst/>
          </a:prstGeom>
        </p:spPr>
      </p:pic>
      <p:pic>
        <p:nvPicPr>
          <p:cNvPr id="23" name="그림 22" descr="빛_047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 rot="21151832">
            <a:off x="-329165" y="711164"/>
            <a:ext cx="11663999" cy="70595"/>
          </a:xfrm>
          <a:prstGeom prst="rect">
            <a:avLst/>
          </a:prstGeom>
        </p:spPr>
      </p:pic>
      <p:pic>
        <p:nvPicPr>
          <p:cNvPr id="24" name="그림 23" descr="빛_047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 rot="1564970">
            <a:off x="-483601" y="5179097"/>
            <a:ext cx="9839999" cy="59553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0" y="6553200"/>
            <a:ext cx="12191999" cy="3048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  <a:alpha val="0"/>
                </a:schemeClr>
              </a:gs>
              <a:gs pos="50000">
                <a:schemeClr val="accent3">
                  <a:lumMod val="50000"/>
                  <a:alpha val="54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2369919"/>
            <a:ext cx="10363199" cy="1470025"/>
          </a:xfrm>
        </p:spPr>
        <p:txBody>
          <a:bodyPr/>
          <a:lstStyle>
            <a:lvl1pPr algn="ctr">
              <a:defRPr sz="48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2808"/>
            <a:ext cx="8534399" cy="9035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9D2C599A-C0D7-457C-8A80-4DA63D6DA908}" type="datetime1">
              <a:rPr lang="ko-KR" altLang="en-US"/>
              <a:pPr>
                <a:defRPr lang="ko-KR" altLang="en-US"/>
              </a:pPr>
              <a:t>2023-09-27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60FC8982-225E-4B1D-B7B0-64331949606C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pic>
        <p:nvPicPr>
          <p:cNvPr id="25" name="그림 24" descr="빛_047.png"/>
          <p:cNvPicPr>
            <a:picLocks noChangeAspect="1"/>
          </p:cNvPicPr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 rot="17202870">
            <a:off x="9127235" y="4710875"/>
            <a:ext cx="4356000" cy="4686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간지" type="objOnly" preserve="1">
  <p:cSld name="간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빛_047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 rot="20842428">
            <a:off x="-123211" y="900219"/>
            <a:ext cx="10991999" cy="66550"/>
          </a:xfrm>
          <a:prstGeom prst="rect">
            <a:avLst/>
          </a:prstGeom>
        </p:spPr>
      </p:pic>
      <p:pic>
        <p:nvPicPr>
          <p:cNvPr id="20" name="그림 19" descr="빛_047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 rot="3039284">
            <a:off x="-450613" y="4791838"/>
            <a:ext cx="6156000" cy="66234"/>
          </a:xfrm>
          <a:prstGeom prst="rect">
            <a:avLst/>
          </a:prstGeom>
        </p:spPr>
      </p:pic>
      <p:pic>
        <p:nvPicPr>
          <p:cNvPr id="21" name="그림 20" descr="빛_047.png"/>
          <p:cNvPicPr>
            <a:picLocks noChangeAspect="1"/>
          </p:cNvPicPr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 rot="3392147">
            <a:off x="-621702" y="4655028"/>
            <a:ext cx="4860000" cy="52290"/>
          </a:xfrm>
          <a:prstGeom prst="rect">
            <a:avLst/>
          </a:prstGeom>
        </p:spPr>
      </p:pic>
      <p:pic>
        <p:nvPicPr>
          <p:cNvPr id="22" name="그림 21" descr="빛_047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 rot="18713382">
            <a:off x="4767973" y="4051465"/>
            <a:ext cx="7380000" cy="79403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0" y="6643710"/>
            <a:ext cx="12191999" cy="21429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  <a:alpha val="0"/>
                </a:schemeClr>
              </a:gs>
              <a:gs pos="50000">
                <a:schemeClr val="accent3">
                  <a:lumMod val="50000"/>
                  <a:alpha val="54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09599" y="2590800"/>
            <a:ext cx="10972799" cy="1473176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04F2ED90-08FB-4F4B-9D6B-124453109210}" type="datetime1">
              <a:rPr lang="ko-KR" altLang="en-US"/>
              <a:pPr>
                <a:defRPr lang="ko-KR" altLang="en-US"/>
              </a:pPr>
              <a:t>2023-09-27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77257" y="816429"/>
            <a:ext cx="7968343" cy="1164266"/>
          </a:xfrm>
        </p:spPr>
        <p:txBody>
          <a:bodyPr/>
          <a:lstStyle>
            <a:lvl1pPr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1296274" y="2143125"/>
            <a:ext cx="7967999" cy="378618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9D370A8E-544F-4A59-BE62-505A09ADA5EA}" type="datetime1">
              <a:rPr lang="ko-KR" altLang="en-US"/>
              <a:pPr>
                <a:defRPr lang="ko-KR" altLang="en-US"/>
              </a:pPr>
              <a:t>2023-09-27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0096527" y="274638"/>
            <a:ext cx="1485871" cy="5851525"/>
          </a:xfrm>
        </p:spPr>
        <p:txBody>
          <a:bodyPr vert="eaVert"/>
          <a:lstStyle>
            <a:lvl1pPr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9296426" cy="5851525"/>
          </a:xfrm>
          <a:prstGeom prst="rect">
            <a:avLst/>
          </a:prstGeom>
        </p:spPr>
        <p:txBody>
          <a:bodyPr vert="eaVert"/>
          <a:lstStyle>
            <a:lvl1pPr>
              <a:defRPr sz="2600"/>
            </a:lvl1pPr>
            <a:lvl2pPr/>
            <a:lvl3pPr/>
            <a:lvl4pPr/>
            <a:lvl5pPr/>
            <a:lvl6pPr/>
            <a:lvl7pPr/>
            <a:lvl8pPr/>
            <a:lvl9pPr/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C011F6BD-26FB-4986-8937-2EFDECAA43DB}" type="datetime1">
              <a:rPr lang="ko-KR" altLang="en-US"/>
              <a:pPr>
                <a:defRPr lang="ko-KR" altLang="en-US"/>
              </a:pPr>
              <a:t>2023-09-27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599" y="1214422"/>
            <a:ext cx="10972799" cy="4911741"/>
          </a:xfrm>
          <a:prstGeom prst="rect">
            <a:avLst/>
          </a:prstGeo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90C130CE-8D42-4197-AAB2-57CA9541E7E4}" type="datetime1">
              <a:rPr lang="ko-KR" altLang="en-US"/>
              <a:pPr>
                <a:defRPr lang="ko-KR" altLang="en-US"/>
              </a:pPr>
              <a:t>2023-09-27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9" cy="796908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B17F95F6-360D-4A16-BD24-2D4B05500E3C}" type="datetime1">
              <a:rPr lang="ko-KR" altLang="en-US"/>
              <a:pPr>
                <a:defRPr lang="ko-KR" altLang="en-US"/>
              </a:pPr>
              <a:t>2023-09-27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 descr="빛_047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 rot="14504779">
            <a:off x="5435554" y="3166982"/>
            <a:ext cx="8244000" cy="88733"/>
          </a:xfrm>
          <a:prstGeom prst="rect">
            <a:avLst/>
          </a:prstGeom>
        </p:spPr>
      </p:pic>
      <p:pic>
        <p:nvPicPr>
          <p:cNvPr id="20" name="그림 19" descr="빛_047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 rot="19193140">
            <a:off x="-1201771" y="1760770"/>
            <a:ext cx="8791733" cy="53211"/>
          </a:xfrm>
          <a:prstGeom prst="rect">
            <a:avLst/>
          </a:prstGeom>
        </p:spPr>
      </p:pic>
      <p:pic>
        <p:nvPicPr>
          <p:cNvPr id="21" name="그림 20" descr="빛_047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 rot="19572942">
            <a:off x="-1031974" y="1361700"/>
            <a:ext cx="7919999" cy="47933"/>
          </a:xfrm>
          <a:prstGeom prst="rect">
            <a:avLst/>
          </a:prstGeom>
        </p:spPr>
      </p:pic>
      <p:pic>
        <p:nvPicPr>
          <p:cNvPr id="23" name="그림 22" descr="빛_047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 rot="1285524">
            <a:off x="-325498" y="5452586"/>
            <a:ext cx="9839999" cy="59553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0" y="6643710"/>
            <a:ext cx="12191999" cy="21429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  <a:alpha val="0"/>
                </a:schemeClr>
              </a:gs>
              <a:gs pos="50000">
                <a:schemeClr val="accent3">
                  <a:lumMod val="50000"/>
                  <a:alpha val="54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3" y="4406901"/>
            <a:ext cx="10363199" cy="1093802"/>
          </a:xfrm>
        </p:spPr>
        <p:txBody>
          <a:bodyPr anchor="t"/>
          <a:lstStyle>
            <a:lvl1pPr algn="l">
              <a:defRPr sz="48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3857628"/>
            <a:ext cx="10363199" cy="5492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4BE0676E-4C6A-4EDA-88BE-BE6BA1B9FD12}" type="datetime1">
              <a:rPr lang="ko-KR" altLang="en-US"/>
              <a:pPr>
                <a:defRPr lang="ko-KR" altLang="en-US"/>
              </a:pPr>
              <a:t>2023-09-27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60FC8982-225E-4B1D-B7B0-64331949606C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209676"/>
            <a:ext cx="5384799" cy="4916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209676"/>
            <a:ext cx="5384799" cy="4916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FC43BEE-6DD8-481B-A0AC-6BA354F5E266}" type="datetime1">
              <a:rPr lang="ko-KR" altLang="en-US"/>
              <a:pPr>
                <a:defRPr lang="ko-KR" altLang="en-US"/>
              </a:pPr>
              <a:t>2023-09-27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7A8F7475-050E-409F-83CF-2652A76DADCB}" type="datetime1">
              <a:rPr lang="ko-KR" altLang="en-US"/>
              <a:pPr>
                <a:defRPr lang="ko-KR" altLang="en-US"/>
              </a:pPr>
              <a:t>2023-09-27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9" cy="796908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28725"/>
            <a:ext cx="10972799" cy="4939537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824FA293-7631-4B61-B9DA-380889B1A0EE}" type="datetime1">
              <a:rPr lang="ko-KR" altLang="en-US"/>
              <a:pPr>
                <a:defRPr lang="ko-KR" altLang="en-US"/>
              </a:pPr>
              <a:t>2023-09-27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9" cy="796908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7353" y="1296746"/>
            <a:ext cx="5389293" cy="23404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5353" y="1296746"/>
            <a:ext cx="5389293" cy="23404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5790" y="3886679"/>
            <a:ext cx="5389293" cy="23404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90" y="3886679"/>
            <a:ext cx="5389293" cy="23404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1" name="날짜 개체 틀 10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B6D6C295-810C-49DF-BB08-C6245896D47C}" type="datetime1">
              <a:rPr lang="ko-KR" altLang="en-US"/>
              <a:pPr>
                <a:defRPr lang="ko-KR" altLang="en-US"/>
              </a:pPr>
              <a:t>2023-09-27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27F7E4A2-815F-433A-BCB2-DBE7829CF396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9" cy="796908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199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2389717" y="612775"/>
            <a:ext cx="7315199" cy="4114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199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A7F9072-C723-4103-965C-4D5FE3441989}" type="datetime1">
              <a:rPr lang="ko-KR" altLang="en-US"/>
              <a:pPr>
                <a:defRPr lang="ko-KR" altLang="en-US"/>
              </a:pPr>
              <a:t>2023-09-27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빛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빛_047.png"/>
          <p:cNvPicPr>
            <a:picLocks noChangeAspect="1"/>
          </p:cNvPicPr>
          <p:nvPr/>
        </p:nvPicPr>
        <p:blipFill rotWithShape="1">
          <a:blip r:embed="rId14">
            <a:alphaModFix/>
            <a:lum/>
          </a:blip>
          <a:stretch>
            <a:fillRect/>
          </a:stretch>
        </p:blipFill>
        <p:spPr>
          <a:xfrm rot="4726046">
            <a:off x="9996931" y="1641353"/>
            <a:ext cx="3456000" cy="37186"/>
          </a:xfrm>
          <a:prstGeom prst="rect">
            <a:avLst/>
          </a:prstGeom>
        </p:spPr>
      </p:pic>
      <p:pic>
        <p:nvPicPr>
          <p:cNvPr id="20" name="그림 19" descr="빛_047.png"/>
          <p:cNvPicPr>
            <a:picLocks noChangeAspect="1"/>
          </p:cNvPicPr>
          <p:nvPr/>
        </p:nvPicPr>
        <p:blipFill rotWithShape="1">
          <a:blip r:embed="rId15">
            <a:alphaModFix/>
            <a:lum/>
          </a:blip>
          <a:stretch>
            <a:fillRect/>
          </a:stretch>
        </p:blipFill>
        <p:spPr>
          <a:xfrm rot="4967770">
            <a:off x="10533041" y="1329235"/>
            <a:ext cx="2736000" cy="29437"/>
          </a:xfrm>
          <a:prstGeom prst="rect">
            <a:avLst/>
          </a:prstGeom>
        </p:spPr>
      </p:pic>
      <p:pic>
        <p:nvPicPr>
          <p:cNvPr id="18" name="그림 17" descr="빛_047.png"/>
          <p:cNvPicPr>
            <a:picLocks noChangeAspect="1"/>
          </p:cNvPicPr>
          <p:nvPr/>
        </p:nvPicPr>
        <p:blipFill rotWithShape="1">
          <a:blip r:embed="rId16">
            <a:alphaModFix/>
            <a:lum/>
          </a:blip>
          <a:stretch>
            <a:fillRect/>
          </a:stretch>
        </p:blipFill>
        <p:spPr>
          <a:xfrm rot="345495">
            <a:off x="6155214" y="263667"/>
            <a:ext cx="6335999" cy="3834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6643710"/>
            <a:ext cx="12191999" cy="21429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  <a:alpha val="0"/>
                </a:schemeClr>
              </a:gs>
              <a:gs pos="50000">
                <a:schemeClr val="accent3">
                  <a:lumMod val="50000"/>
                  <a:alpha val="54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9" cy="796908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17" name="텍스트 개체 틀 16"/>
          <p:cNvSpPr>
            <a:spLocks noGrp="1"/>
          </p:cNvSpPr>
          <p:nvPr>
            <p:ph type="body" idx="1"/>
          </p:nvPr>
        </p:nvSpPr>
        <p:spPr>
          <a:xfrm>
            <a:off x="609599" y="1186543"/>
            <a:ext cx="10972799" cy="4939621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981E004C-CC7E-458F-BAF1-89519480D490}" type="datetime1">
              <a:rPr lang="ko-KR" altLang="en-US"/>
              <a:pPr>
                <a:defRPr lang="ko-KR" altLang="en-US"/>
              </a:pPr>
              <a:t>2023-09-27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27F7E4A2-815F-433A-BCB2-DBE7829CF396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ransition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4">
            <a:lumMod val="75000"/>
          </a:schemeClr>
        </a:buClr>
        <a:buSzPct val="100000"/>
        <a:buFont typeface="Wingdings"/>
        <a:buChar char="§"/>
        <a:defRPr sz="2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/>
        <a:buChar char="–"/>
        <a:defRPr sz="2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>
            <a:lumMod val="75000"/>
          </a:schemeClr>
        </a:buClr>
        <a:buFont typeface="Arial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2416175" indent="-260350" algn="l" defTabSz="914400" rtl="0" eaLnBrk="1" latinLnBrk="1" hangingPunct="1">
        <a:spcBef>
          <a:spcPct val="20000"/>
        </a:spcBef>
        <a:buClr>
          <a:schemeClr val="tx1">
            <a:lumMod val="85000"/>
          </a:schemeClr>
        </a:buClr>
        <a:buFont typeface="Lucida Sans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1300" indent="-269875" algn="l" defTabSz="914400" rtl="0" eaLnBrk="1" latinLnBrk="1" hangingPunct="1">
        <a:spcBef>
          <a:spcPct val="20000"/>
        </a:spcBef>
        <a:buClr>
          <a:schemeClr val="tx1"/>
        </a:buClr>
        <a:buFont typeface="Lucida Sans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3250" indent="-276225" algn="l" defTabSz="914400" rtl="0" eaLnBrk="1" latinLnBrk="1" hangingPunct="1">
        <a:spcBef>
          <a:spcPct val="20000"/>
        </a:spcBef>
        <a:buClr>
          <a:schemeClr val="tx1"/>
        </a:buClr>
        <a:buFont typeface="Lucida Sans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675" indent="-266700" algn="l" defTabSz="914400" rtl="0" eaLnBrk="1" latinLnBrk="1" hangingPunct="1">
        <a:spcBef>
          <a:spcPct val="20000"/>
        </a:spcBef>
        <a:buClr>
          <a:schemeClr val="tx1"/>
        </a:buClr>
        <a:buFont typeface="Lucida Sans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IG9b2Bt8N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YJ6f_VShlk&amp;amp;t=33s" TargetMode="External"/><Relationship Id="rId2" Type="http://schemas.openxmlformats.org/officeDocument/2006/relationships/hyperlink" Target="https://www.youtube.com/watch?v=fH-VMcXGVY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1950~1960</a:t>
            </a:r>
            <a:r>
              <a:rPr lang="ko-KR" altLang="en-US"/>
              <a:t>년대 한일 경제 비교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933063"/>
            <a:ext cx="8534399" cy="903514"/>
          </a:xfrm>
        </p:spPr>
        <p:txBody>
          <a:bodyPr/>
          <a:lstStyle/>
          <a:p>
            <a:pPr algn="r">
              <a:defRPr/>
            </a:pPr>
            <a:r>
              <a:rPr lang="en-US" altLang="ko-KR"/>
              <a:t>21801944</a:t>
            </a:r>
            <a:r>
              <a:rPr lang="ko-KR" altLang="en-US"/>
              <a:t> 서진영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1961년 국토건설사업, 1962년 제1차 경제개발5개년 계획 추진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>
                <a:hlinkClick r:id="rId2"/>
              </a:rPr>
              <a:t>https://www.youtube.com/watch?v=oIG9b2Bt8NQ</a:t>
            </a:r>
            <a:endParaRPr lang="en-US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관련 영상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09599" y="1214422"/>
            <a:ext cx="10972799" cy="4911741"/>
          </a:xfrm>
        </p:spPr>
        <p:txBody>
          <a:bodyPr/>
          <a:lstStyle/>
          <a:p>
            <a:pPr>
              <a:defRPr/>
            </a:pPr>
            <a:endParaRPr lang="en-US" altLang="ko-KR"/>
          </a:p>
          <a:p>
            <a:pPr>
              <a:defRPr/>
            </a:pPr>
            <a:r>
              <a:rPr lang="en-US" altLang="ko-KR"/>
              <a:t>1964</a:t>
            </a:r>
            <a:r>
              <a:rPr lang="ko-KR" altLang="en-US"/>
              <a:t>년 수출 증가율 → 작년 대비 </a:t>
            </a:r>
            <a:r>
              <a:rPr lang="en-US" altLang="ko-KR"/>
              <a:t>39%</a:t>
            </a:r>
            <a:r>
              <a:rPr lang="ko-KR" altLang="en-US"/>
              <a:t> 증가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미국의 요구로 변동환율제 이행 → </a:t>
            </a:r>
            <a:r>
              <a:rPr lang="en-US" altLang="ko-KR"/>
              <a:t>10%p</a:t>
            </a:r>
            <a:r>
              <a:rPr lang="ko-KR" altLang="en-US"/>
              <a:t> 증가한 </a:t>
            </a:r>
            <a:r>
              <a:rPr lang="en-US" altLang="ko-KR"/>
              <a:t>50%</a:t>
            </a:r>
            <a:r>
              <a:rPr lang="ko-KR" altLang="en-US"/>
              <a:t> 기록</a:t>
            </a:r>
          </a:p>
          <a:p>
            <a:pPr marL="0" indent="0">
              <a:buNone/>
              <a:defRPr/>
            </a:pPr>
            <a:r>
              <a:rPr lang="ko-KR" altLang="en-US"/>
              <a:t>    → </a:t>
            </a:r>
            <a:r>
              <a:rPr lang="en-US" altLang="ko-KR"/>
              <a:t>1965</a:t>
            </a:r>
            <a:r>
              <a:rPr lang="ko-KR" altLang="en-US"/>
              <a:t>년 </a:t>
            </a:r>
            <a:r>
              <a:rPr lang="en-US" altLang="ko-KR"/>
              <a:t>1</a:t>
            </a:r>
            <a:r>
              <a:rPr lang="ko-KR" altLang="en-US"/>
              <a:t>인당</a:t>
            </a:r>
            <a:r>
              <a:rPr lang="en-US" altLang="ko-KR"/>
              <a:t>GNP</a:t>
            </a:r>
            <a:r>
              <a:rPr lang="ko-KR" altLang="en-US"/>
              <a:t> </a:t>
            </a:r>
            <a:r>
              <a:rPr lang="en-US" altLang="ko-KR"/>
              <a:t>100</a:t>
            </a:r>
            <a:r>
              <a:rPr lang="ko-KR" altLang="en-US"/>
              <a:t>달러 돌파</a:t>
            </a:r>
          </a:p>
          <a:p>
            <a:pPr marL="0" indent="0">
              <a:buNone/>
              <a:defRPr/>
            </a:pPr>
            <a:endParaRPr lang="ko-KR" altLang="en-US"/>
          </a:p>
          <a:p>
            <a:pPr>
              <a:defRPr/>
            </a:pPr>
            <a:r>
              <a:rPr lang="en-US" altLang="ko-KR"/>
              <a:t>1</a:t>
            </a:r>
            <a:r>
              <a:rPr lang="ko-KR" altLang="en-US"/>
              <a:t>분기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en-US" altLang="ko-KR"/>
              <a:t>2</a:t>
            </a:r>
            <a:r>
              <a:rPr lang="ko-KR" altLang="en-US"/>
              <a:t>분기 성장률 </a:t>
            </a:r>
            <a:r>
              <a:rPr lang="en-US" altLang="ko-KR"/>
              <a:t>0%</a:t>
            </a:r>
            <a:r>
              <a:rPr lang="ko-KR" altLang="en-US"/>
              <a:t>대 추락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en-US" altLang="ko-KR"/>
              <a:t>3</a:t>
            </a:r>
            <a:r>
              <a:rPr lang="ko-KR" altLang="en-US"/>
              <a:t>분기 마이너스 성장</a:t>
            </a:r>
          </a:p>
          <a:p>
            <a:pPr marL="0" indent="0">
              <a:buNone/>
              <a:defRPr/>
            </a:pPr>
            <a:r>
              <a:rPr lang="ko-KR" altLang="en-US"/>
              <a:t>    재정 팽창 시작 → 경기과열로 </a:t>
            </a:r>
            <a:r>
              <a:rPr lang="en-US" altLang="ko-KR"/>
              <a:t>1968</a:t>
            </a:r>
            <a:r>
              <a:rPr lang="ko-KR" altLang="en-US"/>
              <a:t>년 </a:t>
            </a:r>
            <a:r>
              <a:rPr lang="en-US" altLang="ko-KR"/>
              <a:t>10</a:t>
            </a:r>
            <a:r>
              <a:rPr lang="ko-KR" altLang="en-US"/>
              <a:t>월 외환위기 발생</a:t>
            </a:r>
          </a:p>
          <a:p>
            <a:pPr marL="0" indent="0">
              <a:buNone/>
              <a:defRPr/>
            </a:pPr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9" cy="796908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최빈국 탈출 그리고 마이너스 성장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>
              <a:defRPr/>
            </a:pPr>
            <a:r>
              <a:rPr lang="ko-KR" altLang="en-US" sz="2300"/>
              <a:t>베트남 전쟁 파병군인</a:t>
            </a:r>
            <a:r>
              <a:rPr lang="en-US" altLang="ko-KR" sz="2300"/>
              <a:t>,</a:t>
            </a:r>
            <a:r>
              <a:rPr lang="ko-KR" altLang="en-US" sz="2300"/>
              <a:t> 파독광부 및 간호사 등의 외화 송금</a:t>
            </a:r>
          </a:p>
          <a:p>
            <a:pPr>
              <a:defRPr/>
            </a:pPr>
            <a:r>
              <a:rPr lang="ko-KR" altLang="en-US" sz="2300"/>
              <a:t>한일협정으로 들어오는 물자</a:t>
            </a:r>
            <a:r>
              <a:rPr lang="en-US" altLang="ko-KR" sz="2300"/>
              <a:t>,</a:t>
            </a:r>
            <a:r>
              <a:rPr lang="ko-KR" altLang="en-US" sz="2300"/>
              <a:t> 섬유산업</a:t>
            </a:r>
            <a:r>
              <a:rPr lang="en-US" altLang="ko-KR" sz="2300"/>
              <a:t>,</a:t>
            </a:r>
            <a:r>
              <a:rPr lang="ko-KR" altLang="en-US" sz="2300"/>
              <a:t> 신발산업 등 경공업으로 경제성장 후 극복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극복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015865" y="1214421"/>
            <a:ext cx="3024378" cy="276200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760332" y="1214422"/>
            <a:ext cx="2822066" cy="276200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2516" y="1214422"/>
            <a:ext cx="3087231" cy="2762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2516" y="3976430"/>
            <a:ext cx="3159241" cy="443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300"/>
              <a:t>&lt;</a:t>
            </a:r>
            <a:r>
              <a:rPr lang="ko-KR" altLang="en-US" sz="2300"/>
              <a:t>베트남전쟁 파병군인</a:t>
            </a:r>
            <a:r>
              <a:rPr lang="en-US" altLang="ko-KR" sz="2300"/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3946" y="3976430"/>
            <a:ext cx="1872234" cy="443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300"/>
              <a:t>&lt;</a:t>
            </a:r>
            <a:r>
              <a:rPr lang="ko-KR" altLang="en-US" sz="2300"/>
              <a:t>파독광부</a:t>
            </a:r>
            <a:r>
              <a:rPr lang="en-US" altLang="ko-KR" sz="2300"/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27235" y="3976430"/>
            <a:ext cx="2088260" cy="441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300"/>
              <a:t>&lt;</a:t>
            </a:r>
            <a:r>
              <a:rPr lang="ko-KR" altLang="en-US" sz="2300"/>
              <a:t>파독간호사</a:t>
            </a:r>
            <a:r>
              <a:rPr lang="en-US" altLang="ko-KR" sz="2300"/>
              <a:t>&gt;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4" animBg="1"/>
      <p:bldP spid="3" grpId="0" animBg="1"/>
      <p:bldP spid="7" grpId="1" animBg="1"/>
      <p:bldP spid="8" grpId="2" animBg="1"/>
      <p:bldP spid="9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  <a:p>
            <a:pPr>
              <a:defRPr/>
            </a:pPr>
            <a:r>
              <a:rPr lang="en-US" altLang="ko-KR"/>
              <a:t>1968</a:t>
            </a:r>
            <a:r>
              <a:rPr lang="ko-KR" altLang="en-US"/>
              <a:t>년 경인고속도로 완공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en-US" altLang="ko-KR"/>
              <a:t>1970</a:t>
            </a:r>
            <a:r>
              <a:rPr lang="ko-KR" altLang="en-US"/>
              <a:t>년 경부고속도로 완공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화학</a:t>
            </a:r>
            <a:r>
              <a:rPr lang="en-US" altLang="ko-KR"/>
              <a:t>,</a:t>
            </a:r>
            <a:r>
              <a:rPr lang="ko-KR" altLang="en-US"/>
              <a:t>철강</a:t>
            </a:r>
            <a:r>
              <a:rPr lang="en-US" altLang="ko-KR"/>
              <a:t>,</a:t>
            </a:r>
            <a:r>
              <a:rPr lang="ko-KR" altLang="en-US"/>
              <a:t>기계공업에 중점을 둔 기계화 추진</a:t>
            </a:r>
          </a:p>
          <a:p>
            <a:pPr marL="0" indent="0">
              <a:buNone/>
              <a:defRPr/>
            </a:pPr>
            <a:r>
              <a:rPr lang="ko-KR" altLang="en-US"/>
              <a:t>    → 수입대체산업화와 수출주도산업화</a:t>
            </a:r>
          </a:p>
          <a:p>
            <a:pPr marL="0" indent="0">
              <a:buNone/>
              <a:defRPr/>
            </a:pPr>
            <a:r>
              <a:rPr kumimoji="0" lang="ko-KR" altLang="en-US" sz="2800" b="0" i="0" u="none" strike="noStrike" kern="1200" cap="none" spc="0" normalizeH="0">
                <a:latin typeface="+mn-lt"/>
                <a:ea typeface="+mn-ea"/>
                <a:cs typeface="+mn-cs"/>
              </a:rPr>
              <a:t>    </a:t>
            </a:r>
            <a:r>
              <a:rPr lang="ko-KR" altLang="en-US" sz="2800"/>
              <a:t>→ 국제수지 개선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고속도로 개통과 기계화 추진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034271" y="1214422"/>
            <a:ext cx="3548125" cy="235262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034272" y="3753353"/>
            <a:ext cx="3548125" cy="23728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국내 총 투자율 </a:t>
            </a:r>
            <a:r>
              <a:rPr lang="en-US" altLang="ko-KR"/>
              <a:t>16%</a:t>
            </a:r>
            <a:r>
              <a:rPr lang="ko-KR" altLang="en-US"/>
              <a:t> 증가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en-US" altLang="ko-KR"/>
              <a:t>1960</a:t>
            </a:r>
            <a:r>
              <a:rPr lang="ko-KR" altLang="en-US"/>
              <a:t>년대 연평균 경제성장률 </a:t>
            </a:r>
            <a:r>
              <a:rPr lang="en-US" altLang="ko-KR"/>
              <a:t>8.7%</a:t>
            </a:r>
          </a:p>
          <a:p>
            <a:pPr>
              <a:defRPr/>
            </a:pPr>
            <a:endParaRPr lang="en-US" altLang="ko-KR"/>
          </a:p>
          <a:p>
            <a:pPr>
              <a:defRPr/>
            </a:pPr>
            <a:r>
              <a:rPr lang="en-US" altLang="ko-KR"/>
              <a:t>1969</a:t>
            </a:r>
            <a:r>
              <a:rPr lang="ko-KR" altLang="en-US"/>
              <a:t>년 북한</a:t>
            </a:r>
            <a:r>
              <a:rPr lang="en-US" altLang="ko-KR"/>
              <a:t> 1</a:t>
            </a:r>
            <a:r>
              <a:rPr lang="ko-KR" altLang="en-US"/>
              <a:t>인당 </a:t>
            </a:r>
            <a:r>
              <a:rPr lang="en-US" altLang="ko-KR"/>
              <a:t>GDP</a:t>
            </a:r>
            <a:r>
              <a:rPr lang="ko-KR" altLang="en-US"/>
              <a:t> 추월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en-US" altLang="ko-KR"/>
              <a:t>GNP 200</a:t>
            </a:r>
            <a:r>
              <a:rPr lang="ko-KR" altLang="en-US"/>
              <a:t>불</a:t>
            </a:r>
            <a:r>
              <a:rPr lang="en-US" altLang="ko-KR"/>
              <a:t> </a:t>
            </a:r>
            <a:r>
              <a:rPr lang="ko-KR" altLang="en-US"/>
              <a:t>돌파로 절대 빈곤국 탈출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결과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1950~1960</a:t>
            </a:r>
            <a:r>
              <a:rPr lang="ko-KR" altLang="en-US"/>
              <a:t>년대 일본 경제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>
              <a:defRPr/>
            </a:pPr>
            <a:r>
              <a:rPr lang="en-US" altLang="ko-KR"/>
              <a:t>GHQ(</a:t>
            </a:r>
            <a:r>
              <a:rPr lang="ko-KR" altLang="en-US"/>
              <a:t>연합군 최고 사령부</a:t>
            </a:r>
            <a:r>
              <a:rPr lang="en-US" altLang="ko-KR"/>
              <a:t>)</a:t>
            </a:r>
            <a:r>
              <a:rPr lang="ko-KR" altLang="en-US"/>
              <a:t>에 의해</a:t>
            </a:r>
          </a:p>
          <a:p>
            <a:pPr marL="0" indent="0">
              <a:buNone/>
              <a:defRPr/>
            </a:pPr>
            <a:r>
              <a:rPr lang="ko-KR" altLang="en-US"/>
              <a:t>   </a:t>
            </a:r>
            <a:r>
              <a:rPr lang="en-US" altLang="ko-KR"/>
              <a:t>1945</a:t>
            </a:r>
            <a:r>
              <a:rPr lang="ko-KR" altLang="en-US"/>
              <a:t>년</a:t>
            </a:r>
            <a:r>
              <a:rPr lang="en-US" altLang="ko-KR"/>
              <a:t>9</a:t>
            </a:r>
            <a:r>
              <a:rPr lang="ko-KR" altLang="en-US"/>
              <a:t>월</a:t>
            </a:r>
            <a:r>
              <a:rPr lang="en-US" altLang="ko-KR"/>
              <a:t>2</a:t>
            </a:r>
            <a:r>
              <a:rPr lang="ko-KR" altLang="en-US"/>
              <a:t>일</a:t>
            </a:r>
            <a:r>
              <a:rPr lang="en-US" altLang="ko-KR"/>
              <a:t>~1952</a:t>
            </a:r>
            <a:r>
              <a:rPr lang="ko-KR" altLang="en-US"/>
              <a:t>년</a:t>
            </a:r>
            <a:r>
              <a:rPr lang="en-US" altLang="ko-KR"/>
              <a:t>4</a:t>
            </a:r>
            <a:r>
              <a:rPr lang="ko-KR" altLang="en-US"/>
              <a:t>월</a:t>
            </a:r>
            <a:r>
              <a:rPr lang="en-US" altLang="ko-KR"/>
              <a:t>28</a:t>
            </a:r>
            <a:r>
              <a:rPr lang="ko-KR" altLang="en-US"/>
              <a:t>일까지 통치 됨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원래는 </a:t>
            </a:r>
            <a:r>
              <a:rPr lang="en-US" altLang="ko-KR"/>
              <a:t>GHQ</a:t>
            </a:r>
            <a:r>
              <a:rPr lang="ko-KR" altLang="en-US"/>
              <a:t>의 결정에 의해 농업국이 될 예정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제</a:t>
            </a:r>
            <a:r>
              <a:rPr lang="en-US" altLang="ko-KR"/>
              <a:t>2</a:t>
            </a:r>
            <a:r>
              <a:rPr lang="ko-KR" altLang="en-US"/>
              <a:t>차 세계 대전 이후의 일본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968234" y="1214421"/>
            <a:ext cx="3384423" cy="2635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  <a:p>
            <a:pPr>
              <a:defRPr/>
            </a:pPr>
            <a:r>
              <a:rPr lang="en-US" altLang="ko-KR"/>
              <a:t>1950</a:t>
            </a:r>
            <a:r>
              <a:rPr lang="ko-KR" altLang="en-US"/>
              <a:t>년 </a:t>
            </a:r>
            <a:r>
              <a:rPr lang="en-US" altLang="ko-KR"/>
              <a:t>6.25</a:t>
            </a:r>
            <a:r>
              <a:rPr lang="ko-KR" altLang="en-US"/>
              <a:t> 전쟁이 발발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미군이 일본에서 군수물자 생산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일본 경제 호황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en-US" altLang="ko-KR"/>
              <a:t>1950</a:t>
            </a:r>
            <a:r>
              <a:rPr lang="ko-KR" altLang="en-US"/>
              <a:t>년 후반에는 세계 수위권의 경제대국으로 부상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한국전쟁의 전쟁특수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267870" y="1268729"/>
            <a:ext cx="3553292" cy="3456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09600" y="973129"/>
            <a:ext cx="10972799" cy="4911741"/>
          </a:xfrm>
        </p:spPr>
        <p:txBody>
          <a:bodyPr/>
          <a:lstStyle/>
          <a:p>
            <a:pPr marL="0" indent="0">
              <a:buNone/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저렴한 농업 노동력의 활용</a:t>
            </a:r>
          </a:p>
          <a:p>
            <a:pPr marL="0" indent="0">
              <a:buNone/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높은 저축율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민간투자 수출에 유리한 엔하락 시세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안정된 투자 자금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정부 정책에 의한 공업용지 등의 조성 등</a:t>
            </a:r>
          </a:p>
          <a:p>
            <a:pPr marL="0" indent="0">
              <a:buNone/>
              <a:defRPr/>
            </a:pPr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경제성장 요인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  <a:p>
            <a:pPr>
              <a:defRPr/>
            </a:pPr>
            <a:r>
              <a:rPr lang="en-US" altLang="ko-KR"/>
              <a:t>1964</a:t>
            </a:r>
            <a:r>
              <a:rPr lang="ko-KR" altLang="en-US"/>
              <a:t>년 도쿄 하계 올림픽 개최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베트남 전쟁 특수</a:t>
            </a:r>
          </a:p>
          <a:p>
            <a:pPr marL="0" indent="0">
              <a:buNone/>
              <a:defRPr/>
            </a:pPr>
            <a:r>
              <a:rPr lang="ko-KR" altLang="en-US"/>
              <a:t>    → 오키나와를 거점으로 많은 군수 물자 운반</a:t>
            </a:r>
          </a:p>
          <a:p>
            <a:pPr marL="0" indent="0">
              <a:buNone/>
              <a:defRPr/>
            </a:pPr>
            <a:endParaRPr lang="ko-KR" altLang="en-US"/>
          </a:p>
          <a:p>
            <a:pPr>
              <a:defRPr/>
            </a:pPr>
            <a:r>
              <a:rPr lang="en-US" altLang="ko-KR"/>
              <a:t>1968</a:t>
            </a:r>
            <a:r>
              <a:rPr lang="ko-KR" altLang="en-US"/>
              <a:t>년 국민</a:t>
            </a:r>
            <a:r>
              <a:rPr lang="en-US" altLang="ko-KR"/>
              <a:t>GNP</a:t>
            </a:r>
            <a:r>
              <a:rPr lang="ko-KR" altLang="en-US"/>
              <a:t> 자본주의 국가 </a:t>
            </a:r>
            <a:r>
              <a:rPr lang="en-US" altLang="ko-KR"/>
              <a:t>2</a:t>
            </a:r>
            <a:r>
              <a:rPr lang="ko-KR" altLang="en-US"/>
              <a:t>위 달성</a:t>
            </a:r>
          </a:p>
          <a:p>
            <a:pPr marL="0" indent="0">
              <a:buNone/>
              <a:defRPr/>
            </a:pPr>
            <a:r>
              <a:rPr lang="ko-KR" altLang="en-US"/>
              <a:t>   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1960</a:t>
            </a:r>
            <a:r>
              <a:rPr lang="ko-KR" altLang="en-US"/>
              <a:t>년대 일본 경제 특수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112252" y="1071545"/>
            <a:ext cx="3470145" cy="2483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1950~1960</a:t>
            </a:r>
            <a:r>
              <a:rPr lang="ko-KR" altLang="en-US"/>
              <a:t>년대 한국 경제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en-US" sz="2600"/>
          </a:p>
          <a:p>
            <a:pPr marL="0" indent="0">
              <a:buNone/>
              <a:defRPr/>
            </a:pPr>
            <a:endParaRPr lang="en-US" altLang="en-US" sz="2600"/>
          </a:p>
          <a:p>
            <a:pPr>
              <a:defRPr/>
            </a:pPr>
            <a:r>
              <a:rPr lang="en-US" altLang="en-US" sz="2600"/>
              <a:t>전쟁 후 고통받는 일본 한국전쟁으로 불황에서 빠져나오다.</a:t>
            </a:r>
          </a:p>
          <a:p>
            <a:pPr>
              <a:defRPr/>
            </a:pPr>
            <a:r>
              <a:rPr lang="en-US" altLang="en-US" sz="2600">
                <a:hlinkClick r:id="rId2"/>
              </a:rPr>
              <a:t>https://www.youtube.com/watch?v=fH-VMcXGVYY</a:t>
            </a:r>
            <a:endParaRPr lang="en-US" altLang="en-US" sz="2600"/>
          </a:p>
          <a:p>
            <a:pPr marL="0" indent="0">
              <a:buNone/>
              <a:defRPr/>
            </a:pPr>
            <a:endParaRPr lang="en-US" altLang="en-US" sz="2600"/>
          </a:p>
          <a:p>
            <a:pPr marL="0" indent="0">
              <a:buNone/>
              <a:defRPr/>
            </a:pPr>
            <a:endParaRPr lang="en-US" altLang="en-US" sz="2600"/>
          </a:p>
          <a:p>
            <a:pPr>
              <a:defRPr/>
            </a:pPr>
            <a:r>
              <a:rPr lang="en-US" altLang="en-US" sz="2600"/>
              <a:t>전쟁 후 폐허가 된 일본, 미국이 없었다면 지금의 일본과 달랐을 것이다.</a:t>
            </a:r>
          </a:p>
          <a:p>
            <a:pPr>
              <a:defRPr/>
            </a:pPr>
            <a:r>
              <a:rPr lang="en-US" altLang="en-US" sz="2600">
                <a:hlinkClick r:id="rId3"/>
              </a:rPr>
              <a:t>https://www.youtube.com/watch?v=xYJ6f_VShlk&amp;t=33s</a:t>
            </a:r>
            <a:endParaRPr lang="en-US" altLang="en-US" sz="260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관련 영상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1950~1960</a:t>
            </a:r>
            <a:r>
              <a:rPr lang="ko-KR" altLang="en-US"/>
              <a:t>년대 한일 경제 비교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 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6.25 전쟁으로 인한 전국토 황폐화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학교</a:t>
            </a:r>
            <a:r>
              <a:rPr lang="en-US" altLang="ko-KR"/>
              <a:t>,</a:t>
            </a:r>
            <a:r>
              <a:rPr lang="ko-KR" altLang="en-US"/>
              <a:t> 병원</a:t>
            </a:r>
            <a:r>
              <a:rPr lang="en-US" altLang="ko-KR"/>
              <a:t>,</a:t>
            </a:r>
            <a:r>
              <a:rPr lang="ko-KR" altLang="en-US"/>
              <a:t> 공장</a:t>
            </a:r>
            <a:r>
              <a:rPr lang="en-US" altLang="ko-KR"/>
              <a:t>,</a:t>
            </a:r>
            <a:r>
              <a:rPr lang="ko-KR" altLang="en-US"/>
              <a:t> 도로 등 사회기반 파괴</a:t>
            </a:r>
          </a:p>
          <a:p>
            <a:pPr marL="0" indent="0">
              <a:buNone/>
              <a:defRPr/>
            </a:pPr>
            <a:r>
              <a:rPr lang="ko-KR" altLang="en-US"/>
              <a:t>    </a:t>
            </a:r>
            <a:r>
              <a:rPr lang="en-US" altLang="ko-KR"/>
              <a:t>-</a:t>
            </a:r>
            <a:r>
              <a:rPr lang="ko-KR" altLang="en-US"/>
              <a:t> 생산시설의 약 </a:t>
            </a:r>
            <a:r>
              <a:rPr lang="en-US" altLang="ko-KR"/>
              <a:t>42%</a:t>
            </a:r>
            <a:r>
              <a:rPr lang="ko-KR" altLang="en-US"/>
              <a:t> 파괴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1950</a:t>
            </a:r>
            <a:r>
              <a:rPr lang="ko-KR" altLang="en-US"/>
              <a:t>년대의 한국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614666" y="1364869"/>
            <a:ext cx="3810000" cy="4512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가난하던 시절 미군 부대의 핫도그나 깡통에 든</a:t>
            </a:r>
          </a:p>
          <a:p>
            <a:pPr marL="0" indent="0">
              <a:buNone/>
              <a:defRPr/>
            </a:pPr>
            <a:r>
              <a:rPr lang="ko-KR" altLang="en-US"/>
              <a:t>   </a:t>
            </a:r>
            <a:r>
              <a:rPr lang="ko-KR" altLang="en-US" sz="1000"/>
              <a:t> </a:t>
            </a:r>
            <a:r>
              <a:rPr lang="ko-KR" altLang="en-US"/>
              <a:t>햄을 이용하여 고추장과 함께 만든 찌개</a:t>
            </a:r>
          </a:p>
          <a:p>
            <a:pPr marL="0" indent="0">
              <a:buNone/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초기 재료는 미군이 먹다 남은 음식이나</a:t>
            </a:r>
          </a:p>
          <a:p>
            <a:pPr marL="0" indent="0">
              <a:buNone/>
              <a:defRPr/>
            </a:pPr>
            <a:r>
              <a:rPr lang="ko-KR" altLang="en-US"/>
              <a:t>   </a:t>
            </a:r>
            <a:r>
              <a:rPr lang="ko-KR" altLang="en-US" sz="1700"/>
              <a:t> </a:t>
            </a:r>
            <a:r>
              <a:rPr lang="ko-KR" altLang="en-US"/>
              <a:t>몰래 빼낸 보급품을 사용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6.25</a:t>
            </a:r>
            <a:r>
              <a:rPr lang="ko-KR" altLang="en-US"/>
              <a:t> 전쟁과 부대찌개</a:t>
            </a:r>
            <a:r>
              <a:rPr lang="en-US" altLang="ko-KR"/>
              <a:t>(</a:t>
            </a:r>
            <a:r>
              <a:rPr lang="ko-KR" altLang="en-US"/>
              <a:t>통설</a:t>
            </a:r>
            <a:r>
              <a:rPr lang="en-US" altLang="ko-KR"/>
              <a:t>)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184261" y="1314450"/>
            <a:ext cx="3175000" cy="2114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목적</a:t>
            </a:r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en-US" altLang="ko-KR"/>
              <a:t>6.25</a:t>
            </a:r>
            <a:r>
              <a:rPr lang="ko-KR" altLang="en-US"/>
              <a:t>전쟁 당시 통화 인플레이션 수습</a:t>
            </a:r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체납국세의 일소 및 연체 대출금 회수</a:t>
            </a:r>
          </a:p>
          <a:p>
            <a:pPr marL="0" indent="0">
              <a:buNone/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내용</a:t>
            </a:r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화폐 단위 </a:t>
            </a:r>
            <a:r>
              <a:rPr lang="en-US" altLang="ko-KR"/>
              <a:t>100</a:t>
            </a:r>
            <a:r>
              <a:rPr lang="ko-KR" altLang="en-US"/>
              <a:t>원→</a:t>
            </a:r>
            <a:r>
              <a:rPr lang="en-US" altLang="ko-KR"/>
              <a:t>1</a:t>
            </a:r>
            <a:r>
              <a:rPr lang="ko-KR" altLang="en-US"/>
              <a:t>환</a:t>
            </a:r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환표시 은행권 및 주화만 법화 인정</a:t>
            </a:r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구화폐 유통 금지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1953</a:t>
            </a:r>
            <a:r>
              <a:rPr lang="ko-KR" altLang="en-US"/>
              <a:t>년 화폐개혁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320153" y="1214422"/>
            <a:ext cx="4262245" cy="3497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대표적으로 미국과 유엔이 원조</a:t>
            </a:r>
          </a:p>
          <a:p>
            <a:pPr marL="0" indent="0">
              <a:buNone/>
              <a:defRPr/>
            </a:pPr>
            <a:r>
              <a:rPr lang="ko-KR" altLang="en-US"/>
              <a:t>   </a:t>
            </a:r>
            <a:r>
              <a:rPr lang="en-US" altLang="ko-KR"/>
              <a:t>-</a:t>
            </a:r>
            <a:r>
              <a:rPr lang="ko-KR" altLang="en-US"/>
              <a:t> 무상 증여의 원조</a:t>
            </a:r>
          </a:p>
          <a:p>
            <a:pPr marL="0" indent="0">
              <a:buNone/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당시 </a:t>
            </a:r>
            <a:r>
              <a:rPr lang="en-US" altLang="ko-KR"/>
              <a:t>1950</a:t>
            </a:r>
            <a:r>
              <a:rPr lang="ko-KR" altLang="en-US"/>
              <a:t>년대 수입의 </a:t>
            </a:r>
            <a:r>
              <a:rPr lang="en-US" altLang="ko-KR"/>
              <a:t>75%</a:t>
            </a:r>
            <a:r>
              <a:rPr lang="ko-KR" altLang="en-US"/>
              <a:t> 이상</a:t>
            </a:r>
          </a:p>
          <a:p>
            <a:pPr marL="0" indent="0">
              <a:buNone/>
              <a:defRPr/>
            </a:pPr>
            <a:r>
              <a:rPr lang="ko-KR" altLang="en-US"/>
              <a:t>   </a:t>
            </a:r>
            <a:r>
              <a:rPr lang="en-US" altLang="ko-KR"/>
              <a:t>-</a:t>
            </a:r>
            <a:r>
              <a:rPr lang="ko-KR" altLang="en-US"/>
              <a:t> 생활필수품</a:t>
            </a:r>
            <a:r>
              <a:rPr lang="en-US" altLang="ko-KR"/>
              <a:t>,</a:t>
            </a:r>
            <a:r>
              <a:rPr lang="ko-KR" altLang="en-US"/>
              <a:t> 밀 원면</a:t>
            </a:r>
            <a:r>
              <a:rPr lang="en-US" altLang="ko-KR"/>
              <a:t>,</a:t>
            </a:r>
            <a:r>
              <a:rPr lang="ko-KR" altLang="en-US"/>
              <a:t> 원당 등</a:t>
            </a:r>
            <a:r>
              <a:rPr lang="en-US" altLang="ko-KR"/>
              <a:t>.</a:t>
            </a:r>
          </a:p>
          <a:p>
            <a:pPr marL="0" indent="0">
              <a:buNone/>
              <a:defRPr/>
            </a:pPr>
            <a:endParaRPr lang="ko-KR" altLang="en-US"/>
          </a:p>
          <a:p>
            <a:pPr>
              <a:defRPr/>
            </a:pPr>
            <a:r>
              <a:rPr lang="en-US" altLang="ko-KR"/>
              <a:t>1958</a:t>
            </a:r>
            <a:r>
              <a:rPr lang="ko-KR" altLang="en-US"/>
              <a:t>년 미국의 불황으로 원조 감소 및 유상 차관 전환</a:t>
            </a:r>
          </a:p>
          <a:p>
            <a:pPr marL="0" indent="0">
              <a:buNone/>
              <a:defRPr/>
            </a:pPr>
            <a:r>
              <a:rPr lang="ko-KR" altLang="en-US"/>
              <a:t>     → 폐농과 이농 증가</a:t>
            </a:r>
            <a:r>
              <a:rPr lang="en-US" altLang="ko-KR"/>
              <a:t>,</a:t>
            </a:r>
            <a:r>
              <a:rPr lang="ko-KR" altLang="en-US"/>
              <a:t> 경기 불황</a:t>
            </a:r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1950</a:t>
            </a:r>
            <a:r>
              <a:rPr lang="ko-KR" altLang="en-US"/>
              <a:t>년대 해외 원조액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9" y="1340739"/>
            <a:ext cx="5328666" cy="3096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09599" y="1214422"/>
            <a:ext cx="10972799" cy="4911741"/>
          </a:xfrm>
        </p:spPr>
        <p:txBody>
          <a:bodyPr/>
          <a:lstStyle/>
          <a:p>
            <a:pPr marL="0" indent="0">
              <a:buNone/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생사</a:t>
            </a:r>
            <a:r>
              <a:rPr lang="en-US" altLang="ko-KR"/>
              <a:t>,</a:t>
            </a:r>
            <a:r>
              <a:rPr lang="ko-KR" altLang="en-US"/>
              <a:t> 흑연</a:t>
            </a:r>
            <a:r>
              <a:rPr lang="en-US" altLang="ko-KR"/>
              <a:t>,</a:t>
            </a:r>
            <a:r>
              <a:rPr lang="ko-KR" altLang="en-US"/>
              <a:t> 텅스텐</a:t>
            </a:r>
            <a:r>
              <a:rPr lang="en-US" altLang="ko-KR"/>
              <a:t>,</a:t>
            </a:r>
            <a:r>
              <a:rPr lang="ko-KR" altLang="en-US"/>
              <a:t> 철광석</a:t>
            </a:r>
            <a:r>
              <a:rPr lang="en-US" altLang="ko-KR"/>
              <a:t>,</a:t>
            </a:r>
            <a:r>
              <a:rPr lang="ko-KR" altLang="en-US"/>
              <a:t> 김 등 농축수산물과 광산물을 수출</a:t>
            </a:r>
          </a:p>
          <a:p>
            <a:pPr marL="0" indent="0">
              <a:buNone/>
              <a:defRPr/>
            </a:pPr>
            <a:r>
              <a:rPr lang="ko-KR" altLang="en-US"/>
              <a:t>   </a:t>
            </a:r>
            <a:r>
              <a:rPr lang="en-US" altLang="ko-KR"/>
              <a:t>-</a:t>
            </a:r>
            <a:r>
              <a:rPr lang="ko-KR" altLang="en-US"/>
              <a:t> 수출의 약 절반을 텅스텐이 차지</a:t>
            </a:r>
          </a:p>
          <a:p>
            <a:pPr marL="0" indent="0">
              <a:buNone/>
              <a:defRPr/>
            </a:pPr>
            <a:endParaRPr lang="ko-KR" altLang="en-US"/>
          </a:p>
          <a:p>
            <a:pPr>
              <a:defRPr/>
            </a:pPr>
            <a:r>
              <a:rPr lang="en-US" altLang="ko-KR"/>
              <a:t>1953</a:t>
            </a:r>
            <a:r>
              <a:rPr lang="ko-KR" altLang="en-US"/>
              <a:t>년 기준 </a:t>
            </a:r>
            <a:r>
              <a:rPr lang="en-US" altLang="ko-KR"/>
              <a:t>GNP(</a:t>
            </a:r>
            <a:r>
              <a:rPr lang="ko-KR" altLang="en-US"/>
              <a:t>국민총생산</a:t>
            </a:r>
            <a:r>
              <a:rPr lang="en-US" altLang="ko-KR"/>
              <a:t>)</a:t>
            </a:r>
            <a:r>
              <a:rPr lang="ko-KR" altLang="en-US"/>
              <a:t>은 </a:t>
            </a:r>
            <a:r>
              <a:rPr lang="en-US" altLang="ko-KR"/>
              <a:t>67</a:t>
            </a:r>
            <a:r>
              <a:rPr lang="ko-KR" altLang="en-US"/>
              <a:t>달러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외국의 원조물자로 연명하던 시절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1950</a:t>
            </a:r>
            <a:r>
              <a:rPr lang="ko-KR" altLang="en-US"/>
              <a:t>년대 한국의 수출과 </a:t>
            </a:r>
            <a:r>
              <a:rPr lang="en-US" altLang="ko-KR"/>
              <a:t>GNP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국내 최초의 현대식 화학비료 공장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국내자본 </a:t>
            </a:r>
            <a:r>
              <a:rPr lang="en-US" altLang="ko-KR"/>
              <a:t>2</a:t>
            </a:r>
            <a:r>
              <a:rPr lang="ko-KR" altLang="en-US"/>
              <a:t>억</a:t>
            </a:r>
            <a:r>
              <a:rPr lang="en-US" altLang="ko-KR"/>
              <a:t>7500</a:t>
            </a:r>
            <a:r>
              <a:rPr lang="ko-KR" altLang="en-US"/>
              <a:t>만원</a:t>
            </a:r>
            <a:r>
              <a:rPr lang="en-US" altLang="ko-KR"/>
              <a:t>,</a:t>
            </a:r>
            <a:r>
              <a:rPr lang="ko-KR" altLang="en-US"/>
              <a:t> 차관 </a:t>
            </a:r>
            <a:r>
              <a:rPr lang="en-US" altLang="ko-KR"/>
              <a:t>3333</a:t>
            </a:r>
            <a:r>
              <a:rPr lang="ko-KR" altLang="en-US"/>
              <a:t>만 </a:t>
            </a:r>
            <a:r>
              <a:rPr lang="en-US" altLang="ko-KR"/>
              <a:t>8000</a:t>
            </a:r>
            <a:r>
              <a:rPr lang="ko-KR" altLang="en-US"/>
              <a:t>달러 투입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이후 경제개발 </a:t>
            </a:r>
            <a:r>
              <a:rPr lang="en-US" altLang="ko-KR"/>
              <a:t>5</a:t>
            </a:r>
            <a:r>
              <a:rPr lang="ko-KR" altLang="en-US"/>
              <a:t>개년 사업 핵심의 석유화학공업 건설 추진체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1955</a:t>
            </a:r>
            <a:r>
              <a:rPr lang="ko-KR" altLang="en-US"/>
              <a:t>년 최초의 비료 공장 설립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392162" y="1340739"/>
            <a:ext cx="4115054" cy="2329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09599" y="1214422"/>
            <a:ext cx="10972799" cy="4911741"/>
          </a:xfrm>
        </p:spPr>
        <p:txBody>
          <a:bodyPr/>
          <a:lstStyle/>
          <a:p>
            <a:pPr>
              <a:defRPr/>
            </a:pPr>
            <a:endParaRPr lang="en-US" altLang="ko-KR"/>
          </a:p>
          <a:p>
            <a:pPr>
              <a:defRPr/>
            </a:pPr>
            <a:r>
              <a:rPr lang="en-US" altLang="ko-KR"/>
              <a:t>1962</a:t>
            </a:r>
            <a:r>
              <a:rPr lang="ko-KR" altLang="en-US"/>
              <a:t>년</a:t>
            </a:r>
            <a:r>
              <a:rPr lang="en-US" altLang="ko-KR"/>
              <a:t>~66</a:t>
            </a:r>
            <a:r>
              <a:rPr lang="ko-KR" altLang="en-US"/>
              <a:t>년간 실행된 경제 발전계획 </a:t>
            </a:r>
            <a:r>
              <a:rPr lang="en-US" altLang="ko-KR"/>
              <a:t>1</a:t>
            </a:r>
            <a:r>
              <a:rPr lang="ko-KR" altLang="en-US"/>
              <a:t>차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경옹업 중심 수출지향의 경제 활동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공산품 수출의 호조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en-US" altLang="ko-KR"/>
              <a:t>1963</a:t>
            </a:r>
            <a:r>
              <a:rPr lang="ko-KR" altLang="en-US"/>
              <a:t>년 </a:t>
            </a:r>
            <a:r>
              <a:rPr lang="en-US" altLang="ko-KR"/>
              <a:t>9.0%</a:t>
            </a:r>
            <a:r>
              <a:rPr lang="ko-KR" altLang="en-US"/>
              <a:t> 경제성장률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en-US" altLang="ko-KR"/>
              <a:t>1964</a:t>
            </a:r>
            <a:r>
              <a:rPr lang="ko-KR" altLang="en-US"/>
              <a:t>년 수출 </a:t>
            </a:r>
            <a:r>
              <a:rPr lang="en-US" altLang="ko-KR"/>
              <a:t>1</a:t>
            </a:r>
            <a:r>
              <a:rPr lang="ko-KR" altLang="en-US"/>
              <a:t>억 불 달성</a:t>
            </a:r>
            <a:r>
              <a:rPr lang="en-US" altLang="ko-KR"/>
              <a:t>,</a:t>
            </a:r>
            <a:r>
              <a:rPr lang="ko-KR" altLang="en-US"/>
              <a:t> 수출의 날 지정</a:t>
            </a:r>
          </a:p>
          <a:p>
            <a:pPr>
              <a:defRPr/>
            </a:pPr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9" cy="796908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제</a:t>
            </a:r>
            <a:r>
              <a:rPr lang="en-US" altLang="ko-KR"/>
              <a:t>1</a:t>
            </a:r>
            <a:r>
              <a:rPr lang="ko-KR" altLang="en-US"/>
              <a:t>차 경제개발 </a:t>
            </a:r>
            <a:r>
              <a:rPr lang="en-US" altLang="ko-KR"/>
              <a:t>5</a:t>
            </a:r>
            <a:r>
              <a:rPr lang="ko-KR" altLang="en-US"/>
              <a:t>개년 계획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040242" y="1214422"/>
            <a:ext cx="3479483" cy="3942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theme/theme1.xml><?xml version="1.0" encoding="utf-8"?>
<a:theme xmlns:a="http://schemas.openxmlformats.org/drawingml/2006/main" name="빛">
  <a:themeElements>
    <a:clrScheme name="빛">
      <a:dk1>
        <a:sysClr val="windowText" lastClr="000000"/>
      </a:dk1>
      <a:lt1>
        <a:sysClr val="window" lastClr="FFFFFF"/>
      </a:lt1>
      <a:dk2>
        <a:srgbClr val="3A3936"/>
      </a:dk2>
      <a:lt2>
        <a:srgbClr val="75736C"/>
      </a:lt2>
      <a:accent1>
        <a:srgbClr val="CC0000"/>
      </a:accent1>
      <a:accent2>
        <a:srgbClr val="820000"/>
      </a:accent2>
      <a:accent3>
        <a:srgbClr val="FF6600"/>
      </a:accent3>
      <a:accent4>
        <a:srgbClr val="FF8837"/>
      </a:accent4>
      <a:accent5>
        <a:srgbClr val="FFC000"/>
      </a:accent5>
      <a:accent6>
        <a:srgbClr val="DEA900"/>
      </a:accent6>
      <a:hlink>
        <a:srgbClr val="0000FF"/>
      </a:hlink>
      <a:folHlink>
        <a:srgbClr val="800080"/>
      </a:folHlink>
    </a:clrScheme>
    <a:fontScheme name="빛">
      <a:maj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빛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90000"/>
                <a:shade val="100000"/>
                <a:satMod val="20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98000"/>
                <a:satMod val="4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</Words>
  <Application>Microsoft Office PowerPoint</Application>
  <PresentationFormat>와이드스크린</PresentationFormat>
  <Paragraphs>162</Paragraphs>
  <Slides>21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함초롬돋움</vt:lpstr>
      <vt:lpstr>Arial</vt:lpstr>
      <vt:lpstr>Lucida Sans</vt:lpstr>
      <vt:lpstr>Wingdings</vt:lpstr>
      <vt:lpstr>빛</vt:lpstr>
      <vt:lpstr>1950~1960년대 한일 경제 비교</vt:lpstr>
      <vt:lpstr>1950~1960년대 한국 경제</vt:lpstr>
      <vt:lpstr>1950년대의 한국</vt:lpstr>
      <vt:lpstr>6.25 전쟁과 부대찌개(통설)</vt:lpstr>
      <vt:lpstr>1953년 화폐개혁</vt:lpstr>
      <vt:lpstr>1950년대 해외 원조액</vt:lpstr>
      <vt:lpstr>1950년대 한국의 수출과 GNP</vt:lpstr>
      <vt:lpstr>1955년 최초의 비료 공장 설립</vt:lpstr>
      <vt:lpstr>제1차 경제개발 5개년 계획</vt:lpstr>
      <vt:lpstr>관련 영상</vt:lpstr>
      <vt:lpstr>최빈국 탈출 그리고 마이너스 성장</vt:lpstr>
      <vt:lpstr>극복</vt:lpstr>
      <vt:lpstr>고속도로 개통과 기계화 추진</vt:lpstr>
      <vt:lpstr>결과</vt:lpstr>
      <vt:lpstr>1950~1960년대 일본 경제</vt:lpstr>
      <vt:lpstr>제2차 세계 대전 이후의 일본</vt:lpstr>
      <vt:lpstr>한국전쟁의 전쟁특수</vt:lpstr>
      <vt:lpstr>일본의 경제성장 요인</vt:lpstr>
      <vt:lpstr>1960년대 일본 경제 특수</vt:lpstr>
      <vt:lpstr>관련 영상</vt:lpstr>
      <vt:lpstr>1950~1960년대 한일 경제 비교   끝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1950~1960년대 한일 경제 비교</dc:title>
  <dc:creator>Samsung</dc:creator>
  <cp:lastModifiedBy>조유나</cp:lastModifiedBy>
  <cp:revision>27</cp:revision>
  <dcterms:modified xsi:type="dcterms:W3CDTF">2023-09-27T06:07:29Z</dcterms:modified>
  <cp:version>1000.0000.01</cp:version>
</cp:coreProperties>
</file>