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3" r:id="rId8"/>
    <p:sldId id="264" r:id="rId9"/>
    <p:sldId id="269" r:id="rId10"/>
    <p:sldId id="271" r:id="rId11"/>
    <p:sldId id="273" r:id="rId12"/>
    <p:sldId id="270" r:id="rId13"/>
    <p:sldId id="268" r:id="rId14"/>
    <p:sldId id="275" r:id="rId15"/>
    <p:sldId id="278" r:id="rId16"/>
    <p:sldId id="279" r:id="rId17"/>
    <p:sldId id="27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08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23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9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79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2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9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4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4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9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87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DE3825-6953-467E-820A-86A6B29D6F1E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1D461-A642-4CF9-83EA-582AEF3AB8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93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52744E0-7029-EF3A-4212-0447A3F1E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599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9D1929D-AF6D-0E23-4B33-A36CC3E68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20" y="2481943"/>
            <a:ext cx="4111690" cy="39561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</a:t>
            </a:r>
            <a:b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의식주</a:t>
            </a:r>
            <a:b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</a:br>
            <a:b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</a:b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-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일본의 의식주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-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9279EE-FDEF-7AAF-6410-64262AE8C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6614" y="5313872"/>
            <a:ext cx="2886456" cy="112425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  <a:highlight>
                  <a:srgbClr val="000000"/>
                </a:highlight>
              </a:rPr>
              <a:t>21828781 </a:t>
            </a:r>
          </a:p>
          <a:p>
            <a:r>
              <a:rPr lang="ko-KR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정군호</a:t>
            </a:r>
            <a:endParaRPr lang="en-US" altLang="ko-KR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ko-KR" altLang="en-US" dirty="0">
                <a:solidFill>
                  <a:schemeClr val="bg1"/>
                </a:solidFill>
                <a:highlight>
                  <a:srgbClr val="000000"/>
                </a:highlight>
              </a:rPr>
              <a:t>일본문화</a:t>
            </a:r>
          </a:p>
        </p:txBody>
      </p:sp>
    </p:spTree>
    <p:extLst>
      <p:ext uri="{BB962C8B-B14F-4D97-AF65-F5344CB8AC3E}">
        <p14:creationId xmlns:p14="http://schemas.microsoft.com/office/powerpoint/2010/main" val="297911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5FD31-D318-5F6F-D17D-E6CC6158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지역별 음식 특징 </a:t>
            </a:r>
            <a:r>
              <a:rPr lang="en-US" altLang="ko-KR" dirty="0"/>
              <a:t>-</a:t>
            </a:r>
            <a:r>
              <a:rPr lang="ko-KR" altLang="en-US" sz="2400" dirty="0"/>
              <a:t>  관동지방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722B80-E75E-2509-752E-6984B2734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sz="2000" dirty="0"/>
              <a:t>-  </a:t>
            </a:r>
            <a:r>
              <a:rPr lang="ko-KR" altLang="en-US" sz="2000" dirty="0"/>
              <a:t>에도</a:t>
            </a:r>
            <a:r>
              <a:rPr lang="en-US" altLang="ko-KR" sz="2000" dirty="0"/>
              <a:t>(</a:t>
            </a:r>
            <a:r>
              <a:rPr lang="ko-KR" altLang="en-US" sz="2000" dirty="0"/>
              <a:t>도쿄</a:t>
            </a:r>
            <a:r>
              <a:rPr lang="en-US" altLang="ko-KR" sz="2000" dirty="0"/>
              <a:t>)</a:t>
            </a:r>
            <a:r>
              <a:rPr lang="ko-KR" altLang="en-US" sz="2000" dirty="0"/>
              <a:t> 요리로 불림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</a:t>
            </a:r>
            <a:r>
              <a:rPr lang="en-US" altLang="ko-KR" sz="2000" dirty="0"/>
              <a:t>-</a:t>
            </a:r>
            <a:r>
              <a:rPr lang="ko-KR" altLang="en-US" sz="2000" dirty="0"/>
              <a:t> 설탕과 간장을 주로 이용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- </a:t>
            </a:r>
            <a:r>
              <a:rPr lang="ko-KR" altLang="en-US" sz="2000" dirty="0"/>
              <a:t>요리는 맛이 진하고 달고 짜다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- </a:t>
            </a:r>
            <a:r>
              <a:rPr lang="ko-KR" altLang="en-US" sz="2000" dirty="0"/>
              <a:t>초밥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덴뿌라</a:t>
            </a:r>
            <a:r>
              <a:rPr lang="en-US" altLang="ko-KR" sz="2000" dirty="0"/>
              <a:t>, </a:t>
            </a:r>
            <a:r>
              <a:rPr lang="ko-KR" altLang="en-US" sz="2000" dirty="0"/>
              <a:t>민물장어 메밀국수</a:t>
            </a:r>
            <a:endParaRPr lang="en-US" altLang="ko-KR" sz="2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DDC73CA-43D3-7DE4-E33A-F56A6F4F6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44" y="2951644"/>
            <a:ext cx="4481686" cy="25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5FD31-D318-5F6F-D17D-E6CC6158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지역별 음식 특징 </a:t>
            </a:r>
            <a:r>
              <a:rPr lang="en-US" altLang="ko-KR" dirty="0"/>
              <a:t>- </a:t>
            </a:r>
            <a:r>
              <a:rPr lang="ko-KR" altLang="en-US" sz="2400" dirty="0"/>
              <a:t>관서지방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722B80-E75E-2509-752E-6984B2734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1800" dirty="0"/>
              <a:t>  </a:t>
            </a:r>
            <a:r>
              <a:rPr lang="en-US" altLang="ko-KR" sz="2000" dirty="0"/>
              <a:t>-  </a:t>
            </a:r>
            <a:r>
              <a:rPr lang="ko-KR" altLang="en-US" sz="2000" dirty="0" err="1"/>
              <a:t>가미가다</a:t>
            </a:r>
            <a:r>
              <a:rPr lang="ko-KR" altLang="en-US" sz="2000" dirty="0"/>
              <a:t> 요리로 불림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</a:t>
            </a:r>
          </a:p>
          <a:p>
            <a:pPr marL="0" indent="0">
              <a:buNone/>
            </a:pPr>
            <a:r>
              <a:rPr lang="en-US" altLang="ko-KR" sz="2000" dirty="0"/>
              <a:t>  -  </a:t>
            </a:r>
            <a:r>
              <a:rPr lang="ko-KR" altLang="en-US" sz="2000" dirty="0"/>
              <a:t>재료 자체의 맛을 많이 살림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-  </a:t>
            </a:r>
            <a:r>
              <a:rPr lang="ko-KR" altLang="en-US" sz="2000" dirty="0"/>
              <a:t>요리가 엷고 부드럽다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</a:t>
            </a:r>
          </a:p>
          <a:p>
            <a:pPr marL="0" indent="0">
              <a:buNone/>
            </a:pPr>
            <a:r>
              <a:rPr lang="en-US" altLang="ko-KR" sz="2000" dirty="0"/>
              <a:t>  -  </a:t>
            </a:r>
            <a:r>
              <a:rPr lang="ko-KR" altLang="en-US" sz="2000" dirty="0"/>
              <a:t>교토는 담백한 채소나 건어물요리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   </a:t>
            </a:r>
            <a:r>
              <a:rPr lang="ko-KR" altLang="en-US" sz="2000" dirty="0"/>
              <a:t>오사카는  생선요리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ED69BA3-1BD8-EA73-D59B-ADFCC0CD3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7" b="95229" l="4698" r="89933">
                        <a14:foregroundMark x1="45973" y1="22863" x2="50503" y2="5964"/>
                        <a14:foregroundMark x1="50503" y1="5964" x2="65772" y2="19284"/>
                        <a14:foregroundMark x1="34564" y1="87475" x2="53188" y2="95229"/>
                        <a14:foregroundMark x1="53188" y1="95229" x2="58725" y2="94433"/>
                        <a14:foregroundMark x1="44295" y1="18290" x2="51846" y2="10139"/>
                        <a14:foregroundMark x1="19128" y1="33598" x2="5369" y2="29821"/>
                        <a14:foregroundMark x1="5369" y1="29821" x2="4698" y2="54473"/>
                        <a14:foregroundMark x1="4698" y1="54473" x2="8389" y2="60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5" y="2594849"/>
            <a:ext cx="3785419" cy="31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5FD31-D318-5F6F-D17D-E6CC6158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일본의 가정식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722B80-E75E-2509-752E-6984B27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3039" y="2560320"/>
            <a:ext cx="5066097" cy="3310128"/>
          </a:xfrm>
        </p:spPr>
        <p:txBody>
          <a:bodyPr>
            <a:normAutofit/>
          </a:bodyPr>
          <a:lstStyle/>
          <a:p>
            <a:r>
              <a:rPr lang="ko-KR" altLang="en-US" dirty="0"/>
              <a:t>아침식사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밥과 </a:t>
            </a:r>
            <a:r>
              <a:rPr lang="ko-KR" altLang="en-US" sz="1800" dirty="0" err="1"/>
              <a:t>미소국</a:t>
            </a:r>
            <a:r>
              <a:rPr lang="en-US" altLang="ko-KR" sz="1800" dirty="0"/>
              <a:t>, </a:t>
            </a:r>
            <a:r>
              <a:rPr lang="ko-KR" altLang="en-US" sz="1800" dirty="0"/>
              <a:t>반찬</a:t>
            </a:r>
            <a:r>
              <a:rPr lang="en-US" altLang="ko-KR" sz="1800" dirty="0"/>
              <a:t>,</a:t>
            </a:r>
            <a:r>
              <a:rPr lang="ko-KR" altLang="en-US" sz="1800" dirty="0"/>
              <a:t> 구운 생선으로 구성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800" dirty="0"/>
              <a:t>    - </a:t>
            </a:r>
            <a:r>
              <a:rPr lang="ko-KR" altLang="en-US" sz="1800" dirty="0"/>
              <a:t>추가적으로 날달걀이나 달걀말이</a:t>
            </a:r>
            <a:endParaRPr lang="en-US" altLang="ko-KR" sz="1800" dirty="0"/>
          </a:p>
          <a:p>
            <a:r>
              <a:rPr lang="ko-KR" altLang="en-US" dirty="0"/>
              <a:t>점심</a:t>
            </a:r>
            <a:r>
              <a:rPr lang="en-US" altLang="ko-KR" dirty="0"/>
              <a:t>&amp;</a:t>
            </a:r>
            <a:r>
              <a:rPr lang="ko-KR" altLang="en-US" dirty="0"/>
              <a:t>저녁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일품요리나  정식을 많이 먹음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800" dirty="0"/>
              <a:t>     -</a:t>
            </a:r>
            <a:r>
              <a:rPr lang="ko-KR" altLang="en-US" sz="1800" dirty="0"/>
              <a:t>정식은 주로 밥</a:t>
            </a:r>
            <a:r>
              <a:rPr lang="en-US" altLang="ko-KR" sz="1800" dirty="0"/>
              <a:t>, </a:t>
            </a:r>
            <a:r>
              <a:rPr lang="ko-KR" altLang="en-US" sz="1800" dirty="0"/>
              <a:t>국</a:t>
            </a:r>
            <a:r>
              <a:rPr lang="en-US" altLang="ko-KR" sz="1800" dirty="0"/>
              <a:t>, </a:t>
            </a:r>
            <a:r>
              <a:rPr lang="ko-KR" altLang="en-US" sz="1800" dirty="0"/>
              <a:t>주 요리</a:t>
            </a:r>
            <a:r>
              <a:rPr lang="en-US" altLang="ko-KR" sz="1800" dirty="0"/>
              <a:t>,</a:t>
            </a:r>
            <a:r>
              <a:rPr lang="ko-KR" altLang="en-US" sz="1800" dirty="0"/>
              <a:t> 샐러드로 구성</a:t>
            </a:r>
            <a:endParaRPr lang="en-US" altLang="ko-KR" sz="1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E5B833-6355-0BF3-2C8A-A26D57D92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0" b="93784" l="4668" r="98923">
                        <a14:foregroundMark x1="10413" y1="11081" x2="3052" y2="94595"/>
                        <a14:foregroundMark x1="3052" y1="94595" x2="16517" y2="97838"/>
                        <a14:foregroundMark x1="16517" y1="97838" x2="60144" y2="92703"/>
                        <a14:foregroundMark x1="60144" y1="92703" x2="76481" y2="94865"/>
                        <a14:foregroundMark x1="76481" y1="94865" x2="93537" y2="92973"/>
                        <a14:foregroundMark x1="93537" y1="92973" x2="94434" y2="18649"/>
                        <a14:foregroundMark x1="94434" y1="18649" x2="71275" y2="9730"/>
                        <a14:foregroundMark x1="71275" y1="9730" x2="8259" y2="12703"/>
                        <a14:foregroundMark x1="34650" y1="22162" x2="23519" y2="49459"/>
                        <a14:foregroundMark x1="23519" y1="49459" x2="19031" y2="72432"/>
                        <a14:foregroundMark x1="22083" y1="24865" x2="53680" y2="18378"/>
                        <a14:foregroundMark x1="36266" y1="17568" x2="14542" y2="24865"/>
                        <a14:foregroundMark x1="31059" y1="17568" x2="24955" y2="55676"/>
                        <a14:foregroundMark x1="47397" y1="26486" x2="23339" y2="70541"/>
                        <a14:foregroundMark x1="14901" y1="21892" x2="4668" y2="80541"/>
                        <a14:foregroundMark x1="11490" y1="42162" x2="11311" y2="94054"/>
                        <a14:foregroundMark x1="37343" y1="86757" x2="44883" y2="85946"/>
                        <a14:foregroundMark x1="38420" y1="86757" x2="55655" y2="85405"/>
                        <a14:foregroundMark x1="89228" y1="29459" x2="88869" y2="46216"/>
                        <a14:foregroundMark x1="87971" y1="30000" x2="90485" y2="59459"/>
                        <a14:foregroundMark x1="91562" y1="31622" x2="94075" y2="64324"/>
                        <a14:foregroundMark x1="92460" y1="45135" x2="94255" y2="64865"/>
                        <a14:foregroundMark x1="96050" y1="72432" x2="98923" y2="90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6" y="2805562"/>
            <a:ext cx="4244708" cy="28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E6BA7BC-262A-1269-7553-0FB36A07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일본의 住</a:t>
            </a:r>
            <a:r>
              <a:rPr lang="en-US" altLang="ko-KR" b="1" dirty="0"/>
              <a:t>(</a:t>
            </a:r>
            <a:r>
              <a:rPr lang="ko-KR" altLang="en-US" b="1" dirty="0"/>
              <a:t>주거</a:t>
            </a:r>
            <a:r>
              <a:rPr lang="en-US" altLang="ko-KR" b="1" dirty="0"/>
              <a:t>)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7DBC679-BF82-03A9-941D-053B0795B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9432" y="2627452"/>
            <a:ext cx="4477319" cy="3242995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ko-KR" altLang="en-US" dirty="0"/>
              <a:t>일본의 주거문화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주거 생활의 종류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주택의 특징</a:t>
            </a: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1CD9FB-0DD5-CAAB-F6B3-4C9EB0E8A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2" b="89295" l="1741" r="99209">
                        <a14:foregroundMark x1="12975" y1="30809" x2="3165" y2="34987"/>
                        <a14:foregroundMark x1="3165" y1="34987" x2="12975" y2="41775"/>
                        <a14:foregroundMark x1="12975" y1="41775" x2="12975" y2="41775"/>
                        <a14:foregroundMark x1="32120" y1="51175" x2="53797" y2="50914"/>
                        <a14:foregroundMark x1="39241" y1="50131" x2="33544" y2="50131"/>
                        <a14:foregroundMark x1="28481" y1="87206" x2="30854" y2="84856"/>
                        <a14:foregroundMark x1="29747" y1="85117" x2="23576" y2="88773"/>
                        <a14:foregroundMark x1="24209" y1="89817" x2="45095" y2="88251"/>
                        <a14:foregroundMark x1="45095" y1="88251" x2="58228" y2="88251"/>
                        <a14:foregroundMark x1="14715" y1="74935" x2="13766" y2="75718"/>
                        <a14:foregroundMark x1="14557" y1="71279" x2="13608" y2="74674"/>
                        <a14:foregroundMark x1="15032" y1="62924" x2="15032" y2="62924"/>
                        <a14:foregroundMark x1="14557" y1="62141" x2="13924" y2="62141"/>
                        <a14:foregroundMark x1="89082" y1="28198" x2="99209" y2="34465"/>
                        <a14:foregroundMark x1="99209" y1="34465" x2="89557" y2="40992"/>
                        <a14:foregroundMark x1="89557" y1="40992" x2="89241" y2="41253"/>
                        <a14:foregroundMark x1="1741" y1="70235" x2="3006" y2="78329"/>
                        <a14:foregroundMark x1="3797" y1="61619" x2="1741" y2="66057"/>
                        <a14:foregroundMark x1="3323" y1="76762" x2="1741" y2="76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85642"/>
            <a:ext cx="4477319" cy="27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0858C-AE4B-C1F3-6113-4036915F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일본의 주거문화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561673-6026-99E0-3009-342A0D6DF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060894" cy="331012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z="2100" dirty="0"/>
              <a:t>일본은 대부분 단독주택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일본의 주택은 고온 다습하여 대부분 높고 목조주택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다우</a:t>
            </a:r>
            <a:r>
              <a:rPr lang="en-US" altLang="ko-KR" sz="2100" dirty="0"/>
              <a:t>, </a:t>
            </a:r>
            <a:r>
              <a:rPr lang="ko-KR" altLang="en-US" sz="2100" dirty="0" err="1"/>
              <a:t>다설로</a:t>
            </a:r>
            <a:r>
              <a:rPr lang="ko-KR" altLang="en-US" sz="2100" dirty="0"/>
              <a:t> 지붕의 경사는 급함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전통가옥은 현관</a:t>
            </a:r>
            <a:r>
              <a:rPr lang="en-US" altLang="ko-KR" sz="2100" dirty="0"/>
              <a:t>, </a:t>
            </a:r>
            <a:r>
              <a:rPr lang="ko-KR" altLang="en-US" sz="2100" dirty="0"/>
              <a:t>복도</a:t>
            </a:r>
            <a:r>
              <a:rPr lang="en-US" altLang="ko-KR" sz="2100" dirty="0"/>
              <a:t> </a:t>
            </a:r>
            <a:r>
              <a:rPr lang="ko-KR" altLang="en-US" sz="2100" dirty="0"/>
              <a:t>및 부엌은 나무 그 외는 다다미로 구성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일본은 집에 들어갈 때 신발을 벗고 슬리퍼를 이용</a:t>
            </a:r>
            <a:endParaRPr lang="en-US" altLang="ko-KR" sz="2100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025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0858C-AE4B-C1F3-6113-4036915F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일본의 주거 생활의 종류 </a:t>
            </a:r>
            <a:r>
              <a:rPr lang="en-US" altLang="ko-KR" dirty="0"/>
              <a:t>– </a:t>
            </a:r>
            <a:r>
              <a:rPr lang="ko-KR" altLang="en-US" sz="2700" dirty="0"/>
              <a:t>다다미</a:t>
            </a:r>
            <a:r>
              <a:rPr lang="en-US" altLang="ko-KR" sz="2700" dirty="0"/>
              <a:t>,</a:t>
            </a:r>
            <a:r>
              <a:rPr lang="ko-KR" altLang="en-US" sz="2700" dirty="0" err="1"/>
              <a:t>코타츠</a:t>
            </a:r>
            <a:endParaRPr lang="ko-KR" altLang="en-US" sz="27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561673-6026-99E0-3009-342A0D6DF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7696" y="2597243"/>
            <a:ext cx="4212875" cy="188216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다다미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일본 주택에 사용되는 </a:t>
            </a:r>
            <a:r>
              <a:rPr lang="ko-KR" altLang="en-US" sz="1700" dirty="0" err="1"/>
              <a:t>전통식</a:t>
            </a:r>
            <a:r>
              <a:rPr lang="ko-KR" altLang="en-US" sz="1700" dirty="0"/>
              <a:t> 바닥재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 - ‘</a:t>
            </a:r>
            <a:r>
              <a:rPr lang="ko-KR" altLang="en-US" sz="1700" dirty="0"/>
              <a:t>접는다</a:t>
            </a:r>
            <a:r>
              <a:rPr lang="en-US" altLang="ko-KR" sz="1700" dirty="0"/>
              <a:t>＇</a:t>
            </a:r>
            <a:r>
              <a:rPr lang="ko-KR" altLang="en-US" sz="1700" dirty="0"/>
              <a:t>란 단어에서 유래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다다미 </a:t>
            </a:r>
            <a:r>
              <a:rPr lang="en-US" altLang="ko-KR" sz="1700" dirty="0"/>
              <a:t>2</a:t>
            </a:r>
            <a:r>
              <a:rPr lang="ko-KR" altLang="en-US" sz="1700" dirty="0"/>
              <a:t>장에 </a:t>
            </a:r>
            <a:r>
              <a:rPr lang="en-US" altLang="ko-KR" sz="1700" dirty="0"/>
              <a:t>1</a:t>
            </a:r>
            <a:r>
              <a:rPr lang="ko-KR" altLang="en-US" sz="1700" dirty="0"/>
              <a:t>평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여름에는 시원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1FB70D3-992F-8FD4-94C2-62289D4A3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77" y="4479403"/>
            <a:ext cx="3252487" cy="1589058"/>
          </a:xfr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0A18FB8-E833-8780-AC61-43EEFF07AC89}"/>
              </a:ext>
            </a:extLst>
          </p:cNvPr>
          <p:cNvCxnSpPr>
            <a:cxnSpLocks/>
          </p:cNvCxnSpPr>
          <p:nvPr/>
        </p:nvCxnSpPr>
        <p:spPr>
          <a:xfrm>
            <a:off x="5729469" y="2688522"/>
            <a:ext cx="0" cy="3249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B40542AA-BD2B-F340-4677-AAF784F8F53E}"/>
              </a:ext>
            </a:extLst>
          </p:cNvPr>
          <p:cNvSpPr txBox="1">
            <a:spLocks/>
          </p:cNvSpPr>
          <p:nvPr/>
        </p:nvSpPr>
        <p:spPr>
          <a:xfrm>
            <a:off x="6096000" y="2597243"/>
            <a:ext cx="4212875" cy="1882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코타츠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가정에서 사용되는 겨울철 난방기구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 나무틀 위해 이불을 덮어서 만든 것</a:t>
            </a:r>
            <a:endParaRPr lang="en-US" altLang="ko-KR" sz="1700" dirty="0"/>
          </a:p>
          <a:p>
            <a:pPr marL="0" indent="0">
              <a:buFont typeface="Arial"/>
              <a:buNone/>
            </a:pPr>
            <a:r>
              <a:rPr lang="en-US" altLang="ko-KR" sz="1700" dirty="0"/>
              <a:t>    -  </a:t>
            </a:r>
            <a:r>
              <a:rPr lang="ko-KR" altLang="en-US" sz="1700" dirty="0"/>
              <a:t>온돌이 없는 일본에서는 필수 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5BA3D86-3875-E400-D008-BEB24F8EB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50" y="4313167"/>
            <a:ext cx="2774063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0858C-AE4B-C1F3-6113-4036915F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일본의 주거 생활의 종류 </a:t>
            </a:r>
            <a:r>
              <a:rPr lang="en-US" altLang="ko-KR" dirty="0"/>
              <a:t>– </a:t>
            </a:r>
            <a:r>
              <a:rPr lang="ko-KR" altLang="en-US" sz="2700" dirty="0" err="1"/>
              <a:t>이로리</a:t>
            </a:r>
            <a:endParaRPr lang="ko-KR" altLang="en-US" sz="27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561673-6026-99E0-3009-342A0D6DF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7696" y="2597242"/>
            <a:ext cx="5567114" cy="3190099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이로리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1400" dirty="0"/>
              <a:t>     </a:t>
            </a:r>
          </a:p>
          <a:p>
            <a:pPr marL="0" indent="0">
              <a:buNone/>
            </a:pPr>
            <a:r>
              <a:rPr lang="en-US" altLang="ko-KR" sz="1700" dirty="0"/>
              <a:t>     -  </a:t>
            </a:r>
            <a:r>
              <a:rPr lang="ko-KR" altLang="en-US" sz="1700" dirty="0"/>
              <a:t>보통 실내 마루방 입구에 위치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700" dirty="0"/>
              <a:t>     - </a:t>
            </a:r>
            <a:r>
              <a:rPr lang="ko-KR" altLang="en-US" sz="1700" dirty="0"/>
              <a:t>방바닥을 네모나게 파서 가운데 난방 겸 취사를 위한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1700" dirty="0"/>
              <a:t>       </a:t>
            </a:r>
            <a:r>
              <a:rPr lang="ko-KR" altLang="en-US" sz="1700" dirty="0"/>
              <a:t>화로를 놓은 것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700" dirty="0"/>
              <a:t>     - </a:t>
            </a:r>
            <a:r>
              <a:rPr lang="ko-KR" altLang="en-US" sz="1700" dirty="0"/>
              <a:t>난방</a:t>
            </a:r>
            <a:r>
              <a:rPr lang="en-US" altLang="ko-KR" sz="1700" dirty="0"/>
              <a:t>, </a:t>
            </a:r>
            <a:r>
              <a:rPr lang="ko-KR" altLang="en-US" sz="1700" dirty="0"/>
              <a:t>요리</a:t>
            </a:r>
            <a:r>
              <a:rPr lang="en-US" altLang="ko-KR" sz="1700" dirty="0"/>
              <a:t>, </a:t>
            </a:r>
            <a:r>
              <a:rPr lang="ko-KR" altLang="en-US" sz="1700" dirty="0"/>
              <a:t>조명등의 기능을 담당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1700" dirty="0"/>
          </a:p>
          <a:p>
            <a:pPr marL="0" indent="0">
              <a:buNone/>
            </a:pPr>
            <a:endParaRPr lang="en-US" altLang="ko-KR" sz="17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F6ED7DD-1EFF-0E20-D90B-D520A5117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10" y="2880710"/>
            <a:ext cx="3773347" cy="262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1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0858C-AE4B-C1F3-6113-4036915F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일본의 주택의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561673-6026-99E0-3009-342A0D6DF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5732" y="2560320"/>
            <a:ext cx="9109276" cy="331012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일본은 습하고 여름에 기온이 높아 개방적인 주택 구조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지진에는 대비하기 쉽지만 목조 건축이어서 화재에는 취약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대부분의 주택들은 높지 않음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방의 평수를 </a:t>
            </a:r>
            <a:r>
              <a:rPr lang="en-US" altLang="ko-KR" dirty="0"/>
              <a:t>LDK</a:t>
            </a:r>
            <a:r>
              <a:rPr lang="ko-KR" altLang="en-US" dirty="0"/>
              <a:t>로 나눔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  </a:t>
            </a:r>
            <a:r>
              <a:rPr lang="en-US" altLang="ko-KR" sz="1700" dirty="0"/>
              <a:t>- L : Living Loom(</a:t>
            </a:r>
            <a:r>
              <a:rPr lang="ko-KR" altLang="en-US" sz="1700" dirty="0"/>
              <a:t>거실</a:t>
            </a:r>
            <a:r>
              <a:rPr lang="en-US" altLang="ko-KR" sz="1700" dirty="0"/>
              <a:t>) D : Dining room(</a:t>
            </a:r>
            <a:r>
              <a:rPr lang="ko-KR" altLang="en-US" sz="1700" dirty="0"/>
              <a:t>식당</a:t>
            </a:r>
            <a:r>
              <a:rPr lang="en-US" altLang="ko-KR" sz="1700" dirty="0"/>
              <a:t>) K : Kitchen(</a:t>
            </a:r>
            <a:r>
              <a:rPr lang="ko-KR" altLang="en-US" sz="1700" dirty="0"/>
              <a:t>주방</a:t>
            </a:r>
            <a:r>
              <a:rPr lang="en-US" altLang="ko-KR" sz="1700" dirty="0"/>
              <a:t>)  </a:t>
            </a:r>
            <a:r>
              <a:rPr lang="ko-KR" altLang="en-US" sz="1700" dirty="0"/>
              <a:t>숫자 </a:t>
            </a:r>
            <a:r>
              <a:rPr lang="en-US" altLang="ko-KR" sz="1700" dirty="0"/>
              <a:t>:  </a:t>
            </a:r>
            <a:r>
              <a:rPr lang="ko-KR" altLang="en-US" sz="1700" dirty="0"/>
              <a:t>방</a:t>
            </a:r>
          </a:p>
        </p:txBody>
      </p:sp>
    </p:spTree>
    <p:extLst>
      <p:ext uri="{BB962C8B-B14F-4D97-AF65-F5344CB8AC3E}">
        <p14:creationId xmlns:p14="http://schemas.microsoft.com/office/powerpoint/2010/main" val="19625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7BA6F-C891-6695-7987-FF7599DE2F70}"/>
              </a:ext>
            </a:extLst>
          </p:cNvPr>
          <p:cNvSpPr txBox="1"/>
          <p:nvPr/>
        </p:nvSpPr>
        <p:spPr>
          <a:xfrm>
            <a:off x="2397888" y="2429652"/>
            <a:ext cx="7396223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Thank you</a:t>
            </a:r>
            <a:endParaRPr lang="ko-KR" altLang="en-US" sz="8000" dirty="0"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7519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B63A27-EEA5-ACE2-3E67-BFA707E2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B28467-B9BF-34B4-3D3A-AA92DBAA9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일본의 衣</a:t>
            </a:r>
            <a:r>
              <a:rPr lang="en-US" altLang="ko-KR" dirty="0"/>
              <a:t>(</a:t>
            </a:r>
            <a:r>
              <a:rPr lang="ko-KR" altLang="en-US" dirty="0"/>
              <a:t>옷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일본의 食</a:t>
            </a:r>
            <a:r>
              <a:rPr lang="en-US" altLang="ko-KR" dirty="0"/>
              <a:t>(</a:t>
            </a:r>
            <a:r>
              <a:rPr lang="ko-KR" altLang="en-US" dirty="0"/>
              <a:t>음식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일본의 住</a:t>
            </a:r>
            <a:r>
              <a:rPr lang="en-US" altLang="ko-KR" dirty="0"/>
              <a:t>(</a:t>
            </a:r>
            <a:r>
              <a:rPr lang="ko-KR" altLang="en-US" dirty="0"/>
              <a:t>주거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473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ECD3A0-6159-8E73-7E51-06D66C3D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88" y="495754"/>
            <a:ext cx="10514045" cy="181882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/>
              <a:t>일본의 衣</a:t>
            </a:r>
            <a:r>
              <a:rPr lang="en-US" altLang="ko-KR" sz="6000" b="1" dirty="0"/>
              <a:t>(</a:t>
            </a:r>
            <a:r>
              <a:rPr lang="ko-KR" altLang="en-US" sz="6000" b="1" dirty="0"/>
              <a:t>옷</a:t>
            </a:r>
            <a:r>
              <a:rPr lang="en-US" altLang="ko-KR" sz="6000" b="1" dirty="0"/>
              <a:t>)</a:t>
            </a:r>
            <a:br>
              <a:rPr lang="en-US" altLang="ko-KR" b="1" dirty="0"/>
            </a:br>
            <a:r>
              <a:rPr lang="en-US" altLang="ko-KR" sz="2800" dirty="0"/>
              <a:t>- </a:t>
            </a:r>
            <a:r>
              <a:rPr lang="ko-KR" altLang="en-US" sz="2800" dirty="0"/>
              <a:t>기모노</a:t>
            </a:r>
            <a:r>
              <a:rPr lang="en-US" altLang="ko-KR" sz="2800" dirty="0"/>
              <a:t>-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9EC73D-1443-1D2C-926B-53AD27E2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973" y="3022487"/>
            <a:ext cx="5234475" cy="30418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기모노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기모노의 종류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기모노와 </a:t>
            </a:r>
            <a:r>
              <a:rPr lang="ko-KR" altLang="en-US" sz="2400" dirty="0" err="1"/>
              <a:t>유카타의</a:t>
            </a:r>
            <a:r>
              <a:rPr lang="ko-KR" altLang="en-US" sz="2400" dirty="0"/>
              <a:t> 차이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44FAEA-ED16-E56D-3225-6AAE231A9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2832029"/>
            <a:ext cx="3552825" cy="291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244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B2473-5C77-71C7-F868-AF19B7C0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기모노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349BD5-94E4-8CE8-B110-97AC674B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8959977" cy="331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dirty="0"/>
              <a:t> - </a:t>
            </a:r>
            <a:r>
              <a:rPr lang="ko-KR" altLang="en-US" dirty="0"/>
              <a:t>기모노는 </a:t>
            </a:r>
            <a:r>
              <a:rPr lang="en-US" altLang="ko-KR" dirty="0"/>
              <a:t>＇</a:t>
            </a:r>
            <a:r>
              <a:rPr lang="ko-KR" altLang="en-US" dirty="0"/>
              <a:t>입는 것</a:t>
            </a:r>
            <a:r>
              <a:rPr lang="en-US" altLang="ko-KR" dirty="0"/>
              <a:t>‘ </a:t>
            </a:r>
            <a:r>
              <a:rPr lang="ko-KR" altLang="en-US" dirty="0"/>
              <a:t>이라는 의미의 일본 전통의상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기모노는 고훈 시대</a:t>
            </a:r>
            <a:r>
              <a:rPr lang="en-US" altLang="ko-KR" dirty="0"/>
              <a:t>(300-538)</a:t>
            </a:r>
            <a:r>
              <a:rPr lang="ko-KR" altLang="en-US" dirty="0"/>
              <a:t>에 중국에서 유래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</a:p>
          <a:p>
            <a:pPr marL="0" indent="0">
              <a:buNone/>
            </a:pPr>
            <a:r>
              <a:rPr lang="en-US" altLang="ko-KR" dirty="0"/>
              <a:t>  -  </a:t>
            </a:r>
            <a:r>
              <a:rPr lang="ko-KR" altLang="en-US" dirty="0"/>
              <a:t>기모노는 장소마다 입는 종류가 다름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3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B2473-5C77-71C7-F868-AF19B7C0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기모노의 종류 </a:t>
            </a:r>
            <a:r>
              <a:rPr lang="en-US" altLang="ko-KR" dirty="0"/>
              <a:t>– </a:t>
            </a:r>
            <a:r>
              <a:rPr lang="ko-KR" altLang="en-US" sz="3200" dirty="0" err="1"/>
              <a:t>후리소데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구로토메소데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345612-7B76-3F7E-3357-A9B7D6996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700096"/>
            <a:ext cx="4800598" cy="3052521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3400" dirty="0" err="1"/>
              <a:t>후리소데</a:t>
            </a:r>
            <a:endParaRPr lang="en-US" altLang="ko-KR" sz="34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dirty="0"/>
              <a:t>    - </a:t>
            </a:r>
            <a:r>
              <a:rPr lang="ko-KR" altLang="en-US" dirty="0"/>
              <a:t>결혼하지 않은 여성들이 입는 기모노</a:t>
            </a:r>
            <a:endParaRPr lang="en-US" altLang="ko-KR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dirty="0"/>
              <a:t>    - </a:t>
            </a:r>
            <a:r>
              <a:rPr lang="ko-KR" altLang="en-US" dirty="0"/>
              <a:t>소매폭이 넓고 화려한 패턴</a:t>
            </a:r>
            <a:endParaRPr lang="en-US" altLang="ko-KR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dirty="0"/>
              <a:t>    - </a:t>
            </a:r>
            <a:r>
              <a:rPr lang="ko-KR" altLang="en-US" dirty="0"/>
              <a:t>성인식 혹은 결혼식 신부나  젊은 미혼 여성</a:t>
            </a:r>
            <a:endParaRPr lang="en-US" altLang="ko-KR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dirty="0"/>
              <a:t>       </a:t>
            </a:r>
            <a:r>
              <a:rPr lang="ko-KR" altLang="en-US" dirty="0"/>
              <a:t>착용</a:t>
            </a:r>
            <a:endParaRPr lang="en-US" altLang="ko-KR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854789D-8A0E-9BF5-A758-6D24321B0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6851" y="2700096"/>
            <a:ext cx="4616836" cy="3175772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3400" dirty="0" err="1"/>
              <a:t>구로토메소데</a:t>
            </a:r>
            <a:endParaRPr lang="en-US" altLang="ko-KR" sz="34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/>
              <a:t>    - </a:t>
            </a:r>
            <a:r>
              <a:rPr lang="ko-KR" altLang="en-US" dirty="0"/>
              <a:t>연령대가 있는 여성이 입는 기모노</a:t>
            </a:r>
            <a:endParaRPr lang="en-US" altLang="ko-KR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/>
              <a:t>    - </a:t>
            </a:r>
            <a:r>
              <a:rPr lang="ko-KR" altLang="en-US" dirty="0"/>
              <a:t>검정 바탕에 다리 쪽에 무늬 있는 패턴</a:t>
            </a:r>
            <a:endParaRPr lang="en-US" altLang="ko-KR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/>
              <a:t>    - </a:t>
            </a:r>
            <a:r>
              <a:rPr lang="ko-KR" altLang="en-US" dirty="0"/>
              <a:t>결혼식 같은 중요행사에서 신부의 친척들 </a:t>
            </a:r>
            <a:endParaRPr lang="en-US" altLang="ko-KR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/>
              <a:t>       </a:t>
            </a:r>
            <a:r>
              <a:rPr lang="ko-KR" altLang="en-US" dirty="0"/>
              <a:t>착용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9C69F81-142D-9F47-4560-3F31FF952F35}"/>
              </a:ext>
            </a:extLst>
          </p:cNvPr>
          <p:cNvCxnSpPr/>
          <p:nvPr/>
        </p:nvCxnSpPr>
        <p:spPr>
          <a:xfrm>
            <a:off x="5903089" y="2700096"/>
            <a:ext cx="0" cy="305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B2473-5C77-71C7-F868-AF19B7C0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기모노의 종류 </a:t>
            </a:r>
            <a:r>
              <a:rPr lang="en-US" altLang="ko-KR" dirty="0"/>
              <a:t>– </a:t>
            </a:r>
            <a:r>
              <a:rPr lang="ko-KR" altLang="en-US" sz="3200" dirty="0" err="1"/>
              <a:t>호몬기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고몬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345612-7B76-3F7E-3357-A9B7D6996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700096"/>
            <a:ext cx="4800598" cy="305252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호몬기</a:t>
            </a:r>
            <a:endParaRPr lang="en-US" altLang="ko-KR" dirty="0"/>
          </a:p>
          <a:p>
            <a:pPr marL="0" indent="0">
              <a:buNone/>
            </a:pPr>
            <a:endParaRPr lang="en-US" altLang="ko-KR" sz="1700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가벼운 자리에서 입는 기모노</a:t>
            </a:r>
            <a:endParaRPr lang="en-US" altLang="ko-KR" sz="1700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700" dirty="0"/>
              <a:t>    - </a:t>
            </a:r>
            <a:r>
              <a:rPr lang="ko-KR" altLang="en-US" sz="1700" dirty="0" err="1"/>
              <a:t>에바하오리</a:t>
            </a:r>
            <a:r>
              <a:rPr lang="ko-KR" altLang="en-US" sz="1700" dirty="0"/>
              <a:t> 방식의 패턴</a:t>
            </a:r>
            <a:endParaRPr lang="en-US" altLang="ko-KR" sz="1700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친구 결혼식 격식 있는 파티에서</a:t>
            </a:r>
            <a:r>
              <a:rPr lang="en-US" altLang="ko-KR" sz="1700" dirty="0"/>
              <a:t> </a:t>
            </a:r>
            <a:r>
              <a:rPr lang="ko-KR" altLang="en-US" sz="1700" dirty="0"/>
              <a:t>착용</a:t>
            </a:r>
            <a:endParaRPr lang="en-US" altLang="ko-KR" sz="17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854789D-8A0E-9BF5-A758-6D24321B0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6851" y="2700096"/>
            <a:ext cx="4616836" cy="3175772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고몬</a:t>
            </a:r>
            <a:endParaRPr lang="en-US" altLang="ko-KR" dirty="0"/>
          </a:p>
          <a:p>
            <a:pPr marL="0" indent="0">
              <a:buNone/>
            </a:pPr>
            <a:endParaRPr lang="en-US" altLang="ko-KR" sz="1700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편하게 입을 수 있는 기모노</a:t>
            </a:r>
            <a:endParaRPr lang="en-US" altLang="ko-KR" sz="1700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반복되는 패턴</a:t>
            </a:r>
            <a:endParaRPr lang="en-US" altLang="ko-KR" sz="1700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1700" dirty="0"/>
              <a:t>    - </a:t>
            </a:r>
            <a:r>
              <a:rPr lang="ko-KR" altLang="en-US" sz="1700" dirty="0"/>
              <a:t>일성적인 생활</a:t>
            </a:r>
            <a:r>
              <a:rPr lang="en-US" altLang="ko-KR" sz="1700" dirty="0"/>
              <a:t>, </a:t>
            </a:r>
            <a:r>
              <a:rPr lang="ko-KR" altLang="en-US" sz="1700" dirty="0"/>
              <a:t>크지 않는 행사에서 착용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9C69F81-142D-9F47-4560-3F31FF952F35}"/>
              </a:ext>
            </a:extLst>
          </p:cNvPr>
          <p:cNvCxnSpPr/>
          <p:nvPr/>
        </p:nvCxnSpPr>
        <p:spPr>
          <a:xfrm>
            <a:off x="5833641" y="2700096"/>
            <a:ext cx="0" cy="305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8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AF15111-7AE0-0B81-7BBE-CE2597A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기모노와 </a:t>
            </a:r>
            <a:r>
              <a:rPr lang="ko-KR" altLang="en-US" b="1" dirty="0" err="1"/>
              <a:t>유카타의</a:t>
            </a:r>
            <a:r>
              <a:rPr lang="ko-KR" altLang="en-US" b="1" dirty="0"/>
              <a:t> 차이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B65794D-7BE9-E455-9532-9F2F8B76C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7697" y="2560320"/>
            <a:ext cx="3850396" cy="3310128"/>
          </a:xfrm>
        </p:spPr>
        <p:txBody>
          <a:bodyPr>
            <a:normAutofit/>
          </a:bodyPr>
          <a:lstStyle/>
          <a:p>
            <a:r>
              <a:rPr lang="ko-KR" altLang="en-US" dirty="0"/>
              <a:t>기모노</a:t>
            </a:r>
            <a:endParaRPr lang="en-US" altLang="ko-KR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ko-KR" altLang="en-US" sz="800" dirty="0"/>
              <a:t>      </a:t>
            </a:r>
            <a:r>
              <a:rPr lang="en-US" altLang="ko-KR" sz="1700" dirty="0"/>
              <a:t>- </a:t>
            </a:r>
            <a:r>
              <a:rPr lang="ko-KR" altLang="en-US" sz="1700" dirty="0"/>
              <a:t>나가주반</a:t>
            </a:r>
            <a:r>
              <a:rPr lang="en-US" altLang="ko-KR" sz="1700" dirty="0"/>
              <a:t>(</a:t>
            </a:r>
            <a:r>
              <a:rPr lang="ko-KR" altLang="en-US" sz="1700" dirty="0"/>
              <a:t>긴 속옷</a:t>
            </a:r>
            <a:r>
              <a:rPr lang="en-US" altLang="ko-KR" sz="1700" dirty="0"/>
              <a:t>)</a:t>
            </a:r>
            <a:r>
              <a:rPr lang="ko-KR" altLang="en-US" sz="1700" dirty="0"/>
              <a:t>을 착용</a:t>
            </a:r>
            <a:endParaRPr lang="en-US" altLang="ko-KR" sz="1700" dirty="0"/>
          </a:p>
          <a:p>
            <a:pPr marL="0" indent="0">
              <a:buNone/>
            </a:pPr>
            <a:r>
              <a:rPr lang="en-US" altLang="ko-KR" sz="900" dirty="0"/>
              <a:t>  </a:t>
            </a:r>
          </a:p>
          <a:p>
            <a:pPr marL="0" indent="0">
              <a:buNone/>
            </a:pPr>
            <a:r>
              <a:rPr lang="en-US" altLang="ko-KR" sz="1700" dirty="0"/>
              <a:t>   -</a:t>
            </a:r>
            <a:r>
              <a:rPr lang="ko-KR" altLang="en-US" sz="1700" dirty="0"/>
              <a:t> 비단 기반의 원단 사용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700" dirty="0"/>
              <a:t>   - </a:t>
            </a:r>
            <a:r>
              <a:rPr lang="ko-KR" altLang="en-US" sz="1700" dirty="0" err="1"/>
              <a:t>타비</a:t>
            </a:r>
            <a:r>
              <a:rPr lang="en-US" altLang="ko-KR" sz="1700" dirty="0"/>
              <a:t>(</a:t>
            </a:r>
            <a:r>
              <a:rPr lang="ko-KR" altLang="en-US" sz="1700" dirty="0"/>
              <a:t>버선 같은 양말</a:t>
            </a:r>
            <a:r>
              <a:rPr lang="en-US" altLang="ko-KR" sz="1700" dirty="0"/>
              <a:t>)</a:t>
            </a:r>
            <a:r>
              <a:rPr lang="ko-KR" altLang="en-US" sz="1700" dirty="0"/>
              <a:t> 착용 필수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700" dirty="0"/>
              <a:t>   - </a:t>
            </a:r>
            <a:r>
              <a:rPr lang="ko-KR" altLang="en-US" sz="1700" dirty="0"/>
              <a:t>예의를 갖춰야 하는 행사에서 착용</a:t>
            </a:r>
            <a:endParaRPr lang="en-US" altLang="ko-KR" sz="17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E404677-0425-4DDC-887C-D7C3A156D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9780" y="2548468"/>
            <a:ext cx="3933734" cy="3310128"/>
          </a:xfrm>
        </p:spPr>
        <p:txBody>
          <a:bodyPr>
            <a:normAutofit/>
          </a:bodyPr>
          <a:lstStyle/>
          <a:p>
            <a:r>
              <a:rPr lang="ko-KR" altLang="en-US" dirty="0"/>
              <a:t>유카타</a:t>
            </a:r>
            <a:endParaRPr lang="en-US" altLang="ko-KR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700" dirty="0"/>
              <a:t>     - </a:t>
            </a:r>
            <a:r>
              <a:rPr lang="ko-KR" altLang="en-US" sz="1700" dirty="0"/>
              <a:t>나가주반을 미착용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700" dirty="0"/>
              <a:t>     -  </a:t>
            </a:r>
            <a:r>
              <a:rPr lang="ko-KR" altLang="en-US" sz="1700" dirty="0"/>
              <a:t>면 </a:t>
            </a:r>
            <a:r>
              <a:rPr lang="en-US" altLang="ko-KR" sz="1700" dirty="0"/>
              <a:t>or </a:t>
            </a:r>
            <a:r>
              <a:rPr lang="ko-KR" altLang="en-US" sz="1700" dirty="0"/>
              <a:t>천 기반의 원단 사용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700" dirty="0"/>
              <a:t>     -  </a:t>
            </a:r>
            <a:r>
              <a:rPr lang="ko-KR" altLang="en-US" sz="1700" dirty="0" err="1"/>
              <a:t>타비</a:t>
            </a:r>
            <a:r>
              <a:rPr lang="ko-KR" altLang="en-US" sz="1700" dirty="0"/>
              <a:t> 착용 자유</a:t>
            </a:r>
            <a:endParaRPr lang="en-US" altLang="ko-KR" sz="1700" dirty="0"/>
          </a:p>
          <a:p>
            <a:pPr marL="0" indent="0">
              <a:buNone/>
            </a:pPr>
            <a:endParaRPr lang="en-US" altLang="ko-KR" sz="800" dirty="0"/>
          </a:p>
          <a:p>
            <a:pPr marL="0" indent="0">
              <a:buNone/>
            </a:pPr>
            <a:r>
              <a:rPr lang="en-US" altLang="ko-KR" sz="1700" dirty="0"/>
              <a:t>     - </a:t>
            </a:r>
            <a:r>
              <a:rPr lang="ko-KR" altLang="en-US" sz="1700" dirty="0"/>
              <a:t>축제 같은 가벼운 일상에서 착용</a:t>
            </a:r>
            <a:endParaRPr lang="en-US" altLang="ko-KR" sz="17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A6A7F2A-8A97-9F80-E2A1-AF7A0373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4" b="93380" l="6189" r="90228">
                        <a14:foregroundMark x1="9772" y1="26481" x2="10749" y2="16028"/>
                        <a14:foregroundMark x1="7818" y1="13937" x2="21498" y2="26481"/>
                        <a14:foregroundMark x1="18893" y1="30662" x2="18893" y2="13937"/>
                        <a14:foregroundMark x1="20521" y1="30662" x2="16938" y2="11150"/>
                        <a14:foregroundMark x1="19544" y1="27526" x2="20521" y2="35192"/>
                        <a14:foregroundMark x1="20521" y1="34495" x2="16938" y2="12195"/>
                        <a14:foregroundMark x1="16938" y1="18118" x2="18893" y2="13240"/>
                        <a14:foregroundMark x1="17915" y1="18118" x2="16938" y2="11150"/>
                        <a14:foregroundMark x1="16938" y1="14983" x2="22476" y2="13937"/>
                        <a14:foregroundMark x1="21498" y1="16028" x2="10749" y2="14983"/>
                        <a14:foregroundMark x1="17915" y1="13937" x2="9772" y2="12195"/>
                        <a14:foregroundMark x1="20521" y1="13937" x2="6189" y2="13937"/>
                        <a14:foregroundMark x1="7818" y1="11150" x2="7818" y2="18815"/>
                        <a14:foregroundMark x1="43322" y1="10105" x2="55700" y2="8362"/>
                        <a14:foregroundMark x1="43322" y1="9408" x2="60261" y2="9408"/>
                        <a14:foregroundMark x1="52117" y1="89547" x2="65798" y2="92334"/>
                        <a14:foregroundMark x1="67427" y1="93380" x2="51140" y2="91289"/>
                        <a14:foregroundMark x1="88274" y1="60627" x2="90228" y2="75958"/>
                        <a14:backgroundMark x1="21498" y1="77700" x2="4235" y2="52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93" y="3535641"/>
            <a:ext cx="1108581" cy="10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E6BA7BC-262A-1269-7553-0FB36A07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일본의 食</a:t>
            </a:r>
            <a:r>
              <a:rPr lang="en-US" altLang="ko-KR" b="1" dirty="0"/>
              <a:t>(</a:t>
            </a:r>
            <a:r>
              <a:rPr lang="ko-KR" altLang="en-US" b="1" dirty="0"/>
              <a:t>음식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67DBC679-BF82-03A9-941D-053B0795B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5601" y="2862344"/>
            <a:ext cx="4477319" cy="3242995"/>
          </a:xfrm>
        </p:spPr>
        <p:txBody>
          <a:bodyPr/>
          <a:lstStyle/>
          <a:p>
            <a:r>
              <a:rPr lang="ko-KR" altLang="en-US" dirty="0"/>
              <a:t>일본의 음식문화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 지역별 음식 특징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가정식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9077DE8-5EDE-0DAF-2E8E-4E2C2E96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7" b="97049" l="1006" r="98276">
                        <a14:foregroundMark x1="10489" y1="8197" x2="20690" y2="20492"/>
                        <a14:foregroundMark x1="6322" y1="18689" x2="19971" y2="3770"/>
                        <a14:foregroundMark x1="19971" y1="3770" x2="35489" y2="8361"/>
                        <a14:foregroundMark x1="35489" y1="8361" x2="37787" y2="12295"/>
                        <a14:foregroundMark x1="6753" y1="9180" x2="6322" y2="14262"/>
                        <a14:foregroundMark x1="5891" y1="18033" x2="17385" y2="28689"/>
                        <a14:foregroundMark x1="17385" y1="28689" x2="33190" y2="28197"/>
                        <a14:foregroundMark x1="33190" y1="28197" x2="33621" y2="27869"/>
                        <a14:foregroundMark x1="10345" y1="25246" x2="16236" y2="28852"/>
                        <a14:foregroundMark x1="46408" y1="15902" x2="85776" y2="8852"/>
                        <a14:foregroundMark x1="85776" y1="8852" x2="68966" y2="21803"/>
                        <a14:foregroundMark x1="68966" y1="21803" x2="54598" y2="20164"/>
                        <a14:foregroundMark x1="54598" y1="20164" x2="53592" y2="19672"/>
                        <a14:foregroundMark x1="51724" y1="17705" x2="56178" y2="20328"/>
                        <a14:foregroundMark x1="62069" y1="16721" x2="67529" y2="20000"/>
                        <a14:foregroundMark x1="69828" y1="17049" x2="71983" y2="17705"/>
                        <a14:foregroundMark x1="78736" y1="9508" x2="80172" y2="7049"/>
                        <a14:foregroundMark x1="78879" y1="6393" x2="85920" y2="7049"/>
                        <a14:foregroundMark x1="79741" y1="5738" x2="86638" y2="5410"/>
                        <a14:foregroundMark x1="74425" y1="10492" x2="74425" y2="8852"/>
                        <a14:foregroundMark x1="73420" y1="9180" x2="77443" y2="8525"/>
                        <a14:foregroundMark x1="66523" y1="11148" x2="65517" y2="11803"/>
                        <a14:foregroundMark x1="86638" y1="13607" x2="90517" y2="11475"/>
                        <a14:foregroundMark x1="89799" y1="10492" x2="93822" y2="16393"/>
                        <a14:foregroundMark x1="97989" y1="15902" x2="97989" y2="14918"/>
                        <a14:foregroundMark x1="85632" y1="12951" x2="88649" y2="11967"/>
                        <a14:foregroundMark x1="55891" y1="20328" x2="53448" y2="17705"/>
                        <a14:foregroundMark x1="48276" y1="19672" x2="61494" y2="28852"/>
                        <a14:foregroundMark x1="61494" y1="28852" x2="98276" y2="19016"/>
                        <a14:foregroundMark x1="7615" y1="45738" x2="20402" y2="59016"/>
                        <a14:foregroundMark x1="20402" y1="59016" x2="37356" y2="60820"/>
                        <a14:foregroundMark x1="37356" y1="60820" x2="31034" y2="44098"/>
                        <a14:foregroundMark x1="31034" y1="44098" x2="17672" y2="40164"/>
                        <a14:foregroundMark x1="17672" y1="40164" x2="5891" y2="44590"/>
                        <a14:foregroundMark x1="7040" y1="46721" x2="14799" y2="55902"/>
                        <a14:foregroundMark x1="4598" y1="49672" x2="10776" y2="52787"/>
                        <a14:foregroundMark x1="5603" y1="49016" x2="2155" y2="48689"/>
                        <a14:foregroundMark x1="1149" y1="47705" x2="6322" y2="47049"/>
                        <a14:foregroundMark x1="4310" y1="46066" x2="10776" y2="39180"/>
                        <a14:foregroundMark x1="4676" y1="44041" x2="4310" y2="44590"/>
                        <a14:foregroundMark x1="7287" y1="40492" x2="20259" y2="40492"/>
                        <a14:foregroundMark x1="4620" y1="40492" x2="5099" y2="40492"/>
                        <a14:foregroundMark x1="12500" y1="40164" x2="26868" y2="40164"/>
                        <a14:foregroundMark x1="34339" y1="46393" x2="40230" y2="47705"/>
                        <a14:foregroundMark x1="32615" y1="51148" x2="43247" y2="57213"/>
                        <a14:foregroundMark x1="36351" y1="56557" x2="44971" y2="56885"/>
                        <a14:foregroundMark x1="34770" y1="51803" x2="45259" y2="54262"/>
                        <a14:foregroundMark x1="37500" y1="51803" x2="46408" y2="56557"/>
                        <a14:foregroundMark x1="33333" y1="46393" x2="39080" y2="47377"/>
                        <a14:foregroundMark x1="25862" y1="40820" x2="31897" y2="40820"/>
                        <a14:foregroundMark x1="21264" y1="40492" x2="27586" y2="40164"/>
                        <a14:foregroundMark x1="25431" y1="40164" x2="20259" y2="39836"/>
                        <a14:foregroundMark x1="64368" y1="37049" x2="62069" y2="57541"/>
                        <a14:foregroundMark x1="62069" y1="57541" x2="77443" y2="64590"/>
                        <a14:foregroundMark x1="77443" y1="64590" x2="89799" y2="49672"/>
                        <a14:foregroundMark x1="89799" y1="49672" x2="71695" y2="34754"/>
                        <a14:foregroundMark x1="71695" y1="34754" x2="63075" y2="35410"/>
                        <a14:foregroundMark x1="64368" y1="40492" x2="57328" y2="41967"/>
                        <a14:foregroundMark x1="56897" y1="45246" x2="56609" y2="45574"/>
                        <a14:foregroundMark x1="57184" y1="42951" x2="56897" y2="46393"/>
                        <a14:foregroundMark x1="56897" y1="44918" x2="60776" y2="39836"/>
                        <a14:foregroundMark x1="55460" y1="45738" x2="64080" y2="37049"/>
                        <a14:foregroundMark x1="62356" y1="36393" x2="56897" y2="42623"/>
                        <a14:foregroundMark x1="57615" y1="43607" x2="62069" y2="36721"/>
                        <a14:foregroundMark x1="60776" y1="37049" x2="56178" y2="41148"/>
                        <a14:foregroundMark x1="60632" y1="38525" x2="58190" y2="40820"/>
                        <a14:foregroundMark x1="61782" y1="37541" x2="74713" y2="35410"/>
                        <a14:foregroundMark x1="75718" y1="35410" x2="81178" y2="35410"/>
                        <a14:foregroundMark x1="78736" y1="35082" x2="89655" y2="37213"/>
                        <a14:foregroundMark x1="84914" y1="37541" x2="94109" y2="42623"/>
                        <a14:foregroundMark x1="90086" y1="41639" x2="91810" y2="46721"/>
                        <a14:foregroundMark x1="91523" y1="43934" x2="89799" y2="55246"/>
                        <a14:foregroundMark x1="89799" y1="51803" x2="83190" y2="59672"/>
                        <a14:foregroundMark x1="90805" y1="58361" x2="82902" y2="60656"/>
                        <a14:foregroundMark x1="90086" y1="58033" x2="86351" y2="59672"/>
                        <a14:foregroundMark x1="91379" y1="53934" x2="88793" y2="58361"/>
                        <a14:foregroundMark x1="57184" y1="49672" x2="64080" y2="58033"/>
                        <a14:foregroundMark x1="60632" y1="53770" x2="77874" y2="57213"/>
                        <a14:foregroundMark x1="66810" y1="54590" x2="83621" y2="54918"/>
                        <a14:foregroundMark x1="83908" y1="46721" x2="68966" y2="47705"/>
                        <a14:foregroundMark x1="81466" y1="49016" x2="61063" y2="49344"/>
                        <a14:foregroundMark x1="72557" y1="44590" x2="59052" y2="45738"/>
                        <a14:foregroundMark x1="86351" y1="37541" x2="95546" y2="36393"/>
                        <a14:foregroundMark x1="90086" y1="35738" x2="94109" y2="35410"/>
                        <a14:foregroundMark x1="54454" y1="45246" x2="58908" y2="52787"/>
                        <a14:foregroundMark x1="58621" y1="53934" x2="62356" y2="57541"/>
                        <a14:foregroundMark x1="58333" y1="53934" x2="64368" y2="60656"/>
                        <a14:foregroundMark x1="64511" y1="62787" x2="80172" y2="62787"/>
                        <a14:foregroundMark x1="66236" y1="76066" x2="75144" y2="94098"/>
                        <a14:foregroundMark x1="75144" y1="94098" x2="91523" y2="90492"/>
                        <a14:foregroundMark x1="91523" y1="90492" x2="76437" y2="77377"/>
                        <a14:foregroundMark x1="76437" y1="77377" x2="89080" y2="78033"/>
                        <a14:foregroundMark x1="65805" y1="80164" x2="64080" y2="86230"/>
                        <a14:foregroundMark x1="62069" y1="83934" x2="60776" y2="86885"/>
                        <a14:foregroundMark x1="68534" y1="83934" x2="69828" y2="89016"/>
                        <a14:foregroundMark x1="75000" y1="77705" x2="73994" y2="82787"/>
                        <a14:foregroundMark x1="74425" y1="77377" x2="79741" y2="75410"/>
                        <a14:foregroundMark x1="75287" y1="75410" x2="85345" y2="73279"/>
                        <a14:foregroundMark x1="85632" y1="73279" x2="86638" y2="72623"/>
                        <a14:foregroundMark x1="84914" y1="72295" x2="80603" y2="72951"/>
                        <a14:foregroundMark x1="85201" y1="71311" x2="76149" y2="73934"/>
                        <a14:foregroundMark x1="84195" y1="71311" x2="70977" y2="75410"/>
                        <a14:foregroundMark x1="77443" y1="83279" x2="82902" y2="88361"/>
                        <a14:foregroundMark x1="78736" y1="84918" x2="76724" y2="91639"/>
                        <a14:foregroundMark x1="57184" y1="91311" x2="79741" y2="96885"/>
                        <a14:foregroundMark x1="59339" y1="93770" x2="75287" y2="95902"/>
                        <a14:foregroundMark x1="79454" y1="95902" x2="91810" y2="93770"/>
                        <a14:foregroundMark x1="91379" y1="94098" x2="95977" y2="90328"/>
                        <a14:foregroundMark x1="95546" y1="90000" x2="93822" y2="90984"/>
                        <a14:foregroundMark x1="39080" y1="46721" x2="45546" y2="53115"/>
                        <a14:foregroundMark x1="35057" y1="44590" x2="39511" y2="47705"/>
                        <a14:foregroundMark x1="29310" y1="40820" x2="38362" y2="42295"/>
                        <a14:foregroundMark x1="27155" y1="39836" x2="36063" y2="40492"/>
                        <a14:foregroundMark x1="19253" y1="38525" x2="25718" y2="38197"/>
                        <a14:foregroundMark x1="14943" y1="39180" x2="20259" y2="38852"/>
                        <a14:foregroundMark x1="9052" y1="38197" x2="14943" y2="37869"/>
                        <a14:foregroundMark x1="8621" y1="73279" x2="14368" y2="93934"/>
                        <a14:foregroundMark x1="14368" y1="93934" x2="32040" y2="97049"/>
                        <a14:foregroundMark x1="32040" y1="97049" x2="46839" y2="91311"/>
                        <a14:foregroundMark x1="46839" y1="91311" x2="34770" y2="79344"/>
                        <a14:foregroundMark x1="34770" y1="79344" x2="8621" y2="73279"/>
                        <a14:foregroundMark x1="32615" y1="79508" x2="39799" y2="79836"/>
                        <a14:foregroundMark x1="38362" y1="79016" x2="47270" y2="79836"/>
                        <a14:foregroundMark x1="39080" y1="78361" x2="43247" y2="77049"/>
                        <a14:foregroundMark x1="42960" y1="77049" x2="31178" y2="77049"/>
                        <a14:foregroundMark x1="36494" y1="77049" x2="29885" y2="75738"/>
                        <a14:foregroundMark x1="36351" y1="75410" x2="31322" y2="74918"/>
                        <a14:foregroundMark x1="35776" y1="75410" x2="43966" y2="78033"/>
                        <a14:foregroundMark x1="41236" y1="82459" x2="47989" y2="88033"/>
                        <a14:foregroundMark x1="3161" y1="83934" x2="14080" y2="94426"/>
                        <a14:foregroundMark x1="2874" y1="80820" x2="4167" y2="84262"/>
                        <a14:backgroundMark x1="144" y1="45738" x2="4310" y2="41311"/>
                        <a14:backgroundMark x1="4310" y1="40492" x2="4310" y2="40492"/>
                        <a14:backgroundMark x1="4885" y1="40820" x2="6753" y2="4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75" y="2862344"/>
            <a:ext cx="3481017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C13F0FF-6C85-6801-6B33-88059542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일본의 음식 문화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110B782-EA11-357A-E782-D5013B1ED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609" y="2733912"/>
            <a:ext cx="5502214" cy="3318936"/>
          </a:xfrm>
        </p:spPr>
        <p:txBody>
          <a:bodyPr>
            <a:normAutofit fontScale="92500" lnSpcReduction="20000"/>
          </a:bodyPr>
          <a:lstStyle/>
          <a:p>
            <a:endParaRPr lang="en-US" altLang="ko-KR" sz="1600" dirty="0"/>
          </a:p>
          <a:p>
            <a:r>
              <a:rPr lang="ko-KR" altLang="en-US" sz="1700" dirty="0"/>
              <a:t>주식과 부식이 구분 되며</a:t>
            </a:r>
            <a:r>
              <a:rPr lang="en-US" altLang="ko-KR" sz="1700" dirty="0"/>
              <a:t>, </a:t>
            </a:r>
            <a:r>
              <a:rPr lang="ko-KR" altLang="en-US" sz="1700" dirty="0"/>
              <a:t>주식은 쌀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ko-KR" altLang="en-US" sz="1700" dirty="0"/>
              <a:t>두부</a:t>
            </a:r>
            <a:r>
              <a:rPr lang="en-US" altLang="ko-KR" sz="1700" dirty="0"/>
              <a:t>, </a:t>
            </a:r>
            <a:r>
              <a:rPr lang="ko-KR" altLang="en-US" sz="1700" dirty="0"/>
              <a:t>유부</a:t>
            </a:r>
            <a:r>
              <a:rPr lang="en-US" altLang="ko-KR" sz="1700" dirty="0"/>
              <a:t>, </a:t>
            </a:r>
            <a:r>
              <a:rPr lang="ko-KR" altLang="en-US" sz="1700" dirty="0"/>
              <a:t>미소</a:t>
            </a:r>
            <a:r>
              <a:rPr lang="en-US" altLang="ko-KR" sz="1700" dirty="0"/>
              <a:t>, </a:t>
            </a:r>
            <a:r>
              <a:rPr lang="ko-KR" altLang="en-US" sz="1700" dirty="0"/>
              <a:t>간장</a:t>
            </a:r>
            <a:r>
              <a:rPr lang="en-US" altLang="ko-KR" sz="1700" dirty="0"/>
              <a:t>, </a:t>
            </a:r>
            <a:r>
              <a:rPr lang="ko-KR" altLang="en-US" sz="1700" dirty="0"/>
              <a:t>나토 등을 많이 활용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ko-KR" altLang="en-US" sz="1700" dirty="0"/>
              <a:t>계절에 어울리는 음식을 매우 중요시 여김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ko-KR" altLang="en-US" sz="1700" dirty="0"/>
              <a:t>음식재료의 자연적인 형태와 </a:t>
            </a:r>
            <a:r>
              <a:rPr lang="en-US" altLang="ko-KR" sz="1700" dirty="0"/>
              <a:t> </a:t>
            </a:r>
            <a:r>
              <a:rPr lang="ko-KR" altLang="en-US" sz="1700" dirty="0"/>
              <a:t>맛을 살림</a:t>
            </a:r>
            <a:endParaRPr lang="en-US" altLang="ko-KR" sz="1700" dirty="0"/>
          </a:p>
          <a:p>
            <a:endParaRPr lang="en-US" altLang="ko-KR" sz="1700" dirty="0"/>
          </a:p>
          <a:p>
            <a:r>
              <a:rPr lang="ko-KR" altLang="en-US" sz="1700" dirty="0"/>
              <a:t>음식 먹을 때 젓가락만 사용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145F9D-5720-3E9E-1C66-E625A4030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54" y="2601619"/>
            <a:ext cx="3588588" cy="327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1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608</Words>
  <Application>Microsoft Office PowerPoint</Application>
  <PresentationFormat>와이드스크린</PresentationFormat>
  <Paragraphs>155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자연주의</vt:lpstr>
      <vt:lpstr>일본의   의식주  -일본의 의식주-</vt:lpstr>
      <vt:lpstr>목차 </vt:lpstr>
      <vt:lpstr>일본의 衣(옷) - 기모노-</vt:lpstr>
      <vt:lpstr>기모노</vt:lpstr>
      <vt:lpstr>기모노의 종류 – 후리소데, 구로토메소데</vt:lpstr>
      <vt:lpstr>기모노의 종류 – 호몬기, 고몬</vt:lpstr>
      <vt:lpstr>기모노와 유카타의 차이</vt:lpstr>
      <vt:lpstr>일본의 食(음식)</vt:lpstr>
      <vt:lpstr>일본의 음식 문화</vt:lpstr>
      <vt:lpstr>일본 지역별 음식 특징 -  관동지방</vt:lpstr>
      <vt:lpstr>일본 지역별 음식 특징 - 관서지방</vt:lpstr>
      <vt:lpstr>일본의 가정식</vt:lpstr>
      <vt:lpstr>일본의 住(주거)</vt:lpstr>
      <vt:lpstr>일본의 주거문화</vt:lpstr>
      <vt:lpstr>일본의 주거 생활의 종류 – 다다미,코타츠</vt:lpstr>
      <vt:lpstr>일본의 주거 생활의 종류 – 이로리</vt:lpstr>
      <vt:lpstr>일본의 주택의 특징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걸어서 일본문화 속으로  -일본의 의식주와 오락-</dc:title>
  <dc:creator>정 군호</dc:creator>
  <cp:lastModifiedBy>알 수 없는 사용자</cp:lastModifiedBy>
  <cp:revision>4</cp:revision>
  <dcterms:created xsi:type="dcterms:W3CDTF">2023-03-14T11:27:38Z</dcterms:created>
  <dcterms:modified xsi:type="dcterms:W3CDTF">2023-05-02T01:48:50Z</dcterms:modified>
</cp:coreProperties>
</file>