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1" r:id="rId4"/>
  </p:sldMasterIdLst>
  <p:notesMasterIdLst>
    <p:notesMasterId r:id="rId21"/>
  </p:notesMasterIdLst>
  <p:sldIdLst>
    <p:sldId id="257" r:id="rId5"/>
    <p:sldId id="259" r:id="rId6"/>
    <p:sldId id="773" r:id="rId7"/>
    <p:sldId id="260" r:id="rId8"/>
    <p:sldId id="774" r:id="rId9"/>
    <p:sldId id="775" r:id="rId10"/>
    <p:sldId id="776" r:id="rId11"/>
    <p:sldId id="777" r:id="rId12"/>
    <p:sldId id="781" r:id="rId13"/>
    <p:sldId id="782" r:id="rId14"/>
    <p:sldId id="783" r:id="rId15"/>
    <p:sldId id="785" r:id="rId16"/>
    <p:sldId id="778" r:id="rId17"/>
    <p:sldId id="786" r:id="rId18"/>
    <p:sldId id="787" r:id="rId19"/>
    <p:sldId id="7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73FDD6"/>
    <a:srgbClr val="FF8AD8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D2851-D415-4255-AC5F-881ACB999184}" v="543" dt="2023-04-17T15:07:58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3325" autoAdjust="0"/>
  </p:normalViewPr>
  <p:slideViewPr>
    <p:cSldViewPr snapToGrid="0" snapToObjects="1">
      <p:cViewPr varScale="1">
        <p:scale>
          <a:sx n="73" d="100"/>
          <a:sy n="73" d="100"/>
        </p:scale>
        <p:origin x="15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437D-4B1E-424D-A7D7-86697F8C1300}" type="datetimeFigureOut">
              <a:rPr lang="ko-KR" altLang="en-US" smtClean="0"/>
              <a:t>2023-04-18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0204-D57F-4605-83D1-9B3D03A2B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51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961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914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466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239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9345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5992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9463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2435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278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662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9936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E307-ECC7-A843-BB1B-E2F0E621C210}" type="datetimeFigureOut">
              <a:rPr kumimoji="1" lang="ko-Kore-KR" altLang="en-US" smtClean="0"/>
              <a:t>04/18/2023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76C7-5E0F-DE4B-ADBA-680053CCBD6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4217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46FB26ED-E9DD-A448-B77A-86928F4ECD8F}"/>
              </a:ext>
            </a:extLst>
          </p:cNvPr>
          <p:cNvSpPr txBox="1">
            <a:spLocks/>
          </p:cNvSpPr>
          <p:nvPr/>
        </p:nvSpPr>
        <p:spPr>
          <a:xfrm>
            <a:off x="0" y="1873327"/>
            <a:ext cx="9144000" cy="2719221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ko-Kore-KR" altLang="en-US" sz="96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anum Brush Script" panose="03060600000000000000" pitchFamily="66" charset="-127"/>
                <a:ea typeface="Nanum Brush Script" panose="03060600000000000000" pitchFamily="66" charset="-127"/>
              </a:rPr>
              <a:t>일본</a:t>
            </a:r>
            <a:r>
              <a:rPr kumimoji="1" lang="ko-Kore-KR" altLang="en-US" sz="96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Nanum Brush Script" panose="03060600000000000000" pitchFamily="66" charset="-127"/>
                <a:ea typeface="Nanum Brush Script" panose="03060600000000000000" pitchFamily="66" charset="-127"/>
              </a:rPr>
              <a:t>의</a:t>
            </a:r>
            <a:r>
              <a:rPr kumimoji="1" lang="ko-KR" altLang="en-US" sz="9600" b="1" dirty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Nanum Brush Script" panose="03060600000000000000" pitchFamily="66" charset="-127"/>
                <a:ea typeface="Nanum Brush Script" panose="03060600000000000000" pitchFamily="66" charset="-127"/>
              </a:rPr>
              <a:t> 선물 문화</a:t>
            </a:r>
            <a:endParaRPr kumimoji="1" lang="ko-Kore-KR" altLang="en-US" sz="9600" b="1" dirty="0">
              <a:effectLst>
                <a:outerShdw blurRad="50800" dist="50800" dir="5400000" algn="ctr" rotWithShape="0">
                  <a:srgbClr val="FFC000"/>
                </a:outerShdw>
              </a:effectLst>
              <a:latin typeface="Nanum Brush Script" panose="03060600000000000000" pitchFamily="66" charset="-127"/>
              <a:ea typeface="Nanum Brush Script" panose="03060600000000000000" pitchFamily="66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C751D429-8E0E-8548-AAB8-3E766F60009D}"/>
              </a:ext>
            </a:extLst>
          </p:cNvPr>
          <p:cNvSpPr txBox="1">
            <a:spLocks/>
          </p:cNvSpPr>
          <p:nvPr/>
        </p:nvSpPr>
        <p:spPr>
          <a:xfrm>
            <a:off x="5681607" y="4984673"/>
            <a:ext cx="2414428" cy="504008"/>
          </a:xfrm>
          <a:prstGeom prst="rect">
            <a:avLst/>
          </a:prstGeom>
          <a:solidFill>
            <a:srgbClr val="FFC000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ko-Kore-KR" sz="3600" dirty="0">
                <a:latin typeface="Nanum Pen Script" panose="03040600000000000000" pitchFamily="66" charset="-127"/>
                <a:ea typeface="Nanum Pen Script" panose="03040600000000000000" pitchFamily="66" charset="-127"/>
              </a:rPr>
              <a:t>22367487</a:t>
            </a:r>
            <a:r>
              <a:rPr kumimoji="1" lang="ko-KR" altLang="en-US" sz="3600" dirty="0">
                <a:latin typeface="Nanum Pen Script" panose="03040600000000000000" pitchFamily="66" charset="-127"/>
                <a:ea typeface="Nanum Pen Script" panose="03040600000000000000" pitchFamily="66" charset="-127"/>
              </a:rPr>
              <a:t> 지연화</a:t>
            </a:r>
            <a:endParaRPr kumimoji="1" lang="ko-Kore-KR" altLang="en-US" sz="3600" dirty="0">
              <a:latin typeface="Nanum Pen Script" panose="03040600000000000000" pitchFamily="66" charset="-127"/>
              <a:ea typeface="Nanum Pen Script" panose="03040600000000000000" pitchFamily="66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DA8A363-6AF2-CDCB-077C-A065453C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19" y="4657273"/>
            <a:ext cx="2714164" cy="220072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BB6E18-F3E7-6A18-1571-427B6B20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581" y="-5600"/>
            <a:ext cx="2796006" cy="18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05780" y="172718"/>
            <a:ext cx="5121421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 err="1"/>
              <a:t>오미야게</a:t>
            </a:r>
            <a:r>
              <a:rPr kumimoji="1" lang="ko-KR" altLang="en-US" sz="4000" dirty="0"/>
              <a:t> 랭킹</a:t>
            </a:r>
            <a:r>
              <a:rPr kumimoji="1" lang="en-US" altLang="ko-KR" sz="4000" dirty="0"/>
              <a:t> TOP5</a:t>
            </a:r>
            <a:endParaRPr kumimoji="1" lang="ko-Kore-KR" altLang="en-US" sz="4000" dirty="0"/>
          </a:p>
        </p:txBody>
      </p:sp>
      <p:pic>
        <p:nvPicPr>
          <p:cNvPr id="41" name="내용 개체 틀 11">
            <a:extLst>
              <a:ext uri="{FF2B5EF4-FFF2-40B4-BE49-F238E27FC236}">
                <a16:creationId xmlns:a16="http://schemas.microsoft.com/office/drawing/2014/main" id="{285305CA-4852-7E40-89C5-23B1BC75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29" r="84753" b="6993"/>
          <a:stretch/>
        </p:blipFill>
        <p:spPr>
          <a:xfrm>
            <a:off x="308269" y="4396038"/>
            <a:ext cx="2058159" cy="2012800"/>
          </a:xfrm>
          <a:prstGeom prst="rect">
            <a:avLst/>
          </a:prstGeom>
        </p:spPr>
      </p:pic>
      <p:sp>
        <p:nvSpPr>
          <p:cNvPr id="40" name="모서리가 둥근 사각형 설명선[R] 39">
            <a:extLst>
              <a:ext uri="{FF2B5EF4-FFF2-40B4-BE49-F238E27FC236}">
                <a16:creationId xmlns:a16="http://schemas.microsoft.com/office/drawing/2014/main" id="{853DB9C9-2DF9-9948-A699-4F5B6653C690}"/>
              </a:ext>
            </a:extLst>
          </p:cNvPr>
          <p:cNvSpPr/>
          <p:nvPr/>
        </p:nvSpPr>
        <p:spPr>
          <a:xfrm>
            <a:off x="2366428" y="3608638"/>
            <a:ext cx="1232899" cy="965771"/>
          </a:xfrm>
          <a:prstGeom prst="wedgeRoundRectCallout">
            <a:avLst>
              <a:gd name="adj1" fmla="val -174427"/>
              <a:gd name="adj2" fmla="val 116570"/>
              <a:gd name="adj3" fmla="val 16667"/>
            </a:avLst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ながさきカステラ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46" name="내용 개체 틀 11">
            <a:extLst>
              <a:ext uri="{FF2B5EF4-FFF2-40B4-BE49-F238E27FC236}">
                <a16:creationId xmlns:a16="http://schemas.microsoft.com/office/drawing/2014/main" id="{59288B69-75DF-F941-BA37-55867AD0D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" t="65181" r="68872" b="23547"/>
          <a:stretch/>
        </p:blipFill>
        <p:spPr>
          <a:xfrm>
            <a:off x="767189" y="1804105"/>
            <a:ext cx="1599239" cy="1575597"/>
          </a:xfrm>
          <a:prstGeom prst="rect">
            <a:avLst/>
          </a:prstGeom>
        </p:spPr>
      </p:pic>
      <p:sp>
        <p:nvSpPr>
          <p:cNvPr id="47" name="모서리가 둥근 사각형 설명선[R] 46">
            <a:extLst>
              <a:ext uri="{FF2B5EF4-FFF2-40B4-BE49-F238E27FC236}">
                <a16:creationId xmlns:a16="http://schemas.microsoft.com/office/drawing/2014/main" id="{548CF63E-A2B9-9B4E-9F4E-ABE0A6A7327A}"/>
              </a:ext>
            </a:extLst>
          </p:cNvPr>
          <p:cNvSpPr/>
          <p:nvPr/>
        </p:nvSpPr>
        <p:spPr>
          <a:xfrm>
            <a:off x="2387249" y="1286671"/>
            <a:ext cx="1540579" cy="965771"/>
          </a:xfrm>
          <a:prstGeom prst="wedgeRoundRectCallout">
            <a:avLst>
              <a:gd name="adj1" fmla="val -94507"/>
              <a:gd name="adj2" fmla="val 836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もみじ</a:t>
            </a:r>
          </a:p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まんじゅう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FA3A1-8077-9546-BE22-721D4BE4681B}"/>
              </a:ext>
            </a:extLst>
          </p:cNvPr>
          <p:cNvSpPr txBox="1"/>
          <p:nvPr/>
        </p:nvSpPr>
        <p:spPr>
          <a:xfrm>
            <a:off x="951825" y="39068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나가사키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A5175-BD17-1945-B389-2031A5A3F5F2}"/>
              </a:ext>
            </a:extLst>
          </p:cNvPr>
          <p:cNvSpPr txBox="1"/>
          <p:nvPr/>
        </p:nvSpPr>
        <p:spPr>
          <a:xfrm>
            <a:off x="1047964" y="14926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히로시마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95373-E35E-8643-8B43-CF75C1148624}"/>
              </a:ext>
            </a:extLst>
          </p:cNvPr>
          <p:cNvSpPr txBox="1"/>
          <p:nvPr/>
        </p:nvSpPr>
        <p:spPr>
          <a:xfrm>
            <a:off x="338599" y="145556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>
                <a:solidFill>
                  <a:srgbClr val="FF0000"/>
                </a:solidFill>
              </a:rPr>
              <a:t>3</a:t>
            </a:r>
            <a:r>
              <a:rPr lang="ko-KR" altLang="en-US" sz="2400">
                <a:solidFill>
                  <a:srgbClr val="FF0000"/>
                </a:solidFill>
              </a:rPr>
              <a:t>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02882-84C4-7F41-A3DE-BBE4D967B582}"/>
              </a:ext>
            </a:extLst>
          </p:cNvPr>
          <p:cNvSpPr txBox="1"/>
          <p:nvPr/>
        </p:nvSpPr>
        <p:spPr>
          <a:xfrm>
            <a:off x="221628" y="3864024"/>
            <a:ext cx="73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>
                <a:solidFill>
                  <a:srgbClr val="FF0000"/>
                </a:solidFill>
              </a:rPr>
              <a:t>4</a:t>
            </a:r>
            <a:r>
              <a:rPr lang="ko-KR" altLang="en-US" sz="2400">
                <a:solidFill>
                  <a:srgbClr val="FF0000"/>
                </a:solidFill>
              </a:rPr>
              <a:t>위</a:t>
            </a:r>
          </a:p>
        </p:txBody>
      </p:sp>
      <p:pic>
        <p:nvPicPr>
          <p:cNvPr id="15" name="그림 15">
            <a:extLst>
              <a:ext uri="{FF2B5EF4-FFF2-40B4-BE49-F238E27FC236}">
                <a16:creationId xmlns:a16="http://schemas.microsoft.com/office/drawing/2014/main" id="{38CC8027-F56C-924C-864E-7F2227DA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76" y="490244"/>
            <a:ext cx="3071208" cy="26277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9BD40A-5D73-B249-9049-61B121E98488}"/>
              </a:ext>
            </a:extLst>
          </p:cNvPr>
          <p:cNvSpPr txBox="1"/>
          <p:nvPr/>
        </p:nvSpPr>
        <p:spPr>
          <a:xfrm>
            <a:off x="2725908" y="2209308"/>
            <a:ext cx="298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모미지 만주의 모미지는 단풍이라는 뜻</a:t>
            </a:r>
            <a:r>
              <a:rPr lang="en-US" altLang="ko-KR" dirty="0"/>
              <a:t>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안에</a:t>
            </a:r>
            <a:r>
              <a:rPr lang="en-US" altLang="ko-KR" dirty="0"/>
              <a:t> </a:t>
            </a:r>
            <a:r>
              <a:rPr lang="ko-KR" altLang="en-US" dirty="0"/>
              <a:t>팥소가</a:t>
            </a:r>
            <a:r>
              <a:rPr lang="en-US" altLang="ko-KR" dirty="0"/>
              <a:t> </a:t>
            </a:r>
            <a:r>
              <a:rPr lang="ko-KR" altLang="en-US" dirty="0"/>
              <a:t>들어가</a:t>
            </a:r>
            <a:r>
              <a:rPr lang="en-US" altLang="ko-KR" dirty="0"/>
              <a:t> </a:t>
            </a:r>
            <a:r>
              <a:rPr lang="ko-KR" altLang="en-US" dirty="0"/>
              <a:t>있고</a:t>
            </a:r>
            <a:r>
              <a:rPr lang="en-US" altLang="ko-KR" dirty="0"/>
              <a:t> </a:t>
            </a:r>
            <a:r>
              <a:rPr lang="ko-KR" altLang="en-US" dirty="0"/>
              <a:t>델리만주와</a:t>
            </a:r>
            <a:r>
              <a:rPr lang="en-US" altLang="ko-KR" dirty="0"/>
              <a:t> </a:t>
            </a:r>
            <a:r>
              <a:rPr lang="ko-KR" altLang="en-US" dirty="0"/>
              <a:t>비슷한</a:t>
            </a:r>
            <a:r>
              <a:rPr lang="en-US" altLang="ko-KR" dirty="0"/>
              <a:t> </a:t>
            </a:r>
            <a:r>
              <a:rPr lang="ko-KR" altLang="en-US" dirty="0"/>
              <a:t>질감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F9276-1C4D-0A46-A077-3BF4A72C9710}"/>
              </a:ext>
            </a:extLst>
          </p:cNvPr>
          <p:cNvSpPr txBox="1"/>
          <p:nvPr/>
        </p:nvSpPr>
        <p:spPr>
          <a:xfrm>
            <a:off x="2409908" y="4717716"/>
            <a:ext cx="306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 err="1"/>
              <a:t>카스테라아래에</a:t>
            </a:r>
            <a:r>
              <a:rPr lang="en-US" altLang="ko-KR" dirty="0"/>
              <a:t> </a:t>
            </a:r>
            <a:r>
              <a:rPr lang="ko-KR" altLang="en-US" dirty="0"/>
              <a:t>설탕</a:t>
            </a:r>
            <a:r>
              <a:rPr lang="en-US" altLang="ko-KR" dirty="0"/>
              <a:t> </a:t>
            </a:r>
            <a:r>
              <a:rPr lang="ko-KR" altLang="en-US" dirty="0"/>
              <a:t>알갱이가</a:t>
            </a:r>
            <a:r>
              <a:rPr lang="en-US" altLang="ko-KR" dirty="0"/>
              <a:t> </a:t>
            </a:r>
            <a:r>
              <a:rPr lang="ko-KR" altLang="en-US" dirty="0"/>
              <a:t>있어</a:t>
            </a:r>
            <a:r>
              <a:rPr lang="en-US" altLang="ko-KR" dirty="0"/>
              <a:t> </a:t>
            </a:r>
            <a:r>
              <a:rPr lang="ko-KR" altLang="en-US" dirty="0"/>
              <a:t>설탕을</a:t>
            </a:r>
            <a:r>
              <a:rPr lang="en-US" altLang="ko-KR" dirty="0"/>
              <a:t> </a:t>
            </a:r>
            <a:r>
              <a:rPr lang="ko-KR" altLang="en-US" dirty="0" err="1"/>
              <a:t>씹을때의</a:t>
            </a:r>
            <a:r>
              <a:rPr lang="en-US" altLang="ko-KR" dirty="0"/>
              <a:t> </a:t>
            </a:r>
            <a:r>
              <a:rPr lang="ko-KR" altLang="en-US" dirty="0" err="1"/>
              <a:t>식감과</a:t>
            </a:r>
            <a:r>
              <a:rPr lang="en-US" altLang="ko-KR" dirty="0"/>
              <a:t> </a:t>
            </a:r>
            <a:r>
              <a:rPr lang="ko-KR" altLang="en-US" dirty="0"/>
              <a:t>부드러운</a:t>
            </a:r>
            <a:r>
              <a:rPr lang="en-US" altLang="ko-KR" dirty="0"/>
              <a:t> </a:t>
            </a:r>
            <a:r>
              <a:rPr lang="ko-KR" altLang="en-US" dirty="0" err="1"/>
              <a:t>카스테라의</a:t>
            </a:r>
            <a:r>
              <a:rPr lang="en-US" altLang="ko-KR" dirty="0"/>
              <a:t> </a:t>
            </a:r>
            <a:r>
              <a:rPr lang="ko-KR" altLang="en-US" dirty="0"/>
              <a:t>맛을</a:t>
            </a:r>
            <a:r>
              <a:rPr lang="en-US" altLang="ko-KR" dirty="0"/>
              <a:t> </a:t>
            </a:r>
            <a:r>
              <a:rPr lang="ko-KR" altLang="en-US" dirty="0" err="1"/>
              <a:t>둘다</a:t>
            </a:r>
            <a:r>
              <a:rPr lang="en-US" altLang="ko-KR" dirty="0"/>
              <a:t> </a:t>
            </a:r>
            <a:r>
              <a:rPr lang="ko-KR" altLang="en-US" dirty="0"/>
              <a:t>느낄</a:t>
            </a:r>
            <a:r>
              <a:rPr lang="en-US" altLang="ko-KR" dirty="0"/>
              <a:t> </a:t>
            </a:r>
            <a:r>
              <a:rPr lang="ko-KR" altLang="en-US" dirty="0"/>
              <a:t>수</a:t>
            </a:r>
            <a:r>
              <a:rPr lang="en-US" altLang="ko-KR" dirty="0"/>
              <a:t> </a:t>
            </a:r>
            <a:r>
              <a:rPr lang="ko-KR" altLang="en-US" dirty="0"/>
              <a:t>있음</a:t>
            </a:r>
            <a:r>
              <a:rPr lang="en-US" altLang="ko-KR"/>
              <a:t>.</a:t>
            </a:r>
            <a:endParaRPr lang="ko-KR" altLang="en-US" dirty="0"/>
          </a:p>
        </p:txBody>
      </p:sp>
      <p:pic>
        <p:nvPicPr>
          <p:cNvPr id="21" name="그림 21">
            <a:extLst>
              <a:ext uri="{FF2B5EF4-FFF2-40B4-BE49-F238E27FC236}">
                <a16:creationId xmlns:a16="http://schemas.microsoft.com/office/drawing/2014/main" id="{9E08C1CB-D1B1-E544-A8F6-ADBF89C6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976" y="3232053"/>
            <a:ext cx="3134135" cy="1828800"/>
          </a:xfrm>
          <a:prstGeom prst="rect">
            <a:avLst/>
          </a:prstGeom>
        </p:spPr>
      </p:pic>
      <p:pic>
        <p:nvPicPr>
          <p:cNvPr id="22" name="그림 22">
            <a:extLst>
              <a:ext uri="{FF2B5EF4-FFF2-40B4-BE49-F238E27FC236}">
                <a16:creationId xmlns:a16="http://schemas.microsoft.com/office/drawing/2014/main" id="{79C2F2BD-5329-A64D-989C-E1A63D344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976" y="5060853"/>
            <a:ext cx="2982069" cy="17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05780" y="172718"/>
            <a:ext cx="5121421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 err="1"/>
              <a:t>오미야게</a:t>
            </a:r>
            <a:r>
              <a:rPr kumimoji="1" lang="ko-KR" altLang="en-US" sz="4000" dirty="0"/>
              <a:t> 랭킹</a:t>
            </a:r>
            <a:r>
              <a:rPr kumimoji="1" lang="en-US" altLang="ko-KR" sz="4000" dirty="0"/>
              <a:t> TOP5</a:t>
            </a:r>
            <a:endParaRPr kumimoji="1" lang="ko-Kore-KR" altLang="en-US" sz="4000" dirty="0"/>
          </a:p>
        </p:txBody>
      </p:sp>
      <p:pic>
        <p:nvPicPr>
          <p:cNvPr id="44" name="내용 개체 틀 11">
            <a:extLst>
              <a:ext uri="{FF2B5EF4-FFF2-40B4-BE49-F238E27FC236}">
                <a16:creationId xmlns:a16="http://schemas.microsoft.com/office/drawing/2014/main" id="{42CFA3D1-9B7D-F441-A966-DEA20AA7C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1" t="56887" r="29352" b="29011"/>
          <a:stretch/>
        </p:blipFill>
        <p:spPr>
          <a:xfrm>
            <a:off x="781202" y="1451935"/>
            <a:ext cx="2215651" cy="1977065"/>
          </a:xfrm>
          <a:prstGeom prst="rect">
            <a:avLst/>
          </a:prstGeom>
        </p:spPr>
      </p:pic>
      <p:sp>
        <p:nvSpPr>
          <p:cNvPr id="45" name="모서리가 둥근 사각형 설명선[R] 44">
            <a:extLst>
              <a:ext uri="{FF2B5EF4-FFF2-40B4-BE49-F238E27FC236}">
                <a16:creationId xmlns:a16="http://schemas.microsoft.com/office/drawing/2014/main" id="{F4E97831-5733-834E-A73B-7EF859AFCA8A}"/>
              </a:ext>
            </a:extLst>
          </p:cNvPr>
          <p:cNvSpPr/>
          <p:nvPr/>
        </p:nvSpPr>
        <p:spPr>
          <a:xfrm>
            <a:off x="2996853" y="2049915"/>
            <a:ext cx="1232899" cy="965771"/>
          </a:xfrm>
          <a:prstGeom prst="wedgeRoundRectCallout">
            <a:avLst>
              <a:gd name="adj1" fmla="val -140833"/>
              <a:gd name="adj2" fmla="val 18883"/>
              <a:gd name="adj3" fmla="val 16667"/>
            </a:avLst>
          </a:prstGeom>
          <a:solidFill>
            <a:srgbClr val="73FEF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chemeClr val="tx1"/>
                </a:solidFill>
              </a:rPr>
              <a:t>と</a:t>
            </a:r>
            <a:r>
              <a:rPr kumimoji="1" lang="en-US" altLang="en-US" dirty="0">
                <a:solidFill>
                  <a:schemeClr val="tx1"/>
                </a:solidFill>
              </a:rPr>
              <a:t>きょうばなな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9D30E-FD55-D343-8607-BFB66A0F8B65}"/>
              </a:ext>
            </a:extLst>
          </p:cNvPr>
          <p:cNvSpPr txBox="1"/>
          <p:nvPr/>
        </p:nvSpPr>
        <p:spPr>
          <a:xfrm>
            <a:off x="2996853" y="15941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도쿄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53D0F-AD61-F946-A9D1-3CBBF74AA7F2}"/>
              </a:ext>
            </a:extLst>
          </p:cNvPr>
          <p:cNvSpPr txBox="1"/>
          <p:nvPr/>
        </p:nvSpPr>
        <p:spPr>
          <a:xfrm>
            <a:off x="60227" y="1451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>
                <a:solidFill>
                  <a:srgbClr val="FF0000"/>
                </a:solidFill>
              </a:rPr>
              <a:t>5</a:t>
            </a:r>
            <a:r>
              <a:rPr lang="ko-KR" altLang="en-US" sz="2400">
                <a:solidFill>
                  <a:srgbClr val="FF0000"/>
                </a:solidFill>
              </a:rPr>
              <a:t>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B9909-4582-224F-A757-BA94EC4C3A85}"/>
              </a:ext>
            </a:extLst>
          </p:cNvPr>
          <p:cNvSpPr txBox="1"/>
          <p:nvPr/>
        </p:nvSpPr>
        <p:spPr>
          <a:xfrm>
            <a:off x="4224377" y="1451935"/>
            <a:ext cx="444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000" dirty="0"/>
              <a:t>바나나</a:t>
            </a:r>
            <a:r>
              <a:rPr lang="en-US" altLang="ko-KR" sz="2000" dirty="0"/>
              <a:t> </a:t>
            </a:r>
            <a:r>
              <a:rPr lang="ko-KR" altLang="en-US" sz="2000" dirty="0"/>
              <a:t>모양의</a:t>
            </a:r>
            <a:r>
              <a:rPr lang="en-US" altLang="ko-KR" sz="2000" dirty="0"/>
              <a:t> </a:t>
            </a:r>
            <a:r>
              <a:rPr lang="ko-KR" altLang="en-US" sz="2000" dirty="0"/>
              <a:t>부드러운</a:t>
            </a:r>
            <a:r>
              <a:rPr lang="en-US" altLang="ko-KR" sz="2000" dirty="0"/>
              <a:t> </a:t>
            </a:r>
            <a:r>
              <a:rPr lang="ko-KR" altLang="en-US" sz="2000" dirty="0" err="1"/>
              <a:t>빵안에</a:t>
            </a:r>
            <a:r>
              <a:rPr lang="en-US" altLang="ko-KR" sz="2000" dirty="0"/>
              <a:t> </a:t>
            </a:r>
            <a:r>
              <a:rPr lang="ko-KR" altLang="en-US" sz="2000" dirty="0"/>
              <a:t>바나나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커스터드</a:t>
            </a:r>
            <a:r>
              <a:rPr lang="en-US" altLang="ko-KR" sz="2000" dirty="0"/>
              <a:t> </a:t>
            </a:r>
            <a:r>
              <a:rPr lang="ko-KR" altLang="en-US" sz="2000" dirty="0"/>
              <a:t>크림이</a:t>
            </a:r>
            <a:r>
              <a:rPr lang="en-US" altLang="ko-KR" sz="2000" dirty="0"/>
              <a:t> </a:t>
            </a:r>
            <a:r>
              <a:rPr lang="ko-KR" altLang="en-US" sz="2000" dirty="0"/>
              <a:t>듬뿍</a:t>
            </a:r>
            <a:r>
              <a:rPr lang="en-US" altLang="ko-KR" sz="2000" dirty="0"/>
              <a:t> </a:t>
            </a:r>
            <a:r>
              <a:rPr lang="ko-KR" altLang="en-US" sz="2000" dirty="0" err="1"/>
              <a:t>들어가있음</a:t>
            </a:r>
            <a:r>
              <a:rPr lang="en-US" altLang="ko-KR" sz="20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다양한</a:t>
            </a:r>
            <a:r>
              <a:rPr lang="en-US" altLang="ko-KR" sz="2000" dirty="0"/>
              <a:t> </a:t>
            </a:r>
            <a:r>
              <a:rPr lang="ko-KR" altLang="en-US" sz="2000" dirty="0"/>
              <a:t>맛의 종류가</a:t>
            </a:r>
            <a:r>
              <a:rPr lang="en-US" altLang="ko-KR" sz="2000" dirty="0"/>
              <a:t> </a:t>
            </a:r>
            <a:r>
              <a:rPr lang="ko-KR" altLang="en-US" sz="2000" dirty="0"/>
              <a:t>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일본여행을</a:t>
            </a:r>
            <a:r>
              <a:rPr lang="en-US" altLang="ko-KR" sz="2000" dirty="0"/>
              <a:t> </a:t>
            </a:r>
            <a:r>
              <a:rPr lang="ko-KR" altLang="en-US" sz="2000" dirty="0"/>
              <a:t>다녀오면서</a:t>
            </a:r>
            <a:r>
              <a:rPr lang="en-US" altLang="ko-KR" sz="2000" dirty="0"/>
              <a:t> </a:t>
            </a:r>
            <a:r>
              <a:rPr lang="ko-KR" altLang="en-US" sz="2000" dirty="0"/>
              <a:t>사오는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오미야게의</a:t>
            </a:r>
            <a:r>
              <a:rPr lang="en-US" altLang="ko-KR" sz="2000" dirty="0"/>
              <a:t> </a:t>
            </a:r>
            <a:r>
              <a:rPr lang="ko-KR" altLang="en-US" sz="2000" dirty="0"/>
              <a:t>대표로</a:t>
            </a:r>
            <a:r>
              <a:rPr lang="en-US" altLang="ko-KR" sz="2000" dirty="0"/>
              <a:t> </a:t>
            </a:r>
            <a:r>
              <a:rPr lang="ko-KR" altLang="en-US" sz="2000" dirty="0"/>
              <a:t>불리기도</a:t>
            </a:r>
            <a:r>
              <a:rPr lang="en-US" altLang="ko-KR" sz="2000" dirty="0"/>
              <a:t> </a:t>
            </a:r>
            <a:r>
              <a:rPr lang="ko-KR" altLang="en-US" sz="2000" dirty="0"/>
              <a:t>함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4" name="그림 14">
            <a:extLst>
              <a:ext uri="{FF2B5EF4-FFF2-40B4-BE49-F238E27FC236}">
                <a16:creationId xmlns:a16="http://schemas.microsoft.com/office/drawing/2014/main" id="{69EFF29B-DFA6-4440-829C-E4DCE2487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0" t="16065" r="2455" b="13939"/>
          <a:stretch/>
        </p:blipFill>
        <p:spPr>
          <a:xfrm>
            <a:off x="6029254" y="3429000"/>
            <a:ext cx="2816679" cy="2282689"/>
          </a:xfrm>
          <a:prstGeom prst="rect">
            <a:avLst/>
          </a:prstGeom>
        </p:spPr>
      </p:pic>
      <p:pic>
        <p:nvPicPr>
          <p:cNvPr id="15" name="그림 15">
            <a:extLst>
              <a:ext uri="{FF2B5EF4-FFF2-40B4-BE49-F238E27FC236}">
                <a16:creationId xmlns:a16="http://schemas.microsoft.com/office/drawing/2014/main" id="{146204FD-A3E8-3A47-ABCA-C7B02CEB7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8" y="3429000"/>
            <a:ext cx="5591503" cy="33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C43184-DE98-764F-A4AC-49CCB039B288}"/>
              </a:ext>
            </a:extLst>
          </p:cNvPr>
          <p:cNvSpPr txBox="1"/>
          <p:nvPr/>
        </p:nvSpPr>
        <p:spPr>
          <a:xfrm>
            <a:off x="534253" y="565569"/>
            <a:ext cx="83015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ko-KR" sz="6000" dirty="0">
              <a:latin typeface="Meiryo" panose="020B060403050404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95EC2-7F2E-634C-A40E-9E0D67A55533}"/>
              </a:ext>
            </a:extLst>
          </p:cNvPr>
          <p:cNvSpPr txBox="1"/>
          <p:nvPr/>
        </p:nvSpPr>
        <p:spPr>
          <a:xfrm>
            <a:off x="401248" y="1783949"/>
            <a:ext cx="8567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남의</a:t>
            </a:r>
            <a:r>
              <a:rPr lang="en-US" altLang="ko-KR" sz="2400" dirty="0"/>
              <a:t> </a:t>
            </a:r>
            <a:r>
              <a:rPr lang="ko-KR" altLang="en-US" sz="2400" dirty="0"/>
              <a:t>집을 방문할 때 가지고 가는 선물로</a:t>
            </a:r>
            <a:r>
              <a:rPr lang="en-US" altLang="ko-KR" sz="2400" dirty="0"/>
              <a:t>, </a:t>
            </a:r>
            <a:r>
              <a:rPr lang="ko-KR" altLang="en-US" sz="2400" dirty="0"/>
              <a:t>주인에게 직접 </a:t>
            </a:r>
            <a:r>
              <a:rPr lang="ko-KR" altLang="en-US" sz="2400" dirty="0" err="1"/>
              <a:t>건네줌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유통기한이 길고 개별포장이 되어있는 양과자</a:t>
            </a:r>
            <a:r>
              <a:rPr lang="en-US" altLang="ko-KR" sz="2400" dirty="0"/>
              <a:t>,</a:t>
            </a:r>
            <a:r>
              <a:rPr lang="ko-KR" altLang="en-US" sz="2400" dirty="0"/>
              <a:t>화과자를 주로 선호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おみやげ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오미야게</a:t>
            </a:r>
            <a:r>
              <a:rPr lang="en-US" altLang="ko-KR" sz="2400" dirty="0"/>
              <a:t>)</a:t>
            </a:r>
            <a:r>
              <a:rPr lang="ko-KR" altLang="en-US" sz="2400" dirty="0"/>
              <a:t>처럼 특정 지역에서만 구할 수 있는　특산품을 선물하기도 함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21413-568E-41A7-900B-FF56D4332B29}"/>
              </a:ext>
            </a:extLst>
          </p:cNvPr>
          <p:cNvSpPr txBox="1"/>
          <p:nvPr/>
        </p:nvSpPr>
        <p:spPr>
          <a:xfrm>
            <a:off x="702949" y="666927"/>
            <a:ext cx="7964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   </a:t>
            </a:r>
            <a:r>
              <a:rPr lang="ja-JP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てみやげ </a:t>
            </a:r>
            <a:r>
              <a:rPr lang="ko-KR" altLang="en-US" sz="6000" dirty="0" err="1"/>
              <a:t>테미야게</a:t>
            </a:r>
            <a:endParaRPr lang="ko-KR" altLang="en-US" sz="6000" dirty="0"/>
          </a:p>
        </p:txBody>
      </p:sp>
      <p:pic>
        <p:nvPicPr>
          <p:cNvPr id="1026" name="Picture 2" descr="記事番号:11605/アイテムID:11769483の画像">
            <a:extLst>
              <a:ext uri="{FF2B5EF4-FFF2-40B4-BE49-F238E27FC236}">
                <a16:creationId xmlns:a16="http://schemas.microsoft.com/office/drawing/2014/main" id="{7B9ECA9F-AFBA-A62C-D861-66090A112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6466" r="6887" b="5073"/>
          <a:stretch/>
        </p:blipFill>
        <p:spPr bwMode="auto">
          <a:xfrm>
            <a:off x="0" y="4131001"/>
            <a:ext cx="3011557" cy="2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アイテムID:11769444の画像1枚目">
            <a:extLst>
              <a:ext uri="{FF2B5EF4-FFF2-40B4-BE49-F238E27FC236}">
                <a16:creationId xmlns:a16="http://schemas.microsoft.com/office/drawing/2014/main" id="{F9F5F752-AFDD-A18C-261D-B8670D646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10974" r="6347" b="10070"/>
          <a:stretch/>
        </p:blipFill>
        <p:spPr bwMode="auto">
          <a:xfrm>
            <a:off x="3011557" y="4038366"/>
            <a:ext cx="3091070" cy="28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アイテムID:11769411の画像1枚目">
            <a:extLst>
              <a:ext uri="{FF2B5EF4-FFF2-40B4-BE49-F238E27FC236}">
                <a16:creationId xmlns:a16="http://schemas.microsoft.com/office/drawing/2014/main" id="{DE327DA6-21E1-B451-A9E8-3691CFDD1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"/>
          <a:stretch/>
        </p:blipFill>
        <p:spPr bwMode="auto">
          <a:xfrm>
            <a:off x="6132445" y="4029165"/>
            <a:ext cx="3011555" cy="28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03960B-D30D-3D47-A218-8D56238F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09" y="1442075"/>
            <a:ext cx="8543780" cy="256105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en-US" dirty="0" err="1"/>
              <a:t>구하기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쉬운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물건은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피할</a:t>
            </a:r>
            <a:r>
              <a:rPr kumimoji="1" lang="en-US" altLang="en-US" dirty="0"/>
              <a:t> 것. </a:t>
            </a:r>
            <a:r>
              <a:rPr kumimoji="1" lang="en-US" altLang="en-US" dirty="0" err="1"/>
              <a:t>정성이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부족한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인상을</a:t>
            </a:r>
            <a:r>
              <a:rPr kumimoji="1" lang="en-US" altLang="en-US" dirty="0"/>
              <a:t> 줄 수 있</a:t>
            </a:r>
            <a:r>
              <a:rPr kumimoji="1" lang="ko-KR" altLang="en-US" dirty="0"/>
              <a:t>음</a:t>
            </a:r>
            <a:r>
              <a:rPr kumimoji="1" lang="en-US" altLang="en-US" dirty="0"/>
              <a:t>.</a:t>
            </a:r>
          </a:p>
          <a:p>
            <a:r>
              <a:rPr kumimoji="1" lang="en-US" altLang="en-US" dirty="0" err="1"/>
              <a:t>마음을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전달하는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한마디와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함께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선물하는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편이</a:t>
            </a:r>
            <a:r>
              <a:rPr kumimoji="1" lang="en-US" altLang="en-US" dirty="0"/>
              <a:t> 좋</a:t>
            </a:r>
            <a:r>
              <a:rPr kumimoji="1" lang="ko-KR" altLang="en-US" dirty="0"/>
              <a:t>음</a:t>
            </a:r>
            <a:r>
              <a:rPr kumimoji="1" lang="en-US" altLang="en-US" dirty="0"/>
              <a:t>.</a:t>
            </a:r>
          </a:p>
          <a:p>
            <a:r>
              <a:rPr kumimoji="1" lang="en-US" altLang="en-US" dirty="0" err="1"/>
              <a:t>너무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고가의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물건은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상대에게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오히려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부담을</a:t>
            </a:r>
            <a:r>
              <a:rPr kumimoji="1" lang="en-US" altLang="en-US" dirty="0"/>
              <a:t> 줄 수 </a:t>
            </a:r>
          </a:p>
          <a:p>
            <a:pPr marL="0" indent="0">
              <a:buNone/>
            </a:pPr>
            <a:r>
              <a:rPr kumimoji="1" lang="en-US" altLang="en-US" dirty="0" err="1"/>
              <a:t>있으므로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가볍게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준비해가는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경우라면</a:t>
            </a:r>
            <a:r>
              <a:rPr kumimoji="1" lang="en-US" altLang="en-US" dirty="0"/>
              <a:t> 1000엔에서 2000엔 </a:t>
            </a:r>
            <a:r>
              <a:rPr kumimoji="1" lang="en-US" altLang="en-US" dirty="0" err="1"/>
              <a:t>사이가</a:t>
            </a:r>
            <a:r>
              <a:rPr kumimoji="1" lang="en-US" altLang="en-US" dirty="0"/>
              <a:t> </a:t>
            </a:r>
            <a:r>
              <a:rPr kumimoji="1" lang="en-US" altLang="en-US" dirty="0" err="1"/>
              <a:t>적당</a:t>
            </a:r>
            <a:r>
              <a:rPr kumimoji="1" lang="ko-KR" altLang="en-US" dirty="0"/>
              <a:t>함</a:t>
            </a:r>
            <a:r>
              <a:rPr kumimoji="1" lang="en-US" altLang="en-US" dirty="0"/>
              <a:t>.</a:t>
            </a:r>
            <a:endParaRPr kumimoji="1" lang="ko-Kore-KR" altLang="en-US" dirty="0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621C20D6-E8B4-4740-ADE0-2F0BA7C71E31}"/>
              </a:ext>
            </a:extLst>
          </p:cNvPr>
          <p:cNvSpPr/>
          <p:nvPr/>
        </p:nvSpPr>
        <p:spPr>
          <a:xfrm>
            <a:off x="371793" y="178382"/>
            <a:ext cx="4200207" cy="10104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선물 시 주의점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4">
            <a:extLst>
              <a:ext uri="{FF2B5EF4-FFF2-40B4-BE49-F238E27FC236}">
                <a16:creationId xmlns:a16="http://schemas.microsoft.com/office/drawing/2014/main" id="{E80AF592-246D-FF4C-9781-E6B44760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37" y="4381500"/>
            <a:ext cx="2465614" cy="2476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9478FF-C18B-8440-901E-711B12F0EE33}"/>
              </a:ext>
            </a:extLst>
          </p:cNvPr>
          <p:cNvSpPr txBox="1"/>
          <p:nvPr/>
        </p:nvSpPr>
        <p:spPr>
          <a:xfrm>
            <a:off x="502026" y="2491468"/>
            <a:ext cx="8375947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3748E-BA89-4C42-AE60-2FB0326017FB}"/>
              </a:ext>
            </a:extLst>
          </p:cNvPr>
          <p:cNvSpPr txBox="1"/>
          <p:nvPr/>
        </p:nvSpPr>
        <p:spPr>
          <a:xfrm>
            <a:off x="607105" y="2315889"/>
            <a:ext cx="8118786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/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AC4AE45B-6E7C-E807-53D3-94011D8C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47" y="4381500"/>
            <a:ext cx="3282660" cy="27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05780" y="172718"/>
            <a:ext cx="8430716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선물 포장지</a:t>
            </a:r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노시가미</a:t>
            </a:r>
            <a:r>
              <a:rPr kumimoji="1" lang="en-US" altLang="ko-KR" sz="4000" dirty="0"/>
              <a:t>’</a:t>
            </a:r>
            <a:endParaRPr kumimoji="1" lang="ko-Kore-KR" alt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10F4-DE31-15E9-6900-251D0DEBB3BC}"/>
              </a:ext>
            </a:extLst>
          </p:cNvPr>
          <p:cNvSpPr txBox="1"/>
          <p:nvPr/>
        </p:nvSpPr>
        <p:spPr>
          <a:xfrm>
            <a:off x="305779" y="1411357"/>
            <a:ext cx="8351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일본인들이 다른 사람에게 선물을 할 경우 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‘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보잘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 것 없고 작은 물건이지만 저의 마음을 다 해서 드립니다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'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라는 표시로 덮는 종이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   </a:t>
            </a:r>
            <a:endParaRPr lang="en-US" altLang="ko-K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포장에 있어서도 예의를 중요시하는 일본인들의 가치관이 담겨있음</a:t>
            </a:r>
            <a:r>
              <a:rPr lang="en-US" altLang="ko-KR" sz="24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누가 무슨 이유로 선물을 보냈는지 알기 쉽게 하기 위해</a:t>
            </a:r>
            <a:r>
              <a:rPr lang="en-US" altLang="ko-KR" sz="2400" dirty="0"/>
              <a:t> </a:t>
            </a:r>
            <a:r>
              <a:rPr lang="ko-KR" altLang="en-US" sz="2400" dirty="0"/>
              <a:t>리본의 색과 모양을 달리함</a:t>
            </a:r>
            <a:r>
              <a:rPr lang="en-US" altLang="ko-KR" sz="24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2052" name="Picture 4" descr="コンビニで「のし紙」（熨斗紙）を印刷できる『マイのし紙』が ...">
            <a:extLst>
              <a:ext uri="{FF2B5EF4-FFF2-40B4-BE49-F238E27FC236}">
                <a16:creationId xmlns:a16="http://schemas.microsoft.com/office/drawing/2014/main" id="{4F55E9AE-E3D7-BCD7-4B21-4C7EEE7B3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 bwMode="auto">
          <a:xfrm>
            <a:off x="0" y="4224795"/>
            <a:ext cx="9144000" cy="24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56642" y="233550"/>
            <a:ext cx="8430716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선물 포장지</a:t>
            </a:r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노시가미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10F4-DE31-15E9-6900-251D0DEBB3BC}"/>
              </a:ext>
            </a:extLst>
          </p:cNvPr>
          <p:cNvSpPr txBox="1"/>
          <p:nvPr/>
        </p:nvSpPr>
        <p:spPr>
          <a:xfrm>
            <a:off x="4144617" y="1411357"/>
            <a:ext cx="45123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2400" dirty="0"/>
              <a:t>노시가미는 크게 세가지 부분으로 나뉨</a:t>
            </a:r>
            <a:r>
              <a:rPr lang="en-US" altLang="ko-KR" sz="2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우와가키</a:t>
            </a:r>
            <a:r>
              <a:rPr lang="en-US" altLang="ko-KR" sz="2400" dirty="0"/>
              <a:t>: </a:t>
            </a:r>
            <a:r>
              <a:rPr lang="ko-KR" altLang="en-US" sz="2400" dirty="0"/>
              <a:t>어떠한 목적으로 선물을 한 것인지 표기</a:t>
            </a:r>
            <a:endParaRPr lang="en-US" altLang="ko-KR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미즈히키</a:t>
            </a:r>
            <a:r>
              <a:rPr lang="en-US" altLang="ko-KR" sz="2400" dirty="0"/>
              <a:t>:</a:t>
            </a:r>
            <a:r>
              <a:rPr lang="ko-KR" altLang="en-US" sz="2400" dirty="0"/>
              <a:t>노시가미의 가운데 끈을 묶는 부분</a:t>
            </a:r>
            <a:endParaRPr lang="en-US" altLang="ko-KR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시타가키</a:t>
            </a:r>
            <a:r>
              <a:rPr lang="en-US" altLang="ko-KR" sz="2400" dirty="0"/>
              <a:t>: </a:t>
            </a:r>
            <a:r>
              <a:rPr lang="ko-KR" altLang="en-US" sz="2400" dirty="0"/>
              <a:t>보내는 사람의 이름</a:t>
            </a:r>
            <a:endParaRPr lang="en-US" altLang="ko-KR" sz="2400" dirty="0"/>
          </a:p>
          <a:p>
            <a:pPr algn="l"/>
            <a:endParaRPr lang="en-US" altLang="ko-K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3" name="그림 2" descr="로고이(가) 표시된 사진&#10;&#10;자동 생성된 설명">
            <a:extLst>
              <a:ext uri="{FF2B5EF4-FFF2-40B4-BE49-F238E27FC236}">
                <a16:creationId xmlns:a16="http://schemas.microsoft.com/office/drawing/2014/main" id="{D1EADBD5-F6F4-B819-E043-C4E59792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" y="1296093"/>
            <a:ext cx="4000500" cy="2876550"/>
          </a:xfrm>
          <a:prstGeom prst="rect">
            <a:avLst/>
          </a:prstGeom>
        </p:spPr>
      </p:pic>
      <p:pic>
        <p:nvPicPr>
          <p:cNvPr id="7" name="그림 6" descr="화살이(가) 표시된 사진&#10;&#10;자동 생성된 설명">
            <a:extLst>
              <a:ext uri="{FF2B5EF4-FFF2-40B4-BE49-F238E27FC236}">
                <a16:creationId xmlns:a16="http://schemas.microsoft.com/office/drawing/2014/main" id="{B11C952B-DEC2-3F79-1099-C91E27413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" y="4403170"/>
            <a:ext cx="4645809" cy="2454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63ABE-733D-4FE6-2821-978D0C8CEFE1}"/>
              </a:ext>
            </a:extLst>
          </p:cNvPr>
          <p:cNvSpPr txBox="1"/>
          <p:nvPr/>
        </p:nvSpPr>
        <p:spPr>
          <a:xfrm>
            <a:off x="487018" y="4152804"/>
            <a:ext cx="778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이 중 </a:t>
            </a:r>
            <a:r>
              <a:rPr lang="ko-KR" altLang="en-US" dirty="0" err="1"/>
              <a:t>미즈히키는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 err="1"/>
              <a:t>무스비키리</a:t>
            </a:r>
            <a:r>
              <a:rPr lang="en-US" altLang="ko-KR" dirty="0"/>
              <a:t>’</a:t>
            </a:r>
            <a:r>
              <a:rPr lang="ko-KR" altLang="en-US" dirty="0"/>
              <a:t>와 </a:t>
            </a:r>
            <a:r>
              <a:rPr lang="en-US" altLang="ko-KR" dirty="0"/>
              <a:t>‘</a:t>
            </a:r>
            <a:r>
              <a:rPr lang="ko-KR" altLang="en-US" dirty="0" err="1"/>
              <a:t>쵸무스비</a:t>
            </a:r>
            <a:r>
              <a:rPr lang="en-US" altLang="ko-KR" dirty="0"/>
              <a:t>’</a:t>
            </a:r>
            <a:r>
              <a:rPr lang="ko-KR" altLang="en-US" dirty="0"/>
              <a:t>라는 두가지 방법으로 나뉨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F9DF7-8CE8-87D7-FFCE-7EB8AD3D1B52}"/>
              </a:ext>
            </a:extLst>
          </p:cNvPr>
          <p:cNvSpPr txBox="1"/>
          <p:nvPr/>
        </p:nvSpPr>
        <p:spPr>
          <a:xfrm>
            <a:off x="4691270" y="4568756"/>
            <a:ext cx="4403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무스비키리</a:t>
            </a:r>
            <a:r>
              <a:rPr lang="en-US" altLang="ko-KR" sz="2200" dirty="0"/>
              <a:t>: </a:t>
            </a:r>
            <a:r>
              <a:rPr lang="ko-KR" altLang="en-US" sz="2200" dirty="0"/>
              <a:t>일직선으로 묶어 한번으로 </a:t>
            </a:r>
            <a:r>
              <a:rPr lang="en-US" altLang="ko-KR" sz="2200" dirty="0"/>
              <a:t>‘</a:t>
            </a:r>
            <a:r>
              <a:rPr lang="ko-KR" altLang="en-US" sz="2200" dirty="0"/>
              <a:t>끝</a:t>
            </a:r>
            <a:r>
              <a:rPr lang="en-US" altLang="ko-KR" sz="2200" dirty="0"/>
              <a:t>’</a:t>
            </a:r>
            <a:r>
              <a:rPr lang="ko-KR" altLang="en-US" sz="2200" dirty="0"/>
              <a:t>이라는 의미 조사시에 사용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쵸무스비</a:t>
            </a:r>
            <a:r>
              <a:rPr lang="en-US" altLang="ko-KR" sz="2200" dirty="0"/>
              <a:t>: </a:t>
            </a:r>
            <a:r>
              <a:rPr lang="ko-KR" altLang="en-US" sz="2200" dirty="0"/>
              <a:t>몇 번이고 다시 묶을 수 있어</a:t>
            </a:r>
            <a:r>
              <a:rPr lang="en-US" altLang="ko-KR" sz="2200" dirty="0"/>
              <a:t>, </a:t>
            </a:r>
            <a:r>
              <a:rPr lang="ko-KR" altLang="en-US" sz="2200" dirty="0"/>
              <a:t>출산</a:t>
            </a:r>
            <a:r>
              <a:rPr lang="en-US" altLang="ko-KR" sz="2200" dirty="0"/>
              <a:t>,</a:t>
            </a:r>
            <a:r>
              <a:rPr lang="ko-KR" altLang="en-US" sz="2200" dirty="0"/>
              <a:t>결혼기념일 등 반복되어도 좋은 경사시에 사용</a:t>
            </a:r>
            <a:r>
              <a:rPr lang="en-US" altLang="ko-KR" sz="2200" dirty="0"/>
              <a:t>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0211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756C58E-A6CC-06F2-7119-342CDB5F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43ACA-3B7F-5142-9741-45EF89E58ED3}"/>
              </a:ext>
            </a:extLst>
          </p:cNvPr>
          <p:cNvSpPr txBox="1"/>
          <p:nvPr/>
        </p:nvSpPr>
        <p:spPr>
          <a:xfrm>
            <a:off x="1545021" y="1915575"/>
            <a:ext cx="6505903" cy="2951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ko-Kore-KR" sz="5400" dirty="0"/>
          </a:p>
          <a:p>
            <a:pPr algn="ctr"/>
            <a:r>
              <a:rPr kumimoji="1" lang="ko-Kore-KR" altLang="en-US" sz="7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endParaRPr kumimoji="1" lang="en-US" altLang="ko-Kore-KR" sz="7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kumimoji="1" lang="ko-Kore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6579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C4EF6E-F085-7642-95CE-C79F459F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09" y="2044039"/>
            <a:ext cx="8083835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ko-KR" altLang="en-US" dirty="0"/>
              <a:t> 남의 집을 방문할 때 선물하는 것이 일반화되어 있음</a:t>
            </a:r>
            <a:endParaRPr kumimoji="1"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ko-KR" altLang="en-US" dirty="0"/>
              <a:t> 선물은 대개 비싸지 않고 실용적인 것을 준비하며 포장에도 상당히 신경 씀</a:t>
            </a:r>
            <a:endParaRPr kumimoji="1"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ko-KR" altLang="en-US" dirty="0"/>
              <a:t> 선물을 받게 되면 가까운 시일 안에 이에 대한 보답으로 답례</a:t>
            </a:r>
            <a:r>
              <a:rPr kumimoji="1" lang="en-US" altLang="ko-KR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kumimoji="1" lang="ko-Kore-KR" altLang="en-US" dirty="0">
                <a:latin typeface="Meiryo" panose="020B0604030504040204" pitchFamily="34" charset="-128"/>
              </a:rPr>
              <a:t>お返し</a:t>
            </a:r>
            <a:r>
              <a:rPr kumimoji="1" lang="en-US" altLang="ko-Kore-KR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kumimoji="1" lang="ko-KR" altLang="en-US" dirty="0"/>
              <a:t>를 함</a:t>
            </a:r>
            <a:endParaRPr kumimoji="1"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ko-KR" altLang="en-US" dirty="0"/>
              <a:t> 우리말의 </a:t>
            </a:r>
            <a:r>
              <a:rPr kumimoji="1" lang="en-US" altLang="ko-KR" dirty="0"/>
              <a:t>‘</a:t>
            </a:r>
            <a:r>
              <a:rPr kumimoji="1" lang="ko-KR" altLang="en-US" dirty="0"/>
              <a:t>선물</a:t>
            </a:r>
            <a:r>
              <a:rPr kumimoji="1" lang="en-US" altLang="ko-KR" dirty="0"/>
              <a:t>’</a:t>
            </a:r>
            <a:r>
              <a:rPr kumimoji="1" lang="ko-KR" altLang="en-US" dirty="0"/>
              <a:t>을 일본어에서는 </a:t>
            </a:r>
            <a:r>
              <a:rPr kumimoji="1" lang="ko-KR" altLang="en-US" dirty="0" err="1"/>
              <a:t>프레젠트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kumimoji="1" lang="ko-Kore-KR" altLang="en-US" dirty="0">
                <a:latin typeface="Meiryo" panose="020B0604030504040204" pitchFamily="34" charset="-128"/>
              </a:rPr>
              <a:t>プレゼント</a:t>
            </a:r>
            <a:r>
              <a:rPr kumimoji="1" lang="en-US" altLang="ko-Kore-KR" dirty="0">
                <a:latin typeface="Meiryo" panose="020B0604030504040204" pitchFamily="34" charset="-128"/>
              </a:rPr>
              <a:t>)</a:t>
            </a:r>
            <a:r>
              <a:rPr kumimoji="1" lang="en-US" altLang="ko-KR" dirty="0">
                <a:latin typeface="Meiryo" panose="020B0604030504040204" pitchFamily="34" charset="-128"/>
              </a:rPr>
              <a:t>,</a:t>
            </a:r>
            <a:r>
              <a:rPr kumimoji="1" lang="ko-KR" altLang="en-US" dirty="0">
                <a:latin typeface="Meiryo" panose="020B0604030504040204" pitchFamily="34" charset="-128"/>
              </a:rPr>
              <a:t> </a:t>
            </a:r>
            <a:r>
              <a:rPr kumimoji="1" lang="ko-KR" altLang="en-US" dirty="0" err="1">
                <a:latin typeface="Meiryo" panose="020B0604030504040204" pitchFamily="34" charset="-128"/>
              </a:rPr>
              <a:t>오미야게</a:t>
            </a:r>
            <a:r>
              <a:rPr kumimoji="1" lang="en-US" altLang="ko-KR" dirty="0">
                <a:latin typeface="Meiryo" panose="020B0604030504040204" pitchFamily="34" charset="-128"/>
              </a:rPr>
              <a:t>(</a:t>
            </a:r>
            <a:r>
              <a:rPr kumimoji="1" lang="ko-Kore-KR" altLang="en-US" dirty="0">
                <a:latin typeface="Meiryo" panose="020B0604030504040204" pitchFamily="34" charset="-128"/>
              </a:rPr>
              <a:t>おみやげ</a:t>
            </a:r>
            <a:r>
              <a:rPr kumimoji="1" lang="en-US" altLang="ko-Kore-KR" dirty="0">
                <a:latin typeface="Meiryo" panose="020B0604030504040204" pitchFamily="34" charset="-128"/>
              </a:rPr>
              <a:t>)</a:t>
            </a:r>
            <a:r>
              <a:rPr kumimoji="1" lang="en-US" altLang="ko-KR" dirty="0">
                <a:latin typeface="Meiryo" panose="020B0604030504040204" pitchFamily="34" charset="-128"/>
              </a:rPr>
              <a:t>,</a:t>
            </a:r>
            <a:r>
              <a:rPr kumimoji="1" lang="ko-KR" altLang="en-US" dirty="0">
                <a:latin typeface="Meiryo" panose="020B0604030504040204" pitchFamily="34" charset="-128"/>
              </a:rPr>
              <a:t> </a:t>
            </a:r>
            <a:r>
              <a:rPr kumimoji="1" lang="ko-KR" altLang="en-US" dirty="0" err="1">
                <a:latin typeface="Meiryo" panose="020B0604030504040204" pitchFamily="34" charset="-128"/>
              </a:rPr>
              <a:t>오쿠리모노</a:t>
            </a:r>
            <a:r>
              <a:rPr kumimoji="1" lang="en-US" altLang="ko-KR" dirty="0">
                <a:latin typeface="Meiryo" panose="020B0604030504040204" pitchFamily="34" charset="-128"/>
              </a:rPr>
              <a:t>(</a:t>
            </a:r>
            <a:r>
              <a:rPr kumimoji="1" lang="ko-Kore-KR" altLang="en-US" dirty="0">
                <a:latin typeface="Meiryo" panose="020B0604030504040204" pitchFamily="34" charset="-128"/>
              </a:rPr>
              <a:t>おくりもの</a:t>
            </a:r>
            <a:r>
              <a:rPr kumimoji="1" lang="en-US" altLang="ko-Kore-KR" dirty="0">
                <a:latin typeface="Meiryo" panose="020B0604030504040204" pitchFamily="34" charset="-128"/>
              </a:rPr>
              <a:t>)</a:t>
            </a:r>
            <a:r>
              <a:rPr kumimoji="1" lang="ko-KR" altLang="en-US" dirty="0">
                <a:latin typeface="Meiryo" panose="020B0604030504040204" pitchFamily="34" charset="-128"/>
              </a:rPr>
              <a:t> 등으로 표현</a:t>
            </a:r>
            <a:endParaRPr kumimoji="1" lang="en-US" altLang="ko-KR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E93651F-E1CD-C040-85AE-01E8F28C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92" y="309022"/>
            <a:ext cx="1479479" cy="10459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E7DF6AD-0FEA-4A4D-A5CA-96A442B7A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39" y="182898"/>
            <a:ext cx="1852168" cy="1631444"/>
          </a:xfrm>
          <a:prstGeom prst="rect">
            <a:avLst/>
          </a:prstGeom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7F0FA3F-0D9D-4949-909A-A2B9B202971C}"/>
              </a:ext>
            </a:extLst>
          </p:cNvPr>
          <p:cNvSpPr/>
          <p:nvPr/>
        </p:nvSpPr>
        <p:spPr>
          <a:xfrm>
            <a:off x="371793" y="309022"/>
            <a:ext cx="4200207" cy="10104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선물 문화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2A378-EB66-BD66-57AC-0B723D64CEB8}"/>
              </a:ext>
            </a:extLst>
          </p:cNvPr>
          <p:cNvSpPr txBox="1"/>
          <p:nvPr/>
        </p:nvSpPr>
        <p:spPr>
          <a:xfrm>
            <a:off x="2608530" y="6165680"/>
            <a:ext cx="640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김민아</a:t>
            </a:r>
            <a:r>
              <a:rPr lang="en-US" altLang="ko-KR" sz="1400" dirty="0"/>
              <a:t>, “</a:t>
            </a:r>
            <a:r>
              <a:rPr lang="ko-KR" altLang="en-US" sz="1400" dirty="0"/>
              <a:t>일본에서 가장 중요한 선물문화</a:t>
            </a:r>
            <a:r>
              <a:rPr lang="en-US" altLang="ko-KR" sz="1400" dirty="0"/>
              <a:t>”,</a:t>
            </a:r>
            <a:r>
              <a:rPr lang="ko-KR" altLang="en-US" sz="1400" dirty="0"/>
              <a:t>시사 일본어사</a:t>
            </a:r>
            <a:r>
              <a:rPr lang="en-US" altLang="ko-KR" sz="1400" dirty="0"/>
              <a:t>(</a:t>
            </a:r>
            <a:r>
              <a:rPr lang="ko-KR" altLang="en-US" sz="1400" dirty="0"/>
              <a:t>블로그</a:t>
            </a:r>
            <a:r>
              <a:rPr lang="en-US" altLang="ko-KR" sz="1400" dirty="0"/>
              <a:t>),2013</a:t>
            </a:r>
            <a:r>
              <a:rPr lang="ko-KR" altLang="en-US" sz="1400" dirty="0"/>
              <a:t>년 </a:t>
            </a:r>
            <a:r>
              <a:rPr lang="en-US" altLang="ko-KR" sz="1400" dirty="0"/>
              <a:t>7</a:t>
            </a:r>
            <a:r>
              <a:rPr lang="ko-KR" altLang="en-US" sz="1400" dirty="0"/>
              <a:t>월 </a:t>
            </a:r>
            <a:r>
              <a:rPr lang="en-US" altLang="ko-KR" sz="1400" dirty="0"/>
              <a:t>5</a:t>
            </a:r>
            <a:r>
              <a:rPr lang="ko-KR" altLang="en-US" sz="1400" dirty="0"/>
              <a:t>일</a:t>
            </a:r>
            <a:r>
              <a:rPr lang="en-US" altLang="ko-KR" sz="1400" dirty="0"/>
              <a:t>, https://blog.naver.com/japansisa/110171473477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895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EFFE9A-A0A8-E245-A7E5-1F04461407CE}"/>
              </a:ext>
            </a:extLst>
          </p:cNvPr>
          <p:cNvSpPr txBox="1"/>
          <p:nvPr/>
        </p:nvSpPr>
        <p:spPr>
          <a:xfrm>
            <a:off x="660668" y="1728739"/>
            <a:ext cx="83015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ko-Kore-KR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プレゼント</a:t>
            </a:r>
            <a:r>
              <a:rPr kumimoji="1" lang="ko-KR" altLang="en-US" sz="6000" dirty="0">
                <a:latin typeface="Meiryo" panose="020B0604030504040204" pitchFamily="34" charset="-128"/>
              </a:rPr>
              <a:t> </a:t>
            </a:r>
            <a:r>
              <a:rPr kumimoji="1" lang="ko-KR" altLang="en-US" sz="6000" dirty="0" err="1">
                <a:latin typeface="Meiryo" panose="020B0604030504040204" pitchFamily="34" charset="-128"/>
              </a:rPr>
              <a:t>프레젠트</a:t>
            </a:r>
            <a:endParaRPr kumimoji="1" lang="en-US" altLang="ko-KR" sz="6000" dirty="0">
              <a:latin typeface="Meiryo" panose="020B060403050404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3E7B2-1454-334B-BC47-FDE6EBCC3AD8}"/>
              </a:ext>
            </a:extLst>
          </p:cNvPr>
          <p:cNvSpPr txBox="1"/>
          <p:nvPr/>
        </p:nvSpPr>
        <p:spPr>
          <a:xfrm>
            <a:off x="660668" y="3045051"/>
            <a:ext cx="83015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ko-Kore-KR" altLang="en-US" sz="6000" dirty="0">
                <a:latin typeface="+mn-ea"/>
              </a:rPr>
              <a:t>おくりもの</a:t>
            </a:r>
            <a:r>
              <a:rPr kumimoji="1" lang="ko-KR" altLang="en-US" sz="6000">
                <a:latin typeface="Meiryo" panose="020B0604030504040204" pitchFamily="34" charset="-128"/>
              </a:rPr>
              <a:t> 오쿠리모노</a:t>
            </a:r>
            <a:endParaRPr kumimoji="1" lang="ko-Kore-KR" altLang="en-US" sz="6000" dirty="0">
              <a:solidFill>
                <a:srgbClr val="FF0000"/>
              </a:solidFill>
              <a:latin typeface="Meiryo" panose="020B0604030504040204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B23A98-AA32-0C43-A5B7-BD7B15EFC530}"/>
              </a:ext>
            </a:extLst>
          </p:cNvPr>
          <p:cNvSpPr txBox="1"/>
          <p:nvPr/>
        </p:nvSpPr>
        <p:spPr>
          <a:xfrm>
            <a:off x="660668" y="4424674"/>
            <a:ext cx="81302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ko-Kore-KR" altLang="en-US" sz="6000" dirty="0">
                <a:latin typeface="+mn-ea"/>
              </a:rPr>
              <a:t>おみやげ</a:t>
            </a:r>
            <a:r>
              <a:rPr kumimoji="1" lang="ko-KR" altLang="en-US" sz="6000" dirty="0">
                <a:latin typeface="Meiryo" panose="020B0604030504040204" pitchFamily="34" charset="-128"/>
              </a:rPr>
              <a:t> </a:t>
            </a:r>
            <a:r>
              <a:rPr kumimoji="1" lang="ko-KR" altLang="en-US" sz="6000" dirty="0" err="1">
                <a:latin typeface="Meiryo" panose="020B0604030504040204" pitchFamily="34" charset="-128"/>
              </a:rPr>
              <a:t>오미야게</a:t>
            </a:r>
            <a:endParaRPr kumimoji="1" lang="ko-Kore-KR" altLang="en-US" sz="6000" dirty="0">
              <a:solidFill>
                <a:srgbClr val="FF0000"/>
              </a:solidFill>
              <a:latin typeface="Meiryo" panose="020B0604030504040204" pitchFamily="34" charset="-128"/>
            </a:endParaRPr>
          </a:p>
        </p:txBody>
      </p:sp>
      <p:sp>
        <p:nvSpPr>
          <p:cNvPr id="36" name="모서리가 둥근 직사각형 35">
            <a:extLst>
              <a:ext uri="{FF2B5EF4-FFF2-40B4-BE49-F238E27FC236}">
                <a16:creationId xmlns:a16="http://schemas.microsoft.com/office/drawing/2014/main" id="{6E8B1FBE-DBE6-2C44-9FE7-E91D271D2775}"/>
              </a:ext>
            </a:extLst>
          </p:cNvPr>
          <p:cNvSpPr/>
          <p:nvPr/>
        </p:nvSpPr>
        <p:spPr>
          <a:xfrm>
            <a:off x="282695" y="289629"/>
            <a:ext cx="3492891" cy="10156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선물의 종류 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8E1CC0ED-E931-FD49-A85E-C6B268B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1" y="179641"/>
            <a:ext cx="1394672" cy="1492685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87F02034-D3A4-F54F-8CC2-5F0A3D96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8" y="88301"/>
            <a:ext cx="1816554" cy="1612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5AC52C-067E-4D72-091D-BD01953162D5}"/>
              </a:ext>
            </a:extLst>
          </p:cNvPr>
          <p:cNvSpPr txBox="1"/>
          <p:nvPr/>
        </p:nvSpPr>
        <p:spPr>
          <a:xfrm>
            <a:off x="660668" y="5724939"/>
            <a:ext cx="774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てみやげ </a:t>
            </a:r>
            <a:r>
              <a:rPr lang="ko-KR" altLang="en-US" sz="6000" dirty="0" err="1"/>
              <a:t>테미야게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950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C43184-DE98-764F-A4AC-49CCB039B288}"/>
              </a:ext>
            </a:extLst>
          </p:cNvPr>
          <p:cNvSpPr txBox="1"/>
          <p:nvPr/>
        </p:nvSpPr>
        <p:spPr>
          <a:xfrm>
            <a:off x="534253" y="565569"/>
            <a:ext cx="83015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en-US" sz="6000" dirty="0">
                <a:latin typeface="Meiryo" panose="020B0604030504040204" pitchFamily="34" charset="-128"/>
              </a:rPr>
              <a:t> </a:t>
            </a:r>
            <a:r>
              <a:rPr kumimoji="1" lang="ko-Kore-KR" altLang="en-US" sz="6000" dirty="0">
                <a:latin typeface="Meiryo" panose="020B0604030504040204" pitchFamily="34" charset="-128"/>
              </a:rPr>
              <a:t>プレゼント</a:t>
            </a:r>
            <a:r>
              <a:rPr kumimoji="1" lang="ko-KR" altLang="en-US" sz="6000">
                <a:latin typeface="Meiryo" panose="020B0604030504040204" pitchFamily="34" charset="-128"/>
              </a:rPr>
              <a:t> </a:t>
            </a:r>
            <a:r>
              <a:rPr kumimoji="1" lang="ko-KR" altLang="en-US" sz="6000" dirty="0" err="1">
                <a:latin typeface="Meiryo" panose="020B0604030504040204" pitchFamily="34" charset="-128"/>
              </a:rPr>
              <a:t>프레젠트</a:t>
            </a:r>
            <a:endParaRPr kumimoji="1" lang="en-US" altLang="ko-KR" sz="6000" dirty="0">
              <a:latin typeface="Meiryo" panose="020B060403050404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95EC2-7F2E-634C-A40E-9E0D67A55533}"/>
              </a:ext>
            </a:extLst>
          </p:cNvPr>
          <p:cNvSpPr txBox="1"/>
          <p:nvPr/>
        </p:nvSpPr>
        <p:spPr>
          <a:xfrm>
            <a:off x="401248" y="1783949"/>
            <a:ext cx="8567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생일이나</a:t>
            </a:r>
            <a:r>
              <a:rPr lang="en-US" altLang="ko-KR" sz="2400" dirty="0"/>
              <a:t> </a:t>
            </a:r>
            <a:r>
              <a:rPr lang="ko-KR" altLang="en-US" sz="2400" dirty="0"/>
              <a:t>크리스마스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밸런타인데이등</a:t>
            </a:r>
            <a:r>
              <a:rPr lang="en-US" altLang="ko-KR" sz="2400" dirty="0"/>
              <a:t> </a:t>
            </a:r>
            <a:r>
              <a:rPr lang="ko-KR" altLang="en-US" sz="2400" dirty="0"/>
              <a:t>특별한</a:t>
            </a:r>
            <a:r>
              <a:rPr lang="en-US" altLang="ko-KR" sz="2400" dirty="0"/>
              <a:t> </a:t>
            </a:r>
            <a:r>
              <a:rPr lang="ko-KR" altLang="en-US" sz="2400" dirty="0"/>
              <a:t>날이나</a:t>
            </a:r>
            <a:r>
              <a:rPr lang="en-US" altLang="ko-KR" sz="2400" dirty="0"/>
              <a:t> </a:t>
            </a:r>
            <a:r>
              <a:rPr lang="ko-KR" altLang="en-US" sz="2400" dirty="0"/>
              <a:t>기념일에</a:t>
            </a:r>
            <a:r>
              <a:rPr lang="en-US" altLang="ko-KR" sz="2400" dirty="0"/>
              <a:t> </a:t>
            </a:r>
            <a:r>
              <a:rPr lang="ko-KR" altLang="en-US" sz="2400" dirty="0"/>
              <a:t>하는</a:t>
            </a:r>
            <a:r>
              <a:rPr lang="en-US" altLang="ko-KR" sz="2400" dirty="0"/>
              <a:t> </a:t>
            </a:r>
            <a:r>
              <a:rPr lang="ko-KR" altLang="en-US" sz="2400" dirty="0"/>
              <a:t>선물을</a:t>
            </a:r>
            <a:r>
              <a:rPr lang="en-US" altLang="ko-KR" sz="2400" dirty="0"/>
              <a:t> ‘</a:t>
            </a:r>
            <a:r>
              <a:rPr lang="ko-KR" altLang="en-US" sz="2400" dirty="0" err="1"/>
              <a:t>프레젠트</a:t>
            </a:r>
            <a:r>
              <a:rPr lang="en-US" altLang="ko-KR" sz="2400" dirty="0"/>
              <a:t>＇</a:t>
            </a:r>
            <a:r>
              <a:rPr lang="ko-KR" altLang="en-US" sz="2400" dirty="0"/>
              <a:t>라고</a:t>
            </a:r>
            <a:r>
              <a:rPr lang="en-US" altLang="ko-KR" sz="2400" dirty="0"/>
              <a:t> </a:t>
            </a:r>
            <a:r>
              <a:rPr lang="ko-KR" altLang="en-US" sz="2400" dirty="0"/>
              <a:t>함</a:t>
            </a:r>
            <a:r>
              <a:rPr lang="en-US" altLang="ko-KR" sz="24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입학</a:t>
            </a:r>
            <a:r>
              <a:rPr lang="en-US" altLang="ko-KR" sz="2400" dirty="0"/>
              <a:t>, </a:t>
            </a:r>
            <a:r>
              <a:rPr lang="ko-KR" altLang="en-US" sz="2400" dirty="0"/>
              <a:t>졸업</a:t>
            </a:r>
            <a:r>
              <a:rPr lang="en-US" altLang="ko-KR" sz="2400" dirty="0"/>
              <a:t>, </a:t>
            </a:r>
            <a:r>
              <a:rPr lang="ko-KR" altLang="en-US" sz="2400" dirty="0"/>
              <a:t>결혼</a:t>
            </a:r>
            <a:r>
              <a:rPr lang="en-US" altLang="ko-KR" sz="2400" dirty="0"/>
              <a:t> </a:t>
            </a:r>
            <a:r>
              <a:rPr lang="ko-KR" altLang="en-US" sz="2400" dirty="0"/>
              <a:t>등</a:t>
            </a:r>
            <a:r>
              <a:rPr lang="en-US" altLang="ko-KR" sz="2400" dirty="0"/>
              <a:t> </a:t>
            </a:r>
            <a:r>
              <a:rPr lang="ko-KR" altLang="en-US" sz="2400" dirty="0"/>
              <a:t>경사스러운</a:t>
            </a:r>
            <a:r>
              <a:rPr lang="en-US" altLang="ko-KR" sz="2400" dirty="0"/>
              <a:t> </a:t>
            </a:r>
            <a:r>
              <a:rPr lang="ko-KR" altLang="en-US" sz="2400" dirty="0"/>
              <a:t>날에</a:t>
            </a:r>
            <a:r>
              <a:rPr lang="en-US" altLang="ko-KR" sz="2400" dirty="0"/>
              <a:t> </a:t>
            </a:r>
            <a:r>
              <a:rPr lang="ko-KR" altLang="en-US" sz="2400" dirty="0"/>
              <a:t>주는</a:t>
            </a:r>
            <a:r>
              <a:rPr lang="en-US" altLang="ko-KR" sz="2400" dirty="0"/>
              <a:t> </a:t>
            </a:r>
            <a:r>
              <a:rPr lang="ko-KR" altLang="en-US" sz="2400" dirty="0"/>
              <a:t>선물은</a:t>
            </a:r>
            <a:r>
              <a:rPr lang="en-US" altLang="ko-KR" sz="2400" dirty="0"/>
              <a:t> </a:t>
            </a:r>
            <a:r>
              <a:rPr lang="ko-KR" altLang="en-US" sz="2400" dirty="0"/>
              <a:t>入学祝い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にゅうがくいわい</a:t>
            </a:r>
            <a:r>
              <a:rPr lang="en-US" altLang="ko-KR" sz="2400" dirty="0"/>
              <a:t>)</a:t>
            </a:r>
            <a:r>
              <a:rPr lang="ko-KR" altLang="en-US" sz="2400" dirty="0"/>
              <a:t>、結婚祝い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けっこんいわい</a:t>
            </a:r>
            <a:r>
              <a:rPr lang="en-US" altLang="ko-KR" sz="2400" dirty="0"/>
              <a:t>)</a:t>
            </a:r>
            <a:r>
              <a:rPr lang="ko-KR" altLang="en-US" sz="2400" dirty="0"/>
              <a:t>와</a:t>
            </a:r>
            <a:r>
              <a:rPr lang="en-US" altLang="ko-KR" sz="2400" dirty="0"/>
              <a:t> </a:t>
            </a:r>
            <a:r>
              <a:rPr lang="ko-KR" altLang="en-US" sz="2400" dirty="0"/>
              <a:t>같이</a:t>
            </a:r>
            <a:r>
              <a:rPr lang="en-US" altLang="ko-KR" sz="2400" dirty="0"/>
              <a:t> </a:t>
            </a:r>
            <a:r>
              <a:rPr lang="ko-KR" altLang="en-US" sz="2400" dirty="0"/>
              <a:t>뒤에</a:t>
            </a:r>
            <a:r>
              <a:rPr lang="en-US" altLang="ko-KR" sz="2400" dirty="0"/>
              <a:t> ~</a:t>
            </a:r>
            <a:r>
              <a:rPr lang="ko-KR" altLang="en-US" sz="2400" dirty="0"/>
              <a:t>祝い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いわい</a:t>
            </a:r>
            <a:r>
              <a:rPr lang="en-US" altLang="ko-KR" sz="2400" dirty="0"/>
              <a:t>)</a:t>
            </a:r>
            <a:r>
              <a:rPr lang="ko-KR" altLang="en-US" sz="2400" dirty="0"/>
              <a:t>를</a:t>
            </a:r>
            <a:r>
              <a:rPr lang="en-US" altLang="ko-KR" sz="2400" dirty="0"/>
              <a:t> </a:t>
            </a:r>
            <a:r>
              <a:rPr lang="ko-KR" altLang="en-US" sz="2400" dirty="0"/>
              <a:t>붙여</a:t>
            </a:r>
            <a:r>
              <a:rPr lang="en-US" altLang="ko-KR" sz="2400" dirty="0"/>
              <a:t> </a:t>
            </a:r>
            <a:r>
              <a:rPr lang="ko-KR" altLang="en-US" sz="2400" dirty="0"/>
              <a:t>말하기도</a:t>
            </a:r>
            <a:r>
              <a:rPr lang="en-US" altLang="ko-KR" sz="2400" dirty="0"/>
              <a:t> </a:t>
            </a:r>
            <a:r>
              <a:rPr lang="ko-KR" altLang="en-US" sz="2400" dirty="0"/>
              <a:t>함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주로 학용품</a:t>
            </a:r>
            <a:r>
              <a:rPr lang="en-US" altLang="ko-KR" sz="2400" dirty="0"/>
              <a:t>,</a:t>
            </a:r>
            <a:r>
              <a:rPr lang="ko-KR" altLang="en-US" sz="2400" dirty="0"/>
              <a:t> 장신구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인형등을</a:t>
            </a:r>
            <a:r>
              <a:rPr lang="ko-KR" altLang="en-US" sz="2400" dirty="0"/>
              <a:t> 선물함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6" name="그림 7">
            <a:extLst>
              <a:ext uri="{FF2B5EF4-FFF2-40B4-BE49-F238E27FC236}">
                <a16:creationId xmlns:a16="http://schemas.microsoft.com/office/drawing/2014/main" id="{35E07A37-2B1F-A04A-8D7D-3E3154DF6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6" r="6591" b="5451"/>
          <a:stretch/>
        </p:blipFill>
        <p:spPr>
          <a:xfrm>
            <a:off x="7079036" y="3249307"/>
            <a:ext cx="1103851" cy="1316861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446D4F22-3E1B-A54A-B34C-8DC4F7192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3" t="11291" b="5466"/>
          <a:stretch/>
        </p:blipFill>
        <p:spPr>
          <a:xfrm>
            <a:off x="3280998" y="4566168"/>
            <a:ext cx="2467348" cy="2291832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E05EFB0B-069D-2847-A912-C1D257A9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2" y="4014107"/>
            <a:ext cx="2758207" cy="2843893"/>
          </a:xfrm>
          <a:prstGeom prst="rect">
            <a:avLst/>
          </a:prstGeom>
        </p:spPr>
      </p:pic>
      <p:pic>
        <p:nvPicPr>
          <p:cNvPr id="14" name="그림 14">
            <a:extLst>
              <a:ext uri="{FF2B5EF4-FFF2-40B4-BE49-F238E27FC236}">
                <a16:creationId xmlns:a16="http://schemas.microsoft.com/office/drawing/2014/main" id="{55385D2B-379E-C144-B3A1-CEDB0ACA6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545" y="4092273"/>
            <a:ext cx="2758207" cy="27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FAF8AC-4776-014F-AA80-ADD1E3282DEA}"/>
              </a:ext>
            </a:extLst>
          </p:cNvPr>
          <p:cNvSpPr txBox="1"/>
          <p:nvPr/>
        </p:nvSpPr>
        <p:spPr>
          <a:xfrm>
            <a:off x="513707" y="505566"/>
            <a:ext cx="81165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ko-Kore-KR" altLang="en-US" sz="6000" dirty="0">
                <a:latin typeface="Meiryo" panose="020B0604030504040204" pitchFamily="34" charset="-128"/>
              </a:rPr>
              <a:t>おくりもの</a:t>
            </a:r>
            <a:r>
              <a:rPr kumimoji="1" lang="ko-KR" altLang="en-US" sz="6000" dirty="0">
                <a:latin typeface="Meiryo" panose="020B0604030504040204" pitchFamily="34" charset="-128"/>
              </a:rPr>
              <a:t> </a:t>
            </a:r>
            <a:r>
              <a:rPr kumimoji="1" lang="ko-KR" altLang="en-US" sz="6000" dirty="0" err="1">
                <a:latin typeface="Meiryo" panose="020B0604030504040204" pitchFamily="34" charset="-128"/>
              </a:rPr>
              <a:t>오쿠리모노</a:t>
            </a:r>
            <a:endParaRPr kumimoji="1" lang="ko-Kore-KR" altLang="en-US" sz="6000" dirty="0">
              <a:solidFill>
                <a:srgbClr val="FF0000"/>
              </a:solidFill>
              <a:latin typeface="Meiryo" panose="020B060403050404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4E5B-D510-5748-95A9-20977C6567F1}"/>
              </a:ext>
            </a:extLst>
          </p:cNvPr>
          <p:cNvSpPr txBox="1"/>
          <p:nvPr/>
        </p:nvSpPr>
        <p:spPr>
          <a:xfrm>
            <a:off x="513707" y="1617953"/>
            <a:ext cx="811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설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おしょがつ</a:t>
            </a:r>
            <a:r>
              <a:rPr lang="en-US" altLang="ko-KR" sz="2400" dirty="0"/>
              <a:t>)</a:t>
            </a:r>
            <a:r>
              <a:rPr lang="ko-KR" altLang="en-US" sz="2400" dirty="0"/>
              <a:t>이나</a:t>
            </a:r>
            <a:r>
              <a:rPr lang="en-US" altLang="ko-KR" sz="2400" dirty="0"/>
              <a:t> </a:t>
            </a:r>
            <a:r>
              <a:rPr lang="ko-KR" altLang="en-US" sz="2400" dirty="0"/>
              <a:t>오본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おぼん</a:t>
            </a:r>
            <a:r>
              <a:rPr lang="en-US" altLang="ko-KR" sz="2400" dirty="0"/>
              <a:t>)</a:t>
            </a:r>
            <a:r>
              <a:rPr lang="ko-KR" altLang="en-US" sz="2400" dirty="0"/>
              <a:t>과</a:t>
            </a:r>
            <a:r>
              <a:rPr lang="en-US" altLang="ko-KR" sz="2400" dirty="0"/>
              <a:t> </a:t>
            </a:r>
            <a:r>
              <a:rPr lang="ko-KR" altLang="en-US" sz="2400" dirty="0"/>
              <a:t>같은</a:t>
            </a:r>
            <a:r>
              <a:rPr lang="en-US" altLang="ko-KR" sz="2400" dirty="0"/>
              <a:t> </a:t>
            </a:r>
            <a:r>
              <a:rPr lang="ko-KR" altLang="en-US" sz="2400" dirty="0"/>
              <a:t>명절</a:t>
            </a:r>
            <a:r>
              <a:rPr lang="en-US" altLang="ko-KR" sz="2400" dirty="0"/>
              <a:t>, </a:t>
            </a:r>
            <a:r>
              <a:rPr lang="ko-KR" altLang="en-US" sz="2400" dirty="0"/>
              <a:t>결혼식이나</a:t>
            </a:r>
            <a:r>
              <a:rPr lang="en-US" altLang="ko-KR" sz="2400" dirty="0"/>
              <a:t> </a:t>
            </a:r>
            <a:r>
              <a:rPr lang="ko-KR" altLang="en-US" sz="2400" dirty="0"/>
              <a:t>장례식</a:t>
            </a:r>
            <a:r>
              <a:rPr lang="en-US" altLang="ko-KR" sz="2400" dirty="0"/>
              <a:t> </a:t>
            </a:r>
            <a:r>
              <a:rPr lang="ko-KR" altLang="en-US" sz="2400" dirty="0"/>
              <a:t>후</a:t>
            </a:r>
            <a:r>
              <a:rPr lang="en-US" altLang="ko-KR" sz="2400" dirty="0"/>
              <a:t> </a:t>
            </a:r>
            <a:r>
              <a:rPr lang="ko-KR" altLang="en-US" sz="2400" dirty="0"/>
              <a:t>격식을</a:t>
            </a:r>
            <a:r>
              <a:rPr lang="en-US" altLang="ko-KR" sz="2400" dirty="0"/>
              <a:t> </a:t>
            </a:r>
            <a:r>
              <a:rPr lang="ko-KR" altLang="en-US" sz="2400" dirty="0"/>
              <a:t>갖춰</a:t>
            </a:r>
            <a:r>
              <a:rPr lang="en-US" altLang="ko-KR" sz="2400" dirty="0"/>
              <a:t> </a:t>
            </a:r>
            <a:r>
              <a:rPr lang="ko-KR" altLang="en-US" sz="2400" dirty="0"/>
              <a:t>건네는</a:t>
            </a:r>
            <a:r>
              <a:rPr lang="en-US" altLang="ko-KR" sz="2400" dirty="0"/>
              <a:t> </a:t>
            </a:r>
            <a:r>
              <a:rPr lang="ko-KR" altLang="en-US" sz="2400" dirty="0"/>
              <a:t>선물을</a:t>
            </a:r>
            <a:r>
              <a:rPr lang="en-US" altLang="ko-KR" sz="2400" dirty="0"/>
              <a:t> ‘</a:t>
            </a:r>
            <a:r>
              <a:rPr lang="ko-KR" altLang="en-US" sz="2400" dirty="0" err="1"/>
              <a:t>おくりもの</a:t>
            </a:r>
            <a:r>
              <a:rPr lang="en-US" altLang="ko-KR" sz="2400" dirty="0"/>
              <a:t>’</a:t>
            </a:r>
            <a:r>
              <a:rPr lang="ko-KR" altLang="en-US" sz="2400" dirty="0"/>
              <a:t>라고</a:t>
            </a:r>
            <a:r>
              <a:rPr lang="en-US" altLang="ko-KR" sz="2400" dirty="0"/>
              <a:t> </a:t>
            </a:r>
            <a:r>
              <a:rPr lang="ko-KR" altLang="en-US" sz="2400" dirty="0"/>
              <a:t>함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또한</a:t>
            </a:r>
            <a:r>
              <a:rPr lang="en-US" altLang="ko-KR" sz="2400" dirty="0"/>
              <a:t>, </a:t>
            </a:r>
            <a:r>
              <a:rPr lang="ko-KR" altLang="en-US" sz="2400" dirty="0"/>
              <a:t>평소</a:t>
            </a:r>
            <a:r>
              <a:rPr lang="en-US" altLang="ko-KR" sz="2400" dirty="0"/>
              <a:t> </a:t>
            </a:r>
            <a:r>
              <a:rPr lang="ko-KR" altLang="en-US" sz="2400" dirty="0"/>
              <a:t>은혜에</a:t>
            </a:r>
            <a:r>
              <a:rPr lang="en-US" altLang="ko-KR" sz="2400" dirty="0"/>
              <a:t> </a:t>
            </a:r>
            <a:r>
              <a:rPr lang="ko-KR" altLang="en-US" sz="2400" dirty="0"/>
              <a:t>감사하여 연말에 보내는 선물을 </a:t>
            </a:r>
            <a:r>
              <a:rPr lang="en-US" altLang="ko-KR" sz="2400" dirty="0"/>
              <a:t> </a:t>
            </a:r>
            <a:r>
              <a:rPr lang="ko-KR" altLang="en-US" sz="2400" dirty="0" err="1"/>
              <a:t>오세이보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おせいぼ</a:t>
            </a:r>
            <a:r>
              <a:rPr lang="en-US" altLang="ko-KR" sz="2400" dirty="0"/>
              <a:t>), </a:t>
            </a:r>
            <a:r>
              <a:rPr lang="ko-KR" altLang="en-US" sz="2400" dirty="0"/>
              <a:t>무더운</a:t>
            </a:r>
            <a:r>
              <a:rPr lang="en-US" altLang="ko-KR" sz="2400" dirty="0"/>
              <a:t> </a:t>
            </a:r>
            <a:r>
              <a:rPr lang="ko-KR" altLang="en-US" sz="2400" dirty="0"/>
              <a:t>여름에</a:t>
            </a:r>
            <a:r>
              <a:rPr lang="en-US" altLang="ko-KR" sz="2400" dirty="0"/>
              <a:t> </a:t>
            </a:r>
            <a:r>
              <a:rPr lang="ko-KR" altLang="en-US" sz="2400" dirty="0"/>
              <a:t>보내는 </a:t>
            </a:r>
            <a:r>
              <a:rPr lang="ko-KR" altLang="en-US" sz="2400" dirty="0" err="1"/>
              <a:t>오추겐</a:t>
            </a:r>
            <a:r>
              <a:rPr lang="en-US" altLang="ko-KR" sz="2400" dirty="0"/>
              <a:t>(</a:t>
            </a:r>
            <a:r>
              <a:rPr lang="ko-KR" altLang="en-US" sz="2400" dirty="0" err="1"/>
              <a:t>おちゅうげん</a:t>
            </a:r>
            <a:r>
              <a:rPr lang="en-US" altLang="ko-KR" sz="2400" dirty="0"/>
              <a:t>)</a:t>
            </a:r>
            <a:r>
              <a:rPr lang="ko-KR" altLang="en-US" sz="2400" dirty="0"/>
              <a:t>도 있음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주로 생활용품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식료품등을</a:t>
            </a:r>
            <a:r>
              <a:rPr lang="ko-KR" altLang="en-US" sz="2400" dirty="0"/>
              <a:t> 선물함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algn="l"/>
            <a:r>
              <a:rPr lang="ko-KR" altLang="en-US" sz="2400" dirty="0"/>
              <a:t>    </a:t>
            </a:r>
            <a:endParaRPr lang="en-US" altLang="ko-KR" sz="2400" dirty="0"/>
          </a:p>
        </p:txBody>
      </p:sp>
      <p:pic>
        <p:nvPicPr>
          <p:cNvPr id="8" name="그림 8">
            <a:extLst>
              <a:ext uri="{FF2B5EF4-FFF2-40B4-BE49-F238E27FC236}">
                <a16:creationId xmlns:a16="http://schemas.microsoft.com/office/drawing/2014/main" id="{0263C34D-72E6-7547-ABC3-74794A88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1881"/>
            <a:ext cx="2952750" cy="2196119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F01FD5BB-9985-7840-B11F-B1EEAF69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71" y="4842667"/>
            <a:ext cx="1849534" cy="2015332"/>
          </a:xfrm>
          <a:prstGeom prst="rect">
            <a:avLst/>
          </a:prstGeom>
        </p:spPr>
      </p:pic>
      <p:pic>
        <p:nvPicPr>
          <p:cNvPr id="10" name="그림 10">
            <a:extLst>
              <a:ext uri="{FF2B5EF4-FFF2-40B4-BE49-F238E27FC236}">
                <a16:creationId xmlns:a16="http://schemas.microsoft.com/office/drawing/2014/main" id="{5350BCB5-6C3C-6947-8E1D-23E73EB0F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605" y="4661880"/>
            <a:ext cx="1547239" cy="2196119"/>
          </a:xfrm>
          <a:prstGeom prst="rect">
            <a:avLst/>
          </a:prstGeom>
        </p:spPr>
      </p:pic>
      <p:pic>
        <p:nvPicPr>
          <p:cNvPr id="11" name="그림 11">
            <a:extLst>
              <a:ext uri="{FF2B5EF4-FFF2-40B4-BE49-F238E27FC236}">
                <a16:creationId xmlns:a16="http://schemas.microsoft.com/office/drawing/2014/main" id="{0E6E968F-E57F-7E4F-903D-3F4B00A19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4950608"/>
            <a:ext cx="2724510" cy="190739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4C474A-C363-B4FD-5D5D-B5EF801B1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605" y="2963722"/>
            <a:ext cx="1645273" cy="17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642E15-A31F-AF4B-9C4E-EAC0913E6541}"/>
              </a:ext>
            </a:extLst>
          </p:cNvPr>
          <p:cNvSpPr txBox="1"/>
          <p:nvPr/>
        </p:nvSpPr>
        <p:spPr>
          <a:xfrm>
            <a:off x="628650" y="450208"/>
            <a:ext cx="796247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en-US" sz="6000" dirty="0">
                <a:latin typeface="Meiryo" panose="020B0604030504040204" pitchFamily="34" charset="-128"/>
              </a:rPr>
              <a:t>  </a:t>
            </a:r>
            <a:r>
              <a:rPr kumimoji="1" lang="ko-Kore-KR" altLang="en-US" sz="6000" dirty="0">
                <a:latin typeface="Meiryo" panose="020B0604030504040204" pitchFamily="34" charset="-128"/>
              </a:rPr>
              <a:t>おみやげ</a:t>
            </a:r>
            <a:r>
              <a:rPr kumimoji="1" lang="ko-KR" altLang="en-US" sz="6000">
                <a:latin typeface="Meiryo" panose="020B0604030504040204" pitchFamily="34" charset="-128"/>
              </a:rPr>
              <a:t> </a:t>
            </a:r>
            <a:r>
              <a:rPr kumimoji="1" lang="ko-KR" altLang="en-US" sz="6000" dirty="0" err="1">
                <a:latin typeface="Meiryo" panose="020B0604030504040204" pitchFamily="34" charset="-128"/>
              </a:rPr>
              <a:t>오미야게</a:t>
            </a:r>
            <a:endParaRPr kumimoji="1" lang="ko-Kore-KR" altLang="en-US" sz="6000" dirty="0">
              <a:solidFill>
                <a:srgbClr val="FF0000"/>
              </a:solidFill>
              <a:latin typeface="Meiryo" panose="020B060403050404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ABDE3-3869-1543-AE4B-BBA6DF2B9634}"/>
              </a:ext>
            </a:extLst>
          </p:cNvPr>
          <p:cNvSpPr txBox="1"/>
          <p:nvPr/>
        </p:nvSpPr>
        <p:spPr>
          <a:xfrm>
            <a:off x="509073" y="1610184"/>
            <a:ext cx="8125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여행이나</a:t>
            </a:r>
            <a:r>
              <a:rPr lang="en-US" altLang="ko-KR" sz="2400" dirty="0"/>
              <a:t> </a:t>
            </a:r>
            <a:r>
              <a:rPr lang="ko-KR" altLang="en-US" sz="2400" dirty="0"/>
              <a:t>출장을</a:t>
            </a:r>
            <a:r>
              <a:rPr lang="en-US" altLang="ko-KR" sz="2400" dirty="0"/>
              <a:t> </a:t>
            </a:r>
            <a:r>
              <a:rPr lang="ko-KR" altLang="en-US" sz="2400" dirty="0"/>
              <a:t>다녀와서</a:t>
            </a:r>
            <a:r>
              <a:rPr lang="en-US" altLang="ko-KR" sz="2400" dirty="0"/>
              <a:t> </a:t>
            </a:r>
            <a:r>
              <a:rPr lang="ko-KR" altLang="en-US" sz="2400" dirty="0"/>
              <a:t>기념으로</a:t>
            </a:r>
            <a:r>
              <a:rPr lang="en-US" altLang="ko-KR" sz="2400" dirty="0"/>
              <a:t> </a:t>
            </a:r>
            <a:r>
              <a:rPr lang="ko-KR" altLang="en-US" sz="2400" dirty="0"/>
              <a:t>건네는</a:t>
            </a:r>
            <a:r>
              <a:rPr lang="en-US" altLang="ko-KR" sz="2400" dirty="0"/>
              <a:t> </a:t>
            </a:r>
            <a:r>
              <a:rPr lang="ko-KR" altLang="en-US" sz="2400" dirty="0"/>
              <a:t>그</a:t>
            </a:r>
            <a:r>
              <a:rPr lang="en-US" altLang="ko-KR" sz="2400" dirty="0"/>
              <a:t> </a:t>
            </a:r>
            <a:r>
              <a:rPr lang="ko-KR" altLang="en-US" sz="2400" dirty="0"/>
              <a:t>지방의</a:t>
            </a:r>
            <a:r>
              <a:rPr lang="en-US" altLang="ko-KR" sz="2400" dirty="0"/>
              <a:t> </a:t>
            </a:r>
            <a:r>
              <a:rPr lang="ko-KR" altLang="en-US" sz="2400" dirty="0"/>
              <a:t>특산물을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おみやげ</a:t>
            </a:r>
            <a:r>
              <a:rPr lang="en-US" altLang="ko-KR" sz="2400" dirty="0"/>
              <a:t>’</a:t>
            </a:r>
            <a:r>
              <a:rPr lang="ko-KR" altLang="en-US" sz="2400" dirty="0"/>
              <a:t>라고</a:t>
            </a:r>
            <a:r>
              <a:rPr lang="en-US" altLang="ko-KR" sz="2400" dirty="0"/>
              <a:t> </a:t>
            </a:r>
            <a:r>
              <a:rPr lang="ko-KR" altLang="en-US" sz="2400" dirty="0"/>
              <a:t>함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특히</a:t>
            </a:r>
            <a:r>
              <a:rPr lang="en-US" altLang="ko-KR" sz="2400" dirty="0"/>
              <a:t> </a:t>
            </a:r>
            <a:r>
              <a:rPr lang="ko-KR" altLang="en-US" sz="2400" dirty="0"/>
              <a:t>남의</a:t>
            </a:r>
            <a:r>
              <a:rPr lang="en-US" altLang="ko-KR" sz="2400" dirty="0"/>
              <a:t> </a:t>
            </a:r>
            <a:r>
              <a:rPr lang="ko-KR" altLang="en-US" sz="2400" dirty="0"/>
              <a:t>집에</a:t>
            </a:r>
            <a:r>
              <a:rPr lang="en-US" altLang="ko-KR" sz="2400" dirty="0"/>
              <a:t> </a:t>
            </a:r>
            <a:r>
              <a:rPr lang="ko-KR" altLang="en-US" sz="2400" dirty="0" err="1"/>
              <a:t>방문할때</a:t>
            </a:r>
            <a:r>
              <a:rPr lang="en-US" altLang="ko-KR" sz="2400" dirty="0"/>
              <a:t> </a:t>
            </a:r>
            <a:r>
              <a:rPr lang="ko-KR" altLang="en-US" sz="2400" dirty="0"/>
              <a:t>가져가는</a:t>
            </a:r>
            <a:r>
              <a:rPr lang="en-US" altLang="ko-KR" sz="2400" dirty="0"/>
              <a:t> </a:t>
            </a:r>
            <a:r>
              <a:rPr lang="ko-KR" altLang="en-US" sz="2400" dirty="0"/>
              <a:t>선물을</a:t>
            </a:r>
            <a:r>
              <a:rPr lang="en-US" altLang="ko-KR" sz="2400" dirty="0"/>
              <a:t> ‘</a:t>
            </a:r>
            <a:r>
              <a:rPr lang="ko-KR" altLang="en-US" sz="2400" dirty="0" err="1"/>
              <a:t>てみやげ</a:t>
            </a:r>
            <a:r>
              <a:rPr lang="en-US" altLang="ko-KR" sz="2400" dirty="0"/>
              <a:t>’</a:t>
            </a:r>
            <a:r>
              <a:rPr lang="ko-KR" altLang="en-US" sz="2400" dirty="0"/>
              <a:t>라고도</a:t>
            </a:r>
            <a:r>
              <a:rPr lang="en-US" altLang="ko-KR" sz="2400" dirty="0"/>
              <a:t> </a:t>
            </a:r>
            <a:r>
              <a:rPr lang="ko-KR" altLang="en-US" sz="2400" dirty="0"/>
              <a:t>함</a:t>
            </a:r>
            <a:r>
              <a:rPr lang="en-US" altLang="ko-KR" sz="24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400" dirty="0"/>
              <a:t>보통 차나 과자</a:t>
            </a:r>
            <a:r>
              <a:rPr lang="en-US" altLang="ko-KR" sz="2400" dirty="0"/>
              <a:t>,</a:t>
            </a:r>
            <a:r>
              <a:rPr lang="ko-KR" altLang="en-US" sz="2400" dirty="0"/>
              <a:t> 디저트 같은 선물을 사감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</p:txBody>
      </p:sp>
      <p:pic>
        <p:nvPicPr>
          <p:cNvPr id="3" name="그림 3">
            <a:extLst>
              <a:ext uri="{FF2B5EF4-FFF2-40B4-BE49-F238E27FC236}">
                <a16:creationId xmlns:a16="http://schemas.microsoft.com/office/drawing/2014/main" id="{C37D352E-E751-BA41-BD9B-5051A4D4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2822"/>
            <a:ext cx="5783036" cy="2795178"/>
          </a:xfrm>
          <a:prstGeom prst="rect">
            <a:avLst/>
          </a:prstGeom>
        </p:spPr>
      </p:pic>
      <p:pic>
        <p:nvPicPr>
          <p:cNvPr id="4" name="그림 5">
            <a:extLst>
              <a:ext uri="{FF2B5EF4-FFF2-40B4-BE49-F238E27FC236}">
                <a16:creationId xmlns:a16="http://schemas.microsoft.com/office/drawing/2014/main" id="{A97F62AC-3761-3F49-8DC2-F79A4AEE6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554" y="3918079"/>
            <a:ext cx="3263446" cy="297089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4B224B-B792-0044-7A88-7D3682A0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846" y="2069964"/>
            <a:ext cx="2051865" cy="18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F892E10-6133-6F42-B749-4D9672389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15" r="22838" b="13079"/>
          <a:stretch/>
        </p:blipFill>
        <p:spPr>
          <a:xfrm>
            <a:off x="156669" y="1326724"/>
            <a:ext cx="3689226" cy="4375006"/>
          </a:xfrm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C0E8FDD0-894B-1D44-84C3-843767400135}"/>
              </a:ext>
            </a:extLst>
          </p:cNvPr>
          <p:cNvSpPr/>
          <p:nvPr/>
        </p:nvSpPr>
        <p:spPr>
          <a:xfrm>
            <a:off x="202656" y="269543"/>
            <a:ext cx="5121421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오미야게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랭킹</a:t>
            </a:r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TOP5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5863A1-DCEC-1542-8E85-FB71094F684E}"/>
              </a:ext>
            </a:extLst>
          </p:cNvPr>
          <p:cNvSpPr txBox="1"/>
          <p:nvPr/>
        </p:nvSpPr>
        <p:spPr>
          <a:xfrm>
            <a:off x="3998791" y="1642307"/>
            <a:ext cx="490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000" dirty="0"/>
              <a:t>전국의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오미야게</a:t>
            </a:r>
            <a:r>
              <a:rPr lang="en-US" altLang="ko-KR" sz="2000" dirty="0"/>
              <a:t> </a:t>
            </a:r>
            <a:r>
              <a:rPr lang="ko-KR" altLang="en-US" sz="2000" dirty="0" err="1"/>
              <a:t>과자중</a:t>
            </a:r>
            <a:r>
              <a:rPr lang="en-US" altLang="ko-KR" sz="2000" dirty="0"/>
              <a:t> </a:t>
            </a:r>
            <a:r>
              <a:rPr lang="ko-KR" altLang="en-US" sz="2000" dirty="0"/>
              <a:t>좋아하는</a:t>
            </a:r>
            <a:r>
              <a:rPr lang="en-US" altLang="ko-KR" sz="2000" dirty="0"/>
              <a:t> </a:t>
            </a:r>
            <a:r>
              <a:rPr lang="ko-KR" altLang="en-US" sz="2000" dirty="0"/>
              <a:t>것은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7DED2-F6B5-7042-8824-72EDBAE40A04}"/>
              </a:ext>
            </a:extLst>
          </p:cNvPr>
          <p:cNvSpPr txBox="1"/>
          <p:nvPr/>
        </p:nvSpPr>
        <p:spPr>
          <a:xfrm>
            <a:off x="3710686" y="2607844"/>
            <a:ext cx="459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. </a:t>
            </a:r>
            <a:r>
              <a:rPr lang="ko-KR" altLang="en-US" sz="2000" dirty="0" err="1"/>
              <a:t>しろいこいびと</a:t>
            </a:r>
            <a:r>
              <a:rPr lang="en-US" altLang="ko-KR" dirty="0"/>
              <a:t>(</a:t>
            </a:r>
            <a:r>
              <a:rPr lang="ko-KR" altLang="en-US" sz="2000" dirty="0" err="1"/>
              <a:t>하얀연인</a:t>
            </a:r>
            <a:r>
              <a:rPr lang="en-US" altLang="ko-KR" dirty="0"/>
              <a:t>)   </a:t>
            </a:r>
            <a:r>
              <a:rPr lang="en-US" altLang="ko-KR" dirty="0">
                <a:solidFill>
                  <a:srgbClr val="FF0000"/>
                </a:solidFill>
              </a:rPr>
              <a:t>67.6%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75630-FBA6-B644-8961-94A92FAD03D2}"/>
              </a:ext>
            </a:extLst>
          </p:cNvPr>
          <p:cNvSpPr txBox="1"/>
          <p:nvPr/>
        </p:nvSpPr>
        <p:spPr>
          <a:xfrm>
            <a:off x="3718312" y="3041234"/>
            <a:ext cx="530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/>
              <a:t>2</a:t>
            </a:r>
            <a:r>
              <a:rPr lang="ko-KR" altLang="en-US" sz="2000" dirty="0"/>
              <a:t>위</a:t>
            </a:r>
            <a:r>
              <a:rPr lang="en-US" altLang="ko-KR" sz="2000" dirty="0"/>
              <a:t>.  </a:t>
            </a:r>
            <a:r>
              <a:rPr lang="ko-KR" altLang="en-US" sz="2000" dirty="0" err="1"/>
              <a:t>やつはし</a:t>
            </a:r>
            <a:r>
              <a:rPr lang="en-US" altLang="ko-KR" sz="2000" dirty="0"/>
              <a:t> (</a:t>
            </a:r>
            <a:r>
              <a:rPr lang="ko-KR" altLang="en-US" sz="2000" dirty="0" err="1"/>
              <a:t>야츠하시</a:t>
            </a:r>
            <a:r>
              <a:rPr lang="en-US" altLang="ko-KR" sz="2000" dirty="0"/>
              <a:t>)              </a:t>
            </a:r>
            <a:r>
              <a:rPr lang="en-US" altLang="ko-KR" sz="2000" dirty="0">
                <a:solidFill>
                  <a:srgbClr val="FF0000"/>
                </a:solidFill>
              </a:rPr>
              <a:t>55.6%</a:t>
            </a:r>
            <a:endParaRPr lang="en-US" altLang="ko-K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2921-566D-5842-885B-CB8ABDDFD8B7}"/>
              </a:ext>
            </a:extLst>
          </p:cNvPr>
          <p:cNvSpPr txBox="1"/>
          <p:nvPr/>
        </p:nvSpPr>
        <p:spPr>
          <a:xfrm>
            <a:off x="3718312" y="3468828"/>
            <a:ext cx="532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/>
              <a:t>3</a:t>
            </a:r>
            <a:r>
              <a:rPr lang="ko-KR" altLang="en-US" sz="2000" dirty="0"/>
              <a:t>위</a:t>
            </a:r>
            <a:r>
              <a:rPr lang="en-US" altLang="ko-KR" sz="2000" dirty="0"/>
              <a:t>.  </a:t>
            </a:r>
            <a:r>
              <a:rPr lang="ko-KR" altLang="en-US" sz="2000" dirty="0" err="1"/>
              <a:t>もみじまんじゅう</a:t>
            </a:r>
            <a:r>
              <a:rPr lang="en-US" altLang="ko-KR" sz="2000" dirty="0"/>
              <a:t> (</a:t>
            </a:r>
            <a:r>
              <a:rPr lang="ko-KR" altLang="en-US" sz="2000" dirty="0" err="1"/>
              <a:t>모미지만쥬</a:t>
            </a:r>
            <a:r>
              <a:rPr lang="en-US" altLang="ko-KR" sz="2000" dirty="0"/>
              <a:t>)  </a:t>
            </a:r>
            <a:r>
              <a:rPr lang="en-US" altLang="ko-KR" sz="2000" dirty="0">
                <a:solidFill>
                  <a:srgbClr val="FF0000"/>
                </a:solidFill>
              </a:rPr>
              <a:t>51.3%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6FCC4-70CD-9D4D-98E4-884B187A6AFD}"/>
              </a:ext>
            </a:extLst>
          </p:cNvPr>
          <p:cNvSpPr txBox="1"/>
          <p:nvPr/>
        </p:nvSpPr>
        <p:spPr>
          <a:xfrm>
            <a:off x="3710686" y="3898666"/>
            <a:ext cx="549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/>
              <a:t>4</a:t>
            </a:r>
            <a:r>
              <a:rPr lang="ko-KR" altLang="en-US" sz="2000" dirty="0"/>
              <a:t>위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ながさきカステラ</a:t>
            </a:r>
            <a:r>
              <a:rPr lang="en-US" altLang="ko-KR" sz="2000" dirty="0"/>
              <a:t> (</a:t>
            </a:r>
            <a:r>
              <a:rPr lang="ko-KR" altLang="en-US" sz="2000" dirty="0"/>
              <a:t>나가사키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카스테라</a:t>
            </a:r>
            <a:r>
              <a:rPr lang="en-US" altLang="ko-KR" sz="2000" dirty="0"/>
              <a:t>) </a:t>
            </a:r>
            <a:r>
              <a:rPr lang="en-US" altLang="ko-KR" sz="2000" dirty="0">
                <a:solidFill>
                  <a:schemeClr val="accent6"/>
                </a:solidFill>
              </a:rPr>
              <a:t>51.1%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C5120-AD5A-5E40-8807-BFEFFADE79C1}"/>
              </a:ext>
            </a:extLst>
          </p:cNvPr>
          <p:cNvSpPr txBox="1"/>
          <p:nvPr/>
        </p:nvSpPr>
        <p:spPr>
          <a:xfrm>
            <a:off x="3703369" y="4553376"/>
            <a:ext cx="592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/>
              <a:t>5</a:t>
            </a:r>
            <a:r>
              <a:rPr lang="ko-KR" altLang="en-US" sz="2000" dirty="0"/>
              <a:t>위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とうきょうばなな</a:t>
            </a:r>
            <a:r>
              <a:rPr lang="en-US" altLang="ko-KR" sz="2000" dirty="0"/>
              <a:t> (</a:t>
            </a:r>
            <a:r>
              <a:rPr lang="ko-KR" altLang="en-US" sz="2000" dirty="0"/>
              <a:t>도쿄</a:t>
            </a:r>
            <a:r>
              <a:rPr lang="en-US" altLang="ko-KR" sz="2000" dirty="0"/>
              <a:t> </a:t>
            </a:r>
            <a:r>
              <a:rPr lang="ko-KR" altLang="en-US" sz="2000" dirty="0"/>
              <a:t>바나나</a:t>
            </a:r>
            <a:r>
              <a:rPr lang="en-US" altLang="ko-KR" sz="2000" dirty="0"/>
              <a:t>)      </a:t>
            </a:r>
            <a:r>
              <a:rPr lang="en-US" altLang="ko-KR" sz="2000" dirty="0">
                <a:solidFill>
                  <a:schemeClr val="accent6"/>
                </a:solidFill>
              </a:rPr>
              <a:t>47.7%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15AE7-7719-7A4B-90C6-C8AA1F3D327D}"/>
              </a:ext>
            </a:extLst>
          </p:cNvPr>
          <p:cNvSpPr txBox="1"/>
          <p:nvPr/>
        </p:nvSpPr>
        <p:spPr>
          <a:xfrm>
            <a:off x="5514975" y="21890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전국</a:t>
            </a:r>
            <a:r>
              <a:rPr lang="en-US" altLang="ko-KR" dirty="0"/>
              <a:t> TOP 5</a:t>
            </a:r>
            <a:endParaRPr lang="ko-KR" altLang="en-US" dirty="0"/>
          </a:p>
        </p:txBody>
      </p:sp>
      <p:pic>
        <p:nvPicPr>
          <p:cNvPr id="11" name="그림 11">
            <a:extLst>
              <a:ext uri="{FF2B5EF4-FFF2-40B4-BE49-F238E27FC236}">
                <a16:creationId xmlns:a16="http://schemas.microsoft.com/office/drawing/2014/main" id="{8CE28244-07F2-AC4D-A0E8-3A00432EE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3" b="9877"/>
          <a:stretch/>
        </p:blipFill>
        <p:spPr>
          <a:xfrm>
            <a:off x="5440631" y="4978020"/>
            <a:ext cx="2402334" cy="18799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3617E-649A-2EA7-71EF-BDE8ECB805DF}"/>
              </a:ext>
            </a:extLst>
          </p:cNvPr>
          <p:cNvSpPr txBox="1"/>
          <p:nvPr/>
        </p:nvSpPr>
        <p:spPr>
          <a:xfrm>
            <a:off x="0" y="6043181"/>
            <a:ext cx="5726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CHIGACO,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MyYuGothicM"/>
              </a:rPr>
              <a:t> 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MyYuGothicM"/>
              </a:rPr>
              <a:t>“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MyYuGothicM"/>
              </a:rPr>
              <a:t>全国「好きなお土産菓子」ランキング、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MyYuGothicM"/>
              </a:rPr>
              <a:t>1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MyYuGothicM"/>
              </a:rPr>
              <a:t>位は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MyYuGothicM"/>
              </a:rPr>
              <a:t>? - 2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MyYuGothicM"/>
              </a:rPr>
              <a:t>位八つ橋、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MyYuGothicM"/>
              </a:rPr>
              <a:t>3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MyYuGothicM"/>
              </a:rPr>
              <a:t>位もみじ饅頭</a:t>
            </a:r>
            <a:r>
              <a:rPr lang="en-US" altLang="ja-JP" sz="1400" b="1" dirty="0">
                <a:solidFill>
                  <a:srgbClr val="000000"/>
                </a:solidFill>
                <a:latin typeface="MyYuGothicM"/>
              </a:rPr>
              <a:t>”,</a:t>
            </a:r>
            <a:r>
              <a:rPr lang="ja-JP" altLang="en-US" sz="1400" b="1" dirty="0">
                <a:solidFill>
                  <a:srgbClr val="000000"/>
                </a:solidFill>
                <a:latin typeface="MyYuGothicM"/>
              </a:rPr>
              <a:t>マイナビニュース</a:t>
            </a:r>
            <a:r>
              <a:rPr lang="en-US" altLang="ja-JP" sz="1400" b="1" dirty="0">
                <a:solidFill>
                  <a:srgbClr val="000000"/>
                </a:solidFill>
                <a:latin typeface="MyYuGothicM"/>
              </a:rPr>
              <a:t>,2021</a:t>
            </a:r>
            <a:r>
              <a:rPr lang="ko-KR" altLang="en-US" sz="1400" b="1" dirty="0">
                <a:solidFill>
                  <a:srgbClr val="000000"/>
                </a:solidFill>
                <a:latin typeface="MyYuGothicM"/>
              </a:rPr>
              <a:t>년 </a:t>
            </a:r>
            <a:r>
              <a:rPr lang="en-US" altLang="ko-KR" sz="1400" b="1" dirty="0">
                <a:solidFill>
                  <a:srgbClr val="000000"/>
                </a:solidFill>
                <a:latin typeface="MyYuGothicM"/>
              </a:rPr>
              <a:t>8</a:t>
            </a:r>
            <a:r>
              <a:rPr lang="ko-KR" altLang="en-US" sz="1400" b="1" dirty="0">
                <a:solidFill>
                  <a:srgbClr val="000000"/>
                </a:solidFill>
                <a:latin typeface="MyYuGothicM"/>
              </a:rPr>
              <a:t>월</a:t>
            </a:r>
            <a:r>
              <a:rPr lang="en-US" altLang="ko-KR" sz="1400" b="1" dirty="0">
                <a:solidFill>
                  <a:srgbClr val="000000"/>
                </a:solidFill>
                <a:latin typeface="MyYuGothicM"/>
              </a:rPr>
              <a:t>8</a:t>
            </a:r>
            <a:r>
              <a:rPr lang="ko-KR" altLang="en-US" sz="1400" b="1" dirty="0">
                <a:solidFill>
                  <a:srgbClr val="000000"/>
                </a:solidFill>
                <a:latin typeface="MyYuGothicM"/>
              </a:rPr>
              <a:t>일</a:t>
            </a:r>
            <a:r>
              <a:rPr lang="en-US" altLang="ko-KR" sz="1400" b="1" dirty="0">
                <a:solidFill>
                  <a:srgbClr val="000000"/>
                </a:solidFill>
                <a:latin typeface="MyYuGothicM"/>
              </a:rPr>
              <a:t>,</a:t>
            </a:r>
          </a:p>
          <a:p>
            <a:r>
              <a:rPr lang="en-US" altLang="ko-KR" sz="1400" dirty="0"/>
              <a:t>https://news.mynavi.jp/article/20210808-1940457/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52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05780" y="172718"/>
            <a:ext cx="5121421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오미야게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랭킹</a:t>
            </a:r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TOP5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44FC120E-5CC5-C74C-A5AE-E45294446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653" y="1661238"/>
            <a:ext cx="5121421" cy="4830805"/>
          </a:xfrm>
        </p:spPr>
      </p:pic>
      <p:pic>
        <p:nvPicPr>
          <p:cNvPr id="41" name="내용 개체 틀 11">
            <a:extLst>
              <a:ext uri="{FF2B5EF4-FFF2-40B4-BE49-F238E27FC236}">
                <a16:creationId xmlns:a16="http://schemas.microsoft.com/office/drawing/2014/main" id="{285305CA-4852-7E40-89C5-23B1BC75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29" r="84753" b="6993"/>
          <a:stretch/>
        </p:blipFill>
        <p:spPr>
          <a:xfrm>
            <a:off x="2085653" y="5290579"/>
            <a:ext cx="780838" cy="873303"/>
          </a:xfrm>
          <a:prstGeom prst="rect">
            <a:avLst/>
          </a:prstGeom>
        </p:spPr>
      </p:pic>
      <p:sp>
        <p:nvSpPr>
          <p:cNvPr id="40" name="모서리가 둥근 사각형 설명선[R] 39">
            <a:extLst>
              <a:ext uri="{FF2B5EF4-FFF2-40B4-BE49-F238E27FC236}">
                <a16:creationId xmlns:a16="http://schemas.microsoft.com/office/drawing/2014/main" id="{853DB9C9-2DF9-9948-A699-4F5B6653C690}"/>
              </a:ext>
            </a:extLst>
          </p:cNvPr>
          <p:cNvSpPr/>
          <p:nvPr/>
        </p:nvSpPr>
        <p:spPr>
          <a:xfrm>
            <a:off x="1047964" y="3996647"/>
            <a:ext cx="1232899" cy="965771"/>
          </a:xfrm>
          <a:prstGeom prst="wedgeRoundRectCallout">
            <a:avLst>
              <a:gd name="adj1" fmla="val 34167"/>
              <a:gd name="adj2" fmla="val 89096"/>
              <a:gd name="adj3" fmla="val 16667"/>
            </a:avLst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ながさきカステラ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42" name="내용 개체 틀 11">
            <a:extLst>
              <a:ext uri="{FF2B5EF4-FFF2-40B4-BE49-F238E27FC236}">
                <a16:creationId xmlns:a16="http://schemas.microsoft.com/office/drawing/2014/main" id="{27556AAF-F977-D84E-B827-D5E08CC7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3" b="68422"/>
          <a:stretch/>
        </p:blipFill>
        <p:spPr>
          <a:xfrm>
            <a:off x="5241245" y="1644873"/>
            <a:ext cx="1924445" cy="1525463"/>
          </a:xfrm>
          <a:prstGeom prst="rect">
            <a:avLst/>
          </a:prstGeom>
        </p:spPr>
      </p:pic>
      <p:sp>
        <p:nvSpPr>
          <p:cNvPr id="43" name="모서리가 둥근 사각형 설명선[R] 42">
            <a:extLst>
              <a:ext uri="{FF2B5EF4-FFF2-40B4-BE49-F238E27FC236}">
                <a16:creationId xmlns:a16="http://schemas.microsoft.com/office/drawing/2014/main" id="{9A32E202-CC5F-6F41-95A8-BEC4F1463BE7}"/>
              </a:ext>
            </a:extLst>
          </p:cNvPr>
          <p:cNvSpPr/>
          <p:nvPr/>
        </p:nvSpPr>
        <p:spPr>
          <a:xfrm>
            <a:off x="7058347" y="922961"/>
            <a:ext cx="1990403" cy="965771"/>
          </a:xfrm>
          <a:prstGeom prst="wedgeRoundRectCallout">
            <a:avLst>
              <a:gd name="adj1" fmla="val -48333"/>
              <a:gd name="adj2" fmla="val 944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しろいこいびと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44" name="내용 개체 틀 11">
            <a:extLst>
              <a:ext uri="{FF2B5EF4-FFF2-40B4-BE49-F238E27FC236}">
                <a16:creationId xmlns:a16="http://schemas.microsoft.com/office/drawing/2014/main" id="{42CFA3D1-9B7D-F441-A966-DEA20AA7C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7" t="56887" r="29352" b="28026"/>
          <a:stretch/>
        </p:blipFill>
        <p:spPr>
          <a:xfrm>
            <a:off x="4851114" y="4376792"/>
            <a:ext cx="863030" cy="728853"/>
          </a:xfrm>
          <a:prstGeom prst="rect">
            <a:avLst/>
          </a:prstGeom>
        </p:spPr>
      </p:pic>
      <p:sp>
        <p:nvSpPr>
          <p:cNvPr id="45" name="모서리가 둥근 사각형 설명선[R] 44">
            <a:extLst>
              <a:ext uri="{FF2B5EF4-FFF2-40B4-BE49-F238E27FC236}">
                <a16:creationId xmlns:a16="http://schemas.microsoft.com/office/drawing/2014/main" id="{F4E97831-5733-834E-A73B-7EF859AFCA8A}"/>
              </a:ext>
            </a:extLst>
          </p:cNvPr>
          <p:cNvSpPr/>
          <p:nvPr/>
        </p:nvSpPr>
        <p:spPr>
          <a:xfrm>
            <a:off x="6863137" y="4003498"/>
            <a:ext cx="1232899" cy="965771"/>
          </a:xfrm>
          <a:prstGeom prst="wedgeRoundRectCallout">
            <a:avLst>
              <a:gd name="adj1" fmla="val -140833"/>
              <a:gd name="adj2" fmla="val 18883"/>
              <a:gd name="adj3" fmla="val 16667"/>
            </a:avLst>
          </a:prstGeom>
          <a:solidFill>
            <a:srgbClr val="73FEFF">
              <a:alpha val="7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chemeClr val="tx1"/>
                </a:solidFill>
              </a:rPr>
              <a:t>と</a:t>
            </a:r>
            <a:r>
              <a:rPr kumimoji="1" lang="en-US" altLang="en-US" dirty="0">
                <a:solidFill>
                  <a:schemeClr val="tx1"/>
                </a:solidFill>
              </a:rPr>
              <a:t>きょうばなな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pic>
        <p:nvPicPr>
          <p:cNvPr id="46" name="내용 개체 틀 11">
            <a:extLst>
              <a:ext uri="{FF2B5EF4-FFF2-40B4-BE49-F238E27FC236}">
                <a16:creationId xmlns:a16="http://schemas.microsoft.com/office/drawing/2014/main" id="{59288B69-75DF-F941-BA37-55867AD0D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" t="65181" r="68872" b="23547"/>
          <a:stretch/>
        </p:blipFill>
        <p:spPr>
          <a:xfrm>
            <a:off x="2437422" y="4807693"/>
            <a:ext cx="1232899" cy="544530"/>
          </a:xfrm>
          <a:prstGeom prst="rect">
            <a:avLst/>
          </a:prstGeom>
        </p:spPr>
      </p:pic>
      <p:sp>
        <p:nvSpPr>
          <p:cNvPr id="47" name="모서리가 둥근 사각형 설명선[R] 46">
            <a:extLst>
              <a:ext uri="{FF2B5EF4-FFF2-40B4-BE49-F238E27FC236}">
                <a16:creationId xmlns:a16="http://schemas.microsoft.com/office/drawing/2014/main" id="{548CF63E-A2B9-9B4E-9F4E-ABE0A6A7327A}"/>
              </a:ext>
            </a:extLst>
          </p:cNvPr>
          <p:cNvSpPr/>
          <p:nvPr/>
        </p:nvSpPr>
        <p:spPr>
          <a:xfrm>
            <a:off x="1820972" y="2178852"/>
            <a:ext cx="1422726" cy="965771"/>
          </a:xfrm>
          <a:prstGeom prst="wedgeRoundRectCallout">
            <a:avLst>
              <a:gd name="adj1" fmla="val 40834"/>
              <a:gd name="adj2" fmla="val 2188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もみじ</a:t>
            </a:r>
          </a:p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まんじゅう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48" name="내용 개체 틀 11">
            <a:extLst>
              <a:ext uri="{FF2B5EF4-FFF2-40B4-BE49-F238E27FC236}">
                <a16:creationId xmlns:a16="http://schemas.microsoft.com/office/drawing/2014/main" id="{BC85B967-31EF-BE46-B233-7078352F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6" t="63480" r="54428" b="21432"/>
          <a:stretch/>
        </p:blipFill>
        <p:spPr>
          <a:xfrm>
            <a:off x="3523548" y="4725805"/>
            <a:ext cx="901679" cy="728853"/>
          </a:xfrm>
          <a:prstGeom prst="rect">
            <a:avLst/>
          </a:prstGeom>
        </p:spPr>
      </p:pic>
      <p:sp>
        <p:nvSpPr>
          <p:cNvPr id="49" name="모서리가 둥근 사각형 설명선[R] 48">
            <a:extLst>
              <a:ext uri="{FF2B5EF4-FFF2-40B4-BE49-F238E27FC236}">
                <a16:creationId xmlns:a16="http://schemas.microsoft.com/office/drawing/2014/main" id="{6A4C1C02-27E6-4D48-8729-A6FDBA842D5B}"/>
              </a:ext>
            </a:extLst>
          </p:cNvPr>
          <p:cNvSpPr/>
          <p:nvPr/>
        </p:nvSpPr>
        <p:spPr>
          <a:xfrm>
            <a:off x="3243698" y="3030263"/>
            <a:ext cx="1232899" cy="965771"/>
          </a:xfrm>
          <a:prstGeom prst="wedgeRoundRectCallout">
            <a:avLst>
              <a:gd name="adj1" fmla="val 834"/>
              <a:gd name="adj2" fmla="val 125267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>
                <a:solidFill>
                  <a:schemeClr val="tx1"/>
                </a:solidFill>
              </a:rPr>
              <a:t>やつはし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FD67D-2383-A544-AA27-0DBFB9513C04}"/>
              </a:ext>
            </a:extLst>
          </p:cNvPr>
          <p:cNvSpPr txBox="1"/>
          <p:nvPr/>
        </p:nvSpPr>
        <p:spPr>
          <a:xfrm>
            <a:off x="7093643" y="59786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홋카이도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9D30E-FD55-D343-8607-BFB66A0F8B65}"/>
              </a:ext>
            </a:extLst>
          </p:cNvPr>
          <p:cNvSpPr txBox="1"/>
          <p:nvPr/>
        </p:nvSpPr>
        <p:spPr>
          <a:xfrm>
            <a:off x="6863137" y="36590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도쿄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FA3A1-8077-9546-BE22-721D4BE4681B}"/>
              </a:ext>
            </a:extLst>
          </p:cNvPr>
          <p:cNvSpPr txBox="1"/>
          <p:nvPr/>
        </p:nvSpPr>
        <p:spPr>
          <a:xfrm>
            <a:off x="1136028" y="36678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나가사키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6AA43-2549-2148-8FE3-409A7E41C095}"/>
              </a:ext>
            </a:extLst>
          </p:cNvPr>
          <p:cNvSpPr txBox="1"/>
          <p:nvPr/>
        </p:nvSpPr>
        <p:spPr>
          <a:xfrm>
            <a:off x="3292133" y="26942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교토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A5175-BD17-1945-B389-2031A5A3F5F2}"/>
              </a:ext>
            </a:extLst>
          </p:cNvPr>
          <p:cNvSpPr txBox="1"/>
          <p:nvPr/>
        </p:nvSpPr>
        <p:spPr>
          <a:xfrm>
            <a:off x="1920206" y="18357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히로시마</a:t>
            </a:r>
          </a:p>
        </p:txBody>
      </p:sp>
    </p:spTree>
    <p:extLst>
      <p:ext uri="{BB962C8B-B14F-4D97-AF65-F5344CB8AC3E}">
        <p14:creationId xmlns:p14="http://schemas.microsoft.com/office/powerpoint/2010/main" val="32804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5" grpId="0" animBg="1"/>
      <p:bldP spid="47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11173F58-94B2-E04F-AA58-97E6EA400575}"/>
              </a:ext>
            </a:extLst>
          </p:cNvPr>
          <p:cNvSpPr/>
          <p:nvPr/>
        </p:nvSpPr>
        <p:spPr>
          <a:xfrm>
            <a:off x="305780" y="172718"/>
            <a:ext cx="5121421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오미야게</a:t>
            </a:r>
            <a:r>
              <a:rPr kumimoji="1"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랭킹</a:t>
            </a:r>
            <a:r>
              <a:rPr kumimoji="1"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TOP5</a:t>
            </a:r>
            <a:endParaRPr kumimoji="1" lang="ko-Kore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2" name="내용 개체 틀 11">
            <a:extLst>
              <a:ext uri="{FF2B5EF4-FFF2-40B4-BE49-F238E27FC236}">
                <a16:creationId xmlns:a16="http://schemas.microsoft.com/office/drawing/2014/main" id="{27556AAF-F977-D84E-B827-D5E08CC7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3" t="2889" b="70263"/>
          <a:stretch/>
        </p:blipFill>
        <p:spPr>
          <a:xfrm>
            <a:off x="170049" y="1242062"/>
            <a:ext cx="2946651" cy="2678114"/>
          </a:xfrm>
          <a:prstGeom prst="rect">
            <a:avLst/>
          </a:prstGeom>
        </p:spPr>
      </p:pic>
      <p:sp>
        <p:nvSpPr>
          <p:cNvPr id="43" name="모서리가 둥근 사각형 설명선[R] 42">
            <a:extLst>
              <a:ext uri="{FF2B5EF4-FFF2-40B4-BE49-F238E27FC236}">
                <a16:creationId xmlns:a16="http://schemas.microsoft.com/office/drawing/2014/main" id="{9A32E202-CC5F-6F41-95A8-BEC4F1463BE7}"/>
              </a:ext>
            </a:extLst>
          </p:cNvPr>
          <p:cNvSpPr/>
          <p:nvPr/>
        </p:nvSpPr>
        <p:spPr>
          <a:xfrm>
            <a:off x="2909797" y="1298337"/>
            <a:ext cx="1990403" cy="965771"/>
          </a:xfrm>
          <a:prstGeom prst="wedgeRoundRectCallout">
            <a:avLst>
              <a:gd name="adj1" fmla="val -48333"/>
              <a:gd name="adj2" fmla="val 944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>
                <a:solidFill>
                  <a:schemeClr val="tx1"/>
                </a:solidFill>
              </a:rPr>
              <a:t>しろいこいびと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FD67D-2383-A544-AA27-0DBFB9513C04}"/>
              </a:ext>
            </a:extLst>
          </p:cNvPr>
          <p:cNvSpPr txBox="1"/>
          <p:nvPr/>
        </p:nvSpPr>
        <p:spPr>
          <a:xfrm>
            <a:off x="1568575" y="14142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홋카이도</a:t>
            </a:r>
          </a:p>
        </p:txBody>
      </p:sp>
      <p:pic>
        <p:nvPicPr>
          <p:cNvPr id="2" name="그림 3">
            <a:extLst>
              <a:ext uri="{FF2B5EF4-FFF2-40B4-BE49-F238E27FC236}">
                <a16:creationId xmlns:a16="http://schemas.microsoft.com/office/drawing/2014/main" id="{F49E184B-A03E-D742-B4EE-3556A486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50" y="1242062"/>
            <a:ext cx="2385300" cy="2437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DE294-3EE3-7D4A-9365-965F74F2E894}"/>
              </a:ext>
            </a:extLst>
          </p:cNvPr>
          <p:cNvSpPr txBox="1"/>
          <p:nvPr/>
        </p:nvSpPr>
        <p:spPr>
          <a:xfrm>
            <a:off x="145533" y="13530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>
                <a:solidFill>
                  <a:srgbClr val="FF0000"/>
                </a:solidFill>
              </a:rPr>
              <a:t>1</a:t>
            </a:r>
            <a:r>
              <a:rPr lang="ko-KR" altLang="en-US" sz="2400">
                <a:solidFill>
                  <a:srgbClr val="FF0000"/>
                </a:solidFill>
              </a:rPr>
              <a:t>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12DE6-93EA-4947-82E4-F15A0A087081}"/>
              </a:ext>
            </a:extLst>
          </p:cNvPr>
          <p:cNvSpPr txBox="1"/>
          <p:nvPr/>
        </p:nvSpPr>
        <p:spPr>
          <a:xfrm>
            <a:off x="3515789" y="2325340"/>
            <a:ext cx="3147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도쿄</a:t>
            </a:r>
            <a:r>
              <a:rPr lang="en-US" altLang="ko-KR" dirty="0"/>
              <a:t> </a:t>
            </a:r>
            <a:r>
              <a:rPr lang="ko-KR" altLang="en-US" dirty="0"/>
              <a:t>바나나와</a:t>
            </a:r>
            <a:r>
              <a:rPr lang="en-US" altLang="ko-KR" dirty="0"/>
              <a:t> </a:t>
            </a:r>
            <a:r>
              <a:rPr lang="ko-KR" altLang="en-US" dirty="0"/>
              <a:t>쌍벽을</a:t>
            </a:r>
            <a:r>
              <a:rPr lang="en-US" altLang="ko-KR" dirty="0"/>
              <a:t> </a:t>
            </a:r>
            <a:r>
              <a:rPr lang="ko-KR" altLang="en-US" dirty="0"/>
              <a:t>이루는</a:t>
            </a:r>
            <a:r>
              <a:rPr lang="en-US" altLang="ko-KR" dirty="0"/>
              <a:t> </a:t>
            </a:r>
            <a:r>
              <a:rPr lang="ko-KR" altLang="en-US" dirty="0" err="1"/>
              <a:t>오미야게의</a:t>
            </a:r>
            <a:r>
              <a:rPr lang="en-US" altLang="ko-KR" dirty="0"/>
              <a:t> </a:t>
            </a:r>
            <a:r>
              <a:rPr lang="ko-KR" altLang="en-US" dirty="0"/>
              <a:t>대표</a:t>
            </a:r>
            <a:r>
              <a:rPr lang="en-US" altLang="ko-KR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비스킷</a:t>
            </a:r>
            <a:r>
              <a:rPr lang="en-US" altLang="ko-KR" dirty="0"/>
              <a:t> </a:t>
            </a:r>
            <a:r>
              <a:rPr lang="ko-KR" altLang="en-US" dirty="0"/>
              <a:t>사이에</a:t>
            </a:r>
            <a:r>
              <a:rPr lang="en-US" altLang="ko-KR" dirty="0"/>
              <a:t> </a:t>
            </a:r>
            <a:r>
              <a:rPr lang="ko-KR" altLang="en-US" dirty="0" err="1"/>
              <a:t>생초콜릿이</a:t>
            </a:r>
            <a:r>
              <a:rPr lang="en-US" altLang="ko-KR" dirty="0"/>
              <a:t> </a:t>
            </a:r>
            <a:r>
              <a:rPr lang="ko-KR" altLang="en-US" dirty="0"/>
              <a:t>가득</a:t>
            </a:r>
            <a:r>
              <a:rPr lang="en-US" altLang="ko-KR" dirty="0"/>
              <a:t> </a:t>
            </a:r>
            <a:r>
              <a:rPr lang="ko-KR" altLang="en-US" dirty="0"/>
              <a:t>들어가</a:t>
            </a:r>
            <a:r>
              <a:rPr lang="en-US" altLang="ko-KR" dirty="0"/>
              <a:t> </a:t>
            </a:r>
            <a:r>
              <a:rPr lang="ko-KR" altLang="en-US" dirty="0"/>
              <a:t>있어</a:t>
            </a:r>
            <a:r>
              <a:rPr lang="en-US" altLang="ko-KR" dirty="0"/>
              <a:t> </a:t>
            </a:r>
            <a:r>
              <a:rPr lang="ko-KR" altLang="en-US" dirty="0"/>
              <a:t>달콤하고</a:t>
            </a:r>
            <a:r>
              <a:rPr lang="en-US" altLang="ko-KR" dirty="0"/>
              <a:t> </a:t>
            </a:r>
            <a:r>
              <a:rPr lang="ko-KR" altLang="en-US" dirty="0"/>
              <a:t>부드러움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내용 개체 틀 11">
            <a:extLst>
              <a:ext uri="{FF2B5EF4-FFF2-40B4-BE49-F238E27FC236}">
                <a16:creationId xmlns:a16="http://schemas.microsoft.com/office/drawing/2014/main" id="{C3BC3E22-BCD5-D343-A198-7C28F980D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83" t="65442" r="55100" b="21431"/>
          <a:stretch/>
        </p:blipFill>
        <p:spPr>
          <a:xfrm>
            <a:off x="798444" y="4119407"/>
            <a:ext cx="2351778" cy="2549111"/>
          </a:xfrm>
          <a:prstGeom prst="rect">
            <a:avLst/>
          </a:prstGeom>
        </p:spPr>
      </p:pic>
      <p:sp>
        <p:nvSpPr>
          <p:cNvPr id="12" name="모서리가 둥근 사각형 설명선[R] 48">
            <a:extLst>
              <a:ext uri="{FF2B5EF4-FFF2-40B4-BE49-F238E27FC236}">
                <a16:creationId xmlns:a16="http://schemas.microsoft.com/office/drawing/2014/main" id="{37FA4EC5-B80E-2D4D-B08F-B8F218B59B1F}"/>
              </a:ext>
            </a:extLst>
          </p:cNvPr>
          <p:cNvSpPr/>
          <p:nvPr/>
        </p:nvSpPr>
        <p:spPr>
          <a:xfrm>
            <a:off x="3186683" y="3981407"/>
            <a:ext cx="1232899" cy="965771"/>
          </a:xfrm>
          <a:prstGeom prst="wedgeRoundRectCallout">
            <a:avLst>
              <a:gd name="adj1" fmla="val -147188"/>
              <a:gd name="adj2" fmla="val 31407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>
                <a:solidFill>
                  <a:schemeClr val="tx1"/>
                </a:solidFill>
              </a:rPr>
              <a:t>やつはし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A1DD7-EB1D-A542-82A4-CBDB2F2BB577}"/>
              </a:ext>
            </a:extLst>
          </p:cNvPr>
          <p:cNvSpPr txBox="1"/>
          <p:nvPr/>
        </p:nvSpPr>
        <p:spPr>
          <a:xfrm>
            <a:off x="145533" y="40924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>
                <a:solidFill>
                  <a:srgbClr val="FF0000"/>
                </a:solidFill>
              </a:rPr>
              <a:t>2</a:t>
            </a:r>
            <a:r>
              <a:rPr lang="ko-KR" altLang="en-US" sz="2400">
                <a:solidFill>
                  <a:srgbClr val="FF0000"/>
                </a:solidFill>
              </a:rPr>
              <a:t>위</a:t>
            </a:r>
          </a:p>
        </p:txBody>
      </p:sp>
      <p:pic>
        <p:nvPicPr>
          <p:cNvPr id="16" name="그림 16">
            <a:extLst>
              <a:ext uri="{FF2B5EF4-FFF2-40B4-BE49-F238E27FC236}">
                <a16:creationId xmlns:a16="http://schemas.microsoft.com/office/drawing/2014/main" id="{55831413-43EB-884E-AFE4-9374CC17A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81" y="3693353"/>
            <a:ext cx="2726969" cy="3041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BFBAD4-F049-524E-9793-60E371F5BE15}"/>
              </a:ext>
            </a:extLst>
          </p:cNvPr>
          <p:cNvSpPr txBox="1"/>
          <p:nvPr/>
        </p:nvSpPr>
        <p:spPr>
          <a:xfrm>
            <a:off x="798444" y="3802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교토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286EC-D992-D144-B04F-F6995817A784}"/>
              </a:ext>
            </a:extLst>
          </p:cNvPr>
          <p:cNvSpPr txBox="1"/>
          <p:nvPr/>
        </p:nvSpPr>
        <p:spPr>
          <a:xfrm>
            <a:off x="3349750" y="5114862"/>
            <a:ext cx="291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dirty="0"/>
              <a:t>쫄깃한</a:t>
            </a:r>
            <a:r>
              <a:rPr lang="en-US" altLang="ko-KR" dirty="0"/>
              <a:t> </a:t>
            </a:r>
            <a:r>
              <a:rPr lang="ko-KR" altLang="en-US" dirty="0"/>
              <a:t>피에</a:t>
            </a:r>
            <a:r>
              <a:rPr lang="en-US" altLang="ko-KR" dirty="0"/>
              <a:t> </a:t>
            </a:r>
            <a:r>
              <a:rPr lang="ko-KR" altLang="en-US" dirty="0"/>
              <a:t>달콤한</a:t>
            </a:r>
            <a:r>
              <a:rPr lang="en-US" altLang="ko-KR" dirty="0"/>
              <a:t> </a:t>
            </a:r>
            <a:r>
              <a:rPr lang="ko-KR" altLang="en-US" dirty="0"/>
              <a:t>팥소가</a:t>
            </a:r>
            <a:r>
              <a:rPr lang="en-US" altLang="ko-KR" dirty="0"/>
              <a:t> </a:t>
            </a:r>
            <a:r>
              <a:rPr lang="ko-KR" altLang="en-US" dirty="0"/>
              <a:t>계속</a:t>
            </a:r>
            <a:r>
              <a:rPr lang="en-US" altLang="ko-KR" dirty="0"/>
              <a:t> </a:t>
            </a:r>
            <a:r>
              <a:rPr lang="ko-KR" altLang="en-US" dirty="0"/>
              <a:t>먹고 </a:t>
            </a:r>
            <a:r>
              <a:rPr lang="ko-KR" altLang="en-US" dirty="0" err="1"/>
              <a:t>싶어지는</a:t>
            </a:r>
            <a:r>
              <a:rPr lang="en-US" altLang="ko-KR" dirty="0"/>
              <a:t> </a:t>
            </a:r>
            <a:r>
              <a:rPr lang="ko-KR" altLang="en-US" dirty="0"/>
              <a:t>맛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1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07968577458F244875841666BC314AB" ma:contentTypeVersion="2" ma:contentTypeDescription="새 문서를 만듭니다." ma:contentTypeScope="" ma:versionID="d1bcf12e9282b22aa081f7bfedfec5b4">
  <xsd:schema xmlns:xsd="http://www.w3.org/2001/XMLSchema" xmlns:xs="http://www.w3.org/2001/XMLSchema" xmlns:p="http://schemas.microsoft.com/office/2006/metadata/properties" xmlns:ns3="c72dc5d7-4a70-4cf5-b0b9-b33c6ce5f14e" targetNamespace="http://schemas.microsoft.com/office/2006/metadata/properties" ma:root="true" ma:fieldsID="fa836b168f474e328ad83775c8259bf4" ns3:_="">
    <xsd:import namespace="c72dc5d7-4a70-4cf5-b0b9-b33c6ce5f1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c5d7-4a70-4cf5-b0b9-b33c6ce5f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FC2105-DC6F-4643-AA21-0FEDB0686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dc5d7-4a70-4cf5-b0b9-b33c6ce5f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BEFE17-6B1D-4B53-BBA5-F4F97EE0D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BD62F-6871-4078-8400-FDDA930DB98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72dc5d7-4a70-4cf5-b0b9-b33c6ce5f14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707</Words>
  <Application>Microsoft Office PowerPoint</Application>
  <PresentationFormat>화면 슬라이드 쇼(4:3)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Meiryo</vt:lpstr>
      <vt:lpstr>MyYuGothicM</vt:lpstr>
      <vt:lpstr>Nanum Brush Script</vt:lpstr>
      <vt:lpstr>Nanum Pen Script</vt:lpstr>
      <vt:lpstr>나눔고딕 ExtraBold</vt:lpstr>
      <vt:lpstr>맑은 고딕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Kwanbo</dc:creator>
  <cp:lastModifiedBy>지연화</cp:lastModifiedBy>
  <cp:revision>22</cp:revision>
  <dcterms:created xsi:type="dcterms:W3CDTF">2021-09-19T12:26:12Z</dcterms:created>
  <dcterms:modified xsi:type="dcterms:W3CDTF">2023-04-17T15:17:02Z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0x010100A07968577458F244875841666BC314AB</vt:lpwstr>
  </property>
</Properties>
</file>