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56" r:id="rId26"/>
    <p:sldId id="258" r:id="rId27"/>
    <p:sldId id="292" r:id="rId28"/>
    <p:sldId id="291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57" r:id="rId38"/>
  </p:sldIdLst>
  <p:sldSz cx="12192000" cy="6858000"/>
  <p:notesSz cx="6858000" cy="9144000"/>
  <p:embeddedFontLst>
    <p:embeddedFont>
      <p:font typeface="123RF" panose="02020603020101020101" pitchFamily="18" charset="-127"/>
      <p:regular r:id="rId40"/>
    </p:embeddedFont>
    <p:embeddedFont>
      <p:font typeface="맑은 고딕" panose="020B0503020000020004" pitchFamily="50" charset="-127"/>
      <p:regular r:id="rId41"/>
      <p:bold r:id="rId42"/>
    </p:embeddedFont>
    <p:embeddedFont>
      <p:font typeface="BC 카드 B" panose="02020603020101020101" pitchFamily="18" charset="-127"/>
      <p:regular r:id="rId43"/>
    </p:embeddedFont>
    <p:embeddedFont>
      <p:font typeface="HY견명조" panose="02030600000101010101" pitchFamily="18" charset="-127"/>
      <p:regular r:id="rId44"/>
    </p:embeddedFont>
    <p:embeddedFont>
      <p:font typeface="BC 카드 L" panose="02020603020101020101" pitchFamily="18" charset="-127"/>
      <p:regular r:id="rId45"/>
    </p:embeddedFont>
    <p:embeddedFont>
      <p:font typeface="맑은 고딕" panose="020B0503020000020004" pitchFamily="50" charset="-127"/>
      <p:regular r:id="rId41"/>
      <p:bold r:id="rId42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39"/>
    <a:srgbClr val="E7E6E6"/>
    <a:srgbClr val="D8E4DD"/>
    <a:srgbClr val="E6E6E6"/>
    <a:srgbClr val="D1EBE4"/>
    <a:srgbClr val="CFE2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0" Type="http://schemas.openxmlformats.org/officeDocument/2006/relationships/slide" Target="slides/slide17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14359-707F-407F-977A-298C566CD6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EF88E1-FB53-4DA5-96A3-A93F1B750F16}">
      <dgm:prSet/>
      <dgm:spPr/>
      <dgm:t>
        <a:bodyPr/>
        <a:lstStyle/>
        <a:p>
          <a:r>
            <a:rPr lang="ko-KR"/>
            <a:t>천황을</a:t>
          </a:r>
          <a:r>
            <a:rPr lang="en-US"/>
            <a:t> </a:t>
          </a:r>
          <a:r>
            <a:rPr lang="ko-KR"/>
            <a:t>비롯한</a:t>
          </a:r>
          <a:r>
            <a:rPr lang="en-US"/>
            <a:t> </a:t>
          </a:r>
          <a:r>
            <a:rPr lang="ko-KR"/>
            <a:t>일본</a:t>
          </a:r>
          <a:r>
            <a:rPr lang="en-US"/>
            <a:t> </a:t>
          </a:r>
          <a:r>
            <a:rPr lang="ko-KR"/>
            <a:t>황실은</a:t>
          </a:r>
          <a:r>
            <a:rPr lang="en-US"/>
            <a:t> </a:t>
          </a:r>
          <a:r>
            <a:rPr lang="ko-KR"/>
            <a:t>성씨가</a:t>
          </a:r>
          <a:r>
            <a:rPr lang="en-US"/>
            <a:t> </a:t>
          </a:r>
          <a:r>
            <a:rPr lang="ko-KR"/>
            <a:t>없다</a:t>
          </a:r>
          <a:r>
            <a:rPr lang="en-US"/>
            <a:t>. </a:t>
          </a:r>
        </a:p>
      </dgm:t>
    </dgm:pt>
    <dgm:pt modelId="{FB3602C5-0C2B-4BC7-8A4D-3EB25B9AEA2B}" type="parTrans" cxnId="{24476012-4727-4F52-B073-563C0631C344}">
      <dgm:prSet/>
      <dgm:spPr/>
      <dgm:t>
        <a:bodyPr/>
        <a:lstStyle/>
        <a:p>
          <a:endParaRPr lang="en-US"/>
        </a:p>
      </dgm:t>
    </dgm:pt>
    <dgm:pt modelId="{9D2500A5-E7C3-46FB-B1FF-FCF08421AC19}" type="sibTrans" cxnId="{24476012-4727-4F52-B073-563C0631C344}">
      <dgm:prSet/>
      <dgm:spPr/>
      <dgm:t>
        <a:bodyPr/>
        <a:lstStyle/>
        <a:p>
          <a:endParaRPr lang="en-US"/>
        </a:p>
      </dgm:t>
    </dgm:pt>
    <dgm:pt modelId="{D7FA9E57-4F70-4C92-BECC-2ED0EC7218F9}">
      <dgm:prSet/>
      <dgm:spPr/>
      <dgm:t>
        <a:bodyPr/>
        <a:lstStyle/>
        <a:p>
          <a:r>
            <a:rPr lang="ko-KR"/>
            <a:t>성씨는</a:t>
          </a:r>
          <a:r>
            <a:rPr lang="en-US"/>
            <a:t> </a:t>
          </a:r>
          <a:r>
            <a:rPr lang="ko-KR"/>
            <a:t>인간들이나</a:t>
          </a:r>
          <a:r>
            <a:rPr lang="en-US"/>
            <a:t> </a:t>
          </a:r>
          <a:r>
            <a:rPr lang="ko-KR"/>
            <a:t>가지는</a:t>
          </a:r>
          <a:r>
            <a:rPr lang="en-US"/>
            <a:t> </a:t>
          </a:r>
          <a:r>
            <a:rPr lang="ko-KR"/>
            <a:t>건데</a:t>
          </a:r>
          <a:r>
            <a:rPr lang="en-US"/>
            <a:t> </a:t>
          </a:r>
          <a:r>
            <a:rPr lang="ko-KR"/>
            <a:t>일본</a:t>
          </a:r>
          <a:r>
            <a:rPr lang="en-US"/>
            <a:t> </a:t>
          </a:r>
          <a:r>
            <a:rPr lang="ko-KR"/>
            <a:t>신화</a:t>
          </a:r>
          <a:r>
            <a:rPr lang="en-US"/>
            <a:t> </a:t>
          </a:r>
          <a:r>
            <a:rPr lang="ko-KR"/>
            <a:t>구조상</a:t>
          </a:r>
          <a:r>
            <a:rPr lang="en-US"/>
            <a:t> </a:t>
          </a:r>
          <a:r>
            <a:rPr lang="ko-KR"/>
            <a:t>천황은</a:t>
          </a:r>
          <a:r>
            <a:rPr lang="en-US"/>
            <a:t> '</a:t>
          </a:r>
          <a:r>
            <a:rPr lang="ko-KR"/>
            <a:t>보통</a:t>
          </a:r>
          <a:r>
            <a:rPr lang="en-US"/>
            <a:t> </a:t>
          </a:r>
          <a:r>
            <a:rPr lang="ko-KR"/>
            <a:t>인간</a:t>
          </a:r>
          <a:r>
            <a:rPr lang="en-US"/>
            <a:t>'</a:t>
          </a:r>
          <a:r>
            <a:rPr lang="ko-KR"/>
            <a:t>이</a:t>
          </a:r>
          <a:r>
            <a:rPr lang="en-US"/>
            <a:t> </a:t>
          </a:r>
          <a:r>
            <a:rPr lang="ko-KR"/>
            <a:t>아니고</a:t>
          </a:r>
          <a:r>
            <a:rPr lang="en-US"/>
            <a:t> </a:t>
          </a:r>
          <a:r>
            <a:rPr lang="ko-KR"/>
            <a:t>신의</a:t>
          </a:r>
          <a:r>
            <a:rPr lang="en-US"/>
            <a:t> </a:t>
          </a:r>
          <a:r>
            <a:rPr lang="ko-KR"/>
            <a:t>혈통에서</a:t>
          </a:r>
          <a:r>
            <a:rPr lang="en-US"/>
            <a:t> </a:t>
          </a:r>
          <a:r>
            <a:rPr lang="ko-KR"/>
            <a:t>직계로</a:t>
          </a:r>
          <a:r>
            <a:rPr lang="en-US"/>
            <a:t> </a:t>
          </a:r>
          <a:r>
            <a:rPr lang="ko-KR"/>
            <a:t>내려왔다고 여긴다</a:t>
          </a:r>
          <a:endParaRPr lang="en-US"/>
        </a:p>
      </dgm:t>
    </dgm:pt>
    <dgm:pt modelId="{D3925F80-608B-4924-A036-BF85033849CD}" type="parTrans" cxnId="{15F74FA0-3117-40E9-99EC-0A7402411FAA}">
      <dgm:prSet/>
      <dgm:spPr/>
      <dgm:t>
        <a:bodyPr/>
        <a:lstStyle/>
        <a:p>
          <a:endParaRPr lang="en-US"/>
        </a:p>
      </dgm:t>
    </dgm:pt>
    <dgm:pt modelId="{D90618AC-A382-458D-8FCC-068D9B403188}" type="sibTrans" cxnId="{15F74FA0-3117-40E9-99EC-0A7402411FAA}">
      <dgm:prSet/>
      <dgm:spPr/>
      <dgm:t>
        <a:bodyPr/>
        <a:lstStyle/>
        <a:p>
          <a:endParaRPr lang="en-US"/>
        </a:p>
      </dgm:t>
    </dgm:pt>
    <dgm:pt modelId="{79A09E5E-60DD-43F3-942F-57638E56B978}">
      <dgm:prSet/>
      <dgm:spPr/>
      <dgm:t>
        <a:bodyPr/>
        <a:lstStyle/>
        <a:p>
          <a:pPr rtl="0"/>
          <a:r>
            <a:rPr lang="ko-KR"/>
            <a:t>제</a:t>
          </a:r>
          <a:r>
            <a:rPr lang="en-US"/>
            <a:t>2</a:t>
          </a:r>
          <a:r>
            <a:rPr lang="ko-KR"/>
            <a:t>차 세계대전에서 패배하고 쇼와 </a:t>
          </a:r>
          <a:r>
            <a:rPr lang="ko-KR" err="1"/>
            <a:t>덴노가</a:t>
          </a:r>
          <a:r>
            <a:rPr lang="ko-KR"/>
            <a:t> 인간선언을 </a:t>
          </a:r>
          <a:r>
            <a:rPr lang="ko-KR" altLang="en-US">
              <a:latin typeface="맑은 고딕" panose="020F0302020204030204"/>
            </a:rPr>
            <a:t>했지만 이후에도</a:t>
          </a:r>
          <a:r>
            <a:rPr lang="ko-KR"/>
            <a:t> </a:t>
          </a:r>
          <a:r>
            <a:rPr lang="ko-KR" altLang="en-US">
              <a:latin typeface="맑은 고딕" panose="020F0302020204030204"/>
            </a:rPr>
            <a:t>성이 없는 상태로 이어져 오고 있다.</a:t>
          </a:r>
          <a:endParaRPr lang="en-US" altLang="ko-KR"/>
        </a:p>
      </dgm:t>
    </dgm:pt>
    <dgm:pt modelId="{8886FE88-02D8-460C-AAA5-68DA70A343E0}" type="parTrans" cxnId="{489F4EBA-38BA-4BF5-BFC9-17E2DB01DF9A}">
      <dgm:prSet/>
      <dgm:spPr/>
      <dgm:t>
        <a:bodyPr/>
        <a:lstStyle/>
        <a:p>
          <a:endParaRPr lang="en-US"/>
        </a:p>
      </dgm:t>
    </dgm:pt>
    <dgm:pt modelId="{47441827-496E-4CD2-A3D9-8EF3B3016A6F}" type="sibTrans" cxnId="{489F4EBA-38BA-4BF5-BFC9-17E2DB01DF9A}">
      <dgm:prSet/>
      <dgm:spPr/>
      <dgm:t>
        <a:bodyPr/>
        <a:lstStyle/>
        <a:p>
          <a:endParaRPr lang="en-US"/>
        </a:p>
      </dgm:t>
    </dgm:pt>
    <dgm:pt modelId="{DF5F88E8-7E49-4F61-AAEA-DD3B0B3B7FB9}" type="pres">
      <dgm:prSet presAssocID="{0EA14359-707F-407F-977A-298C566CD6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F0762F-46C0-4C18-9486-F52E72D1329C}" type="pres">
      <dgm:prSet presAssocID="{24EF88E1-FB53-4DA5-96A3-A93F1B750F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281C42-219C-4499-9E5C-F2F01BFAED32}" type="pres">
      <dgm:prSet presAssocID="{9D2500A5-E7C3-46FB-B1FF-FCF08421AC19}" presName="spacer" presStyleCnt="0"/>
      <dgm:spPr/>
    </dgm:pt>
    <dgm:pt modelId="{6F1F338A-CBCD-4424-A4F6-F6D3D502EBF4}" type="pres">
      <dgm:prSet presAssocID="{D7FA9E57-4F70-4C92-BECC-2ED0EC7218F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6FD47F-90CE-49BD-8B73-869FBF8D753D}" type="pres">
      <dgm:prSet presAssocID="{D90618AC-A382-458D-8FCC-068D9B403188}" presName="spacer" presStyleCnt="0"/>
      <dgm:spPr/>
    </dgm:pt>
    <dgm:pt modelId="{5D77DE8F-DFAE-4F81-983B-3051556CBCDB}" type="pres">
      <dgm:prSet presAssocID="{79A09E5E-60DD-43F3-942F-57638E56B9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49E657F-E5D7-471D-8868-722B76596C12}" type="presOf" srcId="{0EA14359-707F-407F-977A-298C566CD646}" destId="{DF5F88E8-7E49-4F61-AAEA-DD3B0B3B7FB9}" srcOrd="0" destOrd="0" presId="urn:microsoft.com/office/officeart/2005/8/layout/vList2"/>
    <dgm:cxn modelId="{24476012-4727-4F52-B073-563C0631C344}" srcId="{0EA14359-707F-407F-977A-298C566CD646}" destId="{24EF88E1-FB53-4DA5-96A3-A93F1B750F16}" srcOrd="0" destOrd="0" parTransId="{FB3602C5-0C2B-4BC7-8A4D-3EB25B9AEA2B}" sibTransId="{9D2500A5-E7C3-46FB-B1FF-FCF08421AC19}"/>
    <dgm:cxn modelId="{2C1D63CC-89B8-471D-AC18-81DB1DA11AD5}" type="presOf" srcId="{D7FA9E57-4F70-4C92-BECC-2ED0EC7218F9}" destId="{6F1F338A-CBCD-4424-A4F6-F6D3D502EBF4}" srcOrd="0" destOrd="0" presId="urn:microsoft.com/office/officeart/2005/8/layout/vList2"/>
    <dgm:cxn modelId="{B649370A-7FF6-4D24-99F9-DD5C21E336BA}" type="presOf" srcId="{79A09E5E-60DD-43F3-942F-57638E56B978}" destId="{5D77DE8F-DFAE-4F81-983B-3051556CBCDB}" srcOrd="0" destOrd="0" presId="urn:microsoft.com/office/officeart/2005/8/layout/vList2"/>
    <dgm:cxn modelId="{15F74FA0-3117-40E9-99EC-0A7402411FAA}" srcId="{0EA14359-707F-407F-977A-298C566CD646}" destId="{D7FA9E57-4F70-4C92-BECC-2ED0EC7218F9}" srcOrd="1" destOrd="0" parTransId="{D3925F80-608B-4924-A036-BF85033849CD}" sibTransId="{D90618AC-A382-458D-8FCC-068D9B403188}"/>
    <dgm:cxn modelId="{CC3AC3F8-CEE8-496F-B589-CA85CBD7765D}" type="presOf" srcId="{24EF88E1-FB53-4DA5-96A3-A93F1B750F16}" destId="{68F0762F-46C0-4C18-9486-F52E72D1329C}" srcOrd="0" destOrd="0" presId="urn:microsoft.com/office/officeart/2005/8/layout/vList2"/>
    <dgm:cxn modelId="{489F4EBA-38BA-4BF5-BFC9-17E2DB01DF9A}" srcId="{0EA14359-707F-407F-977A-298C566CD646}" destId="{79A09E5E-60DD-43F3-942F-57638E56B978}" srcOrd="2" destOrd="0" parTransId="{8886FE88-02D8-460C-AAA5-68DA70A343E0}" sibTransId="{47441827-496E-4CD2-A3D9-8EF3B3016A6F}"/>
    <dgm:cxn modelId="{91B90D74-EEC1-4B7E-9E0D-A2390055E51C}" type="presParOf" srcId="{DF5F88E8-7E49-4F61-AAEA-DD3B0B3B7FB9}" destId="{68F0762F-46C0-4C18-9486-F52E72D1329C}" srcOrd="0" destOrd="0" presId="urn:microsoft.com/office/officeart/2005/8/layout/vList2"/>
    <dgm:cxn modelId="{9FD9AAFA-011C-4F64-951C-69B9331C22E0}" type="presParOf" srcId="{DF5F88E8-7E49-4F61-AAEA-DD3B0B3B7FB9}" destId="{7C281C42-219C-4499-9E5C-F2F01BFAED32}" srcOrd="1" destOrd="0" presId="urn:microsoft.com/office/officeart/2005/8/layout/vList2"/>
    <dgm:cxn modelId="{67C26F1D-164A-4012-84C9-D0E2C21636AB}" type="presParOf" srcId="{DF5F88E8-7E49-4F61-AAEA-DD3B0B3B7FB9}" destId="{6F1F338A-CBCD-4424-A4F6-F6D3D502EBF4}" srcOrd="2" destOrd="0" presId="urn:microsoft.com/office/officeart/2005/8/layout/vList2"/>
    <dgm:cxn modelId="{F1BB93E0-EB5C-45D9-BCD8-504595970137}" type="presParOf" srcId="{DF5F88E8-7E49-4F61-AAEA-DD3B0B3B7FB9}" destId="{EC6FD47F-90CE-49BD-8B73-869FBF8D753D}" srcOrd="3" destOrd="0" presId="urn:microsoft.com/office/officeart/2005/8/layout/vList2"/>
    <dgm:cxn modelId="{4E9EE0E6-D04E-4379-9E2A-5C441D7753CC}" type="presParOf" srcId="{DF5F88E8-7E49-4F61-AAEA-DD3B0B3B7FB9}" destId="{5D77DE8F-DFAE-4F81-983B-3051556CBC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0762F-46C0-4C18-9486-F52E72D1329C}">
      <dsp:nvSpPr>
        <dsp:cNvPr id="0" name=""/>
        <dsp:cNvSpPr/>
      </dsp:nvSpPr>
      <dsp:spPr>
        <a:xfrm>
          <a:off x="0" y="62378"/>
          <a:ext cx="6263640" cy="17491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300" kern="1200"/>
            <a:t>천황을</a:t>
          </a:r>
          <a:r>
            <a:rPr lang="en-US" sz="2300" kern="1200"/>
            <a:t> </a:t>
          </a:r>
          <a:r>
            <a:rPr lang="ko-KR" sz="2300" kern="1200"/>
            <a:t>비롯한</a:t>
          </a:r>
          <a:r>
            <a:rPr lang="en-US" sz="2300" kern="1200"/>
            <a:t> </a:t>
          </a:r>
          <a:r>
            <a:rPr lang="ko-KR" sz="2300" kern="1200"/>
            <a:t>일본</a:t>
          </a:r>
          <a:r>
            <a:rPr lang="en-US" sz="2300" kern="1200"/>
            <a:t> </a:t>
          </a:r>
          <a:r>
            <a:rPr lang="ko-KR" sz="2300" kern="1200"/>
            <a:t>황실은</a:t>
          </a:r>
          <a:r>
            <a:rPr lang="en-US" sz="2300" kern="1200"/>
            <a:t> </a:t>
          </a:r>
          <a:r>
            <a:rPr lang="ko-KR" sz="2300" kern="1200"/>
            <a:t>성씨가</a:t>
          </a:r>
          <a:r>
            <a:rPr lang="en-US" sz="2300" kern="1200"/>
            <a:t> </a:t>
          </a:r>
          <a:r>
            <a:rPr lang="ko-KR" sz="2300" kern="1200"/>
            <a:t>없다</a:t>
          </a:r>
          <a:r>
            <a:rPr lang="en-US" sz="2300" kern="1200"/>
            <a:t>. </a:t>
          </a:r>
        </a:p>
      </dsp:txBody>
      <dsp:txXfrm>
        <a:off x="85386" y="147764"/>
        <a:ext cx="6092868" cy="1578377"/>
      </dsp:txXfrm>
    </dsp:sp>
    <dsp:sp modelId="{6F1F338A-CBCD-4424-A4F6-F6D3D502EBF4}">
      <dsp:nvSpPr>
        <dsp:cNvPr id="0" name=""/>
        <dsp:cNvSpPr/>
      </dsp:nvSpPr>
      <dsp:spPr>
        <a:xfrm>
          <a:off x="0" y="1877768"/>
          <a:ext cx="6263640" cy="174914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300" kern="1200"/>
            <a:t>성씨는</a:t>
          </a:r>
          <a:r>
            <a:rPr lang="en-US" sz="2300" kern="1200"/>
            <a:t> </a:t>
          </a:r>
          <a:r>
            <a:rPr lang="ko-KR" sz="2300" kern="1200"/>
            <a:t>인간들이나</a:t>
          </a:r>
          <a:r>
            <a:rPr lang="en-US" sz="2300" kern="1200"/>
            <a:t> </a:t>
          </a:r>
          <a:r>
            <a:rPr lang="ko-KR" sz="2300" kern="1200"/>
            <a:t>가지는</a:t>
          </a:r>
          <a:r>
            <a:rPr lang="en-US" sz="2300" kern="1200"/>
            <a:t> </a:t>
          </a:r>
          <a:r>
            <a:rPr lang="ko-KR" sz="2300" kern="1200"/>
            <a:t>건데</a:t>
          </a:r>
          <a:r>
            <a:rPr lang="en-US" sz="2300" kern="1200"/>
            <a:t> </a:t>
          </a:r>
          <a:r>
            <a:rPr lang="ko-KR" sz="2300" kern="1200"/>
            <a:t>일본</a:t>
          </a:r>
          <a:r>
            <a:rPr lang="en-US" sz="2300" kern="1200"/>
            <a:t> </a:t>
          </a:r>
          <a:r>
            <a:rPr lang="ko-KR" sz="2300" kern="1200"/>
            <a:t>신화</a:t>
          </a:r>
          <a:r>
            <a:rPr lang="en-US" sz="2300" kern="1200"/>
            <a:t> </a:t>
          </a:r>
          <a:r>
            <a:rPr lang="ko-KR" sz="2300" kern="1200"/>
            <a:t>구조상</a:t>
          </a:r>
          <a:r>
            <a:rPr lang="en-US" sz="2300" kern="1200"/>
            <a:t> </a:t>
          </a:r>
          <a:r>
            <a:rPr lang="ko-KR" sz="2300" kern="1200"/>
            <a:t>천황은</a:t>
          </a:r>
          <a:r>
            <a:rPr lang="en-US" sz="2300" kern="1200"/>
            <a:t> '</a:t>
          </a:r>
          <a:r>
            <a:rPr lang="ko-KR" sz="2300" kern="1200"/>
            <a:t>보통</a:t>
          </a:r>
          <a:r>
            <a:rPr lang="en-US" sz="2300" kern="1200"/>
            <a:t> </a:t>
          </a:r>
          <a:r>
            <a:rPr lang="ko-KR" sz="2300" kern="1200"/>
            <a:t>인간</a:t>
          </a:r>
          <a:r>
            <a:rPr lang="en-US" sz="2300" kern="1200"/>
            <a:t>'</a:t>
          </a:r>
          <a:r>
            <a:rPr lang="ko-KR" sz="2300" kern="1200"/>
            <a:t>이</a:t>
          </a:r>
          <a:r>
            <a:rPr lang="en-US" sz="2300" kern="1200"/>
            <a:t> </a:t>
          </a:r>
          <a:r>
            <a:rPr lang="ko-KR" sz="2300" kern="1200"/>
            <a:t>아니고</a:t>
          </a:r>
          <a:r>
            <a:rPr lang="en-US" sz="2300" kern="1200"/>
            <a:t> </a:t>
          </a:r>
          <a:r>
            <a:rPr lang="ko-KR" sz="2300" kern="1200"/>
            <a:t>신의</a:t>
          </a:r>
          <a:r>
            <a:rPr lang="en-US" sz="2300" kern="1200"/>
            <a:t> </a:t>
          </a:r>
          <a:r>
            <a:rPr lang="ko-KR" sz="2300" kern="1200"/>
            <a:t>혈통에서</a:t>
          </a:r>
          <a:r>
            <a:rPr lang="en-US" sz="2300" kern="1200"/>
            <a:t> </a:t>
          </a:r>
          <a:r>
            <a:rPr lang="ko-KR" sz="2300" kern="1200"/>
            <a:t>직계로</a:t>
          </a:r>
          <a:r>
            <a:rPr lang="en-US" sz="2300" kern="1200"/>
            <a:t> </a:t>
          </a:r>
          <a:r>
            <a:rPr lang="ko-KR" sz="2300" kern="1200"/>
            <a:t>내려왔다고 여긴다</a:t>
          </a:r>
          <a:endParaRPr lang="en-US" sz="2300" kern="1200"/>
        </a:p>
      </dsp:txBody>
      <dsp:txXfrm>
        <a:off x="85386" y="1963154"/>
        <a:ext cx="6092868" cy="1578377"/>
      </dsp:txXfrm>
    </dsp:sp>
    <dsp:sp modelId="{5D77DE8F-DFAE-4F81-983B-3051556CBCDB}">
      <dsp:nvSpPr>
        <dsp:cNvPr id="0" name=""/>
        <dsp:cNvSpPr/>
      </dsp:nvSpPr>
      <dsp:spPr>
        <a:xfrm>
          <a:off x="0" y="3693158"/>
          <a:ext cx="6263640" cy="17491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300" kern="1200"/>
            <a:t>제</a:t>
          </a:r>
          <a:r>
            <a:rPr lang="en-US" sz="2300" kern="1200"/>
            <a:t>2</a:t>
          </a:r>
          <a:r>
            <a:rPr lang="ko-KR" sz="2300" kern="1200"/>
            <a:t>차 세계대전에서 패배하고 쇼와 </a:t>
          </a:r>
          <a:r>
            <a:rPr lang="ko-KR" sz="2300" kern="1200" err="1"/>
            <a:t>덴노가</a:t>
          </a:r>
          <a:r>
            <a:rPr lang="ko-KR" sz="2300" kern="1200"/>
            <a:t> 인간선언을 </a:t>
          </a:r>
          <a:r>
            <a:rPr lang="ko-KR" altLang="en-US" sz="2300" kern="1200">
              <a:latin typeface="맑은 고딕" panose="020F0302020204030204"/>
            </a:rPr>
            <a:t>했지만 이후에도</a:t>
          </a:r>
          <a:r>
            <a:rPr lang="ko-KR" sz="2300" kern="1200"/>
            <a:t> </a:t>
          </a:r>
          <a:r>
            <a:rPr lang="ko-KR" altLang="en-US" sz="2300" kern="1200">
              <a:latin typeface="맑은 고딕" panose="020F0302020204030204"/>
            </a:rPr>
            <a:t>성이 없는 상태로 이어져 오고 있다.</a:t>
          </a:r>
          <a:endParaRPr lang="en-US" altLang="ko-KR" sz="2300" kern="1200"/>
        </a:p>
      </dsp:txBody>
      <dsp:txXfrm>
        <a:off x="85386" y="3778544"/>
        <a:ext cx="6092868" cy="157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29A5F-A2BD-4830-97B7-5ADDD2D4685D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EDFD-C7C2-491B-8F06-DAE9892BC3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6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59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01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96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31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7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560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1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4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53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43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72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45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6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1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082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70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87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502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838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60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22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348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405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58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192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36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1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02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70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80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94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5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79D6-79B1-4CC8-A3E6-4BDC2E4555B6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2389-F735-41D6-BFE5-ED76B5D27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38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07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43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1CwuQet_k" TargetMode="Externa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ws1CwuQet_k?feature=oembed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tCVyr225RHQ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ppTO1jRK2pk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54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ko-KR" altLang="en-US" sz="5200">
                <a:solidFill>
                  <a:schemeClr val="tx2"/>
                </a:solidFill>
                <a:ea typeface="맑은 고딕"/>
              </a:rPr>
              <a:t>일본 천황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>
                <a:solidFill>
                  <a:schemeClr val="tx2"/>
                </a:solidFill>
                <a:ea typeface="맑은 고딕"/>
              </a:rPr>
              <a:t>일본어일본학과 </a:t>
            </a:r>
            <a:r>
              <a:rPr lang="ko-KR" altLang="en-US" dirty="0" smtClean="0">
                <a:solidFill>
                  <a:schemeClr val="tx2"/>
                </a:solidFill>
                <a:ea typeface="맑은 고딕"/>
              </a:rPr>
              <a:t>21</a:t>
            </a:r>
            <a:r>
              <a:rPr lang="en-US" altLang="ko-KR" dirty="0" smtClean="0">
                <a:solidFill>
                  <a:schemeClr val="tx2"/>
                </a:solidFill>
                <a:ea typeface="맑은 고딕"/>
              </a:rPr>
              <a:t>*</a:t>
            </a:r>
            <a:r>
              <a:rPr lang="ko-KR" altLang="en-US" dirty="0" smtClean="0">
                <a:solidFill>
                  <a:schemeClr val="tx2"/>
                </a:solidFill>
                <a:ea typeface="맑은 고딕"/>
              </a:rPr>
              <a:t>09</a:t>
            </a:r>
            <a:r>
              <a:rPr lang="en-US" altLang="ko-KR" dirty="0" smtClean="0">
                <a:solidFill>
                  <a:schemeClr val="tx2"/>
                </a:solidFill>
                <a:ea typeface="맑은 고딕"/>
              </a:rPr>
              <a:t>*</a:t>
            </a:r>
            <a:r>
              <a:rPr lang="ko-KR" altLang="en-US" dirty="0" smtClean="0">
                <a:solidFill>
                  <a:schemeClr val="tx2"/>
                </a:solidFill>
                <a:ea typeface="맑은 고딕"/>
              </a:rPr>
              <a:t>10 김</a:t>
            </a:r>
            <a:r>
              <a:rPr lang="en-US" altLang="ko-KR" dirty="0" smtClean="0">
                <a:solidFill>
                  <a:schemeClr val="tx2"/>
                </a:solidFill>
                <a:ea typeface="맑은 고딕"/>
              </a:rPr>
              <a:t>*</a:t>
            </a:r>
            <a:r>
              <a:rPr lang="ko-KR" altLang="en-US" dirty="0" smtClean="0">
                <a:solidFill>
                  <a:schemeClr val="tx2"/>
                </a:solidFill>
                <a:ea typeface="맑은 고딕"/>
              </a:rPr>
              <a:t>현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53CA3DAA-08BB-476F-9793-941CFAEA5E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EF744A-E0CA-4659-9909-4B77BF70D3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9C8437-171E-4687-AA5E-A46A56AEE0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FEFA667-DE58-4745-9E9D-C6E61CB06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title="天皇陛下の即位を祝う一般参賀">
            <a:hlinkClick r:id="rId3"/>
            <a:extLst>
              <a:ext uri="{FF2B5EF4-FFF2-40B4-BE49-F238E27FC236}">
                <a16:creationId xmlns:a16="http://schemas.microsoft.com/office/drawing/2014/main" id="{E05B5C3F-04AA-57DA-18B7-E9434CDFFF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7328" y="1631563"/>
            <a:ext cx="5945457" cy="3697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79E67-1E92-A347-C9C7-1046D3ECF235}"/>
              </a:ext>
            </a:extLst>
          </p:cNvPr>
          <p:cNvSpPr txBox="1"/>
          <p:nvPr/>
        </p:nvSpPr>
        <p:spPr>
          <a:xfrm>
            <a:off x="8338324" y="4959324"/>
            <a:ext cx="33565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rPr>
              <a:t>천황즉위를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rPr>
              <a:t> 축하하는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rPr>
              <a:t>축하식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79E67-1E92-A347-C9C7-1046D3ECF235}"/>
              </a:ext>
            </a:extLst>
          </p:cNvPr>
          <p:cNvSpPr txBox="1"/>
          <p:nvPr/>
        </p:nvSpPr>
        <p:spPr>
          <a:xfrm>
            <a:off x="8017728" y="4697714"/>
            <a:ext cx="335651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1100" dirty="0">
                <a:solidFill>
                  <a:prstClr val="black"/>
                </a:solidFill>
                <a:ea typeface="맑은 고딕"/>
                <a:hlinkClick r:id="rId3"/>
              </a:rPr>
              <a:t>https://www.youtube.com/watch?v=ws1CwuQet_k 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26328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EC7D0-5E07-DBE1-C9C9-D03719D7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3600" err="1">
                <a:solidFill>
                  <a:schemeClr val="tx2"/>
                </a:solidFill>
                <a:ea typeface="맑은 고딕"/>
              </a:rPr>
              <a:t>나루히토</a:t>
            </a:r>
            <a:r>
              <a:rPr lang="ko-KR" altLang="en-US" sz="3600">
                <a:solidFill>
                  <a:schemeClr val="tx2"/>
                </a:solidFill>
                <a:ea typeface="맑은 고딕"/>
              </a:rPr>
              <a:t> 천황에 대해</a:t>
            </a:r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2B681-551D-D21F-2F11-C683BF5EB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3209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유년 시절부터 바이올린과 비올라를 배웠다</a:t>
            </a:r>
            <a:endParaRPr lang="ko-KR" sz="18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ko-KR" altLang="en-US" sz="1800">
              <a:solidFill>
                <a:schemeClr val="tx2"/>
              </a:solidFill>
              <a:latin typeface="Malgun Gothic"/>
              <a:ea typeface="Malgun Gothic"/>
            </a:endParaRPr>
          </a:p>
          <a:p>
            <a:pPr marL="0" indent="0">
              <a:buNone/>
            </a:pPr>
            <a:r>
              <a:rPr lang="ko-KR" altLang="en-US" sz="1800">
                <a:solidFill>
                  <a:schemeClr val="tx2"/>
                </a:solidFill>
                <a:latin typeface="Malgun Gothic"/>
                <a:ea typeface="Malgun Gothic"/>
              </a:rPr>
              <a:t>아마추어 관현악단에서 수석을 했을 정도의 실력을 갖추고 있다</a:t>
            </a:r>
          </a:p>
          <a:p>
            <a:pPr>
              <a:buNone/>
            </a:pPr>
            <a:endParaRPr lang="ko-KR" sz="1800">
              <a:solidFill>
                <a:schemeClr val="tx2"/>
              </a:solidFill>
              <a:latin typeface="Malgun Gothic"/>
              <a:ea typeface="Malgun Gothic"/>
              <a:cs typeface="+mn-lt"/>
            </a:endParaRPr>
          </a:p>
          <a:p>
            <a:pPr>
              <a:buNone/>
            </a:pP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  <a:cs typeface="+mn-lt"/>
              </a:rPr>
              <a:t>영국 옥스포드 대학 유학</a:t>
            </a:r>
            <a:endParaRPr lang="ko-KR" sz="1800">
              <a:solidFill>
                <a:schemeClr val="tx2"/>
              </a:solidFill>
              <a:latin typeface="맑은 고딕"/>
              <a:ea typeface="맑은 고딕"/>
              <a:cs typeface="+mn-lt"/>
            </a:endParaRPr>
          </a:p>
          <a:p>
            <a:pPr marL="0" indent="0">
              <a:buNone/>
            </a:pPr>
            <a:endParaRPr lang="ko-KR" altLang="en-US" sz="1800">
              <a:solidFill>
                <a:schemeClr val="tx2"/>
              </a:solidFill>
              <a:latin typeface="Malgun Gothic"/>
              <a:ea typeface="Malgun Gothic"/>
            </a:endParaRPr>
          </a:p>
          <a:p>
            <a:pPr marL="0" indent="0">
              <a:buNone/>
            </a:pPr>
            <a:r>
              <a:rPr lang="ko-KR" altLang="en-US" sz="1800">
                <a:solidFill>
                  <a:schemeClr val="tx2"/>
                </a:solidFill>
                <a:latin typeface="Malgun Gothic"/>
                <a:ea typeface="Malgun Gothic"/>
              </a:rPr>
              <a:t>야구 테니스 검도 등산 등 다양한 취미생활</a:t>
            </a:r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ko-KR" altLang="en-US" sz="1800">
              <a:solidFill>
                <a:schemeClr val="tx2"/>
              </a:solidFill>
              <a:latin typeface="Malgun Gothic"/>
              <a:ea typeface="Malgun Gothic"/>
              <a:cs typeface="+mn-lt"/>
            </a:endParaRPr>
          </a:p>
          <a:p>
            <a:endParaRPr lang="en-US" sz="1800">
              <a:solidFill>
                <a:schemeClr val="tx2"/>
              </a:solidFill>
              <a:ea typeface="맑은 고딕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616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DF6F-7BF4-81AB-BCE9-E5D6C0B5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569244"/>
            <a:ext cx="3505494" cy="4654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ko-KR" sz="2000" dirty="0">
                <a:ea typeface="+mn-lt"/>
                <a:cs typeface="+mn-lt"/>
              </a:rPr>
              <a:t>한중일 합동 실내악 콘서트에 참가</a:t>
            </a:r>
            <a:endParaRPr lang="en-US" altLang="ko-KR" sz="2000" dirty="0"/>
          </a:p>
          <a:p>
            <a:pPr marL="0" indent="0">
              <a:buNone/>
            </a:pPr>
            <a:endParaRPr lang="ko-KR" alt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ko-KR" alt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sz="2000" dirty="0">
                <a:ea typeface="+mn-lt"/>
                <a:cs typeface="+mn-lt"/>
              </a:rPr>
              <a:t> </a:t>
            </a:r>
            <a:r>
              <a:rPr lang="ko-KR" sz="1600" dirty="0">
                <a:ea typeface="+mn-lt"/>
                <a:cs typeface="+mn-lt"/>
              </a:rPr>
              <a:t>한국의 지휘자 겸 피아니스트 정명훈,</a:t>
            </a:r>
            <a:r>
              <a:rPr lang="ko-KR" altLang="en-US" sz="16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ko-KR" sz="1600" dirty="0">
                <a:ea typeface="+mn-lt"/>
                <a:cs typeface="+mn-lt"/>
              </a:rPr>
              <a:t>도쿄 필하모닉 오케스트라 악장인 바이올리니스트 아라이 에이지, </a:t>
            </a:r>
            <a:endParaRPr lang="ko-KR" altLang="en-US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sz="1600" dirty="0">
                <a:ea typeface="+mn-lt"/>
                <a:cs typeface="+mn-lt"/>
              </a:rPr>
              <a:t>러시아의 첼리스트 </a:t>
            </a:r>
            <a:r>
              <a:rPr lang="ko-KR" sz="1600" dirty="0" err="1">
                <a:ea typeface="+mn-lt"/>
                <a:cs typeface="+mn-lt"/>
              </a:rPr>
              <a:t>미샤</a:t>
            </a:r>
            <a:r>
              <a:rPr lang="ko-KR" sz="1600" dirty="0">
                <a:ea typeface="+mn-lt"/>
                <a:cs typeface="+mn-lt"/>
              </a:rPr>
              <a:t> </a:t>
            </a:r>
            <a:r>
              <a:rPr lang="ko-KR" sz="1600" dirty="0" err="1">
                <a:ea typeface="+mn-lt"/>
                <a:cs typeface="+mn-lt"/>
              </a:rPr>
              <a:t>마이스키와</a:t>
            </a:r>
            <a:r>
              <a:rPr lang="ko-KR" sz="1600" dirty="0">
                <a:ea typeface="+mn-lt"/>
                <a:cs typeface="+mn-lt"/>
              </a:rPr>
              <a:t> 함께 모차르트의 피아노 4중주 제1</a:t>
            </a:r>
            <a:r>
              <a:rPr lang="ko-KR" sz="1600" dirty="0" smtClean="0">
                <a:ea typeface="+mn-lt"/>
                <a:cs typeface="+mn-lt"/>
              </a:rPr>
              <a:t>번을 </a:t>
            </a:r>
            <a:r>
              <a:rPr lang="ko-KR" altLang="en-US" sz="1600" dirty="0" smtClean="0">
                <a:ea typeface="+mn-lt"/>
                <a:cs typeface="+mn-lt"/>
              </a:rPr>
              <a:t>협연</a:t>
            </a:r>
            <a:endParaRPr lang="en-US" altLang="ko-KR" sz="16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-US" altLang="ko-KR" sz="16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-US" altLang="ko-KR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100" dirty="0">
                <a:ea typeface="맑은 고딕"/>
                <a:hlinkClick r:id="rId2"/>
              </a:rPr>
              <a:t>https://www.youtube.com/watch?v=tCVyr225RHQ</a:t>
            </a:r>
            <a:endParaRPr lang="ko-KR" sz="1100" dirty="0">
              <a:ea typeface="맑은 고딕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hlinkClick r:id="rId2"/>
            <a:extLst>
              <a:ext uri="{FF2B5EF4-FFF2-40B4-BE49-F238E27FC236}">
                <a16:creationId xmlns:a16="http://schemas.microsoft.com/office/drawing/2014/main" id="{1F9EE3DA-2EA7-56AE-74D4-49CD51016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55"/>
          <a:stretch/>
        </p:blipFill>
        <p:spPr>
          <a:xfrm>
            <a:off x="5405862" y="1567747"/>
            <a:ext cx="6019331" cy="38383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2466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1434BF-37BC-41EC-AB6D-018935508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3073473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ko-KR" altLang="en-US" sz="8000" dirty="0"/>
              <a:t>근대와 현대의 천황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4A9380-6F48-4D1D-880A-B0E5495F9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859" y="4961297"/>
            <a:ext cx="6815669" cy="443622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일본일본어학과 </a:t>
            </a:r>
            <a:r>
              <a:rPr lang="en-US" altLang="ko-KR" dirty="0" smtClean="0"/>
              <a:t>21*02*47 </a:t>
            </a:r>
            <a:r>
              <a:rPr lang="ko-KR" altLang="en-US" dirty="0" smtClean="0"/>
              <a:t>도</a:t>
            </a:r>
            <a:r>
              <a:rPr lang="en-US" altLang="ko-KR" dirty="0" smtClean="0"/>
              <a:t>*</a:t>
            </a:r>
            <a:r>
              <a:rPr lang="ko-KR" altLang="en-US" dirty="0" smtClean="0"/>
              <a:t>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9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B90C3D-9896-4E9B-A43B-2C499C29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차례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B6A86E-6B9B-47CD-9D84-02C37E15EF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sz="3600" dirty="0">
                <a:latin typeface="+mj-ea"/>
                <a:ea typeface="+mj-ea"/>
              </a:rPr>
              <a:t>근대시대 천황제도의 강화 배경</a:t>
            </a:r>
            <a:endParaRPr lang="en-US" altLang="ko-KR" sz="3600" dirty="0">
              <a:latin typeface="+mj-ea"/>
              <a:ea typeface="+mj-ea"/>
            </a:endParaRPr>
          </a:p>
          <a:p>
            <a:r>
              <a:rPr lang="ko-KR" altLang="en-US" sz="3600" dirty="0">
                <a:latin typeface="+mj-ea"/>
                <a:ea typeface="+mj-ea"/>
              </a:rPr>
              <a:t>근대시대 천황의 특징</a:t>
            </a:r>
            <a:endParaRPr lang="en-US" altLang="ko-KR" sz="3600" dirty="0">
              <a:latin typeface="+mj-ea"/>
              <a:ea typeface="+mj-ea"/>
            </a:endParaRPr>
          </a:p>
          <a:p>
            <a:r>
              <a:rPr lang="ko-KR" altLang="en-US" sz="3600" dirty="0">
                <a:latin typeface="+mj-ea"/>
                <a:ea typeface="+mj-ea"/>
              </a:rPr>
              <a:t>현대시대 천황의 특징</a:t>
            </a:r>
            <a:endParaRPr lang="en-US" altLang="ko-KR" sz="3600" dirty="0">
              <a:latin typeface="+mj-ea"/>
              <a:ea typeface="+mj-ea"/>
            </a:endParaRPr>
          </a:p>
          <a:p>
            <a:r>
              <a:rPr lang="ko-KR" altLang="en-US" sz="3600" dirty="0">
                <a:latin typeface="+mj-ea"/>
                <a:ea typeface="+mj-ea"/>
              </a:rPr>
              <a:t>현대시대 천황 관련 이슈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27DD6FCD-FA56-40CF-A27F-8B78A5BC4D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78" y="1953992"/>
            <a:ext cx="5434282" cy="3840225"/>
          </a:xfrm>
        </p:spPr>
      </p:pic>
    </p:spTree>
    <p:extLst>
      <p:ext uri="{BB962C8B-B14F-4D97-AF65-F5344CB8AC3E}">
        <p14:creationId xmlns:p14="http://schemas.microsoft.com/office/powerpoint/2010/main" val="80060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8B5FC1-2E36-4BDA-8492-377C74CE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근대 시대 천황제도의 강화배경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73F26892-4835-4030-B2F4-83BB489611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r="24426"/>
          <a:stretch/>
        </p:blipFill>
        <p:spPr>
          <a:xfrm>
            <a:off x="7946796" y="1008668"/>
            <a:ext cx="3167405" cy="4141066"/>
          </a:xfr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6289CA-CB09-4567-85A1-5E1A524B8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206" y="3676344"/>
            <a:ext cx="5524404" cy="932232"/>
          </a:xfrm>
        </p:spPr>
        <p:txBody>
          <a:bodyPr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메이지 유신 이후 중앙집권적 지배구조를 추구함</a:t>
            </a:r>
            <a:endParaRPr lang="ko-KR" altLang="en-US" sz="18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kern="0" dirty="0" smtClean="0">
                <a:solidFill>
                  <a:srgbClr val="000000"/>
                </a:solidFill>
                <a:latin typeface="+mj-ea"/>
                <a:ea typeface="+mj-ea"/>
              </a:rPr>
              <a:t>외세의 위협에 대항</a:t>
            </a:r>
            <a:r>
              <a:rPr lang="en-US" altLang="ko-KR" kern="0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kern="0" dirty="0" smtClean="0">
                <a:solidFill>
                  <a:srgbClr val="000000"/>
                </a:solidFill>
                <a:latin typeface="+mj-ea"/>
                <a:ea typeface="+mj-ea"/>
              </a:rPr>
              <a:t>에도 막부 말기</a:t>
            </a:r>
            <a:r>
              <a:rPr lang="en-US" altLang="ko-KR" kern="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endParaRPr lang="ko-KR" altLang="en-US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8467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18A94-B38F-4461-A123-5173A305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메이지 시대 천황 특징 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7ED19668-B68C-4F7B-A4C1-F1C1DE51B8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" b="370"/>
          <a:stretch>
            <a:fillRect/>
          </a:stretch>
        </p:blipFill>
        <p:spPr>
          <a:xfrm>
            <a:off x="7975077" y="989814"/>
            <a:ext cx="3101418" cy="4128941"/>
          </a:xfr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E0865C-BCF6-47EA-8EAE-743D4ECB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206" y="3365447"/>
            <a:ext cx="5524404" cy="224896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부국강병책</a:t>
            </a:r>
            <a:endParaRPr lang="en-US" altLang="ko-KR" sz="2200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근대 산업 발전</a:t>
            </a:r>
            <a:endParaRPr lang="en-US" altLang="ko-KR" sz="2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문명 개화</a:t>
            </a:r>
            <a:r>
              <a:rPr lang="en-US" altLang="ko-KR" sz="22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22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교육제도 개편</a:t>
            </a:r>
            <a:endParaRPr lang="en-US" altLang="ko-KR" sz="2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kern="0" dirty="0" smtClean="0">
                <a:solidFill>
                  <a:srgbClr val="000000"/>
                </a:solidFill>
                <a:latin typeface="+mj-ea"/>
                <a:ea typeface="+mj-ea"/>
              </a:rPr>
              <a:t>근대의 완성</a:t>
            </a:r>
            <a:endParaRPr lang="en-US" altLang="ko-KR" sz="2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kern="0" dirty="0" smtClean="0">
                <a:solidFill>
                  <a:srgbClr val="000000"/>
                </a:solidFill>
                <a:latin typeface="+mj-ea"/>
                <a:ea typeface="+mj-ea"/>
              </a:rPr>
              <a:t>직접적이고 영향이 큰 정치적 권력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6164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DC5D9-D8EB-4EFA-87F0-8AEF86B6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kern="0" spc="0" dirty="0" err="1">
                <a:solidFill>
                  <a:srgbClr val="000000"/>
                </a:solidFill>
                <a:effectLst/>
                <a:latin typeface="+mj-ea"/>
              </a:rPr>
              <a:t>다이쇼</a:t>
            </a:r>
            <a:r>
              <a:rPr lang="ko-KR" altLang="en-US" sz="4800" kern="0" spc="0" dirty="0">
                <a:solidFill>
                  <a:srgbClr val="000000"/>
                </a:solidFill>
                <a:effectLst/>
                <a:latin typeface="+mj-ea"/>
              </a:rPr>
              <a:t> 시대 천황 특징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76F7EF-E097-4923-8305-94CFEA464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206" y="3475176"/>
            <a:ext cx="5524404" cy="200374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600" kern="0" dirty="0" smtClean="0">
                <a:solidFill>
                  <a:srgbClr val="000000"/>
                </a:solidFill>
                <a:latin typeface="+mj-ea"/>
                <a:ea typeface="+mj-ea"/>
              </a:rPr>
              <a:t>영국과 동맹해 독일의 군사기지 점령</a:t>
            </a:r>
            <a:endParaRPr lang="en-US" altLang="ko-KR" sz="26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6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고종황제 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강제 </a:t>
            </a:r>
            <a:r>
              <a:rPr lang="ko-KR" altLang="en-US" sz="26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퇴위</a:t>
            </a:r>
            <a:r>
              <a:rPr lang="en-US" altLang="ko-KR" sz="26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26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정미 </a:t>
            </a: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7</a:t>
            </a:r>
            <a:r>
              <a:rPr lang="ko-KR" altLang="en-US" sz="26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조약 체결</a:t>
            </a:r>
            <a:endParaRPr lang="en-US" altLang="ko-KR" sz="26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600" kern="0" dirty="0" smtClean="0">
                <a:solidFill>
                  <a:srgbClr val="000000"/>
                </a:solidFill>
                <a:latin typeface="+mj-ea"/>
                <a:ea typeface="+mj-ea"/>
              </a:rPr>
              <a:t>일본인 위주 </a:t>
            </a:r>
            <a:r>
              <a:rPr lang="ko-KR" altLang="en-US" sz="260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차관 정치</a:t>
            </a:r>
            <a:endParaRPr lang="ko-KR" altLang="en-US" sz="2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40" name="그림 개체 틀 39">
            <a:extLst>
              <a:ext uri="{FF2B5EF4-FFF2-40B4-BE49-F238E27FC236}">
                <a16:creationId xmlns:a16="http://schemas.microsoft.com/office/drawing/2014/main" id="{018C4C94-01F2-43B1-8AD1-6BC5509192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r="5016"/>
          <a:stretch>
            <a:fillRect/>
          </a:stretch>
        </p:blipFill>
        <p:spPr>
          <a:xfrm>
            <a:off x="7965649" y="951848"/>
            <a:ext cx="3110846" cy="4197886"/>
          </a:xfrm>
        </p:spPr>
      </p:pic>
    </p:spTree>
    <p:extLst>
      <p:ext uri="{BB962C8B-B14F-4D97-AF65-F5344CB8AC3E}">
        <p14:creationId xmlns:p14="http://schemas.microsoft.com/office/powerpoint/2010/main" val="3417341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쇼와 시대 천황 특징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6409700" y="2535015"/>
            <a:ext cx="4645152" cy="219804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1800" b="0" kern="0" spc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동남아시아 침략을 </a:t>
            </a:r>
            <a:r>
              <a:rPr lang="ko-KR" altLang="en-US" sz="18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도모</a:t>
            </a:r>
            <a:endParaRPr lang="en-US" altLang="ko-KR" sz="1800" b="0" kern="0" spc="0" dirty="0" smtClean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18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진주만 </a:t>
            </a:r>
            <a:r>
              <a:rPr lang="ko-KR" altLang="en-US" sz="1800" b="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공격을 </a:t>
            </a:r>
            <a:r>
              <a:rPr lang="ko-KR" altLang="en-US" sz="18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실행</a:t>
            </a:r>
            <a:r>
              <a:rPr lang="en-US" altLang="ko-KR" sz="18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,</a:t>
            </a:r>
            <a:r>
              <a:rPr lang="ko-KR" altLang="en-US" sz="18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800" b="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미국에 </a:t>
            </a:r>
            <a:r>
              <a:rPr lang="ko-KR" altLang="en-US" sz="18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선전포고</a:t>
            </a:r>
            <a:endParaRPr lang="en-US" altLang="ko-KR" sz="1800" b="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18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히로시마</a:t>
            </a:r>
            <a:r>
              <a:rPr lang="en-US" altLang="ko-KR" sz="18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8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나가사키에 원폭 투하</a:t>
            </a:r>
            <a:endParaRPr lang="en-US" altLang="ko-KR" sz="1800" b="0" kern="0" spc="0" dirty="0" smtClean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+mj-ea"/>
                <a:ea typeface="+mj-ea"/>
              </a:rPr>
              <a:t>나라나 국민 자체보다는 천황의 지위와 중앙집권적 구조를 유지하는 데에 집중</a:t>
            </a:r>
            <a:endParaRPr lang="en-US" altLang="ko-KR" sz="1800" b="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9" name="내용 개체 틀 3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1447800" y="2017343"/>
            <a:ext cx="4645025" cy="3233387"/>
          </a:xfrm>
        </p:spPr>
      </p:pic>
    </p:spTree>
    <p:extLst>
      <p:ext uri="{BB962C8B-B14F-4D97-AF65-F5344CB8AC3E}">
        <p14:creationId xmlns:p14="http://schemas.microsoft.com/office/powerpoint/2010/main" val="33998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 thruBlk="1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현대 천황의 특징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6409700" y="2574528"/>
            <a:ext cx="4645152" cy="274668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1600" kern="0" dirty="0" smtClean="0">
                <a:solidFill>
                  <a:srgbClr val="000000"/>
                </a:solidFill>
                <a:latin typeface="+mj-ea"/>
                <a:ea typeface="+mj-ea"/>
              </a:rPr>
              <a:t>개인주의 및 민주적 경제 시대가 도래함과 같이 </a:t>
            </a:r>
            <a:r>
              <a:rPr lang="ko-KR" altLang="en-US" sz="16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천황</a:t>
            </a:r>
            <a:r>
              <a:rPr lang="en-US" altLang="ko-KR" sz="1600" kern="0" dirty="0" smtClean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sz="1600" kern="0" dirty="0" err="1" smtClean="0">
                <a:solidFill>
                  <a:srgbClr val="000000"/>
                </a:solidFill>
                <a:latin typeface="+mj-ea"/>
                <a:ea typeface="+mj-ea"/>
              </a:rPr>
              <a:t>천황제에</a:t>
            </a:r>
            <a:r>
              <a:rPr lang="ko-KR" altLang="en-US" sz="1600" kern="0" dirty="0" smtClean="0">
                <a:solidFill>
                  <a:srgbClr val="000000"/>
                </a:solidFill>
                <a:latin typeface="+mj-ea"/>
                <a:ea typeface="+mj-ea"/>
              </a:rPr>
              <a:t> 대한 국민의 신뢰도와 지지율의 하락</a:t>
            </a:r>
            <a:r>
              <a:rPr lang="en-US" altLang="ko-KR" sz="16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endParaRPr lang="ko-KR" altLang="en-US" sz="1600" b="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+mj-ea"/>
                <a:ea typeface="+mj-ea"/>
              </a:rPr>
              <a:t>‘</a:t>
            </a:r>
            <a:r>
              <a:rPr lang="ko-KR" altLang="en-US" sz="1600" kern="0" dirty="0" err="1" smtClean="0">
                <a:solidFill>
                  <a:srgbClr val="000000"/>
                </a:solidFill>
                <a:latin typeface="+mj-ea"/>
                <a:ea typeface="+mj-ea"/>
              </a:rPr>
              <a:t>헤이세이류</a:t>
            </a:r>
            <a:r>
              <a:rPr lang="en-US" altLang="ko-KR" sz="1600" kern="0" dirty="0" smtClean="0">
                <a:solidFill>
                  <a:srgbClr val="000000"/>
                </a:solidFill>
                <a:latin typeface="+mj-ea"/>
                <a:ea typeface="+mj-ea"/>
              </a:rPr>
              <a:t>’</a:t>
            </a:r>
            <a:r>
              <a:rPr lang="ko-KR" altLang="en-US" sz="1600" kern="0" dirty="0" smtClean="0">
                <a:solidFill>
                  <a:srgbClr val="000000"/>
                </a:solidFill>
                <a:latin typeface="+mj-ea"/>
                <a:ea typeface="+mj-ea"/>
              </a:rPr>
              <a:t>를 통한 민심 상승을 도모</a:t>
            </a:r>
            <a:endParaRPr lang="en-US" altLang="ko-KR" sz="1600" b="0" kern="0" spc="0" dirty="0" smtClean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1600" kern="0" dirty="0" smtClean="0">
                <a:solidFill>
                  <a:srgbClr val="000000"/>
                </a:solidFill>
                <a:latin typeface="+mj-ea"/>
                <a:ea typeface="+mj-ea"/>
              </a:rPr>
              <a:t>약자와 소외계층을 살핌으로써 국민과의 결속력을 다짐</a:t>
            </a:r>
            <a:endParaRPr lang="ko-KR" altLang="en-US" sz="16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16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민주주의의 유입 및 </a:t>
            </a:r>
            <a:r>
              <a:rPr lang="ko-KR" altLang="en-US" sz="1600" kern="0" dirty="0" smtClean="0">
                <a:solidFill>
                  <a:srgbClr val="000000"/>
                </a:solidFill>
                <a:latin typeface="+mj-ea"/>
                <a:ea typeface="+mj-ea"/>
              </a:rPr>
              <a:t>의원</a:t>
            </a:r>
            <a:r>
              <a:rPr lang="ko-KR" altLang="en-US" sz="1600" b="0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내각제 도입</a:t>
            </a:r>
            <a:endParaRPr lang="ko-KR" altLang="en-US" sz="1600" dirty="0"/>
          </a:p>
        </p:txBody>
      </p:sp>
      <p:pic>
        <p:nvPicPr>
          <p:cNvPr id="12" name="내용 개체 틀 1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1809349" y="2010878"/>
            <a:ext cx="3893373" cy="38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 thruBlk="1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F2679E-83B5-4BE2-0890-FCF2CEDD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ko-KR" altLang="en-US" sz="3600">
                <a:solidFill>
                  <a:schemeClr val="tx2"/>
                </a:solidFill>
                <a:ea typeface="맑은 고딕"/>
              </a:rPr>
              <a:t>차례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0A8F5-7267-C262-163D-CC254A88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  <a:ea typeface="맑은 고딕"/>
              </a:rPr>
              <a:t>1. </a:t>
            </a:r>
            <a:r>
              <a:rPr lang="ko-KR" altLang="en-US" sz="1800">
                <a:solidFill>
                  <a:schemeClr val="tx2"/>
                </a:solidFill>
                <a:ea typeface="맑은 고딕"/>
              </a:rPr>
              <a:t>천황의</a:t>
            </a:r>
            <a:r>
              <a:rPr lang="en-US" altLang="ko-KR" sz="1800">
                <a:solidFill>
                  <a:schemeClr val="tx2"/>
                </a:solidFill>
                <a:ea typeface="맑은 고딕"/>
              </a:rPr>
              <a:t> </a:t>
            </a:r>
            <a:r>
              <a:rPr lang="en-US" altLang="ko-KR" sz="1800" err="1">
                <a:solidFill>
                  <a:schemeClr val="tx2"/>
                </a:solidFill>
                <a:ea typeface="맑은 고딕"/>
              </a:rPr>
              <a:t>의미와</a:t>
            </a:r>
            <a:r>
              <a:rPr lang="en-US" altLang="ko-KR" sz="1800">
                <a:solidFill>
                  <a:schemeClr val="tx2"/>
                </a:solidFill>
                <a:ea typeface="맑은 고딕"/>
              </a:rPr>
              <a:t> </a:t>
            </a:r>
            <a:r>
              <a:rPr lang="en-US" altLang="ko-KR" sz="1800" err="1">
                <a:solidFill>
                  <a:schemeClr val="tx2"/>
                </a:solidFill>
                <a:ea typeface="맑은 고딕"/>
              </a:rPr>
              <a:t>칭호</a:t>
            </a:r>
            <a:r>
              <a:rPr lang="ko-KR" altLang="en-US" sz="1800">
                <a:solidFill>
                  <a:schemeClr val="tx2"/>
                </a:solidFill>
                <a:ea typeface="맑은 고딕"/>
              </a:rPr>
              <a:t> </a:t>
            </a:r>
            <a:endParaRPr lang="en-US" altLang="ko-KR"/>
          </a:p>
          <a:p>
            <a:endParaRPr lang="ko-KR" altLang="en-US" sz="1800">
              <a:solidFill>
                <a:schemeClr val="tx2"/>
              </a:solidFill>
              <a:ea typeface="맑은 고딕"/>
            </a:endParaRPr>
          </a:p>
          <a:p>
            <a:pPr marL="0" indent="0">
              <a:buNone/>
            </a:pPr>
            <a:r>
              <a:rPr lang="ko-KR" altLang="en-US" sz="1800">
                <a:solidFill>
                  <a:schemeClr val="tx2"/>
                </a:solidFill>
                <a:ea typeface="맑은 고딕"/>
              </a:rPr>
              <a:t>2. 천황의 지위</a:t>
            </a:r>
          </a:p>
          <a:p>
            <a:endParaRPr lang="ko-KR" altLang="en-US" sz="1800">
              <a:solidFill>
                <a:schemeClr val="tx2"/>
              </a:solidFill>
              <a:ea typeface="맑은 고딕"/>
            </a:endParaRPr>
          </a:p>
          <a:p>
            <a:pPr marL="0" indent="0">
              <a:buNone/>
            </a:pPr>
            <a:r>
              <a:rPr lang="ko-KR" altLang="en-US" sz="1800">
                <a:solidFill>
                  <a:schemeClr val="tx2"/>
                </a:solidFill>
                <a:ea typeface="맑은 고딕"/>
              </a:rPr>
              <a:t>3. 황위 계승</a:t>
            </a:r>
          </a:p>
          <a:p>
            <a:endParaRPr lang="ko-KR" altLang="en-US" sz="1800">
              <a:solidFill>
                <a:schemeClr val="tx2"/>
              </a:solidFill>
              <a:ea typeface="맑은 고딕"/>
            </a:endParaRPr>
          </a:p>
          <a:p>
            <a:pPr marL="0" indent="0">
              <a:buNone/>
            </a:pPr>
            <a:r>
              <a:rPr lang="ko-KR" altLang="en-US" sz="1800">
                <a:solidFill>
                  <a:schemeClr val="tx2"/>
                </a:solidFill>
                <a:ea typeface="맑은 고딕"/>
              </a:rPr>
              <a:t>4. 황위에 관한 여담</a:t>
            </a:r>
          </a:p>
          <a:p>
            <a:endParaRPr lang="ko-KR" altLang="en-US" sz="1800">
              <a:solidFill>
                <a:schemeClr val="tx2"/>
              </a:solidFill>
              <a:ea typeface="맑은 고딕"/>
            </a:endParaRPr>
          </a:p>
          <a:p>
            <a:pPr marL="0" indent="0">
              <a:buNone/>
            </a:pPr>
            <a:r>
              <a:rPr lang="ko-KR" altLang="en-US" sz="1800">
                <a:solidFill>
                  <a:schemeClr val="tx2"/>
                </a:solidFill>
                <a:ea typeface="맑은 고딕"/>
              </a:rPr>
              <a:t>5. </a:t>
            </a:r>
            <a:r>
              <a:rPr lang="ko-KR" altLang="en-US" sz="1800" err="1">
                <a:solidFill>
                  <a:schemeClr val="tx2"/>
                </a:solidFill>
                <a:ea typeface="맑은 고딕"/>
              </a:rPr>
              <a:t>나루히토</a:t>
            </a:r>
            <a:r>
              <a:rPr lang="ko-KR" altLang="en-US" sz="1800">
                <a:solidFill>
                  <a:schemeClr val="tx2"/>
                </a:solidFill>
                <a:ea typeface="맑은 고딕"/>
              </a:rPr>
              <a:t> 천황</a:t>
            </a:r>
          </a:p>
        </p:txBody>
      </p:sp>
    </p:spTree>
    <p:extLst>
      <p:ext uri="{BB962C8B-B14F-4D97-AF65-F5344CB8AC3E}">
        <p14:creationId xmlns:p14="http://schemas.microsoft.com/office/powerpoint/2010/main" val="2551577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현대 천황 관련 이슈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49217" y="2709517"/>
            <a:ext cx="4645152" cy="2231627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1700" b="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1958</a:t>
            </a:r>
            <a:r>
              <a:rPr lang="ko-KR" altLang="en-US" sz="1700" b="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년의</a:t>
            </a:r>
            <a:r>
              <a:rPr lang="en-US" altLang="ko-KR" sz="1700" b="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‘</a:t>
            </a:r>
            <a:r>
              <a:rPr lang="ko-KR" altLang="en-US" sz="1700" b="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미치</a:t>
            </a:r>
            <a:r>
              <a:rPr lang="en-US" altLang="ko-KR" sz="1700" b="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700" b="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붐</a:t>
            </a:r>
            <a:r>
              <a:rPr lang="en-US" altLang="ko-KR" sz="1700" b="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’, </a:t>
            </a:r>
            <a:r>
              <a:rPr lang="ko-KR" altLang="en-US" sz="1700" b="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황태자와 평민 사이의 약혼</a:t>
            </a:r>
            <a:endParaRPr lang="en-US" altLang="ko-KR" sz="1700" b="0" kern="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/>
            </a:pPr>
            <a:r>
              <a:rPr lang="en-US" altLang="ko-KR" sz="1700" b="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2021</a:t>
            </a:r>
            <a:r>
              <a:rPr lang="ko-KR" altLang="en-US" sz="1700" b="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700" b="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공주와 평민의 결혼</a:t>
            </a:r>
            <a:endParaRPr lang="en-US" altLang="ko-KR" sz="1700" b="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>
              <a:buNone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한컴바탕"/>
              </a:rPr>
              <a:t>: </a:t>
            </a:r>
            <a:r>
              <a:rPr lang="ko-KR" altLang="en-US" sz="1600" kern="0" dirty="0" smtClean="0">
                <a:solidFill>
                  <a:srgbClr val="000000"/>
                </a:solidFill>
                <a:latin typeface="한컴바탕"/>
              </a:rPr>
              <a:t>공주가 평민과 이어질 시 공주는 지위의 자격을 박탈당하기 때문에 일본의 여론은 부정적</a:t>
            </a:r>
            <a:endParaRPr lang="ko-KR" altLang="en-US" sz="1600" b="0" kern="0" spc="0" dirty="0">
              <a:solidFill>
                <a:srgbClr val="000000"/>
              </a:solidFill>
              <a:effectLst/>
              <a:latin typeface="한컴바탕"/>
            </a:endParaRPr>
          </a:p>
          <a:p>
            <a:pPr lvl="0">
              <a:defRPr/>
            </a:pPr>
            <a:endParaRPr lang="en-US" altLang="ko-KR" sz="1800" b="0" kern="0" spc="0" dirty="0">
              <a:solidFill>
                <a:srgbClr val="000000"/>
              </a:solidFill>
              <a:effectLst/>
              <a:latin typeface="한컴바탕"/>
              <a:ea typeface="한컴바탕"/>
            </a:endParaRPr>
          </a:p>
          <a:p>
            <a:pPr lvl="0">
              <a:defRPr/>
            </a:pPr>
            <a:endParaRPr lang="ko-KR" altLang="en-US" sz="1800" b="0" kern="0" spc="0" dirty="0">
              <a:solidFill>
                <a:srgbClr val="000000"/>
              </a:solidFill>
              <a:effectLst/>
              <a:latin typeface="한컴바탕"/>
            </a:endParaRPr>
          </a:p>
          <a:p>
            <a:pPr lvl="0">
              <a:defRPr/>
            </a:pPr>
            <a:endParaRPr lang="ko-KR" altLang="en-US" sz="18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6413501" y="2191189"/>
            <a:ext cx="4641352" cy="3268284"/>
          </a:xfrm>
        </p:spPr>
      </p:pic>
    </p:spTree>
    <p:extLst>
      <p:ext uri="{BB962C8B-B14F-4D97-AF65-F5344CB8AC3E}">
        <p14:creationId xmlns:p14="http://schemas.microsoft.com/office/powerpoint/2010/main" val="16426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 thruBlk="1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212042-02DF-45AD-A6BD-E714565C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과거 천황의 존재</a:t>
            </a:r>
          </a:p>
        </p:txBody>
      </p:sp>
      <p:pic>
        <p:nvPicPr>
          <p:cNvPr id="4" name="온라인 미디어 3" title="150년전엔 천황의 존재조차 몰랐던 日백성들">
            <a:hlinkClick r:id="" action="ppaction://media"/>
            <a:extLst>
              <a:ext uri="{FF2B5EF4-FFF2-40B4-BE49-F238E27FC236}">
                <a16:creationId xmlns:a16="http://schemas.microsoft.com/office/drawing/2014/main" id="{9B0CBD3A-C032-43EE-B527-13B15EA846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08222" y="2439214"/>
            <a:ext cx="7242772" cy="34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4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35E15F5-5CC1-4D99-A169-208148B16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36867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3400426"/>
            <a:ext cx="12192000" cy="34575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069115" y="2691424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왜 천황인가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719510" y="3483203"/>
            <a:ext cx="4752975" cy="432376"/>
          </a:xfrm>
          <a:prstGeom prst="roundRect">
            <a:avLst>
              <a:gd name="adj" fmla="val 7305"/>
            </a:avLst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472485" y="6223173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일본어일본학과 </a:t>
            </a:r>
            <a:r>
              <a:rPr lang="en-US" altLang="ko-KR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21*02*89</a:t>
            </a:r>
            <a:r>
              <a:rPr lang="ko-KR" altLang="en-US" sz="1000" dirty="0" smtClean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류</a:t>
            </a:r>
            <a:r>
              <a:rPr lang="en-US" altLang="ko-KR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*</a:t>
            </a:r>
            <a:r>
              <a:rPr lang="ko-KR" altLang="en-US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영</a:t>
            </a:r>
            <a:endParaRPr lang="en-US" altLang="ko-KR" dirty="0" smtClean="0"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7899" y="3514725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일본과 천황의 연결고리</a:t>
            </a:r>
            <a:endParaRPr lang="en-US" altLang="ko-KR" dirty="0" smtClean="0">
              <a:solidFill>
                <a:schemeClr val="bg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57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-12893"/>
            <a:ext cx="12192000" cy="122849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9808" y="1955425"/>
            <a:ext cx="10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spc="-300" dirty="0" smtClean="0">
                <a:solidFill>
                  <a:srgbClr val="152B39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00.</a:t>
            </a:r>
            <a:endParaRPr lang="ko-KR" altLang="en-US" sz="5000" spc="-300" dirty="0">
              <a:solidFill>
                <a:srgbClr val="152B39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39151" y="6473954"/>
            <a:ext cx="4552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15000"/>
                    </a:schemeClr>
                  </a:solidFill>
                </a:ln>
                <a:latin typeface="BC 카드 L" panose="02020603020101020101" pitchFamily="18" charset="-127"/>
                <a:ea typeface="BC 카드 L" panose="02020603020101020101" pitchFamily="18" charset="-127"/>
              </a:rPr>
              <a:t>※</a:t>
            </a:r>
            <a:r>
              <a:rPr lang="ko-KR" altLang="en-US" sz="1600" dirty="0" smtClean="0">
                <a:ln>
                  <a:solidFill>
                    <a:schemeClr val="bg1">
                      <a:alpha val="15000"/>
                    </a:schemeClr>
                  </a:solidFill>
                </a:ln>
                <a:latin typeface="BC 카드 L" panose="02020603020101020101" pitchFamily="18" charset="-127"/>
                <a:ea typeface="BC 카드 L" panose="02020603020101020101" pitchFamily="18" charset="-127"/>
              </a:rPr>
              <a:t>이 발표에서는 추상적인 주제를 다루고 있습니다</a:t>
            </a:r>
            <a:endParaRPr lang="ko-KR" altLang="en-US" sz="1600" dirty="0">
              <a:ln>
                <a:solidFill>
                  <a:schemeClr val="bg1">
                    <a:alpha val="15000"/>
                  </a:schemeClr>
                </a:solidFill>
              </a:ln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584643" y="2692622"/>
            <a:ext cx="2594151" cy="402559"/>
          </a:xfrm>
          <a:prstGeom prst="round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3585465" y="2694993"/>
            <a:ext cx="2594151" cy="402559"/>
          </a:xfrm>
          <a:prstGeom prst="round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6479" y="2653503"/>
            <a:ext cx="217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궁금해야 할 것</a:t>
            </a:r>
            <a:endParaRPr lang="ko-KR" altLang="en-US" sz="2400" dirty="0">
              <a:ln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598546" y="2653503"/>
            <a:ext cx="2566800" cy="0"/>
          </a:xfrm>
          <a:prstGeom prst="line">
            <a:avLst/>
          </a:prstGeom>
          <a:ln w="16510" cap="rnd">
            <a:solidFill>
              <a:srgbClr val="152B39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400630" y="1955425"/>
            <a:ext cx="10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spc="-300" dirty="0" smtClean="0">
                <a:solidFill>
                  <a:srgbClr val="152B39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01.</a:t>
            </a:r>
            <a:endParaRPr lang="ko-KR" altLang="en-US" sz="5000" spc="-300" dirty="0">
              <a:solidFill>
                <a:srgbClr val="152B39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3599368" y="2653503"/>
            <a:ext cx="2566800" cy="0"/>
          </a:xfrm>
          <a:prstGeom prst="line">
            <a:avLst/>
          </a:prstGeom>
          <a:ln w="16510" cap="rnd">
            <a:solidFill>
              <a:srgbClr val="152B39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867667" y="3972704"/>
            <a:ext cx="10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spc="-300" dirty="0" smtClean="0">
                <a:solidFill>
                  <a:srgbClr val="152B39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02.</a:t>
            </a:r>
            <a:endParaRPr lang="ko-KR" altLang="en-US" sz="5000" spc="-300" dirty="0">
              <a:solidFill>
                <a:srgbClr val="152B39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6003750" y="4709901"/>
            <a:ext cx="2594151" cy="402559"/>
          </a:xfrm>
          <a:prstGeom prst="round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모서리가 둥근 직사각형 74"/>
          <p:cNvSpPr/>
          <p:nvPr/>
        </p:nvSpPr>
        <p:spPr>
          <a:xfrm>
            <a:off x="9004572" y="4712272"/>
            <a:ext cx="2594151" cy="402559"/>
          </a:xfrm>
          <a:prstGeom prst="round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9402099" y="4670781"/>
            <a:ext cx="182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n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결론 및 의의</a:t>
            </a:r>
            <a:endParaRPr lang="ko-KR" altLang="en-US" sz="2400" dirty="0">
              <a:ln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cxnSp>
        <p:nvCxnSpPr>
          <p:cNvPr id="78" name="직선 연결선 77"/>
          <p:cNvCxnSpPr/>
          <p:nvPr/>
        </p:nvCxnSpPr>
        <p:spPr>
          <a:xfrm>
            <a:off x="6017653" y="4670782"/>
            <a:ext cx="2566800" cy="0"/>
          </a:xfrm>
          <a:prstGeom prst="line">
            <a:avLst/>
          </a:prstGeom>
          <a:ln w="16510" cap="rnd">
            <a:solidFill>
              <a:srgbClr val="152B39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868489" y="3972704"/>
            <a:ext cx="10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spc="-300" dirty="0" smtClean="0">
                <a:solidFill>
                  <a:srgbClr val="152B39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03.</a:t>
            </a:r>
            <a:endParaRPr lang="ko-KR" altLang="en-US" sz="5000" spc="-300" dirty="0">
              <a:solidFill>
                <a:srgbClr val="152B39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89350" y="3016250"/>
            <a:ext cx="8493175" cy="7210"/>
          </a:xfrm>
          <a:prstGeom prst="line">
            <a:avLst/>
          </a:prstGeom>
          <a:ln w="38100" cap="sq">
            <a:solidFill>
              <a:srgbClr val="152B39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9018475" y="4670782"/>
            <a:ext cx="2566800" cy="0"/>
          </a:xfrm>
          <a:prstGeom prst="line">
            <a:avLst/>
          </a:prstGeom>
          <a:ln w="16510" cap="rnd">
            <a:solidFill>
              <a:srgbClr val="152B39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63437" y="2653503"/>
            <a:ext cx="24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천황 이데올로기</a:t>
            </a:r>
            <a:endParaRPr lang="ko-KR" altLang="en-US" sz="2400" dirty="0">
              <a:ln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cxnSp>
        <p:nvCxnSpPr>
          <p:cNvPr id="83" name="직선 연결선 82"/>
          <p:cNvCxnSpPr/>
          <p:nvPr/>
        </p:nvCxnSpPr>
        <p:spPr>
          <a:xfrm flipV="1">
            <a:off x="0" y="5040738"/>
            <a:ext cx="7200000" cy="9566"/>
          </a:xfrm>
          <a:prstGeom prst="line">
            <a:avLst/>
          </a:prstGeom>
          <a:ln w="38100" cap="sq">
            <a:solidFill>
              <a:srgbClr val="152B39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117416" y="4670781"/>
            <a:ext cx="24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천황 존속의 이유</a:t>
            </a:r>
            <a:endParaRPr lang="ko-KR" altLang="en-US" sz="2400" dirty="0">
              <a:ln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68609" y="290114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3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목 차</a:t>
            </a:r>
            <a:endParaRPr lang="ko-KR" altLang="en-US" sz="3200" spc="-3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80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9" grpId="0" animBg="1"/>
      <p:bldP spid="37" grpId="0" animBg="1"/>
      <p:bldP spid="4" grpId="0"/>
      <p:bldP spid="56" grpId="0"/>
      <p:bldP spid="73" grpId="0"/>
      <p:bldP spid="74" grpId="0" animBg="1"/>
      <p:bldP spid="75" grpId="0" animBg="1"/>
      <p:bldP spid="76" grpId="0"/>
      <p:bldP spid="79" grpId="0"/>
      <p:bldP spid="38" grpId="0"/>
      <p:bldP spid="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0177" y="107662"/>
            <a:ext cx="546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00.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궁금해야 할 것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내용의 배경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1922" y="3252487"/>
            <a:ext cx="3328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schemeClr val="bg1">
                    <a:lumMod val="95000"/>
                  </a:schemeClr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천황은 왜</a:t>
            </a:r>
            <a:r>
              <a:rPr lang="en-US" altLang="ko-KR" sz="4800" b="1" dirty="0" smtClean="0">
                <a:solidFill>
                  <a:schemeClr val="bg1">
                    <a:lumMod val="95000"/>
                  </a:schemeClr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!?</a:t>
            </a:r>
            <a:endParaRPr lang="ko-KR" altLang="en-US" sz="4800" b="1" dirty="0" smtClean="0">
              <a:solidFill>
                <a:schemeClr val="bg1">
                  <a:lumMod val="95000"/>
                </a:schemeClr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188" y="3791096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123RF" panose="02020603020101020101" pitchFamily="18" charset="-127"/>
                <a:ea typeface="123RF" panose="02020603020101020101" pitchFamily="18" charset="-127"/>
              </a:rPr>
              <a:t>학문적 가치와 </a:t>
            </a:r>
            <a:r>
              <a:rPr lang="ko-KR" altLang="en-US" sz="3200" dirty="0" err="1" smtClean="0">
                <a:latin typeface="123RF" panose="02020603020101020101" pitchFamily="18" charset="-127"/>
                <a:ea typeface="123RF" panose="02020603020101020101" pitchFamily="18" charset="-127"/>
              </a:rPr>
              <a:t>주제성</a:t>
            </a:r>
            <a:r>
              <a:rPr lang="en-US" altLang="ko-KR" sz="3200" dirty="0" smtClean="0">
                <a:latin typeface="123RF" panose="02020603020101020101" pitchFamily="18" charset="-127"/>
                <a:ea typeface="123RF" panose="02020603020101020101" pitchFamily="18" charset="-127"/>
              </a:rPr>
              <a:t>(genre)</a:t>
            </a:r>
            <a:r>
              <a:rPr lang="ko-KR" altLang="en-US" sz="3200" dirty="0" smtClean="0">
                <a:latin typeface="123RF" panose="02020603020101020101" pitchFamily="18" charset="-127"/>
                <a:ea typeface="123RF" panose="02020603020101020101" pitchFamily="18" charset="-127"/>
              </a:rPr>
              <a:t>의 질</a:t>
            </a:r>
            <a:endParaRPr lang="en-US" altLang="ko-KR" sz="3200" dirty="0" smtClean="0"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9059" y="4375871"/>
            <a:ext cx="237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123RF" panose="02020603020101020101" pitchFamily="18" charset="-127"/>
                <a:ea typeface="123RF" panose="02020603020101020101" pitchFamily="18" charset="-127"/>
              </a:rPr>
              <a:t>천황의 필요성</a:t>
            </a:r>
            <a:endParaRPr lang="en-US" altLang="ko-KR" sz="3200" dirty="0" smtClean="0"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3188" y="2434154"/>
            <a:ext cx="9544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‘</a:t>
            </a:r>
            <a:r>
              <a:rPr lang="ko-KR" altLang="en-US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천황은 </a:t>
            </a:r>
            <a:r>
              <a:rPr lang="ko-KR" altLang="en-US" sz="3600" b="1" dirty="0" err="1" smtClean="0">
                <a:latin typeface="123RF" panose="02020603020101020101" pitchFamily="18" charset="-127"/>
                <a:ea typeface="123RF" panose="02020603020101020101" pitchFamily="18" charset="-127"/>
              </a:rPr>
              <a:t>일본국의</a:t>
            </a:r>
            <a:r>
              <a:rPr lang="ko-KR" altLang="en-US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 상징이며</a:t>
            </a:r>
            <a:r>
              <a:rPr lang="en-US" altLang="ko-KR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일본국민의 통합의 상징</a:t>
            </a:r>
            <a:r>
              <a:rPr lang="en-US" altLang="ko-KR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3188" y="3080485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123RF" panose="02020603020101020101" pitchFamily="18" charset="-127"/>
                <a:ea typeface="123RF" panose="02020603020101020101" pitchFamily="18" charset="-127"/>
              </a:rPr>
              <a:t>-</a:t>
            </a:r>
            <a:r>
              <a:rPr lang="ko-KR" altLang="en-US" sz="2000" dirty="0" smtClean="0">
                <a:latin typeface="123RF" panose="02020603020101020101" pitchFamily="18" charset="-127"/>
                <a:ea typeface="123RF" panose="02020603020101020101" pitchFamily="18" charset="-127"/>
              </a:rPr>
              <a:t>일본 헌법 제 </a:t>
            </a:r>
            <a:r>
              <a:rPr lang="en-US" altLang="ko-KR" sz="2000" dirty="0" smtClean="0">
                <a:latin typeface="123RF" panose="02020603020101020101" pitchFamily="18" charset="-127"/>
                <a:ea typeface="123RF" panose="02020603020101020101" pitchFamily="18" charset="-127"/>
              </a:rPr>
              <a:t>1</a:t>
            </a:r>
            <a:r>
              <a:rPr lang="ko-KR" altLang="en-US" sz="2000" dirty="0" smtClean="0">
                <a:latin typeface="123RF" panose="02020603020101020101" pitchFamily="18" charset="-127"/>
                <a:ea typeface="123RF" panose="02020603020101020101" pitchFamily="18" charset="-127"/>
              </a:rPr>
              <a:t>조</a:t>
            </a:r>
            <a:endParaRPr lang="en-US" altLang="ko-KR" sz="2000" dirty="0" smtClean="0"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1244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0177" y="107662"/>
            <a:ext cx="546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00.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궁금해야 할 것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내용의 배경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1922" y="3252487"/>
            <a:ext cx="3328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schemeClr val="bg1">
                    <a:lumMod val="95000"/>
                  </a:schemeClr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천황은 왜</a:t>
            </a:r>
            <a:r>
              <a:rPr lang="en-US" altLang="ko-KR" sz="4800" b="1" dirty="0" smtClean="0">
                <a:solidFill>
                  <a:schemeClr val="bg1">
                    <a:lumMod val="95000"/>
                  </a:schemeClr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!?</a:t>
            </a:r>
            <a:endParaRPr lang="ko-KR" altLang="en-US" sz="4800" b="1" dirty="0" smtClean="0">
              <a:solidFill>
                <a:schemeClr val="bg1">
                  <a:lumMod val="95000"/>
                </a:schemeClr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188" y="3791096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123RF" panose="02020603020101020101" pitchFamily="18" charset="-127"/>
                <a:ea typeface="123RF" panose="02020603020101020101" pitchFamily="18" charset="-127"/>
              </a:rPr>
              <a:t>학문적 가치와 </a:t>
            </a:r>
            <a:r>
              <a:rPr lang="ko-KR" altLang="en-US" sz="3200" dirty="0" err="1" smtClean="0">
                <a:latin typeface="123RF" panose="02020603020101020101" pitchFamily="18" charset="-127"/>
                <a:ea typeface="123RF" panose="02020603020101020101" pitchFamily="18" charset="-127"/>
              </a:rPr>
              <a:t>주제성</a:t>
            </a:r>
            <a:r>
              <a:rPr lang="en-US" altLang="ko-KR" sz="3200" dirty="0" smtClean="0">
                <a:latin typeface="123RF" panose="02020603020101020101" pitchFamily="18" charset="-127"/>
                <a:ea typeface="123RF" panose="02020603020101020101" pitchFamily="18" charset="-127"/>
              </a:rPr>
              <a:t>(genre)</a:t>
            </a:r>
            <a:r>
              <a:rPr lang="ko-KR" altLang="en-US" sz="3200" dirty="0" smtClean="0">
                <a:latin typeface="123RF" panose="02020603020101020101" pitchFamily="18" charset="-127"/>
                <a:ea typeface="123RF" panose="02020603020101020101" pitchFamily="18" charset="-127"/>
              </a:rPr>
              <a:t>의 질</a:t>
            </a:r>
            <a:endParaRPr lang="en-US" altLang="ko-KR" sz="3200" dirty="0" smtClean="0"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9059" y="4375871"/>
            <a:ext cx="237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123RF" panose="02020603020101020101" pitchFamily="18" charset="-127"/>
                <a:ea typeface="123RF" panose="02020603020101020101" pitchFamily="18" charset="-127"/>
              </a:rPr>
              <a:t>천황의 필요성</a:t>
            </a:r>
            <a:endParaRPr lang="en-US" altLang="ko-KR" sz="3200" dirty="0" smtClean="0"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3188" y="2434154"/>
            <a:ext cx="9544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‘</a:t>
            </a:r>
            <a:r>
              <a:rPr lang="ko-KR" altLang="en-US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천황은 </a:t>
            </a:r>
            <a:r>
              <a:rPr lang="ko-KR" altLang="en-US" sz="3600" b="1" dirty="0" err="1" smtClean="0">
                <a:latin typeface="123RF" panose="02020603020101020101" pitchFamily="18" charset="-127"/>
                <a:ea typeface="123RF" panose="02020603020101020101" pitchFamily="18" charset="-127"/>
              </a:rPr>
              <a:t>일본국의</a:t>
            </a:r>
            <a:r>
              <a:rPr lang="ko-KR" altLang="en-US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 상징이며</a:t>
            </a:r>
            <a:r>
              <a:rPr lang="en-US" altLang="ko-KR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일본국민의 통합의 상징</a:t>
            </a:r>
            <a:r>
              <a:rPr lang="en-US" altLang="ko-KR" sz="3600" b="1" dirty="0" smtClean="0">
                <a:latin typeface="123RF" panose="02020603020101020101" pitchFamily="18" charset="-127"/>
                <a:ea typeface="123RF" panose="02020603020101020101" pitchFamily="18" charset="-127"/>
              </a:rPr>
              <a:t>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3188" y="3080485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123RF" panose="02020603020101020101" pitchFamily="18" charset="-127"/>
                <a:ea typeface="123RF" panose="02020603020101020101" pitchFamily="18" charset="-127"/>
              </a:rPr>
              <a:t>-</a:t>
            </a:r>
            <a:r>
              <a:rPr lang="ko-KR" altLang="en-US" sz="2000" dirty="0" smtClean="0">
                <a:latin typeface="123RF" panose="02020603020101020101" pitchFamily="18" charset="-127"/>
                <a:ea typeface="123RF" panose="02020603020101020101" pitchFamily="18" charset="-127"/>
              </a:rPr>
              <a:t>일본 헌법 제 </a:t>
            </a:r>
            <a:r>
              <a:rPr lang="en-US" altLang="ko-KR" sz="2000" dirty="0" smtClean="0">
                <a:latin typeface="123RF" panose="02020603020101020101" pitchFamily="18" charset="-127"/>
                <a:ea typeface="123RF" panose="02020603020101020101" pitchFamily="18" charset="-127"/>
              </a:rPr>
              <a:t>1</a:t>
            </a:r>
            <a:r>
              <a:rPr lang="ko-KR" altLang="en-US" sz="2000" dirty="0" smtClean="0">
                <a:latin typeface="123RF" panose="02020603020101020101" pitchFamily="18" charset="-127"/>
                <a:ea typeface="123RF" panose="02020603020101020101" pitchFamily="18" charset="-127"/>
              </a:rPr>
              <a:t>조</a:t>
            </a:r>
            <a:endParaRPr lang="en-US" altLang="ko-KR" sz="2000" dirty="0" smtClean="0"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3188" y="3791096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학문적 가치와 </a:t>
            </a:r>
            <a:r>
              <a:rPr lang="ko-KR" altLang="en-US" sz="3200" dirty="0" err="1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주제성</a:t>
            </a:r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(genre)</a:t>
            </a:r>
            <a:r>
              <a:rPr lang="ko-KR" altLang="en-US" sz="3200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의 질</a:t>
            </a:r>
            <a:endParaRPr lang="en-US" altLang="ko-KR" sz="3200" dirty="0" smtClean="0">
              <a:solidFill>
                <a:schemeClr val="bg1">
                  <a:lumMod val="75000"/>
                </a:schemeClr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9059" y="4375871"/>
            <a:ext cx="237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천황의 필요성</a:t>
            </a:r>
            <a:endParaRPr lang="en-US" altLang="ko-KR" sz="3200" dirty="0" smtClean="0">
              <a:solidFill>
                <a:schemeClr val="bg1">
                  <a:lumMod val="75000"/>
                </a:schemeClr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3188" y="2434154"/>
            <a:ext cx="9544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‘</a:t>
            </a:r>
            <a:r>
              <a:rPr lang="ko-KR" altLang="en-US" sz="3600" b="1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천황은 </a:t>
            </a:r>
            <a:r>
              <a:rPr lang="ko-KR" altLang="en-US" sz="3600" b="1" dirty="0" err="1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일본국의</a:t>
            </a:r>
            <a:r>
              <a:rPr lang="ko-KR" altLang="en-US" sz="3600" b="1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상징이며</a:t>
            </a:r>
            <a:r>
              <a:rPr lang="en-US" altLang="ko-KR" sz="3600" b="1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3600" b="1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일본국민의 통합의 상징</a:t>
            </a:r>
            <a:r>
              <a:rPr lang="en-US" altLang="ko-KR" sz="3600" b="1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3188" y="3080485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</a:t>
            </a:r>
            <a:r>
              <a:rPr lang="ko-KR" altLang="en-US" sz="2000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일본 헌법 제 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1</a:t>
            </a:r>
            <a:r>
              <a:rPr lang="ko-KR" altLang="en-US" sz="2000" dirty="0" smtClean="0">
                <a:solidFill>
                  <a:schemeClr val="bg1">
                    <a:lumMod val="75000"/>
                  </a:schemeClr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조</a:t>
            </a:r>
            <a:endParaRPr lang="en-US" altLang="ko-KR" sz="2000" dirty="0" smtClean="0">
              <a:solidFill>
                <a:schemeClr val="bg1">
                  <a:lumMod val="75000"/>
                </a:schemeClr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5274" y="3160153"/>
            <a:ext cx="3900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152B39"/>
                </a:solidFill>
                <a:latin typeface="BC 카드 B" panose="02020603020101020101" pitchFamily="18" charset="-127"/>
                <a:ea typeface="BC 카드 B" panose="02020603020101020101" pitchFamily="18" charset="-127"/>
              </a:rPr>
              <a:t>근대 일본</a:t>
            </a:r>
            <a:r>
              <a:rPr lang="en-US" altLang="ko-KR" sz="60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152B39"/>
                </a:solidFill>
                <a:latin typeface="BC 카드 B" panose="02020603020101020101" pitchFamily="18" charset="-127"/>
                <a:ea typeface="BC 카드 B" panose="02020603020101020101" pitchFamily="18" charset="-127"/>
              </a:rPr>
              <a:t>!!</a:t>
            </a:r>
            <a:endParaRPr lang="ko-KR" altLang="en-US" sz="60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rgbClr val="152B39"/>
              </a:solidFill>
              <a:latin typeface="BC 카드 B" panose="02020603020101020101" pitchFamily="18" charset="-127"/>
              <a:ea typeface="BC 카드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016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30177" y="107662"/>
            <a:ext cx="7427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01.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천황 이데올로기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민족주의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(nationalism)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7" y="2349270"/>
            <a:ext cx="2239327" cy="223932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27" y="2101131"/>
            <a:ext cx="2110977" cy="273560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8597" y="1147868"/>
            <a:ext cx="7430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ln w="0"/>
                <a:solidFill>
                  <a:srgbClr val="002060"/>
                </a:solidFill>
                <a:effectLst>
                  <a:glow rad="203200">
                    <a:schemeClr val="bg1">
                      <a:alpha val="81000"/>
                    </a:schemeClr>
                  </a:glow>
                  <a:outerShdw blurRad="50800" dir="16200000" rotWithShape="0">
                    <a:schemeClr val="bg1">
                      <a:alpha val="30000"/>
                    </a:schemeClr>
                  </a:outerShdw>
                </a:effectLst>
                <a:latin typeface="BC 카드 L" panose="02020603020101020101" pitchFamily="18" charset="-127"/>
                <a:ea typeface="BC 카드 L" panose="02020603020101020101" pitchFamily="18" charset="-127"/>
              </a:rPr>
              <a:t>제국주의 시대와 민족주의의 결합</a:t>
            </a:r>
            <a:endParaRPr lang="ko-KR" altLang="en-US" sz="4000" b="1" dirty="0">
              <a:ln w="0"/>
              <a:solidFill>
                <a:srgbClr val="002060"/>
              </a:solidFill>
              <a:effectLst>
                <a:glow rad="203200">
                  <a:schemeClr val="bg1">
                    <a:alpha val="81000"/>
                  </a:schemeClr>
                </a:glow>
                <a:outerShdw blurRad="50800" dir="16200000" rotWithShape="0">
                  <a:schemeClr val="bg1">
                    <a:alpha val="30000"/>
                  </a:schemeClr>
                </a:outerShdw>
              </a:effectLst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86450" y="2098887"/>
            <a:ext cx="49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민족주의</a:t>
            </a:r>
            <a:r>
              <a:rPr lang="en-US" altLang="ko-KR" sz="24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: </a:t>
            </a:r>
            <a:r>
              <a:rPr lang="ko-KR" altLang="en-US" sz="24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단일민족 간의 공동체 의식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2663267"/>
            <a:ext cx="2714625" cy="22911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5" y="2560552"/>
            <a:ext cx="2867025" cy="28670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0150" y="5796651"/>
            <a:ext cx="6587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n w="0"/>
                <a:effectLst>
                  <a:glow rad="139700">
                    <a:schemeClr val="bg1">
                      <a:alpha val="81000"/>
                    </a:schemeClr>
                  </a:glow>
                  <a:outerShdw blurRad="495300" dir="14220000" rotWithShape="0">
                    <a:schemeClr val="bg1">
                      <a:alpha val="30000"/>
                    </a:schemeClr>
                  </a:outerShdw>
                </a:effectLst>
                <a:latin typeface="BC 카드 L" panose="02020603020101020101" pitchFamily="18" charset="-127"/>
                <a:ea typeface="BC 카드 L" panose="02020603020101020101" pitchFamily="18" charset="-127"/>
              </a:rPr>
              <a:t>일본제국이 도모해야 했던 것</a:t>
            </a:r>
            <a:r>
              <a:rPr lang="en-US" altLang="ko-KR" sz="2800" dirty="0" smtClean="0">
                <a:ln w="0"/>
                <a:effectLst>
                  <a:glow rad="139700">
                    <a:schemeClr val="bg1">
                      <a:alpha val="81000"/>
                    </a:schemeClr>
                  </a:glow>
                  <a:outerShdw blurRad="495300" dir="14220000" rotWithShape="0">
                    <a:schemeClr val="bg1">
                      <a:alpha val="30000"/>
                    </a:schemeClr>
                  </a:outerShdw>
                </a:effectLst>
                <a:latin typeface="BC 카드 L" panose="02020603020101020101" pitchFamily="18" charset="-127"/>
                <a:ea typeface="BC 카드 L" panose="02020603020101020101" pitchFamily="18" charset="-127"/>
              </a:rPr>
              <a:t>: </a:t>
            </a:r>
            <a:r>
              <a:rPr lang="ko-KR" altLang="en-US" sz="2800" dirty="0" smtClean="0">
                <a:ln w="0"/>
                <a:effectLst>
                  <a:glow rad="139700">
                    <a:schemeClr val="bg1">
                      <a:alpha val="81000"/>
                    </a:schemeClr>
                  </a:glow>
                  <a:outerShdw blurRad="495300" dir="14220000" rotWithShape="0">
                    <a:schemeClr val="bg1">
                      <a:alpha val="30000"/>
                    </a:schemeClr>
                  </a:outerShdw>
                </a:effectLst>
                <a:latin typeface="BC 카드 L" panose="02020603020101020101" pitchFamily="18" charset="-127"/>
                <a:ea typeface="BC 카드 L" panose="02020603020101020101" pitchFamily="18" charset="-127"/>
              </a:rPr>
              <a:t>주입식 사회</a:t>
            </a:r>
            <a:endParaRPr lang="ko-KR" altLang="en-US" sz="2800" dirty="0">
              <a:ln w="0"/>
              <a:effectLst>
                <a:glow rad="139700">
                  <a:schemeClr val="bg1">
                    <a:alpha val="81000"/>
                  </a:schemeClr>
                </a:glow>
                <a:outerShdw blurRad="495300" dir="14220000" rotWithShape="0">
                  <a:schemeClr val="bg1">
                    <a:alpha val="30000"/>
                  </a:schemeClr>
                </a:outerShdw>
              </a:effectLst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6601" y="5796651"/>
            <a:ext cx="266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n w="0"/>
                <a:effectLst>
                  <a:glow rad="203200">
                    <a:schemeClr val="bg1">
                      <a:alpha val="81000"/>
                    </a:schemeClr>
                  </a:glow>
                  <a:outerShdw blurRad="50800" dir="16200000" rotWithShape="0">
                    <a:schemeClr val="bg1">
                      <a:alpha val="30000"/>
                    </a:schemeClr>
                  </a:outerShdw>
                </a:effectLst>
                <a:latin typeface="BC 카드 L" panose="02020603020101020101" pitchFamily="18" charset="-127"/>
                <a:ea typeface="BC 카드 L" panose="02020603020101020101" pitchFamily="18" charset="-127"/>
              </a:rPr>
              <a:t>천황 </a:t>
            </a:r>
            <a:r>
              <a:rPr lang="ko-KR" altLang="en-US" sz="2800" dirty="0" smtClean="0">
                <a:ln w="0"/>
                <a:effectLst>
                  <a:glow rad="152400">
                    <a:schemeClr val="bg1">
                      <a:alpha val="81000"/>
                    </a:schemeClr>
                  </a:glow>
                  <a:outerShdw blurRad="50800" dir="16200000" rotWithShape="0">
                    <a:schemeClr val="bg1">
                      <a:alpha val="30000"/>
                    </a:schemeClr>
                  </a:outerShdw>
                </a:effectLst>
                <a:latin typeface="BC 카드 L" panose="02020603020101020101" pitchFamily="18" charset="-127"/>
                <a:ea typeface="BC 카드 L" panose="02020603020101020101" pitchFamily="18" charset="-127"/>
              </a:rPr>
              <a:t>이데올로기</a:t>
            </a:r>
            <a:endParaRPr lang="ko-KR" altLang="en-US" sz="2800" dirty="0">
              <a:ln w="0"/>
              <a:effectLst>
                <a:glow rad="152400">
                  <a:schemeClr val="bg1">
                    <a:alpha val="81000"/>
                  </a:schemeClr>
                </a:glow>
                <a:outerShdw blurRad="50800" dir="16200000" rotWithShape="0">
                  <a:schemeClr val="bg1">
                    <a:alpha val="30000"/>
                  </a:schemeClr>
                </a:outerShdw>
              </a:effectLst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23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0177" y="107662"/>
            <a:ext cx="66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02.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천황이 존속하는 이유</a:t>
            </a:r>
            <a:r>
              <a:rPr lang="en-US" altLang="ko-KR" sz="3200" dirty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(1):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민족정신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902" y="3352463"/>
            <a:ext cx="932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천황제의 밑바탕이 민족정신의 근원에서 왔다</a:t>
            </a:r>
            <a:r>
              <a:rPr lang="en-US" altLang="ko-KR" sz="3600" b="1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?</a:t>
            </a:r>
            <a:endParaRPr lang="ko-KR" altLang="en-US" sz="3600" b="1" dirty="0" smtClean="0"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60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0177" y="107662"/>
            <a:ext cx="66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02.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천황이 존속하는 이유</a:t>
            </a:r>
            <a:r>
              <a:rPr lang="en-US" altLang="ko-KR" sz="3200" dirty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(1):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민족정신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902" y="3352463"/>
            <a:ext cx="932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천황제의 밑바탕이 민족정신의 근원에서 왔다</a:t>
            </a:r>
            <a:r>
              <a:rPr lang="en-US" altLang="ko-KR" sz="3600" b="1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?</a:t>
            </a:r>
            <a:endParaRPr lang="ko-KR" altLang="en-US" sz="3600" b="1" dirty="0" smtClean="0"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93895" y="3352463"/>
            <a:ext cx="3164305" cy="64633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2093" y="3352462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범신론</a:t>
            </a:r>
          </a:p>
        </p:txBody>
      </p:sp>
    </p:spTree>
    <p:extLst>
      <p:ext uri="{BB962C8B-B14F-4D97-AF65-F5344CB8AC3E}">
        <p14:creationId xmlns:p14="http://schemas.microsoft.com/office/powerpoint/2010/main" val="27537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5F8842-BCF4-2D24-59CD-53C6564AA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" r="22622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030BA-29CC-E887-5C19-3996C142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ko-KR" altLang="en-US" sz="3200">
                <a:ea typeface="맑은 고딕"/>
              </a:rPr>
              <a:t>천황의 의미</a:t>
            </a:r>
            <a:endParaRPr lang="en-US" sz="3200">
              <a:ea typeface="맑은 고딕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C43D-9981-CFA4-C500-1CBABA55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8670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ko-KR" altLang="en-US" sz="1700">
                <a:ea typeface="+mn-lt"/>
                <a:cs typeface="+mn-lt"/>
              </a:rPr>
              <a:t>일본의</a:t>
            </a:r>
            <a:r>
              <a:rPr lang="en-US" altLang="ko-KR" sz="1700">
                <a:ea typeface="+mn-lt"/>
                <a:cs typeface="+mn-lt"/>
              </a:rPr>
              <a:t> </a:t>
            </a:r>
            <a:r>
              <a:rPr lang="ko-KR" altLang="en-US" sz="1700">
                <a:ea typeface="+mn-lt"/>
                <a:cs typeface="+mn-lt"/>
              </a:rPr>
              <a:t>군주로</a:t>
            </a:r>
            <a:r>
              <a:rPr lang="en-US" sz="1700">
                <a:ea typeface="+mn-lt"/>
                <a:cs typeface="+mn-lt"/>
              </a:rPr>
              <a:t>,</a:t>
            </a:r>
            <a:r>
              <a:rPr lang="en-US" altLang="ko-KR" sz="1700">
                <a:ea typeface="+mn-lt"/>
                <a:cs typeface="+mn-lt"/>
              </a:rPr>
              <a:t> </a:t>
            </a:r>
            <a:r>
              <a:rPr lang="ko-KR" altLang="en-US" sz="1700">
                <a:ea typeface="+mn-lt"/>
                <a:cs typeface="+mn-lt"/>
              </a:rPr>
              <a:t>대표이자</a:t>
            </a:r>
            <a:r>
              <a:rPr lang="en-US" altLang="ko-KR" sz="1700">
                <a:ea typeface="+mn-lt"/>
                <a:cs typeface="+mn-lt"/>
              </a:rPr>
              <a:t> </a:t>
            </a:r>
            <a:r>
              <a:rPr lang="ko-KR" altLang="en-US" sz="1700">
                <a:ea typeface="+mn-lt"/>
                <a:cs typeface="+mn-lt"/>
              </a:rPr>
              <a:t>일본의</a:t>
            </a:r>
            <a:r>
              <a:rPr lang="en-US" altLang="ko-KR" sz="1700">
                <a:ea typeface="+mn-lt"/>
                <a:cs typeface="+mn-lt"/>
              </a:rPr>
              <a:t> </a:t>
            </a:r>
            <a:r>
              <a:rPr lang="ko-KR" altLang="en-US" sz="1700">
                <a:ea typeface="+mn-lt"/>
                <a:cs typeface="+mn-lt"/>
              </a:rPr>
              <a:t>상징적인</a:t>
            </a:r>
            <a:r>
              <a:rPr lang="en-US" altLang="ko-KR" sz="1700">
                <a:ea typeface="+mn-lt"/>
                <a:cs typeface="+mn-lt"/>
              </a:rPr>
              <a:t> </a:t>
            </a:r>
            <a:r>
              <a:rPr lang="ko-KR" altLang="en-US" sz="1700">
                <a:ea typeface="+mn-lt"/>
                <a:cs typeface="+mn-lt"/>
              </a:rPr>
              <a:t>국가</a:t>
            </a:r>
            <a:r>
              <a:rPr lang="en-US" altLang="ko-KR" sz="1700">
                <a:ea typeface="+mn-lt"/>
                <a:cs typeface="+mn-lt"/>
              </a:rPr>
              <a:t> </a:t>
            </a:r>
            <a:r>
              <a:rPr lang="ko-KR" altLang="en-US" sz="1700">
                <a:ea typeface="+mn-lt"/>
                <a:cs typeface="+mn-lt"/>
              </a:rPr>
              <a:t>원수</a:t>
            </a: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endParaRPr lang="en-US" altLang="ko-KR" sz="170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altLang="en-US" sz="1700">
                <a:ea typeface="+mn-lt"/>
                <a:cs typeface="+mn-lt"/>
              </a:rPr>
              <a:t>일본의</a:t>
            </a:r>
            <a:r>
              <a:rPr lang="en-US" altLang="ko-KR" sz="1700">
                <a:ea typeface="+mn-lt"/>
                <a:cs typeface="+mn-lt"/>
              </a:rPr>
              <a:t> </a:t>
            </a:r>
            <a:r>
              <a:rPr lang="ko-KR" altLang="en-US" sz="1700">
                <a:ea typeface="+mn-lt"/>
                <a:cs typeface="+mn-lt"/>
              </a:rPr>
              <a:t>주권을</a:t>
            </a:r>
            <a:r>
              <a:rPr lang="en-US" altLang="ko-KR" sz="1700">
                <a:ea typeface="+mn-lt"/>
                <a:cs typeface="+mn-lt"/>
              </a:rPr>
              <a:t> </a:t>
            </a:r>
            <a:r>
              <a:rPr lang="ko-KR" altLang="en-US" sz="1700">
                <a:ea typeface="+mn-lt"/>
                <a:cs typeface="+mn-lt"/>
              </a:rPr>
              <a:t>가진</a:t>
            </a:r>
            <a:r>
              <a:rPr lang="en-US" altLang="ko-KR" sz="1700">
                <a:ea typeface="+mn-lt"/>
                <a:cs typeface="+mn-lt"/>
              </a:rPr>
              <a:t>  </a:t>
            </a:r>
            <a:r>
              <a:rPr lang="ko-KR" altLang="en-US" sz="1700">
                <a:ea typeface="+mn-lt"/>
                <a:cs typeface="+mn-lt"/>
              </a:rPr>
              <a:t>상징이자</a:t>
            </a:r>
            <a:r>
              <a:rPr lang="en-US" altLang="ko-KR" sz="1700">
                <a:ea typeface="+mn-lt"/>
                <a:cs typeface="+mn-lt"/>
              </a:rPr>
              <a:t> </a:t>
            </a:r>
            <a:r>
              <a:rPr lang="ko-KR" altLang="en-US" sz="1700">
                <a:ea typeface="+mn-lt"/>
                <a:cs typeface="+mn-lt"/>
              </a:rPr>
              <a:t>일본</a:t>
            </a:r>
            <a:r>
              <a:rPr lang="en-US" altLang="ko-KR" sz="1700">
                <a:ea typeface="+mn-lt"/>
                <a:cs typeface="+mn-lt"/>
              </a:rPr>
              <a:t> </a:t>
            </a:r>
            <a:r>
              <a:rPr lang="ko-KR" altLang="en-US" sz="1700">
                <a:ea typeface="+mn-lt"/>
                <a:cs typeface="+mn-lt"/>
              </a:rPr>
              <a:t>국민</a:t>
            </a:r>
            <a:r>
              <a:rPr lang="en-US" altLang="ko-KR" sz="1700">
                <a:ea typeface="+mn-lt"/>
                <a:cs typeface="+mn-lt"/>
              </a:rPr>
              <a:t> </a:t>
            </a:r>
            <a:r>
              <a:rPr lang="ko-KR" altLang="en-US" sz="1700">
                <a:ea typeface="+mn-lt"/>
                <a:cs typeface="+mn-lt"/>
              </a:rPr>
              <a:t>통합의</a:t>
            </a:r>
            <a:r>
              <a:rPr lang="en-US" altLang="ko-KR" sz="1700">
                <a:ea typeface="+mn-lt"/>
                <a:cs typeface="+mn-lt"/>
              </a:rPr>
              <a:t> </a:t>
            </a:r>
            <a:r>
              <a:rPr lang="ko-KR" altLang="en-US" sz="1700">
                <a:ea typeface="+mn-lt"/>
                <a:cs typeface="+mn-lt"/>
              </a:rPr>
              <a:t>상징</a:t>
            </a:r>
            <a:endParaRPr lang="en-US" sz="1700">
              <a:ea typeface="맑은 고딕"/>
            </a:endParaRPr>
          </a:p>
          <a:p>
            <a:endParaRPr lang="ko-KR" altLang="en-US" sz="1700">
              <a:ea typeface="맑은 고딕"/>
            </a:endParaRPr>
          </a:p>
          <a:p>
            <a:endParaRPr lang="ko-KR" altLang="en-US" sz="1700">
              <a:ea typeface="맑은 고딕"/>
            </a:endParaRPr>
          </a:p>
          <a:p>
            <a:endParaRPr lang="ko-KR" altLang="en-US" sz="1700">
              <a:ea typeface="맑은 고딕"/>
            </a:endParaRPr>
          </a:p>
          <a:p>
            <a:endParaRPr lang="ko-KR" altLang="en-US" sz="1700">
              <a:ea typeface="맑은 고딕"/>
            </a:endParaRPr>
          </a:p>
          <a:p>
            <a:endParaRPr lang="ko-KR" altLang="en-US" sz="1700">
              <a:ea typeface="맑은 고딕"/>
            </a:endParaRPr>
          </a:p>
          <a:p>
            <a:r>
              <a:rPr lang="ko-KR" altLang="en-US" sz="1000">
                <a:ea typeface="맑은 고딕"/>
              </a:rPr>
              <a:t>現나루히토 천황과 그의 아내(</a:t>
            </a:r>
            <a:r>
              <a:rPr lang="ko-KR" altLang="en-US" sz="1000" err="1">
                <a:ea typeface="맑은 고딕"/>
              </a:rPr>
              <a:t>마사코</a:t>
            </a:r>
            <a:r>
              <a:rPr lang="ko-KR" altLang="en-US" sz="1000">
                <a:ea typeface="맑은 고딕"/>
              </a:rPr>
              <a:t> 황후)</a:t>
            </a:r>
          </a:p>
          <a:p>
            <a:endParaRPr lang="en-US" sz="1700">
              <a:ea typeface="맑은 고딕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700A65A-D5A6-27A0-3D69-02DB1574BF20}"/>
              </a:ext>
            </a:extLst>
          </p:cNvPr>
          <p:cNvSpPr/>
          <p:nvPr/>
        </p:nvSpPr>
        <p:spPr>
          <a:xfrm>
            <a:off x="3172113" y="6039536"/>
            <a:ext cx="427463" cy="24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4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0177" y="107662"/>
            <a:ext cx="66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02.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천황이 존속하는 이유</a:t>
            </a:r>
            <a:r>
              <a:rPr lang="en-US" altLang="ko-KR" sz="3200" dirty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(1):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민족정신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431902" y="3352463"/>
            <a:ext cx="9328195" cy="664521"/>
            <a:chOff x="1431902" y="3352463"/>
            <a:chExt cx="9328195" cy="664521"/>
          </a:xfrm>
        </p:grpSpPr>
        <p:sp>
          <p:nvSpPr>
            <p:cNvPr id="6" name="TextBox 5"/>
            <p:cNvSpPr txBox="1"/>
            <p:nvPr/>
          </p:nvSpPr>
          <p:spPr>
            <a:xfrm>
              <a:off x="1431902" y="3352463"/>
              <a:ext cx="93281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b="1" dirty="0" smtClean="0">
                  <a:solidFill>
                    <a:schemeClr val="bg1">
                      <a:lumMod val="95000"/>
                    </a:schemeClr>
                  </a:solidFill>
                  <a:latin typeface="BC 카드 L" panose="02020603020101020101" pitchFamily="18" charset="-127"/>
                  <a:ea typeface="BC 카드 L" panose="02020603020101020101" pitchFamily="18" charset="-127"/>
                </a:rPr>
                <a:t>천황제의 밑바탕이 민족정신의 근원에서 왔다</a:t>
              </a:r>
              <a:r>
                <a:rPr lang="en-US" altLang="ko-KR" sz="3600" b="1" dirty="0" smtClean="0">
                  <a:solidFill>
                    <a:schemeClr val="bg1">
                      <a:lumMod val="95000"/>
                    </a:schemeClr>
                  </a:solidFill>
                  <a:latin typeface="BC 카드 L" panose="02020603020101020101" pitchFamily="18" charset="-127"/>
                  <a:ea typeface="BC 카드 L" panose="02020603020101020101" pitchFamily="18" charset="-127"/>
                </a:rPr>
                <a:t>?</a:t>
              </a:r>
              <a:endParaRPr lang="ko-KR" altLang="en-US" sz="3600" b="1" dirty="0" smtClean="0">
                <a:solidFill>
                  <a:schemeClr val="bg1">
                    <a:lumMod val="95000"/>
                  </a:schemeClr>
                </a:solidFill>
                <a:latin typeface="BC 카드 L" panose="02020603020101020101" pitchFamily="18" charset="-127"/>
                <a:ea typeface="BC 카드 L" panose="02020603020101020101" pitchFamily="18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5154992" y="3370653"/>
              <a:ext cx="3290508" cy="646331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32093" y="3352462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>
                <a:solidFill>
                  <a:schemeClr val="bg1">
                    <a:lumMod val="95000"/>
                  </a:schemeClr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범신론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2116" y="5075777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잦은 천재지변</a:t>
            </a:r>
            <a:endParaRPr lang="en-US" altLang="ko-KR" sz="3200" dirty="0" smtClean="0"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063" y="5075777"/>
            <a:ext cx="482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자연에 의존하고 신을 섬김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1710500" y="1897914"/>
            <a:ext cx="2839477" cy="2888622"/>
            <a:chOff x="1710500" y="1897914"/>
            <a:chExt cx="2839477" cy="2888622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3" t="4581" r="72126" b="71037"/>
            <a:stretch/>
          </p:blipFill>
          <p:spPr>
            <a:xfrm>
              <a:off x="1747571" y="2092072"/>
              <a:ext cx="1272746" cy="130981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4" t="3661" r="38744" b="70347"/>
            <a:stretch/>
          </p:blipFill>
          <p:spPr>
            <a:xfrm>
              <a:off x="3252517" y="1897914"/>
              <a:ext cx="1297460" cy="1396313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6" t="37694" r="71261" b="37004"/>
            <a:stretch/>
          </p:blipFill>
          <p:spPr>
            <a:xfrm>
              <a:off x="3142851" y="3427293"/>
              <a:ext cx="1396314" cy="1359243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6" t="72887" r="38396" b="7102"/>
            <a:stretch/>
          </p:blipFill>
          <p:spPr>
            <a:xfrm>
              <a:off x="1710500" y="3569396"/>
              <a:ext cx="1346888" cy="1075038"/>
            </a:xfrm>
            <a:prstGeom prst="rect">
              <a:avLst/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87" y="1877083"/>
            <a:ext cx="1985118" cy="2944322"/>
          </a:xfrm>
          <a:prstGeom prst="rect">
            <a:avLst/>
          </a:prstGeom>
        </p:spPr>
      </p:pic>
      <p:cxnSp>
        <p:nvCxnSpPr>
          <p:cNvPr id="15" name="직선 화살표 연결선 14"/>
          <p:cNvCxnSpPr/>
          <p:nvPr/>
        </p:nvCxnSpPr>
        <p:spPr>
          <a:xfrm>
            <a:off x="5314325" y="3662417"/>
            <a:ext cx="1451431" cy="0"/>
          </a:xfrm>
          <a:prstGeom prst="straightConnector1">
            <a:avLst/>
          </a:prstGeom>
          <a:ln w="76200">
            <a:solidFill>
              <a:srgbClr val="152B39"/>
            </a:solidFill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0177" y="107662"/>
            <a:ext cx="66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02.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천황이 존속하는 이유</a:t>
            </a:r>
            <a:r>
              <a:rPr lang="en-US" altLang="ko-KR" sz="3200" dirty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(1):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민족정신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82607" y="1695727"/>
            <a:ext cx="1333849" cy="1356935"/>
            <a:chOff x="1710500" y="1897914"/>
            <a:chExt cx="2839477" cy="2888622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3" t="4581" r="72126" b="71037"/>
            <a:stretch/>
          </p:blipFill>
          <p:spPr>
            <a:xfrm>
              <a:off x="1747571" y="2092072"/>
              <a:ext cx="1272746" cy="130981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4" t="3661" r="38744" b="70347"/>
            <a:stretch/>
          </p:blipFill>
          <p:spPr>
            <a:xfrm>
              <a:off x="3252517" y="1897914"/>
              <a:ext cx="1297460" cy="1396313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6" t="37694" r="71261" b="37004"/>
            <a:stretch/>
          </p:blipFill>
          <p:spPr>
            <a:xfrm>
              <a:off x="3142851" y="3427293"/>
              <a:ext cx="1396314" cy="1359243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6" t="72887" r="38396" b="7102"/>
            <a:stretch/>
          </p:blipFill>
          <p:spPr>
            <a:xfrm>
              <a:off x="1710500" y="3569396"/>
              <a:ext cx="1346888" cy="1075038"/>
            </a:xfrm>
            <a:prstGeom prst="rect">
              <a:avLst/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40" y="1710672"/>
            <a:ext cx="932512" cy="1383100"/>
          </a:xfrm>
          <a:prstGeom prst="rect">
            <a:avLst/>
          </a:prstGeom>
        </p:spPr>
      </p:pic>
      <p:cxnSp>
        <p:nvCxnSpPr>
          <p:cNvPr id="15" name="직선 화살표 연결선 14"/>
          <p:cNvCxnSpPr/>
          <p:nvPr/>
        </p:nvCxnSpPr>
        <p:spPr>
          <a:xfrm>
            <a:off x="2593161" y="2414155"/>
            <a:ext cx="493351" cy="0"/>
          </a:xfrm>
          <a:prstGeom prst="straightConnector1">
            <a:avLst/>
          </a:prstGeom>
          <a:ln w="31750">
            <a:solidFill>
              <a:srgbClr val="152B39"/>
            </a:solidFill>
            <a:headEnd w="lg" len="lg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4399884" y="2414155"/>
            <a:ext cx="493351" cy="0"/>
          </a:xfrm>
          <a:prstGeom prst="straightConnector1">
            <a:avLst/>
          </a:prstGeom>
          <a:ln w="31750">
            <a:solidFill>
              <a:srgbClr val="152B39"/>
            </a:solidFill>
            <a:headEnd w="lg" len="lg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75667" y="2121767"/>
            <a:ext cx="543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인간도 신으로 섬길 수 있는가</a:t>
            </a:r>
            <a:r>
              <a:rPr lang="en-US" altLang="ko-KR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:</a:t>
            </a:r>
            <a:endParaRPr lang="ko-KR" altLang="en-US" sz="3200" dirty="0" smtClean="0"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06962" y="2104727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BC 카드 L" panose="02020603020101020101" pitchFamily="18" charset="-127"/>
                <a:ea typeface="BC 카드 L" panose="02020603020101020101" pitchFamily="18" charset="-127"/>
              </a:rPr>
              <a:t>O</a:t>
            </a:r>
            <a:endParaRPr lang="ko-KR" altLang="en-US" sz="3200" dirty="0" smtClean="0"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2335" y="4206484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원시적인 문화에서 확대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97385" y="5155316"/>
            <a:ext cx="3020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신화에서 비롯함</a:t>
            </a:r>
          </a:p>
        </p:txBody>
      </p:sp>
      <p:grpSp>
        <p:nvGrpSpPr>
          <p:cNvPr id="80" name="그룹 79"/>
          <p:cNvGrpSpPr/>
          <p:nvPr/>
        </p:nvGrpSpPr>
        <p:grpSpPr>
          <a:xfrm>
            <a:off x="5417764" y="4498872"/>
            <a:ext cx="2202923" cy="948832"/>
            <a:chOff x="5417764" y="4498872"/>
            <a:chExt cx="2202923" cy="948832"/>
          </a:xfrm>
        </p:grpSpPr>
        <p:cxnSp>
          <p:nvCxnSpPr>
            <p:cNvPr id="47" name="꺾인 연결선 46"/>
            <p:cNvCxnSpPr>
              <a:stCxn id="24" idx="3"/>
              <a:endCxn id="26" idx="3"/>
            </p:cNvCxnSpPr>
            <p:nvPr/>
          </p:nvCxnSpPr>
          <p:spPr>
            <a:xfrm flipH="1">
              <a:off x="5417764" y="4498872"/>
              <a:ext cx="1295366" cy="948832"/>
            </a:xfrm>
            <a:prstGeom prst="bentConnector3">
              <a:avLst>
                <a:gd name="adj1" fmla="val -17648"/>
              </a:avLst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>
              <a:off x="6951555" y="4973288"/>
              <a:ext cx="6691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타원 59"/>
          <p:cNvSpPr/>
          <p:nvPr/>
        </p:nvSpPr>
        <p:spPr>
          <a:xfrm>
            <a:off x="809305" y="4094588"/>
            <a:ext cx="1560892" cy="8085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가설</a:t>
            </a:r>
            <a:r>
              <a:rPr lang="en-US" altLang="ko-KR" sz="2800" dirty="0" smtClean="0"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1</a:t>
            </a:r>
            <a:endParaRPr lang="ko-KR" altLang="en-US" sz="2800" dirty="0">
              <a:solidFill>
                <a:schemeClr val="bg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77850" y="4453650"/>
            <a:ext cx="3286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다신</a:t>
            </a:r>
            <a:r>
              <a:rPr lang="en-US" altLang="ko-KR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(</a:t>
            </a:r>
            <a:r>
              <a:rPr lang="ko-KR" altLang="en-US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多神</a:t>
            </a:r>
            <a:r>
              <a:rPr lang="en-US" altLang="ko-KR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)</a:t>
            </a:r>
            <a:r>
              <a:rPr lang="ko-KR" altLang="en-US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사상과</a:t>
            </a:r>
            <a:endParaRPr lang="en-US" altLang="ko-KR" sz="3200" dirty="0" smtClean="0">
              <a:latin typeface="BC 카드 L" panose="02020603020101020101" pitchFamily="18" charset="-127"/>
              <a:ea typeface="BC 카드 L" panose="02020603020101020101" pitchFamily="18" charset="-127"/>
            </a:endParaRPr>
          </a:p>
          <a:p>
            <a:r>
              <a:rPr lang="ko-KR" altLang="en-US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긴밀하게 연결됨</a:t>
            </a:r>
            <a:endParaRPr lang="en-US" altLang="ko-KR" sz="3200" dirty="0" smtClean="0"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817450" y="5043420"/>
            <a:ext cx="1560892" cy="8085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가설</a:t>
            </a:r>
            <a:r>
              <a:rPr lang="en-US" altLang="ko-KR" sz="2800" dirty="0" smtClean="0"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2</a:t>
            </a:r>
            <a:endParaRPr lang="ko-KR" altLang="en-US" sz="2800" dirty="0">
              <a:solidFill>
                <a:schemeClr val="bg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1431902" y="3352463"/>
            <a:ext cx="9328195" cy="664521"/>
            <a:chOff x="1431902" y="3352463"/>
            <a:chExt cx="9328195" cy="664521"/>
          </a:xfrm>
        </p:grpSpPr>
        <p:sp>
          <p:nvSpPr>
            <p:cNvPr id="77" name="TextBox 76"/>
            <p:cNvSpPr txBox="1"/>
            <p:nvPr/>
          </p:nvSpPr>
          <p:spPr>
            <a:xfrm>
              <a:off x="1431902" y="3352463"/>
              <a:ext cx="93281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b="1" dirty="0" smtClean="0">
                  <a:solidFill>
                    <a:schemeClr val="bg1">
                      <a:lumMod val="95000"/>
                    </a:schemeClr>
                  </a:solidFill>
                  <a:latin typeface="BC 카드 L" panose="02020603020101020101" pitchFamily="18" charset="-127"/>
                  <a:ea typeface="BC 카드 L" panose="02020603020101020101" pitchFamily="18" charset="-127"/>
                </a:rPr>
                <a:t>천황제의 밑바탕이 민족정신의 근원에서 왔다</a:t>
              </a:r>
              <a:r>
                <a:rPr lang="en-US" altLang="ko-KR" sz="3600" b="1" dirty="0" smtClean="0">
                  <a:solidFill>
                    <a:schemeClr val="bg1">
                      <a:lumMod val="95000"/>
                    </a:schemeClr>
                  </a:solidFill>
                  <a:latin typeface="BC 카드 L" panose="02020603020101020101" pitchFamily="18" charset="-127"/>
                  <a:ea typeface="BC 카드 L" panose="02020603020101020101" pitchFamily="18" charset="-127"/>
                </a:rPr>
                <a:t>?</a:t>
              </a:r>
              <a:endParaRPr lang="ko-KR" altLang="en-US" sz="3600" b="1" dirty="0" smtClean="0">
                <a:solidFill>
                  <a:schemeClr val="bg1">
                    <a:lumMod val="95000"/>
                  </a:schemeClr>
                </a:solidFill>
                <a:latin typeface="BC 카드 L" panose="02020603020101020101" pitchFamily="18" charset="-127"/>
                <a:ea typeface="BC 카드 L" panose="02020603020101020101" pitchFamily="18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5154992" y="3370653"/>
              <a:ext cx="3290508" cy="646331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132093" y="3352462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>
                <a:solidFill>
                  <a:schemeClr val="bg1">
                    <a:lumMod val="95000"/>
                  </a:schemeClr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범신론</a:t>
            </a:r>
          </a:p>
        </p:txBody>
      </p:sp>
    </p:spTree>
    <p:extLst>
      <p:ext uri="{BB962C8B-B14F-4D97-AF65-F5344CB8AC3E}">
        <p14:creationId xmlns:p14="http://schemas.microsoft.com/office/powerpoint/2010/main" val="23023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9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4" grpId="0"/>
      <p:bldP spid="26" grpId="0"/>
      <p:bldP spid="60" grpId="0" animBg="1"/>
      <p:bldP spid="57" grpId="0"/>
      <p:bldP spid="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0177" y="107662"/>
            <a:ext cx="922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02.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천황이 존속하는 이유</a:t>
            </a:r>
            <a:r>
              <a:rPr lang="en-US" altLang="ko-KR" sz="3200" dirty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(2):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공동체 의식과 군국주의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157535" y="1512042"/>
            <a:ext cx="5902325" cy="990600"/>
          </a:xfrm>
          <a:prstGeom prst="round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spc="-150" dirty="0" smtClean="0">
                <a:solidFill>
                  <a:schemeClr val="tx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공동체 의식의 부정적 작용</a:t>
            </a:r>
            <a:endParaRPr lang="ko-KR" altLang="en-US" sz="3600" spc="-150" dirty="0">
              <a:solidFill>
                <a:schemeClr val="tx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20" name="순서도: 수행의 시작/종료 19"/>
          <p:cNvSpPr/>
          <p:nvPr/>
        </p:nvSpPr>
        <p:spPr>
          <a:xfrm>
            <a:off x="393700" y="3733800"/>
            <a:ext cx="2908300" cy="1066800"/>
          </a:xfrm>
          <a:prstGeom prst="flowChartTerminator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spc="-150" dirty="0" smtClean="0"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민족주의</a:t>
            </a:r>
            <a:endParaRPr lang="ko-KR" altLang="en-US" sz="3200" spc="-150" dirty="0">
              <a:solidFill>
                <a:schemeClr val="bg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30" name="순서도: 수행의 시작/종료 29"/>
          <p:cNvSpPr/>
          <p:nvPr/>
        </p:nvSpPr>
        <p:spPr>
          <a:xfrm>
            <a:off x="8890000" y="3733800"/>
            <a:ext cx="2908300" cy="1066800"/>
          </a:xfrm>
          <a:prstGeom prst="flowChartTerminator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spc="-150" dirty="0" smtClean="0">
                <a:solidFill>
                  <a:schemeClr val="bg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강제 집단 자결</a:t>
            </a:r>
            <a:endParaRPr lang="ko-KR" altLang="en-US" sz="3200" spc="-150" dirty="0">
              <a:solidFill>
                <a:schemeClr val="bg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3886199" y="4800600"/>
            <a:ext cx="4445000" cy="806737"/>
            <a:chOff x="3886199" y="4800600"/>
            <a:chExt cx="4445000" cy="806737"/>
          </a:xfrm>
        </p:grpSpPr>
        <p:sp>
          <p:nvSpPr>
            <p:cNvPr id="35" name="양쪽 모서리가 둥근 사각형 34"/>
            <p:cNvSpPr/>
            <p:nvPr/>
          </p:nvSpPr>
          <p:spPr>
            <a:xfrm flipV="1">
              <a:off x="3886199" y="4800600"/>
              <a:ext cx="4445000" cy="806737"/>
            </a:xfrm>
            <a:prstGeom prst="round2SameRect">
              <a:avLst>
                <a:gd name="adj1" fmla="val 35832"/>
                <a:gd name="adj2" fmla="val 0"/>
              </a:avLst>
            </a:prstGeom>
            <a:solidFill>
              <a:srgbClr val="D8E4DD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53274" y="4942358"/>
              <a:ext cx="26677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BC 카드 L" panose="02020603020101020101" pitchFamily="18" charset="-127"/>
                  <a:ea typeface="BC 카드 L" panose="02020603020101020101" pitchFamily="18" charset="-127"/>
                </a:rPr>
                <a:t>극단적인 위기감</a:t>
              </a: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3886199" y="2927063"/>
            <a:ext cx="4445000" cy="806737"/>
            <a:chOff x="3886199" y="2927063"/>
            <a:chExt cx="4445000" cy="806737"/>
          </a:xfrm>
        </p:grpSpPr>
        <p:sp>
          <p:nvSpPr>
            <p:cNvPr id="23" name="양쪽 모서리가 둥근 사각형 22"/>
            <p:cNvSpPr/>
            <p:nvPr/>
          </p:nvSpPr>
          <p:spPr>
            <a:xfrm>
              <a:off x="3886199" y="2927063"/>
              <a:ext cx="4445000" cy="806737"/>
            </a:xfrm>
            <a:prstGeom prst="round2SameRect">
              <a:avLst>
                <a:gd name="adj1" fmla="val 35832"/>
                <a:gd name="adj2" fmla="val 0"/>
              </a:avLst>
            </a:prstGeom>
            <a:solidFill>
              <a:srgbClr val="D8E4DD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82956" y="3068821"/>
              <a:ext cx="42514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BC 카드 L" panose="02020603020101020101" pitchFamily="18" charset="-127"/>
                  <a:ea typeface="BC 카드 L" panose="02020603020101020101" pitchFamily="18" charset="-127"/>
                </a:rPr>
                <a:t>국민이 곧 일본이라는 심리</a:t>
              </a: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3302000" y="3330432"/>
            <a:ext cx="584199" cy="1873536"/>
            <a:chOff x="3302000" y="3330432"/>
            <a:chExt cx="584199" cy="1873536"/>
          </a:xfrm>
        </p:grpSpPr>
        <p:cxnSp>
          <p:nvCxnSpPr>
            <p:cNvPr id="36" name="꺾인 연결선 35"/>
            <p:cNvCxnSpPr>
              <a:stCxn id="20" idx="3"/>
              <a:endCxn id="35" idx="2"/>
            </p:cNvCxnSpPr>
            <p:nvPr/>
          </p:nvCxnSpPr>
          <p:spPr>
            <a:xfrm>
              <a:off x="3302000" y="4267200"/>
              <a:ext cx="584199" cy="936768"/>
            </a:xfrm>
            <a:prstGeom prst="bentConnector3">
              <a:avLst/>
            </a:prstGeom>
            <a:ln w="16510" cap="rnd">
              <a:solidFill>
                <a:srgbClr val="152B39"/>
              </a:solidFill>
              <a:round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꺾인 연결선 44"/>
            <p:cNvCxnSpPr>
              <a:stCxn id="20" idx="3"/>
              <a:endCxn id="23" idx="2"/>
            </p:cNvCxnSpPr>
            <p:nvPr/>
          </p:nvCxnSpPr>
          <p:spPr>
            <a:xfrm flipV="1">
              <a:off x="3302000" y="3330432"/>
              <a:ext cx="584199" cy="936768"/>
            </a:xfrm>
            <a:prstGeom prst="bentConnector3">
              <a:avLst/>
            </a:prstGeom>
            <a:ln w="16510" cap="rnd">
              <a:solidFill>
                <a:srgbClr val="152B39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/>
          <p:cNvGrpSpPr/>
          <p:nvPr/>
        </p:nvGrpSpPr>
        <p:grpSpPr>
          <a:xfrm>
            <a:off x="8331199" y="3330432"/>
            <a:ext cx="584199" cy="1873536"/>
            <a:chOff x="8331199" y="3330432"/>
            <a:chExt cx="584199" cy="1873536"/>
          </a:xfrm>
        </p:grpSpPr>
        <p:cxnSp>
          <p:nvCxnSpPr>
            <p:cNvPr id="50" name="꺾인 연결선 49"/>
            <p:cNvCxnSpPr/>
            <p:nvPr/>
          </p:nvCxnSpPr>
          <p:spPr>
            <a:xfrm flipH="1">
              <a:off x="8331199" y="4267200"/>
              <a:ext cx="584199" cy="936768"/>
            </a:xfrm>
            <a:prstGeom prst="bentConnector3">
              <a:avLst/>
            </a:prstGeom>
            <a:ln w="16510" cap="rnd">
              <a:solidFill>
                <a:srgbClr val="152B39"/>
              </a:solidFill>
              <a:round/>
              <a:headEnd type="triangl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꺾인 연결선 51"/>
            <p:cNvCxnSpPr/>
            <p:nvPr/>
          </p:nvCxnSpPr>
          <p:spPr>
            <a:xfrm flipH="1" flipV="1">
              <a:off x="8331199" y="3330432"/>
              <a:ext cx="584199" cy="936768"/>
            </a:xfrm>
            <a:prstGeom prst="bentConnector3">
              <a:avLst/>
            </a:prstGeom>
            <a:ln w="16510" cap="rnd">
              <a:solidFill>
                <a:srgbClr val="152B39"/>
              </a:solidFill>
              <a:round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790342" y="3851701"/>
            <a:ext cx="636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+</a:t>
            </a:r>
            <a:endParaRPr lang="ko-KR" altLang="en-US" sz="4800" dirty="0" smtClean="0"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14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9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30" grpId="0" animBg="1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0177" y="107662"/>
            <a:ext cx="877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03.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결론 및 의의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신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</a:t>
            </a:r>
            <a:r>
              <a:rPr lang="ko-KR" altLang="en-US" sz="3200" dirty="0" smtClean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新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)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국민주의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(neo-nationalism)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098010" y="2190823"/>
            <a:ext cx="3558778" cy="4067174"/>
            <a:chOff x="1098010" y="2190823"/>
            <a:chExt cx="3558778" cy="406717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0415">
              <a:off x="1105213" y="3581951"/>
              <a:ext cx="3520447" cy="1097282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010" y="2190823"/>
              <a:ext cx="3558778" cy="4067174"/>
            </a:xfrm>
            <a:prstGeom prst="rect">
              <a:avLst/>
            </a:prstGeom>
            <a:effectLst>
              <a:outerShdw blurRad="203200" dir="14640000" sx="101000" sy="101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85" y="2492947"/>
            <a:ext cx="1803607" cy="173146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28" y="2835337"/>
            <a:ext cx="3342191" cy="3208504"/>
          </a:xfrm>
          <a:prstGeom prst="rect">
            <a:avLst/>
          </a:prstGeom>
          <a:ln>
            <a:noFill/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34" y="2451113"/>
            <a:ext cx="3358958" cy="3358958"/>
          </a:xfrm>
          <a:prstGeom prst="rect">
            <a:avLst/>
          </a:prstGeom>
          <a:ln w="9525">
            <a:noFill/>
          </a:ln>
          <a:effectLst>
            <a:glow rad="266700">
              <a:schemeClr val="bg1">
                <a:alpha val="54000"/>
              </a:schemeClr>
            </a:glow>
          </a:effectLst>
        </p:spPr>
      </p:pic>
      <p:sp>
        <p:nvSpPr>
          <p:cNvPr id="6" name="&quot;없음&quot; 기호 5"/>
          <p:cNvSpPr/>
          <p:nvPr/>
        </p:nvSpPr>
        <p:spPr>
          <a:xfrm>
            <a:off x="1519936" y="2718506"/>
            <a:ext cx="2824171" cy="2824171"/>
          </a:xfrm>
          <a:prstGeom prst="noSmoking">
            <a:avLst>
              <a:gd name="adj" fmla="val 7092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4390" y="1425548"/>
            <a:ext cx="883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BC 카드 L" panose="02020603020101020101" pitchFamily="18" charset="-127"/>
                <a:ea typeface="BC 카드 L" panose="02020603020101020101" pitchFamily="18" charset="-127"/>
              </a:rPr>
              <a:t>친화적 행보를 통해 최대한 전쟁과 먼 이미지 구축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5154500" y="4224410"/>
            <a:ext cx="1430370" cy="0"/>
          </a:xfrm>
          <a:prstGeom prst="straightConnector1">
            <a:avLst/>
          </a:prstGeom>
          <a:ln w="63500" cap="rnd">
            <a:solidFill>
              <a:srgbClr val="152B39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02674" y="4874175"/>
            <a:ext cx="8954695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effectLst>
                  <a:glow rad="139700">
                    <a:schemeClr val="bg1">
                      <a:alpha val="91000"/>
                    </a:schemeClr>
                  </a:glow>
                </a:effectLst>
                <a:latin typeface="BC 카드 L" panose="02020603020101020101" pitchFamily="18" charset="-127"/>
                <a:ea typeface="BC 카드 L" panose="02020603020101020101" pitchFamily="18" charset="-127"/>
              </a:rPr>
              <a:t>그러나 전쟁책임조차 멀리하게 되는 부작용이 따름</a:t>
            </a:r>
          </a:p>
        </p:txBody>
      </p:sp>
    </p:spTree>
    <p:extLst>
      <p:ext uri="{BB962C8B-B14F-4D97-AF65-F5344CB8AC3E}">
        <p14:creationId xmlns:p14="http://schemas.microsoft.com/office/powerpoint/2010/main" val="22834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15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0177" y="107662"/>
            <a:ext cx="877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03.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결론 및 의의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신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</a:t>
            </a:r>
            <a:r>
              <a:rPr lang="ko-KR" altLang="en-US" sz="3200" dirty="0" smtClean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新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)</a:t>
            </a:r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국민주의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(neo-nationalism)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51693" y="1322691"/>
            <a:ext cx="3327401" cy="1289337"/>
          </a:xfrm>
          <a:prstGeom prst="roundRect">
            <a:avLst/>
          </a:prstGeom>
          <a:solidFill>
            <a:srgbClr val="D8E4D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전후 천황의 친화적인</a:t>
            </a:r>
            <a:endParaRPr lang="en-US" altLang="ko-KR" sz="2400" dirty="0" smtClean="0">
              <a:solidFill>
                <a:schemeClr val="tx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정치 관념</a:t>
            </a:r>
            <a:endParaRPr lang="ko-KR" altLang="en-US" sz="2400" dirty="0">
              <a:solidFill>
                <a:schemeClr val="tx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051692" y="4980183"/>
            <a:ext cx="3327401" cy="1289337"/>
          </a:xfrm>
          <a:prstGeom prst="roundRect">
            <a:avLst/>
          </a:prstGeom>
          <a:solidFill>
            <a:srgbClr val="D8E4D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smtClean="0">
                <a:solidFill>
                  <a:schemeClr val="tx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이를 바탕으로</a:t>
            </a:r>
            <a:endParaRPr lang="en-US" altLang="ko-KR" sz="2400" dirty="0">
              <a:solidFill>
                <a:schemeClr val="tx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국민정신을 형성</a:t>
            </a:r>
            <a:endParaRPr lang="en-US" altLang="ko-KR" sz="2400" dirty="0" smtClean="0">
              <a:solidFill>
                <a:schemeClr val="tx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051693" y="3151437"/>
            <a:ext cx="3327401" cy="1289337"/>
          </a:xfrm>
          <a:prstGeom prst="roundRect">
            <a:avLst/>
          </a:prstGeom>
          <a:solidFill>
            <a:srgbClr val="D8E4D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사망 후</a:t>
            </a:r>
            <a:r>
              <a:rPr lang="en-US" altLang="ko-KR" sz="2400" dirty="0" smtClean="0">
                <a:solidFill>
                  <a:schemeClr val="tx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,</a:t>
            </a:r>
            <a:r>
              <a:rPr lang="ko-KR" altLang="en-US" sz="2400" dirty="0" smtClean="0">
                <a:solidFill>
                  <a:schemeClr val="tx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 친화적 태도가</a:t>
            </a:r>
            <a:endParaRPr lang="en-US" altLang="ko-KR" sz="2400" dirty="0" smtClean="0">
              <a:solidFill>
                <a:schemeClr val="tx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BC 카드 L" panose="02020603020101020101" pitchFamily="18" charset="-127"/>
                <a:ea typeface="BC 카드 L" panose="02020603020101020101" pitchFamily="18" charset="-127"/>
              </a:rPr>
              <a:t>국민에게 인식됨</a:t>
            </a:r>
            <a:endParaRPr lang="en-US" altLang="ko-KR" sz="2400" dirty="0" smtClean="0">
              <a:solidFill>
                <a:schemeClr val="tx1"/>
              </a:solidFill>
              <a:latin typeface="BC 카드 L" panose="02020603020101020101" pitchFamily="18" charset="-127"/>
              <a:ea typeface="BC 카드 L" panose="02020603020101020101" pitchFamily="18" charset="-127"/>
            </a:endParaRPr>
          </a:p>
        </p:txBody>
      </p:sp>
      <p:cxnSp>
        <p:nvCxnSpPr>
          <p:cNvPr id="9" name="직선 화살표 연결선 8"/>
          <p:cNvCxnSpPr>
            <a:stCxn id="15" idx="2"/>
            <a:endCxn id="20" idx="0"/>
          </p:cNvCxnSpPr>
          <p:nvPr/>
        </p:nvCxnSpPr>
        <p:spPr>
          <a:xfrm>
            <a:off x="3715394" y="2612028"/>
            <a:ext cx="0" cy="539409"/>
          </a:xfrm>
          <a:prstGeom prst="straightConnector1">
            <a:avLst/>
          </a:prstGeom>
          <a:ln w="38100" cap="rnd">
            <a:solidFill>
              <a:srgbClr val="152B39"/>
            </a:solidFill>
            <a:round/>
            <a:headEnd w="med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3715394" y="4440774"/>
            <a:ext cx="0" cy="539409"/>
          </a:xfrm>
          <a:prstGeom prst="straightConnector1">
            <a:avLst/>
          </a:prstGeom>
          <a:ln w="38100" cap="rnd">
            <a:solidFill>
              <a:srgbClr val="152B39"/>
            </a:solidFill>
            <a:round/>
            <a:headEnd w="med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3483" y="3503717"/>
            <a:ext cx="5186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solidFill>
                  <a:srgbClr val="152B39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신국민주의</a:t>
            </a:r>
            <a:r>
              <a:rPr lang="en-US" altLang="ko-KR" sz="3200" dirty="0">
                <a:solidFill>
                  <a:srgbClr val="152B39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(neo-nationalism</a:t>
            </a:r>
            <a:r>
              <a:rPr lang="en-US" altLang="ko-KR" sz="3200" dirty="0" smtClean="0">
                <a:solidFill>
                  <a:srgbClr val="152B39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)</a:t>
            </a:r>
            <a:endParaRPr lang="ko-KR" altLang="en-US" sz="3200" dirty="0">
              <a:solidFill>
                <a:srgbClr val="152B39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731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3400426"/>
            <a:ext cx="12192000" cy="34575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047475" y="2815651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감사합니다</a:t>
            </a:r>
            <a:r>
              <a:rPr lang="en-US" altLang="ko-KR" sz="3200" dirty="0" smtClean="0">
                <a:solidFill>
                  <a:schemeClr val="bg1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!</a:t>
            </a:r>
            <a:endParaRPr lang="ko-KR" altLang="en-US" sz="3200" dirty="0">
              <a:solidFill>
                <a:schemeClr val="bg1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817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1EBA658-915D-4D8F-4E9F-12E3AE126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82C07-6011-C0E0-FCC8-D49E328D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ko-KR" altLang="en-US" sz="3200">
                <a:ea typeface="맑은 고딕"/>
              </a:rPr>
              <a:t>천황이란 칭호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74B26-F829-A1C2-5FFC-A2497292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4018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ko-KR" altLang="en-US" sz="1600">
              <a:ea typeface="+mn-lt"/>
              <a:cs typeface="+mn-lt"/>
            </a:endParaRPr>
          </a:p>
          <a:p>
            <a:pPr>
              <a:buNone/>
            </a:pPr>
            <a:r>
              <a:rPr lang="ko-KR" sz="1600">
                <a:latin typeface="Malgun Gothic"/>
                <a:ea typeface="Malgun Gothic"/>
                <a:cs typeface="+mn-lt"/>
              </a:rPr>
              <a:t>오늘날 전세계에서 유일하게 </a:t>
            </a:r>
            <a:r>
              <a:rPr lang="en-US" altLang="ko-KR" sz="1600">
                <a:latin typeface="Malgun Gothic"/>
                <a:ea typeface="+mn-lt"/>
                <a:cs typeface="+mn-lt"/>
              </a:rPr>
              <a:t>"</a:t>
            </a:r>
            <a:r>
              <a:rPr lang="ko-KR" sz="1600">
                <a:latin typeface="Malgun Gothic"/>
                <a:ea typeface="Malgun Gothic"/>
                <a:cs typeface="+mn-lt"/>
              </a:rPr>
              <a:t>황제</a:t>
            </a:r>
            <a:r>
              <a:rPr lang="en-US" altLang="ko-KR" sz="1600">
                <a:latin typeface="Malgun Gothic"/>
                <a:ea typeface="+mn-lt"/>
                <a:cs typeface="+mn-lt"/>
              </a:rPr>
              <a:t>"</a:t>
            </a:r>
            <a:r>
              <a:rPr lang="ko-KR" sz="1600">
                <a:latin typeface="Malgun Gothic"/>
                <a:ea typeface="Malgun Gothic"/>
                <a:cs typeface="+mn-lt"/>
              </a:rPr>
              <a:t>로 불리는 군주이다</a:t>
            </a:r>
            <a:endParaRPr lang="ko-KR" sz="1600">
              <a:ea typeface="+mn-lt"/>
              <a:cs typeface="+mn-lt"/>
            </a:endParaRPr>
          </a:p>
          <a:p>
            <a:pPr marL="0" indent="0">
              <a:buNone/>
            </a:pPr>
            <a:endParaRPr lang="ko-KR" alt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altLang="en-US" sz="1600">
                <a:ea typeface="+mn-lt"/>
                <a:cs typeface="+mn-lt"/>
              </a:rPr>
              <a:t>건국 초기에는 </a:t>
            </a:r>
            <a:r>
              <a:rPr lang="ko-KR" altLang="en-US" sz="1600" err="1">
                <a:ea typeface="+mn-lt"/>
                <a:cs typeface="+mn-lt"/>
              </a:rPr>
              <a:t>사용X</a:t>
            </a:r>
            <a:endParaRPr lang="ko-KR" altLang="en-US" sz="1600">
              <a:ea typeface="+mn-lt"/>
              <a:cs typeface="+mn-lt"/>
            </a:endParaRPr>
          </a:p>
          <a:p>
            <a:pPr marL="0" indent="0">
              <a:buNone/>
            </a:pPr>
            <a:endParaRPr lang="ko-KR" alt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sz="1600">
                <a:ea typeface="+mn-lt"/>
                <a:cs typeface="+mn-lt"/>
              </a:rPr>
              <a:t> 중국의 도교 신앙이 일본에 영향을 미치면서 천황이라는 호칭을 </a:t>
            </a:r>
            <a:r>
              <a:rPr lang="ko-KR" sz="1600" err="1">
                <a:ea typeface="+mn-lt"/>
                <a:cs typeface="+mn-lt"/>
              </a:rPr>
              <a:t>가져온것으로</a:t>
            </a:r>
            <a:r>
              <a:rPr lang="ko-KR" altLang="en-US" sz="1600">
                <a:ea typeface="+mn-lt"/>
                <a:cs typeface="+mn-lt"/>
              </a:rPr>
              <a:t> 예상</a:t>
            </a:r>
            <a:r>
              <a:rPr lang="en-US" altLang="ko-KR" sz="1600">
                <a:ea typeface="+mn-lt"/>
                <a:cs typeface="+mn-lt"/>
              </a:rPr>
              <a:t>(</a:t>
            </a:r>
            <a:r>
              <a:rPr lang="en-US" altLang="ko-KR" sz="1600" err="1">
                <a:ea typeface="+mn-lt"/>
                <a:cs typeface="+mn-lt"/>
              </a:rPr>
              <a:t>진시황</a:t>
            </a:r>
            <a:r>
              <a:rPr lang="en-US" altLang="ko-KR" sz="1600">
                <a:ea typeface="+mn-lt"/>
                <a:cs typeface="+mn-lt"/>
              </a:rPr>
              <a:t>)</a:t>
            </a:r>
            <a:endParaRPr lang="ko-KR">
              <a:ea typeface="+mn-lt"/>
              <a:cs typeface="+mn-lt"/>
            </a:endParaRPr>
          </a:p>
          <a:p>
            <a:pPr marL="0" indent="0">
              <a:buNone/>
            </a:pPr>
            <a:endParaRPr lang="ko-KR" altLang="en-US" sz="1600">
              <a:ea typeface="+mn-lt"/>
              <a:cs typeface="+mn-lt"/>
            </a:endParaRPr>
          </a:p>
          <a:p>
            <a:pPr>
              <a:buNone/>
            </a:pPr>
            <a:r>
              <a:rPr lang="ko-KR" sz="1600">
                <a:latin typeface="Malgun Gothic"/>
                <a:ea typeface="Malgun Gothic"/>
              </a:rPr>
              <a:t>천황</a:t>
            </a:r>
            <a:r>
              <a:rPr lang="en-US" altLang="ko-KR" sz="1600">
                <a:latin typeface="Malgun Gothic"/>
                <a:ea typeface="+mn-lt"/>
              </a:rPr>
              <a:t>'</a:t>
            </a:r>
            <a:r>
              <a:rPr lang="ko-KR" sz="1600">
                <a:latin typeface="Malgun Gothic"/>
                <a:ea typeface="Malgun Gothic"/>
              </a:rPr>
              <a:t>을</a:t>
            </a:r>
            <a:r>
              <a:rPr lang="en-US" altLang="ko-KR" sz="1600">
                <a:latin typeface="Malgun Gothic"/>
                <a:ea typeface="+mn-lt"/>
              </a:rPr>
              <a:t> </a:t>
            </a:r>
            <a:r>
              <a:rPr lang="ko-KR" sz="1600">
                <a:latin typeface="Malgun Gothic"/>
                <a:ea typeface="Malgun Gothic"/>
              </a:rPr>
              <a:t>한자 그대로</a:t>
            </a:r>
            <a:r>
              <a:rPr lang="en-US" altLang="ko-KR" sz="1600">
                <a:latin typeface="Malgun Gothic"/>
                <a:ea typeface="+mn-lt"/>
              </a:rPr>
              <a:t> </a:t>
            </a:r>
            <a:r>
              <a:rPr lang="ko-KR" sz="1600">
                <a:latin typeface="Malgun Gothic"/>
                <a:ea typeface="Malgun Gothic"/>
              </a:rPr>
              <a:t>해석하자면</a:t>
            </a:r>
            <a:r>
              <a:rPr lang="en-US" altLang="ko-KR" sz="1600">
                <a:latin typeface="Malgun Gothic"/>
                <a:ea typeface="+mn-lt"/>
              </a:rPr>
              <a:t> </a:t>
            </a:r>
            <a:r>
              <a:rPr lang="ko-KR" sz="1600">
                <a:latin typeface="Malgun Gothic"/>
                <a:ea typeface="Malgun Gothic"/>
              </a:rPr>
              <a:t>하늘의</a:t>
            </a:r>
            <a:r>
              <a:rPr lang="en-US" altLang="ko-KR" sz="1600">
                <a:latin typeface="Malgun Gothic"/>
                <a:ea typeface="+mn-lt"/>
              </a:rPr>
              <a:t> </a:t>
            </a:r>
            <a:r>
              <a:rPr lang="ko-KR" sz="1600">
                <a:latin typeface="Malgun Gothic"/>
                <a:ea typeface="Malgun Gothic"/>
              </a:rPr>
              <a:t>황제</a:t>
            </a:r>
            <a:endParaRPr lang="ko-KR" sz="1600">
              <a:ea typeface="+mn-lt"/>
              <a:cs typeface="+mn-lt"/>
            </a:endParaRPr>
          </a:p>
          <a:p>
            <a:pPr marL="0" indent="0">
              <a:buNone/>
            </a:pPr>
            <a:endParaRPr lang="ko-KR" altLang="en-US" sz="1600">
              <a:ea typeface="맑은 고딕"/>
            </a:endParaRPr>
          </a:p>
          <a:p>
            <a:endParaRPr lang="ko-KR" altLang="en-US" sz="1600">
              <a:ea typeface="맑은 고딕"/>
            </a:endParaRPr>
          </a:p>
          <a:p>
            <a:endParaRPr lang="en-US" sz="160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250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627D7C-4313-EDD5-AE87-FE26A38D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ko-KR" altLang="en-US" sz="3600">
                <a:solidFill>
                  <a:schemeClr val="tx2"/>
                </a:solidFill>
                <a:ea typeface="맑은 고딕"/>
              </a:rPr>
              <a:t>칭호 이야기(2)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172ED-C858-E592-23B5-BFB29647C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'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천황의 지위를 과도하게 높여 살아 있는 신 그 자체로 모시는 사상은 메이지 유신 후에 나온 </a:t>
            </a:r>
            <a:r>
              <a:rPr lang="ko-KR" altLang="en-US" sz="1800">
                <a:solidFill>
                  <a:schemeClr val="tx2"/>
                </a:solidFill>
                <a:ea typeface="+mn-lt"/>
                <a:cs typeface="+mn-lt"/>
              </a:rPr>
              <a:t>것</a:t>
            </a:r>
            <a:endParaRPr lang="en-US" altLang="ko-KR" sz="1800">
              <a:solidFill>
                <a:schemeClr val="tx2"/>
              </a:solidFill>
            </a:endParaRPr>
          </a:p>
          <a:p>
            <a:endParaRPr lang="ko-KR" sz="1800">
              <a:solidFill>
                <a:schemeClr val="tx2"/>
              </a:solidFill>
              <a:ea typeface="맑은 고딕"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13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세기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이후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「</a:t>
            </a:r>
            <a:r>
              <a:rPr lang="ko-KR" sz="1800" err="1">
                <a:solidFill>
                  <a:schemeClr val="tx2"/>
                </a:solidFill>
                <a:latin typeface="Malgun Gothic"/>
                <a:ea typeface="Malgun Gothic"/>
              </a:rPr>
              <a:t>천황」이라는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칭호의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사용은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잠시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폐지 </a:t>
            </a:r>
            <a:endParaRPr lang="en-US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18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19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세기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초에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다시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사용되기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시작되어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현재에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이르고</a:t>
            </a:r>
            <a:r>
              <a:rPr lang="en-US" sz="1800">
                <a:solidFill>
                  <a:schemeClr val="tx2"/>
                </a:solidFill>
                <a:latin typeface="Malgun Gothic"/>
                <a:ea typeface="+mn-lt"/>
              </a:rPr>
              <a:t> </a:t>
            </a:r>
            <a:r>
              <a:rPr lang="ko-KR" sz="1800">
                <a:solidFill>
                  <a:schemeClr val="tx2"/>
                </a:solidFill>
                <a:latin typeface="Malgun Gothic"/>
                <a:ea typeface="Malgun Gothic"/>
              </a:rPr>
              <a:t>있다</a:t>
            </a:r>
            <a:endParaRPr lang="ko-KR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ko-KR" sz="1800">
              <a:solidFill>
                <a:schemeClr val="tx2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74689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0D1533-BFF2-B1BD-7C3B-583ECA1F9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43AB3-AE26-C432-C2EF-3F9A0C28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ko-KR" altLang="en-US" sz="4000">
                <a:ea typeface="맑은 고딕"/>
              </a:rPr>
              <a:t>천황의 지위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29CA-7033-F705-8151-C9A6CB3F4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ko-KR" altLang="en-US" sz="2000">
                <a:ea typeface="+mn-lt"/>
                <a:cs typeface="+mn-lt"/>
              </a:rPr>
              <a:t>제</a:t>
            </a:r>
            <a:r>
              <a:rPr lang="en-US" sz="2000">
                <a:ea typeface="+mn-lt"/>
                <a:cs typeface="+mn-lt"/>
              </a:rPr>
              <a:t>2</a:t>
            </a:r>
            <a:r>
              <a:rPr lang="ko-KR" altLang="en-US" sz="2000">
                <a:ea typeface="+mn-lt"/>
                <a:cs typeface="+mn-lt"/>
              </a:rPr>
              <a:t>차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ko-KR" altLang="en-US" sz="2000" err="1">
                <a:ea typeface="+mn-lt"/>
                <a:cs typeface="+mn-lt"/>
              </a:rPr>
              <a:t>세계대전종전</a:t>
            </a:r>
            <a:r>
              <a:rPr lang="ko-KR" altLang="en-US" sz="2000">
                <a:ea typeface="+mn-lt"/>
                <a:cs typeface="+mn-lt"/>
              </a:rPr>
              <a:t> 이전과 이후로 나뉜다</a:t>
            </a:r>
            <a:endParaRPr lang="en-US" altLang="ko-KR"/>
          </a:p>
          <a:p>
            <a:endParaRPr lang="ko-KR" alt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altLang="en-US" sz="2000">
                <a:ea typeface="+mn-lt"/>
                <a:cs typeface="+mn-lt"/>
              </a:rPr>
              <a:t>이전의 경우에는</a:t>
            </a:r>
            <a:r>
              <a:rPr lang="ko-KR" sz="2000">
                <a:ea typeface="+mn-lt"/>
                <a:cs typeface="+mn-lt"/>
              </a:rPr>
              <a:t> 천황이 통치권자이자 신성한 존재</a:t>
            </a:r>
            <a:endParaRPr lang="ko-KR" altLang="en-US" sz="2000">
              <a:ea typeface="맑은 고딕"/>
            </a:endParaRPr>
          </a:p>
          <a:p>
            <a:endParaRPr lang="ko-KR" alt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altLang="en-US" sz="2000">
                <a:ea typeface="+mn-lt"/>
                <a:cs typeface="+mn-lt"/>
              </a:rPr>
              <a:t>전쟁 이후로는 천황은 일본국의 상징이고, 일</a:t>
            </a:r>
            <a:r>
              <a:rPr lang="ko-KR" sz="2000">
                <a:ea typeface="+mn-lt"/>
                <a:cs typeface="+mn-lt"/>
              </a:rPr>
              <a:t>본 국민 통합의 상징이며, 이 지위는 주권을 가진 일본 국민의 총의에 </a:t>
            </a:r>
            <a:r>
              <a:rPr lang="ko-KR" sz="2000" err="1">
                <a:ea typeface="+mn-lt"/>
                <a:cs typeface="+mn-lt"/>
              </a:rPr>
              <a:t>기한다”고</a:t>
            </a:r>
            <a:r>
              <a:rPr lang="ko-KR" sz="2000">
                <a:ea typeface="+mn-lt"/>
                <a:cs typeface="+mn-lt"/>
              </a:rPr>
              <a:t> 규정</a:t>
            </a:r>
            <a:endParaRPr lang="ko-KR" altLang="en-US" sz="2000">
              <a:ea typeface="맑은 고딕"/>
            </a:endParaRPr>
          </a:p>
          <a:p>
            <a:endParaRPr lang="ko-KR" altLang="en-US" sz="200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042962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4B75-5911-D7BC-0FDE-3C85FF49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맑은 고딕"/>
              </a:rPr>
              <a:t>황위</a:t>
            </a:r>
            <a:r>
              <a:rPr lang="en-US" altLang="ko-KR">
                <a:ea typeface="맑은 고딕"/>
              </a:rPr>
              <a:t> </a:t>
            </a:r>
            <a:r>
              <a:rPr lang="en-US" altLang="ko-KR" err="1">
                <a:ea typeface="맑은 고딕"/>
              </a:rPr>
              <a:t>계승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58B2D-6359-41B7-71F1-02BFA2B9E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ko-KR" altLang="en-US" sz="2000">
                <a:ea typeface="+mn-lt"/>
                <a:cs typeface="+mn-lt"/>
              </a:rPr>
              <a:t> 황통에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ko-KR" altLang="en-US" sz="2000">
                <a:ea typeface="+mn-lt"/>
                <a:cs typeface="+mn-lt"/>
              </a:rPr>
              <a:t>속하는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ko-KR" altLang="en-US" sz="2000" err="1">
                <a:ea typeface="+mn-lt"/>
                <a:cs typeface="+mn-lt"/>
              </a:rPr>
              <a:t>남계의</a:t>
            </a:r>
            <a:r>
              <a:rPr lang="en-US" altLang="ko-KR" sz="2000">
                <a:ea typeface="+mn-lt"/>
                <a:cs typeface="+mn-lt"/>
              </a:rPr>
              <a:t> </a:t>
            </a:r>
            <a:r>
              <a:rPr lang="ko-KR" altLang="en-US" sz="2000">
                <a:ea typeface="+mn-lt"/>
                <a:cs typeface="+mn-lt"/>
              </a:rPr>
              <a:t>남자가</a:t>
            </a:r>
            <a:r>
              <a:rPr lang="en-US" altLang="ko-KR" sz="2000">
                <a:ea typeface="+mn-lt"/>
                <a:cs typeface="+mn-lt"/>
              </a:rPr>
              <a:t>  </a:t>
            </a:r>
            <a:r>
              <a:rPr lang="ko-KR" altLang="en-US" sz="2000">
                <a:ea typeface="+mn-lt"/>
                <a:cs typeface="+mn-lt"/>
              </a:rPr>
              <a:t>순서에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ko-KR" altLang="en-US" sz="2000">
                <a:ea typeface="+mn-lt"/>
                <a:cs typeface="+mn-lt"/>
              </a:rPr>
              <a:t>따라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ko-KR" altLang="en-US" sz="2000">
                <a:ea typeface="+mn-lt"/>
                <a:cs typeface="+mn-lt"/>
              </a:rPr>
              <a:t>계승한다</a:t>
            </a:r>
            <a:endParaRPr lang="ko-KR" altLang="en-US" sz="2000">
              <a:ea typeface="맑은 고딕" panose="020F0502020204030204"/>
            </a:endParaRPr>
          </a:p>
          <a:p>
            <a:endParaRPr lang="ko-KR" alt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altLang="en-US" sz="1600">
                <a:ea typeface="+mn-lt"/>
                <a:cs typeface="+mn-lt"/>
              </a:rPr>
              <a:t>  </a:t>
            </a:r>
            <a:r>
              <a:rPr lang="ko-KR" sz="1600">
                <a:ea typeface="+mn-lt"/>
                <a:cs typeface="+mn-lt"/>
              </a:rPr>
              <a:t>황위 계승 </a:t>
            </a:r>
            <a:r>
              <a:rPr lang="ko-KR" altLang="en-US" sz="1600">
                <a:ea typeface="+mn-lt"/>
                <a:cs typeface="+mn-lt"/>
              </a:rPr>
              <a:t>조건</a:t>
            </a:r>
            <a:endParaRPr lang="ko-KR"/>
          </a:p>
          <a:p>
            <a:endParaRPr lang="ko-KR" altLang="en-US">
              <a:ea typeface="맑은 고딕"/>
            </a:endParaRPr>
          </a:p>
          <a:p>
            <a:endParaRPr lang="en-US">
              <a:ea typeface="맑은 고딕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DBCF8CF-C1C3-1081-1C85-A0E583E144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5121" y="3363951"/>
          <a:ext cx="819614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6145">
                  <a:extLst>
                    <a:ext uri="{9D8B030D-6E8A-4147-A177-3AD203B41FA5}">
                      <a16:colId xmlns:a16="http://schemas.microsoft.com/office/drawing/2014/main" val="3729866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800" b="0" i="0" u="none" strike="noStrike" noProof="0" err="1">
                          <a:solidFill>
                            <a:schemeClr val="tx1"/>
                          </a:solidFill>
                          <a:latin typeface="맑은 고딕"/>
                        </a:rPr>
                        <a:t>황장자</a:t>
                      </a:r>
                      <a:endParaRPr lang="en-US" altLang="ko-KR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98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ko-KR" altLang="en-US" sz="1800" b="0" i="0" u="none" strike="noStrike" noProof="0" err="1">
                          <a:latin typeface="Malgun Gothic"/>
                          <a:ea typeface="Malgun Gothic"/>
                        </a:rPr>
                        <a:t>황장손</a:t>
                      </a:r>
                      <a:endParaRPr lang="en-US" err="1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5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그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밖의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 err="1">
                          <a:latin typeface="Malgun Gothic"/>
                          <a:ea typeface="Malgun Gothic"/>
                        </a:rPr>
                        <a:t>황장자의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자손</a:t>
                      </a:r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7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황차자와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그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자손</a:t>
                      </a:r>
                      <a:endParaRPr lang="en-US" sz="1800" b="1" i="0" u="none" strike="noStrike" noProof="0">
                        <a:latin typeface="맑은 고딕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4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그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밖의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 err="1">
                          <a:latin typeface="Malgun Gothic"/>
                          <a:ea typeface="Malgun Gothic"/>
                        </a:rPr>
                        <a:t>황자손</a:t>
                      </a:r>
                      <a:endParaRPr lang="en-US" sz="1800" b="1" i="0" u="none" strike="noStrike" noProof="0" err="1">
                        <a:latin typeface="맑은 고딕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6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황형제와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그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자손</a:t>
                      </a:r>
                      <a:endParaRPr lang="en-US" sz="1800" b="1" i="0" u="none" strike="noStrike" noProof="0">
                        <a:latin typeface="맑은 고딕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7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ko-KR" altLang="en-US" sz="1800" b="0" i="0" u="none" strike="noStrike" noProof="0" err="1">
                          <a:latin typeface="Malgun Gothic"/>
                          <a:ea typeface="Malgun Gothic"/>
                        </a:rPr>
                        <a:t>황백숙부와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그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자손</a:t>
                      </a:r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0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ko-KR" altLang="en-US" sz="1800" b="0" i="0" u="none" strike="noStrike" noProof="0" err="1">
                          <a:latin typeface="Malgun Gothic"/>
                          <a:ea typeface="Malgun Gothic"/>
                        </a:rPr>
                        <a:t>최근친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계통인</a:t>
                      </a:r>
                      <a:r>
                        <a:rPr lang="en-US" altLang="ko-KR" sz="1800" b="0" i="0" u="none" strike="noStrike" noProof="0">
                          <a:latin typeface="Malgun Gothic"/>
                        </a:rPr>
                        <a:t> </a:t>
                      </a:r>
                      <a:r>
                        <a:rPr lang="ko-KR" altLang="en-US" sz="1800" b="0" i="0" u="none" strike="noStrike" noProof="0">
                          <a:latin typeface="Malgun Gothic"/>
                          <a:ea typeface="Malgun Gothic"/>
                        </a:rPr>
                        <a:t>황족</a:t>
                      </a:r>
                      <a:endParaRPr lang="en-US" sz="1800" b="1" i="0" u="none" strike="noStrike" noProof="0">
                        <a:latin typeface="맑은 고딕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60146"/>
                  </a:ext>
                </a:extLst>
              </a:tr>
            </a:tbl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79A55CD9-2598-58EF-5383-B9A75F7DFF4A}"/>
              </a:ext>
            </a:extLst>
          </p:cNvPr>
          <p:cNvSpPr/>
          <p:nvPr/>
        </p:nvSpPr>
        <p:spPr>
          <a:xfrm>
            <a:off x="1393195" y="2884037"/>
            <a:ext cx="34382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292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4174E-4982-671F-7460-8358DBF3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ko-KR" altLang="en-US" sz="3200">
                <a:solidFill>
                  <a:schemeClr val="bg1"/>
                </a:solidFill>
                <a:ea typeface="맑은 고딕"/>
              </a:rPr>
              <a:t>황위에 관한 여담</a:t>
            </a:r>
            <a:endParaRPr lang="en-US" sz="32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5E62B0-2734-B979-D5B9-F09FCF096C3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277890" y="679923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409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937DD1B5-9694-5416-43C7-15860518E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69" y="819015"/>
            <a:ext cx="3588849" cy="5196653"/>
          </a:xfrm>
          <a:prstGeom prst="rect">
            <a:avLst/>
          </a:prstGeom>
        </p:spPr>
      </p:pic>
      <p:grpSp>
        <p:nvGrpSpPr>
          <p:cNvPr id="38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008BBE-896A-F3D6-C238-F9D9053E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ko-KR" altLang="en-US" sz="4800">
                <a:solidFill>
                  <a:schemeClr val="bg1"/>
                </a:solidFill>
                <a:ea typeface="맑은 고딕"/>
              </a:rPr>
              <a:t>나루히토 천황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D098-AE8D-411C-8021-1BA791909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일본의</a:t>
            </a:r>
            <a:r>
              <a:rPr lang="en-US" altLang="ko-KR" sz="16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제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126</a:t>
            </a: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대</a:t>
            </a:r>
            <a:r>
              <a:rPr lang="en-US" altLang="ko-KR" sz="16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천황</a:t>
            </a:r>
            <a:endParaRPr lang="en-US" altLang="ko-KR" sz="1600">
              <a:solidFill>
                <a:schemeClr val="bg1"/>
              </a:solidFill>
              <a:ea typeface="+mn-lt"/>
              <a:cs typeface="+mn-lt"/>
            </a:endParaRPr>
          </a:p>
          <a:p>
            <a:endParaRPr lang="ko-KR" alt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일본의 초대</a:t>
            </a:r>
            <a:r>
              <a:rPr lang="en-US" altLang="ko-KR" sz="16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천황</a:t>
            </a:r>
            <a:r>
              <a:rPr lang="en-US" altLang="ko-KR" sz="16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진무</a:t>
            </a:r>
            <a:r>
              <a:rPr lang="en-US" altLang="ko-KR" sz="16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ko-KR" altLang="en-US" sz="1600" err="1">
                <a:solidFill>
                  <a:schemeClr val="bg1"/>
                </a:solidFill>
                <a:ea typeface="+mn-lt"/>
                <a:cs typeface="+mn-lt"/>
              </a:rPr>
              <a:t>덴노의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 71</a:t>
            </a: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대손</a:t>
            </a:r>
            <a:endParaRPr lang="en-US" sz="1600">
              <a:solidFill>
                <a:schemeClr val="bg1"/>
              </a:solidFill>
              <a:ea typeface="맑은 고딕"/>
            </a:endParaRPr>
          </a:p>
          <a:p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2</a:t>
            </a: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남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 1</a:t>
            </a:r>
            <a:r>
              <a:rPr lang="ko-KR" altLang="en-US" sz="1600" err="1">
                <a:solidFill>
                  <a:schemeClr val="bg1"/>
                </a:solidFill>
                <a:ea typeface="+mn-lt"/>
                <a:cs typeface="+mn-lt"/>
              </a:rPr>
              <a:t>녀</a:t>
            </a:r>
            <a:r>
              <a:rPr lang="en-US" altLang="ko-KR" sz="16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중</a:t>
            </a:r>
            <a:r>
              <a:rPr lang="en-US" altLang="ko-KR" sz="16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장남</a:t>
            </a:r>
            <a:endParaRPr lang="ko-KR">
              <a:solidFill>
                <a:schemeClr val="bg1"/>
              </a:solidFill>
            </a:endParaRPr>
          </a:p>
          <a:p>
            <a:endParaRPr lang="ko-KR" alt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sz="1600">
                <a:solidFill>
                  <a:schemeClr val="bg1"/>
                </a:solidFill>
                <a:ea typeface="+mn-lt"/>
                <a:cs typeface="+mn-lt"/>
              </a:rPr>
              <a:t>2019년 4월 30</a:t>
            </a:r>
            <a:r>
              <a:rPr lang="ko-KR" altLang="en-US" sz="1600">
                <a:solidFill>
                  <a:schemeClr val="bg1"/>
                </a:solidFill>
                <a:ea typeface="+mn-lt"/>
                <a:cs typeface="+mn-lt"/>
              </a:rPr>
              <a:t>일부터 현재까지 </a:t>
            </a:r>
            <a:r>
              <a:rPr lang="ko-KR" altLang="en-US" sz="1600" err="1">
                <a:solidFill>
                  <a:schemeClr val="bg1"/>
                </a:solidFill>
                <a:ea typeface="+mn-lt"/>
                <a:cs typeface="+mn-lt"/>
              </a:rPr>
              <a:t>즉위중</a:t>
            </a:r>
            <a:endParaRPr lang="ko-KR" altLang="en-US" sz="1600">
              <a:solidFill>
                <a:schemeClr val="bg1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3501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8E4DD"/>
        </a:solidFill>
        <a:ln>
          <a:solidFill>
            <a:schemeClr val="tx1"/>
          </a:solidFill>
          <a:prstDash val="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tx1"/>
            </a:solidFill>
            <a:latin typeface="BC 카드 L" panose="02020603020101020101" pitchFamily="18" charset="-127"/>
            <a:ea typeface="BC 카드 L" panose="02020603020101020101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6510" cap="rnd">
          <a:round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 smtClean="0">
            <a:latin typeface="BC 카드 L" panose="02020603020101020101" pitchFamily="18" charset="-127"/>
            <a:ea typeface="BC 카드 L" panose="0202060302010102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2000000000000000000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2000000000000000000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966</Words>
  <Application>Microsoft Office PowerPoint</Application>
  <PresentationFormat>와이드스크린</PresentationFormat>
  <Paragraphs>199</Paragraphs>
  <Slides>35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35</vt:i4>
      </vt:variant>
    </vt:vector>
  </HeadingPairs>
  <TitlesOfParts>
    <vt:vector size="50" baseType="lpstr">
      <vt:lpstr>123RF</vt:lpstr>
      <vt:lpstr>한컴바탕</vt:lpstr>
      <vt:lpstr>맑은 고딕</vt:lpstr>
      <vt:lpstr>KoPub돋움체 Bold</vt:lpstr>
      <vt:lpstr>BC 카드 B</vt:lpstr>
      <vt:lpstr>HY견명조</vt:lpstr>
      <vt:lpstr>BC 카드 L</vt:lpstr>
      <vt:lpstr>Gill Sans MT</vt:lpstr>
      <vt:lpstr>맑은 고딕</vt:lpstr>
      <vt:lpstr>Arial</vt:lpstr>
      <vt:lpstr>KoPub돋움체 Medium</vt:lpstr>
      <vt:lpstr>Calibri</vt:lpstr>
      <vt:lpstr>Office 테마</vt:lpstr>
      <vt:lpstr>갤러리</vt:lpstr>
      <vt:lpstr>1_Office 테마</vt:lpstr>
      <vt:lpstr>일본 천황</vt:lpstr>
      <vt:lpstr>차례</vt:lpstr>
      <vt:lpstr>천황의 의미</vt:lpstr>
      <vt:lpstr>천황이란 칭호</vt:lpstr>
      <vt:lpstr>칭호 이야기(2)</vt:lpstr>
      <vt:lpstr>천황의 지위</vt:lpstr>
      <vt:lpstr>황위 계승</vt:lpstr>
      <vt:lpstr>황위에 관한 여담</vt:lpstr>
      <vt:lpstr>나루히토 천황</vt:lpstr>
      <vt:lpstr>PowerPoint 프레젠테이션</vt:lpstr>
      <vt:lpstr>나루히토 천황에 대해</vt:lpstr>
      <vt:lpstr>PowerPoint 프레젠테이션</vt:lpstr>
      <vt:lpstr>근대와 현대의 천황</vt:lpstr>
      <vt:lpstr>차례</vt:lpstr>
      <vt:lpstr>근대 시대 천황제도의 강화배경</vt:lpstr>
      <vt:lpstr>메이지 시대 천황 특징 </vt:lpstr>
      <vt:lpstr>다이쇼 시대 천황 특징</vt:lpstr>
      <vt:lpstr>쇼와 시대 천황 특징</vt:lpstr>
      <vt:lpstr>현대 천황의 특징</vt:lpstr>
      <vt:lpstr>현대 천황 관련 이슈</vt:lpstr>
      <vt:lpstr>과거 천황의 존재</vt:lpstr>
      <vt:lpstr>감사합니다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민영</cp:lastModifiedBy>
  <cp:revision>85</cp:revision>
  <dcterms:created xsi:type="dcterms:W3CDTF">2018-12-02T10:25:36Z</dcterms:created>
  <dcterms:modified xsi:type="dcterms:W3CDTF">2022-05-17T13:59:56Z</dcterms:modified>
</cp:coreProperties>
</file>