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99" r:id="rId2"/>
    <p:sldId id="333" r:id="rId3"/>
    <p:sldId id="336" r:id="rId4"/>
    <p:sldId id="334" r:id="rId5"/>
    <p:sldId id="328" r:id="rId6"/>
    <p:sldId id="337" r:id="rId7"/>
    <p:sldId id="335" r:id="rId8"/>
    <p:sldId id="365" r:id="rId9"/>
    <p:sldId id="28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369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311" r:id="rId29"/>
    <p:sldId id="300" r:id="rId30"/>
    <p:sldId id="362" r:id="rId31"/>
    <p:sldId id="339" r:id="rId32"/>
    <p:sldId id="341" r:id="rId33"/>
    <p:sldId id="363" r:id="rId34"/>
    <p:sldId id="343" r:id="rId35"/>
    <p:sldId id="318" r:id="rId36"/>
    <p:sldId id="345" r:id="rId37"/>
    <p:sldId id="347" r:id="rId38"/>
    <p:sldId id="366" r:id="rId39"/>
    <p:sldId id="310" r:id="rId40"/>
    <p:sldId id="367" r:id="rId41"/>
    <p:sldId id="325" r:id="rId42"/>
    <p:sldId id="327" r:id="rId43"/>
    <p:sldId id="368" r:id="rId44"/>
    <p:sldId id="324" r:id="rId45"/>
    <p:sldId id="329" r:id="rId46"/>
    <p:sldId id="351" r:id="rId47"/>
    <p:sldId id="352" r:id="rId48"/>
    <p:sldId id="353" r:id="rId49"/>
    <p:sldId id="354" r:id="rId50"/>
    <p:sldId id="331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330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0" y="10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 wrap="none" lIns="0" tIns="0" rIns="0" bIns="0" anchor="ctr" anchorCtr="1"/>
          <a:lstStyle/>
          <a:p>
            <a:pPr algn="l">
              <a:defRPr sz="1800" b="0" i="0" u="none">
                <a:solidFill>
                  <a:sysClr val="windowText" lastClr="000000"/>
                </a:solidFill>
                <a:latin typeface="Arial"/>
                <a:ea typeface="나눔스퀘어라운드 Regular"/>
                <a:cs typeface="나눔스퀘어라운드 Regular"/>
                <a:sym typeface="나눔스퀘어라운드 Regular"/>
              </a:defRPr>
            </a:pPr>
            <a:r>
              <a:rPr lang="ko-KR" altLang="en-US" sz="2000" b="0" i="0" u="none" dirty="0">
                <a:solidFill>
                  <a:sysClr val="windowText" lastClr="000000"/>
                </a:solidFill>
                <a:latin typeface="Arial"/>
                <a:ea typeface="나눔스퀘어라운드 Regular"/>
                <a:cs typeface="나눔스퀘어라운드 Regular"/>
                <a:sym typeface="나눔스퀘어라운드 Regular"/>
              </a:rPr>
              <a:t>일본의 산업 퍼센트</a:t>
            </a:r>
            <a:endParaRPr lang="ko-KR" alt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9525" cap="flat" cmpd="sng" algn="ctr">
              <a:solidFill>
                <a:schemeClr val="accent3"/>
              </a:solidFill>
              <a:prstDash val="solid"/>
              <a:round/>
              <a:headEnd w="med" len="med"/>
              <a:tailEnd w="med" len="med"/>
            </a:ln>
          </c:spPr>
          <c:explosion val="25"/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44E-405B-9326-339EF25FF6A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1차 산업</c:v>
                </c:pt>
                <c:pt idx="1">
                  <c:v>2차 산업</c:v>
                </c:pt>
                <c:pt idx="2">
                  <c:v>3차 산업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26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E-405B-9326-339EF25FF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legend>
      <c:legendPos val="r"/>
      <c:overlay val="0"/>
    </c:legend>
    <c:plotVisOnly val="0"/>
    <c:dispBlanksAs val="gap"/>
    <c:showDLblsOverMax val="1"/>
  </c:chart>
  <c:txPr>
    <a:bodyPr rot="0" vert="horz" wrap="none" lIns="0" tIns="0" rIns="0" bIns="0" anchor="ctr" anchorCtr="1"/>
    <a:lstStyle/>
    <a:p>
      <a:pPr algn="l">
        <a:defRPr sz="1200" b="0" i="0" u="none">
          <a:latin typeface="Arial"/>
          <a:ea typeface="나눔스퀘어라운드 Regular"/>
          <a:cs typeface="나눔스퀘어라운드 Regular"/>
          <a:sym typeface="나눔스퀘어라운드 Regular"/>
        </a:defRPr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0"/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 wrap="none" lIns="0" tIns="0" rIns="0" bIns="0" anchor="ctr" anchorCtr="1"/>
          <a:lstStyle/>
          <a:p>
            <a:pPr algn="l">
              <a:defRPr sz="1800" b="0" i="0" u="none">
                <a:solidFill>
                  <a:sysClr val="windowText" lastClr="000000"/>
                </a:solidFill>
                <a:latin typeface="Arial"/>
                <a:ea typeface="나눔스퀘어라운드 Regular"/>
                <a:cs typeface="나눔스퀘어라운드 Regular"/>
                <a:sym typeface="나눔스퀘어라운드 Regular"/>
              </a:defRPr>
            </a:pPr>
            <a:r>
              <a:rPr lang="ko-KR" altLang="en-US" sz="2000" b="0" i="0" u="none" dirty="0">
                <a:solidFill>
                  <a:sysClr val="windowText" lastClr="000000"/>
                </a:solidFill>
                <a:latin typeface="Arial"/>
                <a:ea typeface="나눔스퀘어라운드 Regular"/>
                <a:cs typeface="나눔스퀘어라운드 Regular"/>
                <a:sym typeface="나눔스퀘어라운드 Regular"/>
              </a:rPr>
              <a:t>대한민국의 산업 퍼센트</a:t>
            </a:r>
            <a:endParaRPr lang="ko-KR" altLang="en-US" sz="20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1차 산업</c:v>
                </c:pt>
                <c:pt idx="1">
                  <c:v>2차 산업</c:v>
                </c:pt>
                <c:pt idx="2">
                  <c:v>3차 산업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36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A-4881-B536-2483181E9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legend>
      <c:legendPos val="r"/>
      <c:overlay val="0"/>
    </c:legend>
    <c:plotVisOnly val="0"/>
    <c:dispBlanksAs val="gap"/>
    <c:showDLblsOverMax val="1"/>
  </c:chart>
  <c:txPr>
    <a:bodyPr rot="0" vert="horz" wrap="none" lIns="0" tIns="0" rIns="0" bIns="0" anchor="ctr" anchorCtr="1"/>
    <a:lstStyle/>
    <a:p>
      <a:pPr algn="l">
        <a:defRPr sz="1200" b="0" i="0" u="none">
          <a:latin typeface="Arial"/>
          <a:ea typeface="나눔스퀘어라운드 Regular"/>
          <a:cs typeface="나눔스퀘어라운드 Regular"/>
          <a:sym typeface="나눔스퀘어라운드 Regular"/>
        </a:defRPr>
      </a:pPr>
      <a:endParaRPr lang="ko-KR"/>
    </a:p>
  </c:txPr>
  <c:externalData r:id="rId1">
    <c:autoUpdate val="0"/>
  </c:externalData>
  <c:extLst>
    <c:ext uri="CC8EB2C9-7E31-499d-B8F2-F6CE61031016">
      <ho:hncChartStyle xmlns:ho="http://schemas.haansoft.com/office/8.0" layoutIndex="-1" colorIndex="0" styleIndex="0"/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BF8E1-A97E-4645-9742-1339262320E9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4B0F1-9E7C-4AE0-ABE6-077DD99EAB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05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68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63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214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170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47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13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26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63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72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8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3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72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83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6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98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97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9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D0C1-D5FE-48CB-AEB6-E9E3D1C2E343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5AC3A-BA06-4AE0-833B-7241F9EB1D0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811B0-B48E-441A-87FD-055ECECA2FB0}"/>
              </a:ext>
            </a:extLst>
          </p:cNvPr>
          <p:cNvSpPr txBox="1"/>
          <p:nvPr userDrawn="1"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accent4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accent4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56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PBtN9t0gN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zHfz18GWRE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122168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176245" y="2974310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bg1"/>
                </a:solidFill>
              </a:rPr>
              <a:t>일본의 기업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2D3DB-AD15-4A52-B467-68ED66929815}"/>
              </a:ext>
            </a:extLst>
          </p:cNvPr>
          <p:cNvSpPr txBox="1"/>
          <p:nvPr/>
        </p:nvSpPr>
        <p:spPr>
          <a:xfrm flipH="1">
            <a:off x="3230824" y="5879315"/>
            <a:ext cx="8542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dirty="0">
                <a:solidFill>
                  <a:schemeClr val="bg1"/>
                </a:solidFill>
              </a:rPr>
              <a:t>4</a:t>
            </a:r>
            <a:r>
              <a:rPr lang="ko-KR" altLang="en-US" sz="2000" dirty="0">
                <a:solidFill>
                  <a:schemeClr val="bg1"/>
                </a:solidFill>
              </a:rPr>
              <a:t>조 </a:t>
            </a:r>
            <a:r>
              <a:rPr lang="en-US" altLang="ko-KR" sz="2000" dirty="0">
                <a:solidFill>
                  <a:schemeClr val="bg1"/>
                </a:solidFill>
              </a:rPr>
              <a:t>22</a:t>
            </a:r>
            <a:r>
              <a:rPr lang="ko-KR" altLang="en-US" sz="2000" dirty="0">
                <a:solidFill>
                  <a:schemeClr val="bg1"/>
                </a:solidFill>
              </a:rPr>
              <a:t>학번 김경민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t="3910" b="117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1219200" y="2000179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13824" y="2025579"/>
            <a:ext cx="615991" cy="3918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>
                <a:solidFill>
                  <a:schemeClr val="bg1"/>
                </a:solidFill>
              </a:rPr>
              <a:t>001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824" y="3294398"/>
            <a:ext cx="615991" cy="3898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>
                <a:solidFill>
                  <a:schemeClr val="bg1"/>
                </a:solidFill>
              </a:rPr>
              <a:t>002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3824" y="4557992"/>
            <a:ext cx="615991" cy="393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>
                <a:solidFill>
                  <a:schemeClr val="bg1"/>
                </a:solidFill>
              </a:rPr>
              <a:t>003</a:t>
            </a:r>
            <a:endParaRPr lang="ko-KR" altLang="en-US" sz="20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9166" y="2025579"/>
            <a:ext cx="2556674" cy="3918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0" spc="-150">
                <a:solidFill>
                  <a:schemeClr val="bg1"/>
                </a:solidFill>
              </a:rPr>
              <a:t>일본의 애니메이션 기업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9166" y="3294398"/>
            <a:ext cx="3109124" cy="3898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0" spc="-150">
                <a:solidFill>
                  <a:schemeClr val="bg1"/>
                </a:solidFill>
              </a:rPr>
              <a:t>애니메이션 기업의 해외 진출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166" y="4557992"/>
            <a:ext cx="3061499" cy="393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b="0" spc="-150">
                <a:solidFill>
                  <a:schemeClr val="bg1"/>
                </a:solidFill>
              </a:rPr>
              <a:t>애니메이션 기업의 성공 요인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9166" y="2426543"/>
            <a:ext cx="3541394" cy="1200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/>
              <a:buNone/>
              <a:defRPr/>
            </a:pPr>
            <a:r>
              <a:rPr lang="ko-KR" altLang="en-US" sz="1400" b="0" spc="-150">
                <a:solidFill>
                  <a:schemeClr val="bg1"/>
                </a:solidFill>
                <a:latin typeface="Noto Sans CJK KR Thin"/>
                <a:ea typeface="Noto Sans CJK KR Thin"/>
                <a:cs typeface="Arial"/>
              </a:rPr>
              <a:t> </a:t>
            </a:r>
          </a:p>
          <a:p>
            <a:pPr marL="180975" indent="-180975">
              <a:lnSpc>
                <a:spcPct val="130000"/>
              </a:lnSpc>
              <a:buFont typeface="Wingdings"/>
              <a:buChar char="§"/>
              <a:defRPr/>
            </a:pPr>
            <a:endParaRPr lang="ko-KR" altLang="en-US" sz="1400" b="0" spc="-150">
              <a:solidFill>
                <a:schemeClr val="bg1"/>
              </a:solidFill>
              <a:latin typeface="Noto Sans CJK KR Thin"/>
              <a:ea typeface="Noto Sans CJK KR Thin"/>
              <a:cs typeface="Arial"/>
            </a:endParaRPr>
          </a:p>
          <a:p>
            <a:pPr marL="180975" indent="-180975">
              <a:lnSpc>
                <a:spcPct val="130000"/>
              </a:lnSpc>
              <a:buFont typeface="Wingdings"/>
              <a:buChar char="§"/>
              <a:defRPr/>
            </a:pPr>
            <a:endParaRPr lang="ko-KR" altLang="en-US" sz="1400" b="0" spc="-150">
              <a:solidFill>
                <a:schemeClr val="bg1"/>
              </a:solidFill>
              <a:latin typeface="Noto Sans CJK KR Thin"/>
              <a:ea typeface="Noto Sans CJK KR Thin"/>
              <a:cs typeface="Arial"/>
            </a:endParaRPr>
          </a:p>
          <a:p>
            <a:pPr marL="180975" indent="-180975">
              <a:lnSpc>
                <a:spcPct val="130000"/>
              </a:lnSpc>
              <a:buFont typeface="Wingdings"/>
              <a:buChar char="§"/>
              <a:defRPr/>
            </a:pPr>
            <a:endParaRPr lang="ko-KR" altLang="en-US" sz="1400" b="0" spc="-150">
              <a:solidFill>
                <a:schemeClr val="bg1"/>
              </a:solidFill>
              <a:latin typeface="Noto Sans CJK KR Thin"/>
              <a:ea typeface="Noto Sans CJK KR Thin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6874" y="3691295"/>
            <a:ext cx="3541394" cy="64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/>
              <a:buNone/>
              <a:defRPr/>
            </a:pPr>
            <a:r>
              <a:rPr lang="ko-KR" altLang="en-US" sz="1400" b="0" spc="-150">
                <a:solidFill>
                  <a:schemeClr val="bg1"/>
                </a:solidFill>
                <a:latin typeface="Noto Sans CJK KR Thin"/>
                <a:ea typeface="Noto Sans CJK KR Thin"/>
                <a:cs typeface="Arial"/>
              </a:rPr>
              <a:t> </a:t>
            </a:r>
          </a:p>
          <a:p>
            <a:pPr marL="180975" indent="-180975">
              <a:lnSpc>
                <a:spcPct val="130000"/>
              </a:lnSpc>
              <a:buFont typeface="Wingdings"/>
              <a:buChar char="§"/>
              <a:defRPr/>
            </a:pPr>
            <a:endParaRPr lang="ko-KR" altLang="en-US" sz="1400" b="0" spc="-150">
              <a:solidFill>
                <a:schemeClr val="bg1"/>
              </a:solidFill>
              <a:latin typeface="Noto Sans CJK KR Thin"/>
              <a:ea typeface="Noto Sans CJK KR Thin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4582" y="4956047"/>
            <a:ext cx="3541394" cy="366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130000"/>
              </a:lnSpc>
              <a:buFont typeface="Wingdings"/>
              <a:buNone/>
              <a:defRPr/>
            </a:pPr>
            <a:endParaRPr lang="ko-KR" altLang="en-US" sz="1400" b="0" spc="-150">
              <a:solidFill>
                <a:schemeClr val="bg1"/>
              </a:solidFill>
              <a:latin typeface="Noto Sans CJK KR Thin"/>
              <a:ea typeface="Noto Sans CJK KR Thin"/>
              <a:cs typeface="Arial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1219200" y="3294398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219200" y="458861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86674" y="588588"/>
            <a:ext cx="2138466" cy="5144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800">
                <a:solidFill>
                  <a:schemeClr val="bg1"/>
                </a:solidFill>
              </a:rPr>
              <a:t>CONTENTS</a:t>
            </a:r>
            <a:endParaRPr lang="ko-KR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6149" y="2116733"/>
            <a:ext cx="5240802" cy="354846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667374" y="3371850"/>
            <a:ext cx="6353174" cy="69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/>
              <a:t>&lt;</a:t>
            </a:r>
            <a:r>
              <a:rPr lang="ko-KR" altLang="en-US" sz="2000"/>
              <a:t>바람계곡의 나우시카</a:t>
            </a:r>
            <a:r>
              <a:rPr lang="en-US" altLang="ko-KR" sz="2000"/>
              <a:t>&gt;</a:t>
            </a:r>
            <a:r>
              <a:rPr lang="ko-KR" altLang="en-US" sz="2000"/>
              <a:t>의 제작사였던 </a:t>
            </a:r>
          </a:p>
          <a:p>
            <a:pPr>
              <a:defRPr/>
            </a:pP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톱 크래프트 사</a:t>
            </a:r>
            <a:r>
              <a:rPr lang="ko-KR" altLang="en-US" sz="2000"/>
              <a:t>를 </a:t>
            </a:r>
            <a:r>
              <a:rPr lang="en-US" altLang="ko-KR" sz="2000"/>
              <a:t>1985</a:t>
            </a:r>
            <a:r>
              <a:rPr lang="ko-KR" altLang="en-US" sz="2000"/>
              <a:t>년 미야자키 하야오 등이 인수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2601" y="4295775"/>
            <a:ext cx="6524624" cy="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/>
              <a:t>→ 회사 이름과 조직을 개편하여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현재의 지브리</a:t>
            </a:r>
            <a:r>
              <a:rPr lang="ko-KR" altLang="en-US" sz="2000"/>
              <a:t>가 설립 됨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3349" y="461962"/>
            <a:ext cx="11925301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/>
              <a:t>일본의 애니메이션 기업</a:t>
            </a:r>
          </a:p>
        </p:txBody>
      </p:sp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52000" y="1897200"/>
            <a:ext cx="3318809" cy="4474800"/>
          </a:xfrm>
          <a:prstGeom prst="rect">
            <a:avLst/>
          </a:prstGeom>
          <a:ln w="9525" cap="flat" cmpd="sng">
            <a:solidFill>
              <a:schemeClr val="tx1">
                <a:lumMod val="60000"/>
                <a:lumOff val="40000"/>
              </a:schemeClr>
            </a:solidFill>
            <a:prstDash val="sysDash"/>
            <a:rou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5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72198" y="2119960"/>
            <a:ext cx="4152902" cy="3113377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66899" y="2106705"/>
            <a:ext cx="4133850" cy="3139890"/>
          </a:xfrm>
          <a:prstGeom prst="rect">
            <a:avLst/>
          </a:prstGeom>
        </p:spPr>
      </p:pic>
      <p:sp>
        <p:nvSpPr>
          <p:cNvPr id="72" name="순서도: 연결자 71"/>
          <p:cNvSpPr/>
          <p:nvPr/>
        </p:nvSpPr>
        <p:spPr>
          <a:xfrm>
            <a:off x="8534401" y="2376487"/>
            <a:ext cx="1438274" cy="1062037"/>
          </a:xfrm>
          <a:prstGeom prst="flowChartConnector">
            <a:avLst/>
          </a:prstGeom>
          <a:solidFill>
            <a:schemeClr val="accent2">
              <a:alpha val="0"/>
            </a:schemeClr>
          </a:solidFill>
          <a:ln w="38100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0" y="3122770"/>
            <a:ext cx="12192000" cy="137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bg1"/>
                </a:solidFill>
              </a:rPr>
              <a:t>● </a:t>
            </a:r>
            <a:r>
              <a:rPr lang="ko-KR" altLang="en-US" sz="2800">
                <a:solidFill>
                  <a:srgbClr val="EEB449"/>
                </a:solidFill>
              </a:rPr>
              <a:t>지브리</a:t>
            </a:r>
            <a:r>
              <a:rPr lang="en-US" altLang="ko-KR" sz="2800">
                <a:solidFill>
                  <a:srgbClr val="EEB449"/>
                </a:solidFill>
              </a:rPr>
              <a:t>(</a:t>
            </a:r>
            <a:r>
              <a:rPr lang="ko-KR" altLang="en-US" sz="2800">
                <a:solidFill>
                  <a:srgbClr val="EEB449"/>
                </a:solidFill>
              </a:rPr>
              <a:t>ジブリ</a:t>
            </a:r>
            <a:r>
              <a:rPr lang="en-US" altLang="ko-KR" sz="2800">
                <a:solidFill>
                  <a:srgbClr val="EEB449"/>
                </a:solidFill>
              </a:rPr>
              <a:t>,Ghibli)</a:t>
            </a:r>
            <a:r>
              <a:rPr lang="ko-KR" altLang="en-US" sz="2800">
                <a:solidFill>
                  <a:schemeClr val="bg1"/>
                </a:solidFill>
              </a:rPr>
              <a:t> </a:t>
            </a:r>
            <a:r>
              <a:rPr lang="en-US" altLang="ko-KR" sz="2800">
                <a:solidFill>
                  <a:schemeClr val="bg1"/>
                </a:solidFill>
              </a:rPr>
              <a:t>-</a:t>
            </a:r>
            <a:r>
              <a:rPr lang="ko-KR" altLang="en-US" sz="2800">
                <a:solidFill>
                  <a:schemeClr val="bg1"/>
                </a:solidFill>
              </a:rPr>
              <a:t>  사하라 사막에 부는 열풍을 뜻하는 이탈리아어</a:t>
            </a:r>
          </a:p>
          <a:p>
            <a:pPr algn="ctr">
              <a:defRPr/>
            </a:pPr>
            <a:endParaRPr lang="en-US" altLang="ko-KR" sz="2800">
              <a:solidFill>
                <a:schemeClr val="bg1"/>
              </a:solidFill>
            </a:endParaRPr>
          </a:p>
          <a:p>
            <a:pPr>
              <a:tabLst>
                <a:tab pos="1890236" algn="l"/>
              </a:tabLst>
              <a:defRPr/>
            </a:pPr>
            <a:r>
              <a:rPr lang="ko-KR" altLang="en-US" sz="280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4000500"/>
            <a:ext cx="12192000" cy="51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>
                <a:solidFill>
                  <a:schemeClr val="bg1"/>
                </a:solidFill>
              </a:rPr>
              <a:t>제 </a:t>
            </a:r>
            <a:r>
              <a:rPr lang="en-US" altLang="ko-KR" sz="2800">
                <a:solidFill>
                  <a:schemeClr val="bg1"/>
                </a:solidFill>
              </a:rPr>
              <a:t>2</a:t>
            </a:r>
            <a:r>
              <a:rPr lang="ko-KR" altLang="en-US" sz="2800">
                <a:solidFill>
                  <a:schemeClr val="bg1"/>
                </a:solidFill>
              </a:rPr>
              <a:t>차 세계대전 이탈리아 군용기의 이름이기도 함</a:t>
            </a:r>
            <a:r>
              <a:rPr lang="en-US" altLang="ko-KR" sz="280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66" grpId="0" animBg="1"/>
      <p:bldP spid="66" grpId="1" animBg="1"/>
      <p:bldP spid="70" grpId="0" animBg="1"/>
      <p:bldP spid="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5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8250" y="2371724"/>
            <a:ext cx="2830711" cy="301942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238250" y="5157787"/>
            <a:ext cx="2800350" cy="393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미야자키 하야오 감독</a:t>
            </a: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90975" y="1295400"/>
            <a:ext cx="6991350" cy="48768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467226" y="3127533"/>
            <a:ext cx="6086474" cy="45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400">
                <a:solidFill>
                  <a:schemeClr val="bg1"/>
                </a:solidFill>
              </a:rPr>
              <a:t>일본 애니메이션 계에 </a:t>
            </a:r>
            <a:r>
              <a:rPr lang="ko-KR" altLang="en-US" sz="2400">
                <a:solidFill>
                  <a:srgbClr val="EEB449"/>
                </a:solidFill>
              </a:rPr>
              <a:t>선풍</a:t>
            </a:r>
            <a:r>
              <a:rPr lang="ko-KR" altLang="en-US" sz="2400">
                <a:solidFill>
                  <a:schemeClr val="bg1"/>
                </a:solidFill>
              </a:rPr>
              <a:t>을 일으키자</a:t>
            </a:r>
            <a:r>
              <a:rPr lang="en-US" altLang="ko-KR" sz="2400">
                <a:solidFill>
                  <a:schemeClr val="bg1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21833" y="1988821"/>
            <a:ext cx="948333" cy="10115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" y="3289458"/>
            <a:ext cx="12192001" cy="2318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>
                <a:solidFill>
                  <a:schemeClr val="bg1"/>
                </a:solidFill>
              </a:rPr>
              <a:t>원래 </a:t>
            </a:r>
            <a:r>
              <a:rPr lang="en-US" altLang="ko-KR" sz="3200">
                <a:solidFill>
                  <a:schemeClr val="bg1"/>
                </a:solidFill>
              </a:rPr>
              <a:t>‘Ghibli’</a:t>
            </a:r>
            <a:r>
              <a:rPr lang="ko-KR" altLang="en-US" sz="3200">
                <a:solidFill>
                  <a:schemeClr val="bg1"/>
                </a:solidFill>
              </a:rPr>
              <a:t>의 원래 발음은 </a:t>
            </a:r>
            <a:r>
              <a:rPr lang="ko-KR" altLang="en-US" sz="3200">
                <a:solidFill>
                  <a:srgbClr val="EEB449"/>
                </a:solidFill>
              </a:rPr>
              <a:t>기브리</a:t>
            </a:r>
            <a:r>
              <a:rPr lang="en-US" altLang="ko-KR" sz="3200">
                <a:solidFill>
                  <a:srgbClr val="EEB449"/>
                </a:solidFill>
              </a:rPr>
              <a:t>(ギブリ)</a:t>
            </a:r>
            <a:r>
              <a:rPr lang="en-US" altLang="ko-KR" sz="3200">
                <a:solidFill>
                  <a:schemeClr val="bg1"/>
                </a:solidFill>
              </a:rPr>
              <a:t>,</a:t>
            </a:r>
          </a:p>
          <a:p>
            <a:pPr algn="ctr">
              <a:defRPr/>
            </a:pPr>
            <a:r>
              <a:rPr lang="ko-KR" altLang="en-US" sz="3200">
                <a:solidFill>
                  <a:schemeClr val="bg1"/>
                </a:solidFill>
              </a:rPr>
              <a:t>그러나 미야자키 하야오 감독이 발음을 혼동한 탓에</a:t>
            </a:r>
          </a:p>
          <a:p>
            <a:pPr algn="ctr">
              <a:defRPr/>
            </a:pPr>
            <a:r>
              <a:rPr lang="ko-KR" altLang="en-US" sz="3200">
                <a:solidFill>
                  <a:schemeClr val="bg1"/>
                </a:solidFill>
              </a:rPr>
              <a:t>스튜디오 </a:t>
            </a:r>
            <a:r>
              <a:rPr lang="ko-KR" altLang="en-US" sz="3200">
                <a:solidFill>
                  <a:srgbClr val="EEB449"/>
                </a:solidFill>
              </a:rPr>
              <a:t>지브리</a:t>
            </a:r>
            <a:r>
              <a:rPr lang="en-US" altLang="ko-KR" sz="3200">
                <a:solidFill>
                  <a:srgbClr val="EEB449"/>
                </a:solidFill>
              </a:rPr>
              <a:t>(ジブリ)</a:t>
            </a:r>
            <a:r>
              <a:rPr lang="ko-KR" altLang="en-US" sz="3200">
                <a:solidFill>
                  <a:schemeClr val="bg1"/>
                </a:solidFill>
              </a:rPr>
              <a:t>가 됨</a:t>
            </a:r>
          </a:p>
          <a:p>
            <a:pPr algn="ctr">
              <a:defRPr/>
            </a:pPr>
            <a:endParaRPr lang="ko-KR" altLang="en-US" sz="320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ko-KR" alt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83434" y="2395536"/>
            <a:ext cx="4815030" cy="301942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72376" y="2466974"/>
            <a:ext cx="2661047" cy="28384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>
                <a:solidFill>
                  <a:schemeClr val="tx1"/>
                </a:solidFill>
              </a:rPr>
              <a:t>90</a:t>
            </a:r>
            <a:r>
              <a:rPr lang="ko-KR" altLang="en-US" sz="3600">
                <a:solidFill>
                  <a:schemeClr val="tx1"/>
                </a:solidFill>
              </a:rPr>
              <a:t>년대</a:t>
            </a:r>
            <a:r>
              <a:rPr lang="en-US" altLang="ko-KR" sz="3600">
                <a:solidFill>
                  <a:schemeClr val="tx1"/>
                </a:solidFill>
              </a:rPr>
              <a:t>~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68000" y="1738800"/>
            <a:ext cx="3296287" cy="4917600"/>
          </a:xfrm>
          <a:prstGeom prst="rect">
            <a:avLst/>
          </a:prstGeom>
          <a:ln w="9525" cap="flat" cmpd="sng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381750" y="1743074"/>
            <a:ext cx="3292759" cy="4876800"/>
          </a:xfrm>
          <a:prstGeom prst="rect">
            <a:avLst/>
          </a:prstGeom>
          <a:ln w="9525" cap="flat" cmpd="sng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48575" y="2619375"/>
            <a:ext cx="2669977" cy="2847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해외 진출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90750" y="1724023"/>
            <a:ext cx="3061236" cy="4267200"/>
          </a:xfrm>
          <a:prstGeom prst="rect">
            <a:avLst/>
          </a:prstGeom>
          <a:ln w="9525" cap="flat" cmpd="sng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</p:pic>
      <p:sp>
        <p:nvSpPr>
          <p:cNvPr id="25" name="TextBox 24"/>
          <p:cNvSpPr txBox="1"/>
          <p:nvPr/>
        </p:nvSpPr>
        <p:spPr>
          <a:xfrm>
            <a:off x="1333501" y="6159816"/>
            <a:ext cx="4791074" cy="420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200"/>
              <a:t>개봉 </a:t>
            </a:r>
            <a:r>
              <a:rPr lang="en-US" altLang="ko-KR" sz="220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주</a:t>
            </a:r>
            <a:r>
              <a:rPr lang="ko-KR" altLang="en-US" sz="2200"/>
              <a:t> 차 </a:t>
            </a:r>
            <a:r>
              <a:rPr lang="en-US" altLang="ko-KR" sz="2200"/>
              <a:t>1600</a:t>
            </a:r>
            <a:r>
              <a:rPr lang="ko-KR" altLang="en-US" sz="2200"/>
              <a:t>만 돌파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34176" y="1733550"/>
            <a:ext cx="3050178" cy="4286251"/>
          </a:xfrm>
          <a:prstGeom prst="rect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ysDot"/>
            <a:round/>
          </a:ln>
        </p:spPr>
      </p:pic>
      <p:sp>
        <p:nvSpPr>
          <p:cNvPr id="27" name="TextBox 26"/>
          <p:cNvSpPr txBox="1"/>
          <p:nvPr/>
        </p:nvSpPr>
        <p:spPr>
          <a:xfrm>
            <a:off x="6638924" y="6157912"/>
            <a:ext cx="3648076" cy="421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/>
              <a:t>개봉 </a:t>
            </a:r>
            <a:r>
              <a:rPr lang="en-US" altLang="ko-KR" sz="2200">
                <a:solidFill>
                  <a:schemeClr val="accent6">
                    <a:lumMod val="50000"/>
                  </a:schemeClr>
                </a:solidFill>
              </a:rPr>
              <a:t>62</a:t>
            </a: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주</a:t>
            </a:r>
            <a:r>
              <a:rPr lang="ko-KR" altLang="en-US" sz="2200"/>
              <a:t> 차 </a:t>
            </a:r>
            <a:r>
              <a:rPr lang="en-US" altLang="ko-KR" sz="2200"/>
              <a:t>1600</a:t>
            </a:r>
            <a:r>
              <a:rPr lang="ko-KR" altLang="en-US" sz="2200"/>
              <a:t>만 돌파</a:t>
            </a: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581145" y="6132831"/>
            <a:ext cx="422075" cy="450214"/>
          </a:xfrm>
          <a:prstGeom prst="rect">
            <a:avLst/>
          </a:prstGeom>
          <a:ln w="9525" cap="flat" cmpd="sng" algn="ctr">
            <a:noFill/>
            <a:prstDash val="solid"/>
            <a:round/>
          </a:ln>
        </p:spPr>
      </p:pic>
      <p:sp>
        <p:nvSpPr>
          <p:cNvPr id="30" name="말풍선: 사각형 29"/>
          <p:cNvSpPr/>
          <p:nvPr/>
        </p:nvSpPr>
        <p:spPr>
          <a:xfrm>
            <a:off x="219075" y="3090862"/>
            <a:ext cx="1771650" cy="1257299"/>
          </a:xfrm>
          <a:prstGeom prst="wedgeRectCallout">
            <a:avLst>
              <a:gd name="adj1" fmla="val 50335"/>
              <a:gd name="adj2" fmla="val 71715"/>
            </a:avLst>
          </a:prstGeom>
          <a:noFill/>
          <a:ln algn="ctr">
            <a:solidFill>
              <a:schemeClr val="tx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209550" y="3281363"/>
            <a:ext cx="1771650" cy="86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700"/>
              <a:t>일본 내 총 수입→ </a:t>
            </a:r>
            <a:r>
              <a:rPr lang="en-US" altLang="ko-KR" sz="1700">
                <a:solidFill>
                  <a:schemeClr val="accent6">
                    <a:lumMod val="50000"/>
                  </a:schemeClr>
                </a:solidFill>
              </a:rPr>
              <a:t>304</a:t>
            </a:r>
            <a:r>
              <a:rPr lang="ko-KR" altLang="en-US" sz="1700">
                <a:solidFill>
                  <a:schemeClr val="accent6">
                    <a:lumMod val="50000"/>
                  </a:schemeClr>
                </a:solidFill>
              </a:rPr>
              <a:t>억</a:t>
            </a:r>
            <a:r>
              <a:rPr lang="ko-KR" altLang="en-US" sz="1700"/>
              <a:t> 엔</a:t>
            </a:r>
          </a:p>
          <a:p>
            <a:pPr algn="ctr">
              <a:defRPr/>
            </a:pPr>
            <a:r>
              <a:rPr lang="ko-KR" altLang="en-US" sz="1700"/>
              <a:t> </a:t>
            </a:r>
            <a:r>
              <a:rPr lang="en-US" altLang="ko-KR" sz="1700"/>
              <a:t>(</a:t>
            </a:r>
            <a:r>
              <a:rPr lang="ko-KR" altLang="en-US" sz="1700"/>
              <a:t>약 </a:t>
            </a:r>
            <a:r>
              <a:rPr lang="en-US" altLang="ko-KR" sz="1700">
                <a:solidFill>
                  <a:schemeClr val="accent6">
                    <a:lumMod val="50000"/>
                  </a:schemeClr>
                </a:solidFill>
              </a:rPr>
              <a:t>3000</a:t>
            </a:r>
            <a:r>
              <a:rPr lang="ko-KR" altLang="en-US" sz="1700">
                <a:solidFill>
                  <a:schemeClr val="accent6">
                    <a:lumMod val="50000"/>
                  </a:schemeClr>
                </a:solidFill>
              </a:rPr>
              <a:t>억</a:t>
            </a:r>
            <a:r>
              <a:rPr lang="en-US" altLang="ko-KR" sz="170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90850" y="1824037"/>
            <a:ext cx="6400800" cy="4295775"/>
          </a:xfrm>
          <a:prstGeom prst="rect">
            <a:avLst/>
          </a:prstGeom>
          <a:ln w="9525" cap="flat" cmpd="sng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49250" y="2494654"/>
            <a:ext cx="2629227" cy="2916441"/>
          </a:xfrm>
          <a:prstGeom prst="ellipse">
            <a:avLst/>
          </a:prstGeom>
          <a:ln w="9525" cap="flat" cmpd="sng">
            <a:solidFill>
              <a:schemeClr val="bg1"/>
            </a:solidFill>
            <a:prstDash val="sysDash"/>
            <a:rou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38326" y="2633923"/>
            <a:ext cx="8515349" cy="285449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해외 진출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006" y="1616173"/>
            <a:ext cx="8567372" cy="36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31160" y="2785256"/>
            <a:ext cx="4962525" cy="64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>
                <a:hlinkClick r:id="rId2" endSnd="1"/>
              </a:rPr>
              <a:t>https://www.youtube.com/watch?v=yPBtN9t0gNo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2900" y="2266952"/>
            <a:ext cx="4943475" cy="333374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19875" y="3214949"/>
            <a:ext cx="5076824" cy="1701840"/>
          </a:xfrm>
          <a:prstGeom prst="rect">
            <a:avLst/>
          </a:prstGeom>
        </p:spPr>
      </p:pic>
      <p:sp>
        <p:nvSpPr>
          <p:cNvPr id="37" name="화살표: 오른쪽 36"/>
          <p:cNvSpPr/>
          <p:nvPr/>
        </p:nvSpPr>
        <p:spPr>
          <a:xfrm>
            <a:off x="4057200" y="3294000"/>
            <a:ext cx="2228400" cy="1029600"/>
          </a:xfrm>
          <a:prstGeom prst="rightArrow">
            <a:avLst>
              <a:gd name="adj1" fmla="val 50000"/>
              <a:gd name="adj2" fmla="val 484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4067176" y="3595687"/>
            <a:ext cx="2028824" cy="393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배급권 설득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900" y="5738812"/>
            <a:ext cx="4933950" cy="6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/>
              <a:t>존 라세터</a:t>
            </a:r>
          </a:p>
          <a:p>
            <a:pPr algn="ctr">
              <a:defRPr/>
            </a:pPr>
            <a:r>
              <a:rPr lang="en-US" altLang="ko-KR" sz="2000"/>
              <a:t>(</a:t>
            </a:r>
            <a:r>
              <a:rPr lang="ko-KR" altLang="en-US" sz="2000"/>
              <a:t>前 픽사 </a:t>
            </a:r>
            <a:r>
              <a:rPr lang="en-US" altLang="ko-KR" sz="2000"/>
              <a:t>CCO)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해외 진출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41147" y="3899546"/>
            <a:ext cx="2704879" cy="2715022"/>
          </a:xfrm>
          <a:prstGeom prst="rect">
            <a:avLst/>
          </a:prstGeom>
        </p:spPr>
      </p:pic>
      <p:sp>
        <p:nvSpPr>
          <p:cNvPr id="63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3600">
              <a:solidFill>
                <a:schemeClr val="tx1"/>
              </a:solidFill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0014" y="409067"/>
            <a:ext cx="2689678" cy="2712354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639991" y="737506"/>
            <a:ext cx="4912018" cy="1779812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54898" y="3906285"/>
            <a:ext cx="2698621" cy="2679572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92754" y="3429000"/>
            <a:ext cx="4964340" cy="1353910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83572" y="4963028"/>
            <a:ext cx="3529558" cy="171385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9146965" y="447383"/>
            <a:ext cx="2699470" cy="27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해외 진출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3029" y="1800223"/>
            <a:ext cx="3045941" cy="4695825"/>
          </a:xfrm>
          <a:prstGeom prst="rect">
            <a:avLst/>
          </a:prstGeom>
          <a:ln w="9525" cap="flat" cmpd="sng">
            <a:solidFill>
              <a:schemeClr val="tx1">
                <a:lumMod val="40000"/>
                <a:lumOff val="60000"/>
              </a:schemeClr>
            </a:solidFill>
            <a:prstDash val="sysDash"/>
            <a:rou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78056" y="5774730"/>
            <a:ext cx="1361080" cy="949920"/>
          </a:xfrm>
          <a:prstGeom prst="ellipse">
            <a:avLst/>
          </a:prstGeom>
          <a:ln w="9525" cap="flat" cmpd="sng">
            <a:solidFill>
              <a:schemeClr val="bg1"/>
            </a:solidFill>
            <a:prstDash val="solid"/>
            <a:round/>
          </a:ln>
        </p:spPr>
      </p:pic>
      <p:sp>
        <p:nvSpPr>
          <p:cNvPr id="13" name="화살표: 오른쪽 12"/>
          <p:cNvSpPr/>
          <p:nvPr/>
        </p:nvSpPr>
        <p:spPr>
          <a:xfrm rot="5382273">
            <a:off x="499425" y="3448764"/>
            <a:ext cx="3744597" cy="15749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50000"/>
            </a:schemeClr>
          </a:solidFill>
          <a:ln algn="ctr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839074" y="2404585"/>
            <a:ext cx="4181476" cy="75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전 세계</a:t>
            </a:r>
            <a:r>
              <a:rPr lang="ko-KR" altLang="en-US" sz="2200"/>
              <a:t> 수익 </a:t>
            </a:r>
            <a:r>
              <a:rPr lang="en-US" altLang="ko-KR" sz="2200"/>
              <a:t>-</a:t>
            </a:r>
            <a:r>
              <a:rPr lang="ko-KR" altLang="en-US" sz="2200"/>
              <a:t> </a:t>
            </a:r>
            <a:r>
              <a:rPr lang="en-US" altLang="ko-KR" sz="220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억 </a:t>
            </a:r>
            <a:r>
              <a:rPr lang="en-US" altLang="ko-KR" sz="2200">
                <a:solidFill>
                  <a:schemeClr val="accent6">
                    <a:lumMod val="50000"/>
                  </a:schemeClr>
                </a:solidFill>
              </a:rPr>
              <a:t>6500</a:t>
            </a: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만</a:t>
            </a:r>
            <a:r>
              <a:rPr lang="ko-KR" altLang="en-US" sz="2200"/>
              <a:t> 달러 </a:t>
            </a:r>
          </a:p>
          <a:p>
            <a:pPr>
              <a:defRPr/>
            </a:pPr>
            <a:r>
              <a:rPr lang="ko-KR" altLang="en-US" sz="2200"/>
              <a:t>                         </a:t>
            </a:r>
            <a:r>
              <a:rPr lang="en-US" altLang="ko-KR" sz="2200"/>
              <a:t>(</a:t>
            </a:r>
            <a:r>
              <a:rPr lang="ko-KR" altLang="en-US" sz="2200"/>
              <a:t>한화 </a:t>
            </a:r>
            <a:r>
              <a:rPr lang="en-US" altLang="ko-KR" sz="2200"/>
              <a:t>4400</a:t>
            </a:r>
            <a:r>
              <a:rPr lang="ko-KR" altLang="en-US" sz="2200"/>
              <a:t>억</a:t>
            </a:r>
            <a:r>
              <a:rPr lang="en-US" altLang="ko-KR" sz="220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9574" y="3654743"/>
            <a:ext cx="4181476" cy="75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북미</a:t>
            </a:r>
            <a:r>
              <a:rPr lang="ko-KR" altLang="en-US" sz="2200"/>
              <a:t> 총 수익 </a:t>
            </a:r>
            <a:r>
              <a:rPr lang="en-US" altLang="ko-KR" sz="2200"/>
              <a:t>-</a:t>
            </a:r>
            <a:r>
              <a:rPr lang="ko-KR" altLang="en-US" sz="2200"/>
              <a:t> </a:t>
            </a:r>
            <a:r>
              <a:rPr lang="en-US" altLang="ko-KR" sz="2200">
                <a:solidFill>
                  <a:schemeClr val="accent6">
                    <a:lumMod val="50000"/>
                  </a:schemeClr>
                </a:solidFill>
              </a:rPr>
              <a:t>1000</a:t>
            </a: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만</a:t>
            </a:r>
            <a:r>
              <a:rPr lang="ko-KR" altLang="en-US" sz="2200"/>
              <a:t> 달러</a:t>
            </a:r>
          </a:p>
          <a:p>
            <a:pPr>
              <a:tabLst>
                <a:tab pos="1080135" algn="l"/>
              </a:tabLst>
              <a:defRPr/>
            </a:pPr>
            <a:r>
              <a:rPr lang="ko-KR" altLang="en-US" sz="2200"/>
              <a:t>                      </a:t>
            </a:r>
            <a:r>
              <a:rPr lang="en-US" altLang="ko-KR" sz="2200"/>
              <a:t>(</a:t>
            </a:r>
            <a:r>
              <a:rPr lang="ko-KR" altLang="en-US" sz="2200"/>
              <a:t>한화 </a:t>
            </a:r>
            <a:r>
              <a:rPr lang="en-US" altLang="ko-KR" sz="2200"/>
              <a:t>121</a:t>
            </a:r>
            <a:r>
              <a:rPr lang="ko-KR" altLang="en-US" sz="2200"/>
              <a:t>억</a:t>
            </a:r>
            <a:r>
              <a:rPr lang="en-US" altLang="ko-KR" sz="220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0524" y="4854893"/>
            <a:ext cx="4181476" cy="75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200">
                <a:solidFill>
                  <a:schemeClr val="tx1"/>
                </a:solidFill>
              </a:rPr>
              <a:t>→ </a:t>
            </a:r>
            <a:r>
              <a:rPr lang="ko-KR" altLang="en-US" sz="2200">
                <a:solidFill>
                  <a:schemeClr val="accent6">
                    <a:lumMod val="50000"/>
                  </a:schemeClr>
                </a:solidFill>
              </a:rPr>
              <a:t>미국 영화 시장 규모</a:t>
            </a:r>
            <a:r>
              <a:rPr lang="ko-KR" altLang="en-US" sz="2200">
                <a:solidFill>
                  <a:schemeClr val="tx1"/>
                </a:solidFill>
              </a:rPr>
              <a:t>에 비해 상대적으로 적은 액수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6649" y="1926232"/>
            <a:ext cx="2846071" cy="19270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2350" y="2471736"/>
            <a:ext cx="7019925" cy="82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지브리 계약 조항 中</a:t>
            </a:r>
          </a:p>
          <a:p>
            <a:pPr>
              <a:defRPr/>
            </a:pPr>
            <a:r>
              <a:rPr lang="en-US" altLang="ko-KR" sz="2400">
                <a:solidFill>
                  <a:schemeClr val="bg1"/>
                </a:solidFill>
              </a:rPr>
              <a:t>“</a:t>
            </a:r>
            <a:r>
              <a:rPr lang="ko-KR" altLang="en-US" sz="2400">
                <a:solidFill>
                  <a:schemeClr val="bg1"/>
                </a:solidFill>
              </a:rPr>
              <a:t>영화의 </a:t>
            </a:r>
            <a:r>
              <a:rPr lang="ko-KR" altLang="en-US" sz="2400">
                <a:solidFill>
                  <a:srgbClr val="EEB449"/>
                </a:solidFill>
              </a:rPr>
              <a:t>한 필름</a:t>
            </a:r>
            <a:r>
              <a:rPr lang="ko-KR" altLang="en-US" sz="2400">
                <a:solidFill>
                  <a:schemeClr val="bg1"/>
                </a:solidFill>
              </a:rPr>
              <a:t>도 잘라 낼 수 없음</a:t>
            </a:r>
            <a:r>
              <a:rPr lang="en-US" altLang="ko-KR" sz="2400">
                <a:solidFill>
                  <a:schemeClr val="bg1"/>
                </a:solidFill>
              </a:rPr>
              <a:t>”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7674" y="4524375"/>
            <a:ext cx="2839720" cy="1943100"/>
          </a:xfrm>
          <a:prstGeom prst="rect">
            <a:avLst/>
          </a:prstGeom>
        </p:spPr>
      </p:pic>
      <p:sp>
        <p:nvSpPr>
          <p:cNvPr id="15" name="화살표: 오른쪽 14"/>
          <p:cNvSpPr/>
          <p:nvPr/>
        </p:nvSpPr>
        <p:spPr>
          <a:xfrm rot="5382130">
            <a:off x="5740913" y="3860183"/>
            <a:ext cx="1091101" cy="74691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543300" y="5148262"/>
            <a:ext cx="7743825" cy="82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영화 편집에 제약 → </a:t>
            </a:r>
            <a:r>
              <a:rPr lang="en-US" altLang="ko-KR" sz="2400">
                <a:solidFill>
                  <a:srgbClr val="EEB449"/>
                </a:solidFill>
              </a:rPr>
              <a:t>‘</a:t>
            </a:r>
            <a:r>
              <a:rPr lang="ko-KR" altLang="en-US" sz="2400">
                <a:solidFill>
                  <a:srgbClr val="EEB449"/>
                </a:solidFill>
              </a:rPr>
              <a:t>현지화</a:t>
            </a:r>
            <a:r>
              <a:rPr lang="en-US" altLang="ko-KR" sz="2400">
                <a:solidFill>
                  <a:srgbClr val="EEB449"/>
                </a:solidFill>
              </a:rPr>
              <a:t>’</a:t>
            </a:r>
            <a:r>
              <a:rPr lang="ko-KR" altLang="en-US" sz="2400">
                <a:solidFill>
                  <a:schemeClr val="bg1"/>
                </a:solidFill>
              </a:rPr>
              <a:t>에 어려움을 받음</a:t>
            </a:r>
          </a:p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결국 </a:t>
            </a:r>
            <a:r>
              <a:rPr lang="ko-KR" altLang="en-US" sz="2400">
                <a:solidFill>
                  <a:srgbClr val="EEB449"/>
                </a:solidFill>
              </a:rPr>
              <a:t>정서적 차이</a:t>
            </a:r>
            <a:r>
              <a:rPr lang="ko-KR" altLang="en-US" sz="2400">
                <a:solidFill>
                  <a:schemeClr val="bg1"/>
                </a:solidFill>
              </a:rPr>
              <a:t>를 이유로 큰 수익을 얻지는 못 함</a:t>
            </a:r>
            <a:endParaRPr lang="en-US" altLang="ko-KR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806170" y="1871744"/>
            <a:ext cx="4986575" cy="4662727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45284" y="1791092"/>
            <a:ext cx="3150716" cy="4857353"/>
          </a:xfrm>
          <a:prstGeom prst="rect">
            <a:avLst/>
          </a:prstGeom>
          <a:ln w="9525" cap="flat" cmpd="sng">
            <a:solidFill>
              <a:schemeClr val="tx1">
                <a:lumMod val="40000"/>
                <a:lumOff val="60000"/>
              </a:schemeClr>
            </a:solidFill>
            <a:prstDash val="sysDash"/>
            <a:round/>
          </a:ln>
        </p:spPr>
      </p:pic>
      <p:sp>
        <p:nvSpPr>
          <p:cNvPr id="12" name="TextBox 11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해외 진출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3625" y="2881312"/>
            <a:ext cx="3752850" cy="265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뛰어난 미장센</a:t>
            </a:r>
            <a:r>
              <a:rPr lang="en-US" altLang="ko-KR" sz="2400">
                <a:solidFill>
                  <a:schemeClr val="bg1"/>
                </a:solidFill>
              </a:rPr>
              <a:t>,</a:t>
            </a:r>
          </a:p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구체적인 세계관 등의 </a:t>
            </a:r>
          </a:p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예술성</a:t>
            </a:r>
          </a:p>
          <a:p>
            <a:pPr>
              <a:defRPr/>
            </a:pPr>
            <a:endParaRPr lang="ko-KR" altLang="en-US" sz="2400">
              <a:solidFill>
                <a:schemeClr val="bg1"/>
              </a:solidFill>
            </a:endParaRPr>
          </a:p>
          <a:p>
            <a:pPr>
              <a:defRPr/>
            </a:pPr>
            <a:endParaRPr lang="ko-KR" altLang="en-US" sz="2400">
              <a:solidFill>
                <a:schemeClr val="bg1"/>
              </a:solidFill>
            </a:endParaRPr>
          </a:p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섬세한 디자인과 음악의</a:t>
            </a:r>
          </a:p>
          <a:p>
            <a:pPr>
              <a:defRPr/>
            </a:pPr>
            <a:r>
              <a:rPr lang="ko-KR" altLang="en-US" sz="2400">
                <a:solidFill>
                  <a:schemeClr val="bg1"/>
                </a:solidFill>
              </a:rPr>
              <a:t>완벽한 기술성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28850" y="1719261"/>
            <a:ext cx="3114675" cy="1966138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10350" y="1714500"/>
            <a:ext cx="3113069" cy="1981200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10350" y="4219574"/>
            <a:ext cx="3114676" cy="2008549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</a:ln>
        </p:spPr>
      </p:pic>
      <p:sp>
        <p:nvSpPr>
          <p:cNvPr id="22" name="TextBox 21"/>
          <p:cNvSpPr txBox="1"/>
          <p:nvPr/>
        </p:nvSpPr>
        <p:spPr>
          <a:xfrm>
            <a:off x="2200275" y="919162"/>
            <a:ext cx="3181350" cy="698183"/>
          </a:xfrm>
          <a:prstGeom prst="rect">
            <a:avLst/>
          </a:prstGeom>
          <a:ln w="9525" cap="flat" cmpd="sng">
            <a:solidFill>
              <a:schemeClr val="bg1"/>
            </a:solidFill>
            <a:prstDash val="dash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제 </a:t>
            </a:r>
            <a:r>
              <a:rPr lang="en-US" altLang="ko-KR" sz="2000">
                <a:solidFill>
                  <a:schemeClr val="bg1"/>
                </a:solidFill>
              </a:rPr>
              <a:t>75</a:t>
            </a:r>
            <a:r>
              <a:rPr lang="ko-KR" altLang="en-US" sz="2000">
                <a:solidFill>
                  <a:schemeClr val="bg1"/>
                </a:solidFill>
              </a:rPr>
              <a:t>회 미국 아카데미 </a:t>
            </a:r>
          </a:p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장편 애니메이션 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1774" y="909635"/>
            <a:ext cx="3181350" cy="698185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dash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altLang="ko-KR" sz="2000">
                <a:solidFill>
                  <a:schemeClr val="bg1"/>
                </a:solidFill>
              </a:rPr>
              <a:t>2002</a:t>
            </a:r>
            <a:r>
              <a:rPr lang="ko-KR" altLang="en-US" sz="2000">
                <a:solidFill>
                  <a:schemeClr val="bg1"/>
                </a:solidFill>
              </a:rPr>
              <a:t>년 베를린</a:t>
            </a:r>
          </a:p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황금곰 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" y="4729160"/>
            <a:ext cx="2076449" cy="1307785"/>
          </a:xfrm>
          <a:prstGeom prst="rect">
            <a:avLst/>
          </a:prstGeom>
          <a:ln w="9525" cap="flat" cmpd="sng">
            <a:solidFill>
              <a:schemeClr val="bg1"/>
            </a:solidFill>
            <a:prstDash val="dash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altLang="ko-KR" sz="2000">
                <a:solidFill>
                  <a:schemeClr val="bg1"/>
                </a:solidFill>
              </a:rPr>
              <a:t>BBC</a:t>
            </a:r>
            <a:r>
              <a:rPr lang="ko-KR" altLang="en-US" sz="2000">
                <a:solidFill>
                  <a:schemeClr val="bg1"/>
                </a:solidFill>
              </a:rPr>
              <a:t> 선정</a:t>
            </a:r>
          </a:p>
          <a:p>
            <a:pPr algn="ctr">
              <a:defRPr/>
            </a:pPr>
            <a:r>
              <a:rPr lang="en-US" altLang="ko-KR" sz="2000">
                <a:solidFill>
                  <a:schemeClr val="bg1"/>
                </a:solidFill>
              </a:rPr>
              <a:t>‘21</a:t>
            </a:r>
            <a:r>
              <a:rPr lang="ko-KR" altLang="en-US" sz="2000">
                <a:solidFill>
                  <a:schemeClr val="bg1"/>
                </a:solidFill>
              </a:rPr>
              <a:t>세기 위대한</a:t>
            </a:r>
          </a:p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영화 </a:t>
            </a:r>
            <a:r>
              <a:rPr lang="en-US" altLang="ko-KR" sz="2000">
                <a:solidFill>
                  <a:schemeClr val="bg1"/>
                </a:solidFill>
              </a:rPr>
              <a:t>100</a:t>
            </a:r>
            <a:r>
              <a:rPr lang="ko-KR" altLang="en-US" sz="2000">
                <a:solidFill>
                  <a:schemeClr val="bg1"/>
                </a:solidFill>
              </a:rPr>
              <a:t>편</a:t>
            </a:r>
            <a:r>
              <a:rPr lang="en-US" altLang="ko-KR" sz="2000">
                <a:solidFill>
                  <a:schemeClr val="bg1"/>
                </a:solidFill>
              </a:rPr>
              <a:t>’</a:t>
            </a:r>
          </a:p>
          <a:p>
            <a:pPr algn="ctr">
              <a:defRPr/>
            </a:pPr>
            <a:r>
              <a:rPr lang="en-US" altLang="ko-KR" sz="2000">
                <a:solidFill>
                  <a:schemeClr val="bg1"/>
                </a:solidFill>
              </a:rPr>
              <a:t>4</a:t>
            </a:r>
            <a:r>
              <a:rPr lang="ko-KR" altLang="en-US" sz="2000">
                <a:solidFill>
                  <a:schemeClr val="bg1"/>
                </a:solidFill>
              </a:rPr>
              <a:t>위로 등재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77424" y="4738683"/>
            <a:ext cx="2190749" cy="39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2000">
              <a:solidFill>
                <a:schemeClr val="bg1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219325" y="4257677"/>
            <a:ext cx="3129491" cy="1989534"/>
          </a:xfrm>
          <a:prstGeom prst="rect">
            <a:avLst/>
          </a:prstGeom>
          <a:ln w="9525" cap="flat" cmpd="sng">
            <a:solidFill>
              <a:schemeClr val="bg1"/>
            </a:solidFill>
            <a:prstDash val="solid"/>
            <a:round/>
          </a:ln>
        </p:spPr>
      </p:pic>
      <p:sp>
        <p:nvSpPr>
          <p:cNvPr id="27" name="TextBox 26"/>
          <p:cNvSpPr txBox="1"/>
          <p:nvPr/>
        </p:nvSpPr>
        <p:spPr>
          <a:xfrm>
            <a:off x="9867897" y="4719634"/>
            <a:ext cx="2190749" cy="1002986"/>
          </a:xfrm>
          <a:prstGeom prst="rect">
            <a:avLst/>
          </a:prstGeom>
          <a:ln w="9525" cap="flat" cmpd="sng">
            <a:solidFill>
              <a:schemeClr val="bg1"/>
            </a:solidFill>
            <a:prstDash val="dash"/>
            <a:round/>
          </a:ln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영국 아카데미</a:t>
            </a:r>
          </a:p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외국어 영화상</a:t>
            </a:r>
          </a:p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</a:rPr>
              <a:t>후보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400" y="2538412"/>
            <a:ext cx="5972175" cy="31537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91275" y="3062287"/>
            <a:ext cx="5429250" cy="72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>
                <a:solidFill>
                  <a:schemeClr val="tx1"/>
                </a:solidFill>
              </a:rPr>
              <a:t>2</a:t>
            </a:r>
            <a:r>
              <a:rPr lang="en-US" altLang="ko-KR" sz="2100">
                <a:solidFill>
                  <a:schemeClr val="tx1"/>
                </a:solidFill>
              </a:rPr>
              <a:t>020</a:t>
            </a:r>
            <a:r>
              <a:rPr lang="ko-KR" altLang="en-US" sz="2100">
                <a:solidFill>
                  <a:schemeClr val="tx1"/>
                </a:solidFill>
              </a:rPr>
              <a:t>년</a:t>
            </a:r>
            <a:r>
              <a:rPr lang="en-US" altLang="ko-KR" sz="2100">
                <a:solidFill>
                  <a:schemeClr val="tx1"/>
                </a:solidFill>
              </a:rPr>
              <a:t>,</a:t>
            </a:r>
            <a:r>
              <a:rPr lang="ko-KR" altLang="en-US" sz="2100">
                <a:solidFill>
                  <a:schemeClr val="tx1"/>
                </a:solidFill>
              </a:rPr>
              <a:t> </a:t>
            </a:r>
            <a:r>
              <a:rPr lang="en-US" altLang="ko-KR" sz="2100">
                <a:solidFill>
                  <a:schemeClr val="tx1"/>
                </a:solidFill>
              </a:rPr>
              <a:t> </a:t>
            </a:r>
            <a:r>
              <a:rPr lang="ko-KR" altLang="en-US" sz="2100">
                <a:solidFill>
                  <a:schemeClr val="tx1"/>
                </a:solidFill>
              </a:rPr>
              <a:t>대형 </a:t>
            </a:r>
            <a:r>
              <a:rPr lang="en-US" altLang="ko-KR" sz="2100">
                <a:solidFill>
                  <a:schemeClr val="tx1"/>
                </a:solidFill>
              </a:rPr>
              <a:t>OTT</a:t>
            </a:r>
            <a:r>
              <a:rPr lang="ko-KR" altLang="en-US" sz="2100">
                <a:solidFill>
                  <a:schemeClr val="tx1"/>
                </a:solidFill>
              </a:rPr>
              <a:t> 플랫폼 </a:t>
            </a:r>
            <a:r>
              <a:rPr lang="en-US" altLang="ko-KR" sz="210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ko-KR" altLang="en-US" sz="2100">
                <a:solidFill>
                  <a:schemeClr val="accent6">
                    <a:lumMod val="50000"/>
                  </a:schemeClr>
                </a:solidFill>
              </a:rPr>
              <a:t>넷플릭스</a:t>
            </a:r>
            <a:r>
              <a:rPr lang="en-US" altLang="ko-KR" sz="210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ko-KR" altLang="en-US" sz="2100">
                <a:solidFill>
                  <a:schemeClr val="tx1"/>
                </a:solidFill>
              </a:rPr>
              <a:t>와 </a:t>
            </a:r>
          </a:p>
          <a:p>
            <a:pPr>
              <a:defRPr/>
            </a:pPr>
            <a:r>
              <a:rPr lang="ko-KR" altLang="en-US" sz="2100">
                <a:solidFill>
                  <a:schemeClr val="tx1"/>
                </a:solidFill>
              </a:rPr>
              <a:t>파트너십 체결 → </a:t>
            </a:r>
            <a:r>
              <a:rPr lang="ko-KR" altLang="en-US" sz="2100">
                <a:solidFill>
                  <a:schemeClr val="accent6">
                    <a:lumMod val="50000"/>
                  </a:schemeClr>
                </a:solidFill>
              </a:rPr>
              <a:t>스트리밍 서비스 시장 진출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25" y="4386262"/>
            <a:ext cx="5429250" cy="72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100">
                <a:solidFill>
                  <a:schemeClr val="tx1"/>
                </a:solidFill>
              </a:rPr>
              <a:t>넷플릭스 통해 </a:t>
            </a:r>
            <a:r>
              <a:rPr lang="en-US" altLang="ko-KR" sz="2100">
                <a:solidFill>
                  <a:schemeClr val="tx1"/>
                </a:solidFill>
              </a:rPr>
              <a:t>21</a:t>
            </a:r>
            <a:r>
              <a:rPr lang="ko-KR" altLang="en-US" sz="2100">
                <a:solidFill>
                  <a:schemeClr val="tx1"/>
                </a:solidFill>
              </a:rPr>
              <a:t>편의 지브리 작품 </a:t>
            </a:r>
            <a:r>
              <a:rPr lang="en-US" altLang="ko-KR" sz="2100">
                <a:solidFill>
                  <a:schemeClr val="accent6">
                    <a:lumMod val="50000"/>
                  </a:schemeClr>
                </a:solidFill>
              </a:rPr>
              <a:t>190</a:t>
            </a:r>
            <a:r>
              <a:rPr lang="ko-KR" altLang="en-US" sz="2100">
                <a:solidFill>
                  <a:schemeClr val="accent6">
                    <a:lumMod val="50000"/>
                  </a:schemeClr>
                </a:solidFill>
              </a:rPr>
              <a:t>개 국</a:t>
            </a:r>
            <a:r>
              <a:rPr lang="ko-KR" altLang="en-US" sz="2100">
                <a:solidFill>
                  <a:schemeClr val="tx1"/>
                </a:solidFill>
              </a:rPr>
              <a:t>에서 시청 가능 → </a:t>
            </a:r>
            <a:r>
              <a:rPr lang="ko-KR" altLang="en-US" sz="2100">
                <a:solidFill>
                  <a:schemeClr val="accent6">
                    <a:lumMod val="50000"/>
                  </a:schemeClr>
                </a:solidFill>
              </a:rPr>
              <a:t>다양한 해외 시장 입성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해외 진출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성공 요인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31670" y="2802255"/>
            <a:ext cx="236220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8440" y="2927355"/>
            <a:ext cx="2979539" cy="317817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857625" y="2376487"/>
            <a:ext cx="5543550" cy="257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895350" y="5767387"/>
            <a:ext cx="3171825" cy="53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190500" y="1966912"/>
            <a:ext cx="6810375" cy="45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/>
              <a:t>● </a:t>
            </a:r>
            <a:r>
              <a:rPr lang="ko-KR" altLang="en-US" sz="2400">
                <a:solidFill>
                  <a:schemeClr val="accent6">
                    <a:lumMod val="50000"/>
                  </a:schemeClr>
                </a:solidFill>
              </a:rPr>
              <a:t>자국을 기반</a:t>
            </a:r>
            <a:r>
              <a:rPr lang="ko-KR" altLang="en-US" sz="2400"/>
              <a:t>으로 한 </a:t>
            </a:r>
            <a:r>
              <a:rPr lang="en-US" altLang="ko-KR" sz="240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ko-KR" altLang="en-US" sz="2400">
                <a:solidFill>
                  <a:schemeClr val="accent6">
                    <a:lumMod val="50000"/>
                  </a:schemeClr>
                </a:solidFill>
              </a:rPr>
              <a:t>작품 제일주의</a:t>
            </a:r>
            <a:r>
              <a:rPr lang="en-US" altLang="ko-KR" sz="2400">
                <a:solidFill>
                  <a:schemeClr val="accent6">
                    <a:lumMod val="50000"/>
                  </a:schemeClr>
                </a:solidFill>
              </a:rPr>
              <a:t>’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24401" y="2298925"/>
            <a:ext cx="6781800" cy="408674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229225" y="3824287"/>
            <a:ext cx="5848350" cy="41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100"/>
              <a:t>“</a:t>
            </a:r>
            <a:r>
              <a:rPr lang="ko-KR" altLang="en-US" sz="2100"/>
              <a:t>처음부터 </a:t>
            </a:r>
            <a:r>
              <a:rPr lang="ko-KR" altLang="en-US" sz="2100">
                <a:solidFill>
                  <a:schemeClr val="accent6">
                    <a:lumMod val="50000"/>
                  </a:schemeClr>
                </a:solidFill>
              </a:rPr>
              <a:t>일본 관객을 대상</a:t>
            </a:r>
            <a:r>
              <a:rPr lang="ko-KR" altLang="en-US" sz="2100"/>
              <a:t>으로 작품을 만든다</a:t>
            </a:r>
            <a:r>
              <a:rPr lang="en-US" altLang="ko-KR" sz="210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931670" y="2802255"/>
            <a:ext cx="236220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3857625" y="2376487"/>
            <a:ext cx="5543550" cy="257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895350" y="5767387"/>
            <a:ext cx="3171825" cy="53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5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193833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600">
                <a:solidFill>
                  <a:schemeClr val="bg1"/>
                </a:solidFill>
              </a:rPr>
              <a:t>작품을 제작할 때 </a:t>
            </a:r>
            <a:r>
              <a:rPr lang="ko-KR" altLang="en-US" sz="3600">
                <a:solidFill>
                  <a:srgbClr val="EEB449"/>
                </a:solidFill>
              </a:rPr>
              <a:t>전 세계를 대상</a:t>
            </a:r>
            <a:r>
              <a:rPr lang="ko-KR" altLang="en-US" sz="3600">
                <a:solidFill>
                  <a:schemeClr val="bg1"/>
                </a:solidFill>
              </a:rPr>
              <a:t>으로 </a:t>
            </a:r>
            <a:r>
              <a:rPr lang="ko-KR" altLang="en-US" sz="3600">
                <a:solidFill>
                  <a:srgbClr val="EEB449"/>
                </a:solidFill>
              </a:rPr>
              <a:t>제작 </a:t>
            </a:r>
            <a:r>
              <a:rPr lang="en-US" altLang="ko-KR" sz="3600">
                <a:solidFill>
                  <a:srgbClr val="EEB449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3300411"/>
            <a:ext cx="12192000" cy="228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600">
                <a:solidFill>
                  <a:schemeClr val="bg1"/>
                </a:solidFill>
              </a:rPr>
              <a:t>먼저 </a:t>
            </a:r>
            <a:r>
              <a:rPr lang="ko-KR" altLang="en-US" sz="3600">
                <a:solidFill>
                  <a:srgbClr val="EEB449"/>
                </a:solidFill>
              </a:rPr>
              <a:t>일본을 대상</a:t>
            </a:r>
            <a:r>
              <a:rPr lang="ko-KR" altLang="en-US" sz="3600">
                <a:solidFill>
                  <a:schemeClr val="bg1"/>
                </a:solidFill>
              </a:rPr>
              <a:t>으로 질 높은 작품을 제작</a:t>
            </a:r>
          </a:p>
          <a:p>
            <a:pPr algn="ctr">
              <a:defRPr/>
            </a:pPr>
            <a:r>
              <a:rPr lang="ko-KR" altLang="en-US" sz="3600">
                <a:solidFill>
                  <a:schemeClr val="bg1"/>
                </a:solidFill>
              </a:rPr>
              <a:t>↓ </a:t>
            </a:r>
          </a:p>
          <a:p>
            <a:pPr algn="ctr">
              <a:defRPr/>
            </a:pPr>
            <a:endParaRPr lang="ko-KR" altLang="en-US" sz="3600">
              <a:solidFill>
                <a:schemeClr val="bg1"/>
              </a:solidFill>
            </a:endParaRPr>
          </a:p>
          <a:p>
            <a:pPr algn="ctr">
              <a:defRPr/>
            </a:pPr>
            <a:endParaRPr lang="ko-KR" altLang="en-US" sz="360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4986337"/>
            <a:ext cx="12192000" cy="118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600">
                <a:solidFill>
                  <a:schemeClr val="bg1"/>
                </a:solidFill>
              </a:rPr>
              <a:t>해외에 수출 되었을 때 </a:t>
            </a:r>
            <a:r>
              <a:rPr lang="en-US" altLang="ko-KR" sz="3600">
                <a:solidFill>
                  <a:schemeClr val="bg1"/>
                </a:solidFill>
              </a:rPr>
              <a:t>“</a:t>
            </a:r>
            <a:r>
              <a:rPr lang="ko-KR" altLang="en-US" sz="3600">
                <a:solidFill>
                  <a:srgbClr val="EEB449"/>
                </a:solidFill>
              </a:rPr>
              <a:t>개성적</a:t>
            </a:r>
            <a:r>
              <a:rPr lang="ko-KR" altLang="en-US" sz="3600">
                <a:solidFill>
                  <a:schemeClr val="bg1"/>
                </a:solidFill>
              </a:rPr>
              <a:t>이고 </a:t>
            </a:r>
            <a:r>
              <a:rPr lang="ko-KR" altLang="en-US" sz="3600">
                <a:solidFill>
                  <a:srgbClr val="EEB449"/>
                </a:solidFill>
              </a:rPr>
              <a:t>상투적이지 않은</a:t>
            </a:r>
            <a:r>
              <a:rPr lang="en-US" altLang="ko-KR" sz="3600">
                <a:solidFill>
                  <a:schemeClr val="bg1"/>
                </a:solidFill>
              </a:rPr>
              <a:t>”</a:t>
            </a:r>
          </a:p>
          <a:p>
            <a:pPr algn="ctr">
              <a:defRPr/>
            </a:pPr>
            <a:r>
              <a:rPr lang="ko-KR" altLang="en-US" sz="3600">
                <a:solidFill>
                  <a:schemeClr val="bg1"/>
                </a:solidFill>
              </a:rPr>
              <a:t>영화라는 좋은 평가를 받음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90500" y="1966912"/>
            <a:ext cx="6810375" cy="45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400"/>
              <a:t>● </a:t>
            </a:r>
            <a:r>
              <a:rPr lang="en-US" altLang="ko-KR" sz="2400"/>
              <a:t>‘</a:t>
            </a:r>
            <a:r>
              <a:rPr lang="ko-KR" altLang="en-US" sz="2400"/>
              <a:t>직원 복지</a:t>
            </a:r>
            <a:r>
              <a:rPr lang="en-US" altLang="ko-KR" sz="2400"/>
              <a:t>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509587"/>
            <a:ext cx="12192000" cy="64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600">
                <a:solidFill>
                  <a:schemeClr val="tx1"/>
                </a:solidFill>
              </a:rPr>
              <a:t> </a:t>
            </a:r>
            <a:r>
              <a:rPr lang="ko-KR" altLang="en-US" sz="3600">
                <a:solidFill>
                  <a:schemeClr val="tx1"/>
                </a:solidFill>
              </a:rPr>
              <a:t>지브리의 성공 요인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85825" y="2493008"/>
            <a:ext cx="3145036" cy="33547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4800" y="5824538"/>
            <a:ext cx="4352925" cy="6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/>
              <a:t>계약직 애니메이터 등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모든 스텝</a:t>
            </a:r>
            <a:r>
              <a:rPr lang="ko-KR" altLang="en-US" sz="2000"/>
              <a:t> </a:t>
            </a:r>
          </a:p>
          <a:p>
            <a:pPr algn="ctr">
              <a:defRPr/>
            </a:pP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정규직</a:t>
            </a:r>
            <a:r>
              <a:rPr lang="ko-KR" altLang="en-US" sz="2000"/>
              <a:t>으로 전환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781550" y="2309812"/>
            <a:ext cx="6867525" cy="3562350"/>
          </a:xfrm>
          <a:prstGeom prst="rect">
            <a:avLst/>
          </a:prstGeom>
          <a:noFill/>
          <a:ln algn="ctr">
            <a:solidFill>
              <a:schemeClr val="tx2">
                <a:lumMod val="80000"/>
                <a:lumOff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4800599" y="2995610"/>
            <a:ext cx="6848473" cy="222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/>
              <a:t>-</a:t>
            </a:r>
            <a:r>
              <a:rPr lang="ko-KR" altLang="en-US" sz="2000"/>
              <a:t>  이전까지의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업계 관행</a:t>
            </a:r>
            <a:r>
              <a:rPr lang="ko-KR" altLang="en-US" sz="2000"/>
              <a:t>을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처음</a:t>
            </a:r>
            <a:r>
              <a:rPr lang="ko-KR" altLang="en-US" sz="2000"/>
              <a:t>으로 바꾼 사례</a:t>
            </a:r>
          </a:p>
          <a:p>
            <a:pPr>
              <a:defRPr/>
            </a:pPr>
            <a:endParaRPr lang="ko-KR" altLang="en-US" sz="2000"/>
          </a:p>
          <a:p>
            <a:pPr>
              <a:defRPr/>
            </a:pPr>
            <a:r>
              <a:rPr lang="en-US" altLang="ko-KR" sz="2000"/>
              <a:t>-</a:t>
            </a:r>
            <a:r>
              <a:rPr lang="ko-KR" altLang="en-US" sz="2000"/>
              <a:t> 급여를 </a:t>
            </a:r>
            <a:r>
              <a:rPr lang="en-US" altLang="ko-KR" sz="2000"/>
              <a:t>2</a:t>
            </a:r>
            <a:r>
              <a:rPr lang="ko-KR" altLang="en-US" sz="2000"/>
              <a:t>배 이상 올려야 함 </a:t>
            </a:r>
            <a:r>
              <a:rPr lang="en-US" altLang="ko-KR" sz="2000"/>
              <a:t>+</a:t>
            </a:r>
            <a:r>
              <a:rPr lang="ko-KR" altLang="en-US" sz="2000"/>
              <a:t> 작품을 끊임없이 제작하고 성공시켜야 한다는 부담을 감수하며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시스템 변경</a:t>
            </a:r>
            <a:r>
              <a:rPr lang="ko-KR" altLang="en-US" sz="2000"/>
              <a:t> </a:t>
            </a:r>
          </a:p>
          <a:p>
            <a:pPr>
              <a:defRPr/>
            </a:pPr>
            <a:endParaRPr lang="ko-KR" altLang="en-US" sz="2000"/>
          </a:p>
          <a:p>
            <a:pPr>
              <a:defRPr/>
            </a:pPr>
            <a:r>
              <a:rPr lang="en-US" altLang="ko-KR" sz="2000"/>
              <a:t>-</a:t>
            </a:r>
            <a:r>
              <a:rPr lang="ko-KR" altLang="en-US" sz="2000"/>
              <a:t> 또한 자녀가 있는 직원들을 위해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사내 어린이집</a:t>
            </a:r>
            <a:r>
              <a:rPr lang="ko-KR" altLang="en-US" sz="2000">
                <a:solidFill>
                  <a:srgbClr val="000000"/>
                </a:solidFill>
              </a:rPr>
              <a:t>을</a:t>
            </a:r>
            <a:r>
              <a:rPr lang="ko-KR" altLang="en-US" sz="2000"/>
              <a:t> 개설하는 등 </a:t>
            </a:r>
            <a:r>
              <a:rPr lang="ko-KR" altLang="en-US" sz="2000">
                <a:solidFill>
                  <a:schemeClr val="accent6">
                    <a:lumMod val="50000"/>
                  </a:schemeClr>
                </a:solidFill>
              </a:rPr>
              <a:t>직원 복지</a:t>
            </a:r>
            <a:r>
              <a:rPr lang="ko-KR" altLang="en-US" sz="2000"/>
              <a:t>에 많은 노력을 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583464" y="3541759"/>
            <a:ext cx="4371005" cy="769441"/>
            <a:chOff x="510077" y="2691080"/>
            <a:chExt cx="4371005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10077" y="2691080"/>
              <a:ext cx="36487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일본의 </a:t>
              </a:r>
              <a:r>
                <a:rPr lang="en-US" altLang="ko-KR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IT </a:t>
              </a:r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기업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2326" y="2691080"/>
              <a:ext cx="36487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일본의 </a:t>
              </a:r>
              <a:r>
                <a:rPr lang="en-US" altLang="ko-KR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IT </a:t>
              </a:r>
              <a:r>
                <a: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기업</a:t>
              </a:r>
              <a:endParaRPr lang="en-US" altLang="ko-KR" sz="4400" b="1" spc="-150" dirty="0">
                <a:solidFill>
                  <a:schemeClr val="tx1">
                    <a:lumMod val="20000"/>
                    <a:lumOff val="80000"/>
                    <a:alpha val="1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7769" y="221126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Part 2.</a:t>
            </a:r>
            <a:endParaRPr lang="ko-KR" altLang="en-US" sz="8000" b="1" spc="-150" dirty="0">
              <a:solidFill>
                <a:schemeClr val="accent2">
                  <a:lumMod val="60000"/>
                  <a:lumOff val="40000"/>
                  <a:alpha val="70000"/>
                </a:schemeClr>
              </a:solidFill>
              <a:latin typeface="+mj-lt"/>
              <a:ea typeface="THE명품고딕L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35000" y="3429236"/>
            <a:ext cx="50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142E0-6C23-42ED-A9A9-B9C5CF50BD71}"/>
              </a:ext>
            </a:extLst>
          </p:cNvPr>
          <p:cNvSpPr txBox="1"/>
          <p:nvPr/>
        </p:nvSpPr>
        <p:spPr>
          <a:xfrm flipH="1">
            <a:off x="3230824" y="5879315"/>
            <a:ext cx="8542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dirty="0">
                <a:solidFill>
                  <a:schemeClr val="bg1"/>
                </a:solidFill>
              </a:rPr>
              <a:t>4</a:t>
            </a:r>
            <a:r>
              <a:rPr lang="ko-KR" altLang="en-US" sz="2000" dirty="0">
                <a:solidFill>
                  <a:schemeClr val="bg1"/>
                </a:solidFill>
              </a:rPr>
              <a:t>조 </a:t>
            </a:r>
            <a:r>
              <a:rPr lang="en-US" altLang="ko-KR" sz="2000" dirty="0">
                <a:solidFill>
                  <a:schemeClr val="bg1"/>
                </a:solidFill>
              </a:rPr>
              <a:t>22</a:t>
            </a:r>
            <a:r>
              <a:rPr lang="ko-KR" altLang="en-US" sz="2000" dirty="0">
                <a:solidFill>
                  <a:schemeClr val="bg1"/>
                </a:solidFill>
              </a:rPr>
              <a:t>학번 남기수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117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0" y="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1219200" y="2247829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13824" y="227322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824" y="354204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3824" y="480564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3824" y="6069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9166" y="2273229"/>
            <a:ext cx="1148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>
                <a:solidFill>
                  <a:schemeClr val="bg1"/>
                </a:solidFill>
              </a:rPr>
              <a:t>NTT </a:t>
            </a:r>
            <a:r>
              <a:rPr lang="ko-KR" altLang="en-US" spc="-150" dirty="0">
                <a:solidFill>
                  <a:schemeClr val="bg1"/>
                </a:solidFill>
              </a:rPr>
              <a:t>그룹</a:t>
            </a:r>
            <a:r>
              <a:rPr lang="en-US" altLang="ko-KR" spc="-150" dirty="0">
                <a:solidFill>
                  <a:schemeClr val="bg1"/>
                </a:solidFill>
              </a:rPr>
              <a:t>?</a:t>
            </a:r>
            <a:endParaRPr lang="ko-KR" altLang="en-US" spc="-1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9166" y="3542048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사업 소개 </a:t>
            </a:r>
            <a:r>
              <a:rPr lang="en-US" altLang="ko-KR" spc="-150" dirty="0">
                <a:solidFill>
                  <a:schemeClr val="bg1"/>
                </a:solidFill>
              </a:rPr>
              <a:t>– </a:t>
            </a:r>
            <a:r>
              <a:rPr lang="ko-KR" altLang="en-US" spc="-150" dirty="0">
                <a:solidFill>
                  <a:schemeClr val="bg1"/>
                </a:solidFill>
              </a:rPr>
              <a:t>금융 분야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166" y="4805642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사업 소개 </a:t>
            </a:r>
            <a:r>
              <a:rPr lang="en-US" altLang="ko-KR" spc="-150" dirty="0">
                <a:solidFill>
                  <a:schemeClr val="bg1"/>
                </a:solidFill>
              </a:rPr>
              <a:t>– </a:t>
            </a:r>
            <a:r>
              <a:rPr lang="ko-KR" altLang="en-US" spc="-150" dirty="0">
                <a:solidFill>
                  <a:schemeClr val="bg1"/>
                </a:solidFill>
              </a:rPr>
              <a:t>사회 기반 분야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59166" y="6069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pc="-15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9166" y="2674193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시작 </a:t>
            </a:r>
            <a:r>
              <a:rPr lang="en-US" altLang="ko-KR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- </a:t>
            </a:r>
            <a:r>
              <a:rPr lang="ko-KR" altLang="en-US" sz="1400" spc="-150" dirty="0" err="1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일본전신전화공사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민영화 이후 </a:t>
            </a:r>
            <a:r>
              <a:rPr lang="en-US" altLang="ko-KR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~ </a:t>
            </a: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현재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1219200" y="3542048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219200" y="483626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86674" y="58858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010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rgbClr val="E7E6E6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400" b="0" i="0" u="none" strike="noStrike" kern="1200" cap="none" spc="0" normalizeH="0" baseline="0">
                <a:solidFill>
                  <a:schemeClr val="dk1"/>
                </a:solidFill>
                <a:latin typeface="나눔고딕"/>
                <a:ea typeface="나눔고딕"/>
              </a:rPr>
              <a:t> 위 로고가 친숙하게 보이는 이유는</a:t>
            </a:r>
            <a:r>
              <a:rPr kumimoji="0" lang="en-US" altLang="ko-KR" sz="3400" b="0" i="0" u="none" strike="noStrike" kern="1200" cap="none" spc="0" normalizeH="0" baseline="0">
                <a:solidFill>
                  <a:schemeClr val="dk1"/>
                </a:solidFill>
                <a:latin typeface="나눔고딕"/>
                <a:ea typeface="나눔고딕"/>
              </a:rPr>
              <a:t>?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22252" y="4583610"/>
            <a:ext cx="767985" cy="77086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9870" y="2363131"/>
            <a:ext cx="763669" cy="7701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71253" y="2006961"/>
            <a:ext cx="1394650" cy="50533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37565" y="2668199"/>
            <a:ext cx="766209" cy="7608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61360" y="4003923"/>
            <a:ext cx="1409505" cy="38441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159989" y="5914983"/>
            <a:ext cx="1002133" cy="48660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627838" y="5120041"/>
            <a:ext cx="766449" cy="77331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990160" y="3429000"/>
            <a:ext cx="10841621" cy="932654"/>
            <a:chOff x="990160" y="3429000"/>
            <a:chExt cx="10841621" cy="932654"/>
          </a:xfrm>
        </p:grpSpPr>
        <p:sp>
          <p:nvSpPr>
            <p:cNvPr id="17" name="TextBox 18"/>
            <p:cNvSpPr txBox="1"/>
            <p:nvPr/>
          </p:nvSpPr>
          <p:spPr>
            <a:xfrm>
              <a:off x="990160" y="3429000"/>
              <a:ext cx="108416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3600" b="1" i="1" u="none" strike="noStrike" kern="1200" cap="none" spc="0" normalizeH="0" baseline="0" dirty="0">
                  <a:solidFill>
                    <a:srgbClr val="5F5E58"/>
                  </a:solidFill>
                  <a:latin typeface="Arial"/>
                  <a:ea typeface="나눔스퀘어라운드 Regular"/>
                  <a:cs typeface="Arial"/>
                </a:rPr>
                <a:t>대략 </a:t>
              </a:r>
              <a:r>
                <a:rPr kumimoji="0" lang="en-US" altLang="ko-KR" sz="3600" b="1" i="1" u="sng" strike="noStrike" kern="1200" cap="none" spc="0" normalizeH="0" baseline="0" dirty="0">
                  <a:solidFill>
                    <a:schemeClr val="accent2"/>
                  </a:solidFill>
                  <a:latin typeface="Arial"/>
                  <a:ea typeface="나눔스퀘어라운드 Regular"/>
                  <a:cs typeface="Arial"/>
                </a:rPr>
                <a:t>900</a:t>
              </a:r>
              <a:r>
                <a:rPr kumimoji="0" lang="ko-KR" altLang="en-US" sz="3600" b="1" i="1" u="sng" strike="noStrike" kern="1200" cap="none" spc="0" normalizeH="0" baseline="0" dirty="0">
                  <a:solidFill>
                    <a:schemeClr val="accent2"/>
                  </a:solidFill>
                  <a:latin typeface="Arial"/>
                  <a:ea typeface="나눔스퀘어라운드 Regular"/>
                  <a:cs typeface="Arial"/>
                </a:rPr>
                <a:t>개</a:t>
              </a:r>
              <a:r>
                <a:rPr kumimoji="0" lang="ko-KR" altLang="en-US" sz="3600" b="1" i="1" u="none" strike="noStrike" kern="1200" cap="none" spc="0" normalizeH="0" baseline="0" dirty="0">
                  <a:solidFill>
                    <a:schemeClr val="accent2"/>
                  </a:solidFill>
                  <a:latin typeface="Arial"/>
                  <a:ea typeface="나눔스퀘어라운드 Regular"/>
                  <a:cs typeface="Arial"/>
                </a:rPr>
                <a:t> </a:t>
              </a:r>
              <a:r>
                <a:rPr kumimoji="0" lang="ko-KR" altLang="en-US" sz="3600" b="1" i="1" u="none" strike="noStrike" kern="1200" cap="none" spc="0" normalizeH="0" baseline="0" dirty="0">
                  <a:solidFill>
                    <a:srgbClr val="5F5E58"/>
                  </a:solidFill>
                  <a:latin typeface="Arial"/>
                  <a:ea typeface="나눔스퀘어라운드 Regular"/>
                  <a:cs typeface="Arial"/>
                </a:rPr>
                <a:t>이상의 기업이 한국에 진출해 있기 때문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74188" y="4093764"/>
              <a:ext cx="2020099" cy="267890"/>
            </a:xfrm>
            <a:prstGeom prst="rect">
              <a:avLst/>
            </a:prstGeom>
          </p:spPr>
          <p:txBody>
            <a:bodyPr wrap="square"/>
            <a:lstStyle/>
            <a:p>
              <a:pPr>
                <a:defRPr/>
              </a:pPr>
              <a:r>
                <a:rPr lang="en-US" altLang="ko-KR" sz="900" dirty="0"/>
                <a:t>2021</a:t>
              </a:r>
              <a:r>
                <a:rPr lang="ko-KR" altLang="en-US" sz="900" dirty="0"/>
                <a:t> 일본무역진흥기구 조사결과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4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558064" y="3058923"/>
              <a:ext cx="4886274" cy="769441"/>
              <a:chOff x="471977" y="2691080"/>
              <a:chExt cx="4886274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1977" y="2691080"/>
                <a:ext cx="488627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5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민영화 이전 </a:t>
                </a:r>
                <a:r>
                  <a:rPr lang="en-US" altLang="ko-KR" sz="25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~ </a:t>
                </a:r>
                <a:r>
                  <a:rPr lang="ko-KR" altLang="en-US" sz="25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현재 </a:t>
                </a:r>
                <a:r>
                  <a:rPr lang="en-US" altLang="ko-KR" sz="25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NTT</a:t>
                </a:r>
                <a:r>
                  <a:rPr lang="ko-KR" altLang="en-US" sz="25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가 되기까지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32326" y="2691080"/>
                <a:ext cx="1847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290977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1.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5076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>
            <a:cxnSpLocks/>
          </p:cNvCxnSpPr>
          <p:nvPr/>
        </p:nvCxnSpPr>
        <p:spPr>
          <a:xfrm>
            <a:off x="139700" y="491296"/>
            <a:ext cx="367926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3860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민영화 이전 </a:t>
            </a:r>
            <a:r>
              <a:rPr lang="en-US" altLang="ko-KR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~ </a:t>
            </a:r>
            <a:r>
              <a:rPr lang="ko-KR" altLang="en-US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현재 </a:t>
            </a:r>
            <a:r>
              <a:rPr lang="en-US" altLang="ko-KR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NTT</a:t>
            </a:r>
            <a:r>
              <a:rPr lang="ko-KR" altLang="en-US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가 되기까지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523" y="652394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1.1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4594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시작 </a:t>
            </a:r>
            <a:r>
              <a:rPr lang="en-US" altLang="ko-KR" sz="3000" spc="-150" dirty="0">
                <a:solidFill>
                  <a:schemeClr val="accent4"/>
                </a:solidFill>
                <a:latin typeface="+mj-ea"/>
                <a:ea typeface="+mj-ea"/>
              </a:rPr>
              <a:t>– </a:t>
            </a:r>
            <a:r>
              <a:rPr lang="ko-KR" altLang="en-US" sz="3000" spc="-150" dirty="0">
                <a:solidFill>
                  <a:schemeClr val="accent4"/>
                </a:solidFill>
                <a:latin typeface="+mj-ea"/>
                <a:ea typeface="+mj-ea"/>
              </a:rPr>
              <a:t>일본 전선 전화 공사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723812" y="1929571"/>
            <a:ext cx="404349" cy="4597400"/>
            <a:chOff x="1512325" y="1778000"/>
            <a:chExt cx="404349" cy="4597400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1714500" y="1778000"/>
              <a:ext cx="0" cy="459740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61"/>
            <p:cNvSpPr/>
            <p:nvPr/>
          </p:nvSpPr>
          <p:spPr>
            <a:xfrm>
              <a:off x="1527993" y="228592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1520159" y="332223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>
              <a:off x="1512325" y="435854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263852" y="2348538"/>
            <a:ext cx="4967779" cy="615010"/>
            <a:chOff x="2263852" y="2348538"/>
            <a:chExt cx="4967779" cy="615010"/>
          </a:xfrm>
        </p:grpSpPr>
        <p:sp>
          <p:nvSpPr>
            <p:cNvPr id="68" name="TextBox 67"/>
            <p:cNvSpPr txBox="1"/>
            <p:nvPr/>
          </p:nvSpPr>
          <p:spPr>
            <a:xfrm>
              <a:off x="2263852" y="234853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chemeClr val="accent4"/>
                  </a:solidFill>
                </a:rPr>
                <a:t>1952</a:t>
              </a:r>
              <a:r>
                <a:rPr lang="ko-KR" altLang="en-US" dirty="0">
                  <a:solidFill>
                    <a:schemeClr val="accent4"/>
                  </a:solidFill>
                </a:rPr>
                <a:t>년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9252" y="2624994"/>
              <a:ext cx="4942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 </a:t>
              </a:r>
              <a:r>
                <a:rPr lang="ko-KR" altLang="en-US" sz="1600" dirty="0">
                  <a:solidFill>
                    <a:schemeClr val="accent4"/>
                  </a:solidFill>
                </a:rPr>
                <a:t>공기업 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‘</a:t>
              </a:r>
              <a:r>
                <a:rPr lang="ko-KR" altLang="en-US" sz="1600" dirty="0">
                  <a:solidFill>
                    <a:schemeClr val="accent4"/>
                  </a:solidFill>
                </a:rPr>
                <a:t>일본 전선 전화 공사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‘, </a:t>
              </a:r>
              <a:r>
                <a:rPr lang="ko-KR" altLang="en-US" sz="1600" dirty="0">
                  <a:solidFill>
                    <a:schemeClr val="accent4"/>
                  </a:solidFill>
                </a:rPr>
                <a:t>약칭 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‘</a:t>
              </a:r>
              <a:r>
                <a:rPr lang="ko-KR" altLang="en-US" sz="1600" dirty="0">
                  <a:solidFill>
                    <a:schemeClr val="accent4"/>
                  </a:solidFill>
                </a:rPr>
                <a:t>전전공사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‘ </a:t>
              </a:r>
              <a:r>
                <a:rPr lang="ko-KR" altLang="en-US" sz="1600" dirty="0">
                  <a:solidFill>
                    <a:schemeClr val="accent4"/>
                  </a:solidFill>
                </a:rPr>
                <a:t>설립</a:t>
              </a: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2263837" y="3397059"/>
            <a:ext cx="7943207" cy="646331"/>
            <a:chOff x="2263852" y="2348538"/>
            <a:chExt cx="326097" cy="646331"/>
          </a:xfrm>
        </p:grpSpPr>
        <p:sp>
          <p:nvSpPr>
            <p:cNvPr id="70" name="TextBox 69"/>
            <p:cNvSpPr txBox="1"/>
            <p:nvPr/>
          </p:nvSpPr>
          <p:spPr>
            <a:xfrm>
              <a:off x="2263852" y="2348538"/>
              <a:ext cx="326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accent4"/>
                  </a:solidFill>
                </a:rPr>
                <a:t> 세계 </a:t>
              </a:r>
              <a:r>
                <a:rPr lang="en-US" altLang="ko-KR" dirty="0">
                  <a:solidFill>
                    <a:schemeClr val="accent4"/>
                  </a:solidFill>
                </a:rPr>
                <a:t>2</a:t>
              </a:r>
              <a:r>
                <a:rPr lang="ko-KR" altLang="en-US" dirty="0">
                  <a:solidFill>
                    <a:schemeClr val="accent4"/>
                  </a:solidFill>
                </a:rPr>
                <a:t>차대전 이후</a:t>
              </a:r>
              <a:r>
                <a:rPr lang="en-US" altLang="ko-KR" dirty="0">
                  <a:solidFill>
                    <a:schemeClr val="accent4"/>
                  </a:solidFill>
                </a:rPr>
                <a:t>, </a:t>
              </a:r>
              <a:r>
                <a:rPr lang="ko-KR" altLang="en-US" dirty="0">
                  <a:solidFill>
                    <a:schemeClr val="accent4"/>
                  </a:solidFill>
                </a:rPr>
                <a:t>통신 기술의 발전으로 인해 폭발적으로 수요가 늘어난다</a:t>
              </a:r>
              <a:r>
                <a:rPr lang="en-US" altLang="ko-KR" dirty="0">
                  <a:solidFill>
                    <a:schemeClr val="accent4"/>
                  </a:solidFill>
                </a:rPr>
                <a:t>.</a:t>
              </a:r>
            </a:p>
            <a:p>
              <a:r>
                <a:rPr lang="ko-KR" altLang="en-US" dirty="0">
                  <a:solidFill>
                    <a:schemeClr val="accent4"/>
                  </a:solidFill>
                </a:rPr>
                <a:t>그 수요를 감당키 위해 공기업 </a:t>
              </a:r>
              <a:r>
                <a:rPr lang="en-US" altLang="ko-KR" dirty="0">
                  <a:solidFill>
                    <a:schemeClr val="accent4"/>
                  </a:solidFill>
                </a:rPr>
                <a:t>‘</a:t>
              </a:r>
              <a:r>
                <a:rPr lang="ko-KR" altLang="en-US" dirty="0">
                  <a:solidFill>
                    <a:schemeClr val="accent4"/>
                  </a:solidFill>
                </a:rPr>
                <a:t>일본 전선 전화 공사</a:t>
              </a:r>
              <a:r>
                <a:rPr lang="en-US" altLang="ko-KR" dirty="0">
                  <a:solidFill>
                    <a:schemeClr val="accent4"/>
                  </a:solidFill>
                </a:rPr>
                <a:t>＇</a:t>
              </a:r>
              <a:r>
                <a:rPr lang="ko-KR" altLang="en-US" dirty="0">
                  <a:solidFill>
                    <a:schemeClr val="accent4"/>
                  </a:solidFill>
                </a:rPr>
                <a:t>가 설립된다</a:t>
              </a:r>
              <a:r>
                <a:rPr lang="en-US" altLang="ko-KR" dirty="0">
                  <a:solidFill>
                    <a:schemeClr val="accent4"/>
                  </a:solidFill>
                </a:rPr>
                <a:t>.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89252" y="2624994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263837" y="4476629"/>
            <a:ext cx="6237357" cy="861231"/>
            <a:chOff x="2263852" y="2348538"/>
            <a:chExt cx="6237357" cy="861231"/>
          </a:xfrm>
        </p:grpSpPr>
        <p:sp>
          <p:nvSpPr>
            <p:cNvPr id="73" name="TextBox 72"/>
            <p:cNvSpPr txBox="1"/>
            <p:nvPr/>
          </p:nvSpPr>
          <p:spPr>
            <a:xfrm>
              <a:off x="2263852" y="2348538"/>
              <a:ext cx="3736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accent4"/>
                  </a:solidFill>
                </a:rPr>
                <a:t>＇</a:t>
              </a:r>
              <a:r>
                <a:rPr lang="ko-KR" altLang="en-US" dirty="0">
                  <a:solidFill>
                    <a:schemeClr val="accent4"/>
                  </a:solidFill>
                </a:rPr>
                <a:t>일본 전선 전화 공사</a:t>
              </a:r>
              <a:r>
                <a:rPr lang="en-US" altLang="ko-KR" dirty="0">
                  <a:solidFill>
                    <a:schemeClr val="accent4"/>
                  </a:solidFill>
                </a:rPr>
                <a:t>＇</a:t>
              </a:r>
              <a:r>
                <a:rPr lang="ko-KR" altLang="en-US" dirty="0">
                  <a:solidFill>
                    <a:schemeClr val="accent4"/>
                  </a:solidFill>
                </a:rPr>
                <a:t>의 주 업무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9252" y="2624994"/>
              <a:ext cx="62119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>
                  <a:solidFill>
                    <a:schemeClr val="accent4"/>
                  </a:solidFill>
                </a:rPr>
                <a:t>일본 전선 전화 공사의 주 업무는 전화의 공급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 </a:t>
              </a:r>
              <a:r>
                <a:rPr lang="ko-KR" altLang="en-US" sz="1600" dirty="0">
                  <a:solidFill>
                    <a:schemeClr val="accent4"/>
                  </a:solidFill>
                </a:rPr>
                <a:t>및 유지 관리였다</a:t>
              </a:r>
              <a:r>
                <a:rPr lang="en-US" altLang="ko-KR" sz="1600" dirty="0">
                  <a:solidFill>
                    <a:schemeClr val="accent4"/>
                  </a:solidFill>
                </a:rPr>
                <a:t>.</a:t>
              </a:r>
              <a:r>
                <a:rPr lang="ko-KR" altLang="en-US" sz="1600" dirty="0">
                  <a:solidFill>
                    <a:schemeClr val="accent4"/>
                  </a:solidFill>
                </a:rPr>
                <a:t> </a:t>
              </a:r>
            </a:p>
            <a:p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2263851" y="5494101"/>
            <a:ext cx="4370460" cy="615010"/>
            <a:chOff x="2263852" y="2348538"/>
            <a:chExt cx="210131" cy="615010"/>
          </a:xfrm>
        </p:grpSpPr>
        <p:sp>
          <p:nvSpPr>
            <p:cNvPr id="76" name="TextBox 75"/>
            <p:cNvSpPr txBox="1"/>
            <p:nvPr/>
          </p:nvSpPr>
          <p:spPr>
            <a:xfrm>
              <a:off x="2263852" y="2348538"/>
              <a:ext cx="8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89252" y="2624994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42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64B721-FFD3-4CA7-BF25-24F12E4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1985</a:t>
            </a:r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민영화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9DEBEA-B39F-455B-85C4-93D9D5323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sz="2200" dirty="0"/>
              <a:t> 공기업으로 운영되던 </a:t>
            </a:r>
            <a:r>
              <a:rPr lang="en-US" altLang="ko-KR" sz="2200" dirty="0"/>
              <a:t>‘</a:t>
            </a:r>
            <a:r>
              <a:rPr lang="ko-KR" altLang="en-US" sz="2200" dirty="0"/>
              <a:t>전전공사</a:t>
            </a:r>
            <a:r>
              <a:rPr lang="en-US" altLang="ko-KR" sz="2200" dirty="0"/>
              <a:t>’</a:t>
            </a:r>
            <a:r>
              <a:rPr lang="ko-KR" altLang="en-US" sz="2200" dirty="0"/>
              <a:t>를 비롯한 여러 공기업이 </a:t>
            </a:r>
            <a:r>
              <a:rPr lang="en-US" altLang="ko-KR" sz="2200" dirty="0"/>
              <a:t>1980</a:t>
            </a:r>
            <a:r>
              <a:rPr lang="ko-KR" altLang="en-US" sz="2200" dirty="0"/>
              <a:t>년대 버블 경제를 원인으로 주식시장에 매각</a:t>
            </a:r>
            <a:r>
              <a:rPr lang="en-US" altLang="ko-KR" sz="2200" dirty="0"/>
              <a:t>, </a:t>
            </a:r>
            <a:r>
              <a:rPr lang="ko-KR" altLang="en-US" sz="2200" dirty="0"/>
              <a:t>민영화된다</a:t>
            </a:r>
            <a:r>
              <a:rPr lang="en-US" altLang="ko-KR" sz="2200" dirty="0"/>
              <a:t>. </a:t>
            </a:r>
            <a:r>
              <a:rPr lang="ko-KR" altLang="en-US" sz="2200" dirty="0"/>
              <a:t>         </a:t>
            </a:r>
            <a:endParaRPr lang="en-US" altLang="ko-KR" sz="2200" dirty="0"/>
          </a:p>
          <a:p>
            <a:pPr marL="0" indent="0">
              <a:buNone/>
            </a:pPr>
            <a:r>
              <a:rPr lang="ko-KR" altLang="en-US" sz="2200" dirty="0"/>
              <a:t>    이 때가 </a:t>
            </a:r>
            <a:r>
              <a:rPr lang="en-US" altLang="ko-KR" sz="2200" dirty="0"/>
              <a:t>NTT </a:t>
            </a:r>
            <a:r>
              <a:rPr lang="ko-KR" altLang="en-US" sz="2200" dirty="0"/>
              <a:t>그룹의 시작</a:t>
            </a:r>
            <a:r>
              <a:rPr lang="en-US" altLang="ko-KR" sz="2200" dirty="0"/>
              <a:t>.</a:t>
            </a:r>
          </a:p>
          <a:p>
            <a:pPr marL="0" indent="0">
              <a:buNone/>
            </a:pPr>
            <a:r>
              <a:rPr lang="en-US" altLang="ko-KR" sz="2200" dirty="0"/>
              <a:t> </a:t>
            </a:r>
          </a:p>
          <a:p>
            <a:r>
              <a:rPr lang="ko-KR" altLang="en-US" sz="2200" dirty="0"/>
              <a:t> </a:t>
            </a:r>
            <a:r>
              <a:rPr lang="en-US" altLang="ko-KR" sz="2200" dirty="0"/>
              <a:t>NTT </a:t>
            </a:r>
            <a:r>
              <a:rPr lang="ko-KR" altLang="en-US" sz="2200" dirty="0"/>
              <a:t>그룹 창설 당시 일본의 버블 경제가 한창이었던 탓에</a:t>
            </a:r>
            <a:r>
              <a:rPr lang="en-US" altLang="ko-KR" sz="2200" dirty="0"/>
              <a:t>, </a:t>
            </a:r>
            <a:r>
              <a:rPr lang="ko-KR" altLang="en-US" sz="2200" dirty="0"/>
              <a:t>단 </a:t>
            </a:r>
            <a:r>
              <a:rPr lang="en-US" altLang="ko-KR" sz="2200" dirty="0"/>
              <a:t>2</a:t>
            </a:r>
            <a:r>
              <a:rPr lang="ko-KR" altLang="en-US" sz="2200" dirty="0"/>
              <a:t>주일만에 주식의 </a:t>
            </a:r>
            <a:r>
              <a:rPr lang="en-US" altLang="ko-KR" sz="2200" dirty="0"/>
              <a:t>30%</a:t>
            </a:r>
            <a:r>
              <a:rPr lang="ko-KR" altLang="en-US" sz="2200" dirty="0"/>
              <a:t>가 치솟기도 했다</a:t>
            </a:r>
            <a:r>
              <a:rPr lang="en-US" altLang="ko-KR" sz="2200" dirty="0"/>
              <a:t>.</a:t>
            </a:r>
          </a:p>
          <a:p>
            <a:endParaRPr lang="en-US" altLang="ko-KR" sz="2200" dirty="0"/>
          </a:p>
          <a:p>
            <a:r>
              <a:rPr lang="en-US" altLang="ko-KR" sz="2200" dirty="0"/>
              <a:t> 2022</a:t>
            </a:r>
            <a:r>
              <a:rPr lang="ko-KR" altLang="en-US" sz="2200" dirty="0"/>
              <a:t>년 기준</a:t>
            </a:r>
            <a:r>
              <a:rPr lang="en-US" altLang="ko-KR" sz="2200" dirty="0"/>
              <a:t>, </a:t>
            </a:r>
            <a:r>
              <a:rPr lang="ko-KR" altLang="en-US" sz="2200" dirty="0"/>
              <a:t>시가 총액 기준 </a:t>
            </a:r>
            <a:r>
              <a:rPr lang="en-US" altLang="ko-KR" sz="2200" dirty="0"/>
              <a:t>4</a:t>
            </a:r>
            <a:r>
              <a:rPr lang="ko-KR" altLang="en-US" sz="2200" dirty="0"/>
              <a:t>위</a:t>
            </a:r>
            <a:r>
              <a:rPr lang="en-US" altLang="ko-KR" sz="2200" dirty="0"/>
              <a:t>.</a:t>
            </a:r>
          </a:p>
          <a:p>
            <a:pPr marL="0" indent="0">
              <a:buNone/>
            </a:pPr>
            <a:r>
              <a:rPr lang="en-US" altLang="ko-KR" sz="2200" dirty="0"/>
              <a:t> </a:t>
            </a:r>
          </a:p>
          <a:p>
            <a:pPr marL="0" indent="0">
              <a:buNone/>
            </a:pP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3053891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3464" y="3541759"/>
            <a:ext cx="6567824" cy="769441"/>
            <a:chOff x="510077" y="2691080"/>
            <a:chExt cx="6567824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10077" y="2691080"/>
              <a:ext cx="65678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NTT </a:t>
              </a:r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사업 소개 </a:t>
              </a:r>
              <a:r>
                <a:rPr lang="en-US" altLang="ko-KR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– </a:t>
              </a:r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금융 분야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2326" y="2691080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4400" b="1" spc="-150" dirty="0">
                <a:solidFill>
                  <a:schemeClr val="tx1">
                    <a:lumMod val="20000"/>
                    <a:lumOff val="80000"/>
                    <a:alpha val="1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7769" y="221126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Part 2.</a:t>
            </a:r>
            <a:endParaRPr lang="ko-KR" altLang="en-US" sz="8000" b="1" spc="-150" dirty="0">
              <a:solidFill>
                <a:schemeClr val="accent2">
                  <a:lumMod val="60000"/>
                  <a:lumOff val="40000"/>
                  <a:alpha val="70000"/>
                </a:schemeClr>
              </a:solidFill>
              <a:latin typeface="+mj-lt"/>
              <a:ea typeface="THE명품고딕L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35000" y="3429236"/>
            <a:ext cx="50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704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2E343-683F-4163-B789-D583831F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NTT </a:t>
            </a:r>
            <a:r>
              <a:rPr lang="ko-KR" altLang="en-US" dirty="0"/>
              <a:t>사업 소개 </a:t>
            </a:r>
            <a:r>
              <a:rPr lang="en-US" altLang="ko-KR" dirty="0"/>
              <a:t>– </a:t>
            </a:r>
            <a:r>
              <a:rPr lang="ko-KR" altLang="en-US" dirty="0"/>
              <a:t>금융 분야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48B24BCC-C81E-4803-81FB-C3A883D6F6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2" y="1912689"/>
            <a:ext cx="5526248" cy="4009939"/>
          </a:xfrm>
        </p:spPr>
      </p:pic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78D96F-D1AB-4C16-B333-CE25F65121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ko-KR" sz="2100" dirty="0"/>
          </a:p>
          <a:p>
            <a:endParaRPr lang="en-US" altLang="ko-KR" sz="2100" dirty="0"/>
          </a:p>
          <a:p>
            <a:r>
              <a:rPr lang="ko-KR" altLang="en-US" sz="2100" dirty="0"/>
              <a:t>일본의 금융 기업 </a:t>
            </a:r>
            <a:r>
              <a:rPr lang="ko-KR" altLang="en-US" sz="2100" dirty="0" err="1"/>
              <a:t>미즈호</a:t>
            </a:r>
            <a:r>
              <a:rPr lang="ko-KR" altLang="en-US" sz="2100" dirty="0"/>
              <a:t> 은행과 연계해 </a:t>
            </a:r>
            <a:r>
              <a:rPr lang="en-US" altLang="ko-KR" sz="2100" dirty="0"/>
              <a:t>IT</a:t>
            </a:r>
            <a:r>
              <a:rPr lang="ko-KR" altLang="en-US" sz="2100" dirty="0"/>
              <a:t>와 금융의 융합 사업을 추진 중</a:t>
            </a:r>
            <a:r>
              <a:rPr lang="en-US" altLang="ko-KR" sz="2100" dirty="0"/>
              <a:t>.</a:t>
            </a:r>
          </a:p>
          <a:p>
            <a:endParaRPr lang="en-US" altLang="ko-KR" sz="2100" dirty="0"/>
          </a:p>
          <a:p>
            <a:r>
              <a:rPr lang="en-US" altLang="ko-KR" sz="2100" dirty="0"/>
              <a:t> </a:t>
            </a:r>
            <a:r>
              <a:rPr lang="ko-KR" altLang="en-US" sz="2100" dirty="0"/>
              <a:t>신용 카드</a:t>
            </a:r>
            <a:r>
              <a:rPr lang="en-US" altLang="ko-KR" sz="2100" dirty="0"/>
              <a:t>, </a:t>
            </a:r>
            <a:r>
              <a:rPr lang="ko-KR" altLang="en-US" sz="2100" dirty="0"/>
              <a:t>은행 온라인 서비스</a:t>
            </a:r>
            <a:r>
              <a:rPr lang="en-US" altLang="ko-KR" sz="2100" dirty="0"/>
              <a:t>.</a:t>
            </a:r>
          </a:p>
          <a:p>
            <a:endParaRPr lang="en-US" altLang="ko-KR" sz="2100" dirty="0"/>
          </a:p>
          <a:p>
            <a:r>
              <a:rPr lang="ko-KR" altLang="en-US" sz="2100" dirty="0"/>
              <a:t>  카드 결제 종합 네트워크</a:t>
            </a:r>
            <a:r>
              <a:rPr lang="en-US" altLang="ko-KR" sz="2100" dirty="0"/>
              <a:t>.</a:t>
            </a:r>
            <a:endParaRPr lang="ko-KR" altLang="en-US" sz="2100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5EF3DE3-D5AB-48C8-BFD8-FE804B3CBC63}"/>
              </a:ext>
            </a:extLst>
          </p:cNvPr>
          <p:cNvCxnSpPr>
            <a:cxnSpLocks/>
          </p:cNvCxnSpPr>
          <p:nvPr/>
        </p:nvCxnSpPr>
        <p:spPr>
          <a:xfrm>
            <a:off x="139700" y="491296"/>
            <a:ext cx="277318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EF30D3-0CC7-465D-B20E-5B218DA3CA05}"/>
              </a:ext>
            </a:extLst>
          </p:cNvPr>
          <p:cNvSpPr txBox="1"/>
          <p:nvPr/>
        </p:nvSpPr>
        <p:spPr>
          <a:xfrm>
            <a:off x="101600" y="158119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NTT</a:t>
            </a:r>
            <a:r>
              <a:rPr lang="ko-KR" altLang="en-US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 사업 소개 </a:t>
            </a:r>
            <a:r>
              <a:rPr lang="en-US" altLang="ko-KR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– </a:t>
            </a:r>
            <a:r>
              <a:rPr lang="ko-KR" altLang="en-US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금융 분야</a:t>
            </a:r>
          </a:p>
        </p:txBody>
      </p:sp>
    </p:spTree>
    <p:extLst>
      <p:ext uri="{BB962C8B-B14F-4D97-AF65-F5344CB8AC3E}">
        <p14:creationId xmlns:p14="http://schemas.microsoft.com/office/powerpoint/2010/main" val="2215280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3464" y="3541759"/>
            <a:ext cx="7795724" cy="769441"/>
            <a:chOff x="510077" y="2691080"/>
            <a:chExt cx="7795724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10077" y="2691080"/>
              <a:ext cx="77957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NTT </a:t>
              </a:r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사업 소개 </a:t>
              </a:r>
              <a:r>
                <a:rPr lang="en-US" altLang="ko-KR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– </a:t>
              </a:r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사회 기반 분야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2326" y="2691080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ko-KR" sz="4400" b="1" spc="-150" dirty="0">
                <a:solidFill>
                  <a:schemeClr val="tx1">
                    <a:lumMod val="20000"/>
                    <a:lumOff val="80000"/>
                    <a:alpha val="1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7769" y="221126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Part 3.</a:t>
            </a:r>
            <a:endParaRPr lang="ko-KR" altLang="en-US" sz="8000" b="1" spc="-150" dirty="0">
              <a:solidFill>
                <a:schemeClr val="accent2">
                  <a:lumMod val="60000"/>
                  <a:lumOff val="40000"/>
                  <a:alpha val="70000"/>
                </a:schemeClr>
              </a:solidFill>
              <a:latin typeface="+mj-lt"/>
              <a:ea typeface="THE명품고딕L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35000" y="3429236"/>
            <a:ext cx="50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8524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5D97EB-16E6-4A95-ACA1-32375AC5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NTT </a:t>
            </a:r>
            <a:r>
              <a:rPr lang="ko-KR" altLang="en-US" dirty="0"/>
              <a:t>사업 소개 </a:t>
            </a:r>
            <a:r>
              <a:rPr lang="en-US" altLang="ko-KR" dirty="0"/>
              <a:t>– </a:t>
            </a:r>
            <a:r>
              <a:rPr lang="ko-KR" altLang="en-US" dirty="0"/>
              <a:t>사회 기반 분야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6A2D84-0432-40C9-AF93-8DDA606BD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 ‘</a:t>
            </a:r>
            <a:r>
              <a:rPr lang="ko-KR" altLang="en-US" dirty="0"/>
              <a:t>전전공사</a:t>
            </a:r>
            <a:r>
              <a:rPr lang="en-US" altLang="ko-KR" dirty="0"/>
              <a:t>’ </a:t>
            </a:r>
            <a:r>
              <a:rPr lang="ko-KR" altLang="en-US" dirty="0"/>
              <a:t>시절부터 사회 시스템 구축에 힘써왔다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공용 </a:t>
            </a:r>
            <a:r>
              <a:rPr lang="en-US" altLang="ko-KR" dirty="0"/>
              <a:t>WI – FI </a:t>
            </a:r>
            <a:r>
              <a:rPr lang="ko-KR" altLang="en-US" dirty="0"/>
              <a:t>설치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 이동 통신망 설치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그 외 </a:t>
            </a:r>
            <a:r>
              <a:rPr lang="en-US" altLang="ko-KR" dirty="0"/>
              <a:t>TV </a:t>
            </a:r>
            <a:r>
              <a:rPr lang="ko-KR" altLang="en-US" dirty="0"/>
              <a:t>회선</a:t>
            </a:r>
            <a:r>
              <a:rPr lang="en-US" altLang="ko-KR" dirty="0"/>
              <a:t> </a:t>
            </a:r>
            <a:r>
              <a:rPr lang="ko-KR" altLang="en-US" dirty="0"/>
              <a:t>연결</a:t>
            </a:r>
            <a:r>
              <a:rPr lang="en-US" altLang="ko-KR" dirty="0"/>
              <a:t>, </a:t>
            </a:r>
            <a:r>
              <a:rPr lang="ko-KR" altLang="en-US" dirty="0"/>
              <a:t>도시 개발 등</a:t>
            </a:r>
            <a:r>
              <a:rPr lang="en-US" altLang="ko-KR" dirty="0"/>
              <a:t>.</a:t>
            </a:r>
            <a:endParaRPr lang="ko-KR" altLang="en-US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7D244A0-7E4F-4A8D-9059-6EB14BD9B2CE}"/>
              </a:ext>
            </a:extLst>
          </p:cNvPr>
          <p:cNvCxnSpPr>
            <a:cxnSpLocks/>
          </p:cNvCxnSpPr>
          <p:nvPr/>
        </p:nvCxnSpPr>
        <p:spPr>
          <a:xfrm>
            <a:off x="139700" y="491296"/>
            <a:ext cx="339264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3714671-0DFB-46A3-BA2E-37BE6A1D3DFF}"/>
              </a:ext>
            </a:extLst>
          </p:cNvPr>
          <p:cNvSpPr txBox="1"/>
          <p:nvPr/>
        </p:nvSpPr>
        <p:spPr>
          <a:xfrm>
            <a:off x="101600" y="158119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NTT</a:t>
            </a:r>
            <a:r>
              <a:rPr lang="ko-KR" altLang="en-US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 사업 소개 </a:t>
            </a:r>
            <a:r>
              <a:rPr lang="en-US" altLang="ko-KR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– </a:t>
            </a:r>
            <a:r>
              <a:rPr lang="ko-KR" altLang="en-US" sz="2000" b="1" spc="-150" dirty="0">
                <a:solidFill>
                  <a:schemeClr val="tx1"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사회 기반 분야</a:t>
            </a:r>
          </a:p>
        </p:txBody>
      </p:sp>
    </p:spTree>
    <p:extLst>
      <p:ext uri="{BB962C8B-B14F-4D97-AF65-F5344CB8AC3E}">
        <p14:creationId xmlns:p14="http://schemas.microsoft.com/office/powerpoint/2010/main" val="512052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44412" y="2211262"/>
            <a:ext cx="5270588" cy="2099938"/>
            <a:chOff x="444412" y="1728426"/>
            <a:chExt cx="5270588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444412" y="3058923"/>
              <a:ext cx="5149530" cy="769441"/>
              <a:chOff x="358325" y="2691080"/>
              <a:chExt cx="5149530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58325" y="2691080"/>
                <a:ext cx="42755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일본의 식품 기업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32326" y="2691080"/>
                <a:ext cx="42755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 dirty="0">
                    <a:solidFill>
                      <a:schemeClr val="tx1">
                        <a:lumMod val="20000"/>
                        <a:lumOff val="80000"/>
                        <a:alpha val="1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일본의 식품 기업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187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3.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9F6EF-FA7B-4BA4-A97F-B02A1DB8D19F}"/>
              </a:ext>
            </a:extLst>
          </p:cNvPr>
          <p:cNvSpPr txBox="1"/>
          <p:nvPr/>
        </p:nvSpPr>
        <p:spPr>
          <a:xfrm flipH="1">
            <a:off x="3230824" y="5879315"/>
            <a:ext cx="8542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dirty="0">
                <a:solidFill>
                  <a:schemeClr val="bg1"/>
                </a:solidFill>
              </a:rPr>
              <a:t>4</a:t>
            </a:r>
            <a:r>
              <a:rPr lang="ko-KR" altLang="en-US" sz="2000" dirty="0">
                <a:solidFill>
                  <a:schemeClr val="bg1"/>
                </a:solidFill>
              </a:rPr>
              <a:t>조 </a:t>
            </a:r>
            <a:r>
              <a:rPr lang="en-US" altLang="ko-KR" sz="2000" dirty="0">
                <a:solidFill>
                  <a:schemeClr val="bg1"/>
                </a:solidFill>
              </a:rPr>
              <a:t>22</a:t>
            </a:r>
            <a:r>
              <a:rPr lang="ko-KR" altLang="en-US" sz="2000" dirty="0">
                <a:solidFill>
                  <a:schemeClr val="bg1"/>
                </a:solidFill>
              </a:rPr>
              <a:t>학번 </a:t>
            </a:r>
            <a:r>
              <a:rPr lang="ko-KR" altLang="en-US" sz="2000" dirty="0" err="1">
                <a:solidFill>
                  <a:schemeClr val="bg1"/>
                </a:solidFill>
              </a:rPr>
              <a:t>한규태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6"/>
          <p:cNvCxnSpPr/>
          <p:nvPr/>
        </p:nvCxnSpPr>
        <p:spPr>
          <a:xfrm>
            <a:off x="139700" y="491296"/>
            <a:ext cx="19939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6"/>
          <p:cNvSpPr txBox="1"/>
          <p:nvPr/>
        </p:nvSpPr>
        <p:spPr>
          <a:xfrm>
            <a:off x="520776" y="611403"/>
            <a:ext cx="55752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800" dirty="0">
                <a:solidFill>
                  <a:schemeClr val="accent4"/>
                </a:solidFill>
              </a:rPr>
              <a:t>일본의 식품 기업</a:t>
            </a:r>
            <a:endParaRPr sz="48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6CA5EC-C74B-4AF1-B55A-DF2A373CB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519" y="2077374"/>
            <a:ext cx="7570961" cy="38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171DD5F-B007-45DF-BB47-1C352155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116836"/>
            <a:ext cx="4231389" cy="4224337"/>
          </a:xfrm>
          <a:prstGeom prst="rect">
            <a:avLst/>
          </a:prstGeom>
          <a:effectLst>
            <a:reflection stA="0" endPos="65000" dist="50800" dir="5400000" sy="-100000" algn="bl" rotWithShape="0"/>
            <a:softEdge rad="241300"/>
          </a:effectLst>
        </p:spPr>
      </p:pic>
      <p:sp>
        <p:nvSpPr>
          <p:cNvPr id="43" name="Google Shape;204;p6">
            <a:extLst>
              <a:ext uri="{FF2B5EF4-FFF2-40B4-BE49-F238E27FC236}">
                <a16:creationId xmlns:a16="http://schemas.microsoft.com/office/drawing/2014/main" id="{AE91FC9D-918D-49AB-BCF0-8B364CF8A6B8}"/>
              </a:ext>
            </a:extLst>
          </p:cNvPr>
          <p:cNvSpPr txBox="1"/>
          <p:nvPr/>
        </p:nvSpPr>
        <p:spPr>
          <a:xfrm>
            <a:off x="570271" y="5226873"/>
            <a:ext cx="42313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en-US" sz="2000" b="1" dirty="0">
                <a:solidFill>
                  <a:srgbClr val="696966"/>
                </a:solidFill>
                <a:latin typeface="+mj-lt"/>
                <a:ea typeface="+mj-ea"/>
                <a:sym typeface="Arial"/>
              </a:rPr>
              <a:t>설립자      안도 </a:t>
            </a:r>
            <a:r>
              <a:rPr lang="ko-KR" altLang="en-US" sz="2000" b="1" dirty="0" err="1">
                <a:solidFill>
                  <a:srgbClr val="696966"/>
                </a:solidFill>
                <a:latin typeface="+mj-lt"/>
                <a:ea typeface="+mj-ea"/>
                <a:sym typeface="Arial"/>
              </a:rPr>
              <a:t>모모후쿠</a:t>
            </a:r>
            <a:endParaRPr sz="2000" b="1" dirty="0">
              <a:solidFill>
                <a:srgbClr val="696966"/>
              </a:solidFill>
              <a:latin typeface="+mj-lt"/>
              <a:ea typeface="+mj-ea"/>
              <a:sym typeface="Arial"/>
            </a:endParaRPr>
          </a:p>
        </p:txBody>
      </p:sp>
      <p:sp>
        <p:nvSpPr>
          <p:cNvPr id="17" name="Google Shape;192;p6">
            <a:extLst>
              <a:ext uri="{FF2B5EF4-FFF2-40B4-BE49-F238E27FC236}">
                <a16:creationId xmlns:a16="http://schemas.microsoft.com/office/drawing/2014/main" id="{F9097F1F-BEFD-4AAC-A446-FB36703FA728}"/>
              </a:ext>
            </a:extLst>
          </p:cNvPr>
          <p:cNvSpPr txBox="1"/>
          <p:nvPr/>
        </p:nvSpPr>
        <p:spPr>
          <a:xfrm>
            <a:off x="4801660" y="2512692"/>
            <a:ext cx="726882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600" dirty="0">
                <a:solidFill>
                  <a:srgbClr val="696966"/>
                </a:solidFill>
                <a:latin typeface="+mj-lt"/>
              </a:rPr>
              <a:t>“</a:t>
            </a:r>
            <a:r>
              <a:rPr lang="ko-KR" altLang="en-US" sz="3600" dirty="0">
                <a:solidFill>
                  <a:srgbClr val="696966"/>
                </a:solidFill>
                <a:latin typeface="+mj-lt"/>
                <a:ea typeface="HY견명조" panose="02030600000101010101" pitchFamily="18" charset="-127"/>
              </a:rPr>
              <a:t>국수를 더 쉽게 먹을 순 없을까</a:t>
            </a:r>
            <a:r>
              <a:rPr lang="en-US" altLang="ko-KR" sz="3600" dirty="0">
                <a:solidFill>
                  <a:srgbClr val="696966"/>
                </a:solidFill>
                <a:latin typeface="+mj-lt"/>
              </a:rPr>
              <a:t>?”</a:t>
            </a:r>
            <a:endParaRPr sz="3600" dirty="0">
              <a:solidFill>
                <a:srgbClr val="6969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3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15000" decel="1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17865 7.40741E-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3000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2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7" grpId="0" build="allAtOnce"/>
      <p:bldP spid="17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326903222"/>
              </p:ext>
            </p:extLst>
          </p:nvPr>
        </p:nvGraphicFramePr>
        <p:xfrm>
          <a:off x="718342" y="2403475"/>
          <a:ext cx="4418012" cy="38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1702575239"/>
              </p:ext>
            </p:extLst>
          </p:nvPr>
        </p:nvGraphicFramePr>
        <p:xfrm>
          <a:off x="7207249" y="2403475"/>
          <a:ext cx="4418012" cy="3817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rgbClr val="E7E6E6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400" b="0" i="0" u="none" strike="noStrike" kern="1200" cap="none" spc="0" normalizeH="0" baseline="0">
                <a:solidFill>
                  <a:srgbClr val="000000"/>
                </a:solidFill>
                <a:latin typeface="나눔고딕"/>
                <a:ea typeface="나눔고딕"/>
              </a:rPr>
              <a:t> 일본의 산업 구조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8067" y="6306344"/>
            <a:ext cx="2074794" cy="267890"/>
          </a:xfrm>
          <a:prstGeom prst="rect">
            <a:avLst/>
          </a:prstGeom>
        </p:spPr>
        <p:txBody>
          <a:bodyPr wrap="square"/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900" b="0" i="0" u="none" strike="noStrike" kern="1200" cap="none" spc="0" normalizeH="0" baseline="0" dirty="0">
                <a:solidFill>
                  <a:srgbClr val="000000"/>
                </a:solidFill>
                <a:latin typeface="Arial"/>
                <a:ea typeface="나눔스퀘어라운드 Regular"/>
                <a:cs typeface="Arial"/>
              </a:rPr>
              <a:t>2021</a:t>
            </a:r>
            <a:r>
              <a:rPr kumimoji="0" lang="ko-KR" altLang="en-US" sz="900" b="0" i="0" u="none" strike="noStrike" kern="1200" cap="none" spc="0" normalizeH="0" baseline="0" dirty="0">
                <a:solidFill>
                  <a:srgbClr val="000000"/>
                </a:solidFill>
                <a:latin typeface="Arial"/>
                <a:ea typeface="나눔스퀘어라운드 Regular"/>
                <a:cs typeface="Arial"/>
              </a:rPr>
              <a:t> 일본 </a:t>
            </a:r>
            <a:r>
              <a:rPr kumimoji="0" lang="ko-KR" altLang="en-US" sz="900" b="0" i="0" u="none" strike="noStrike" kern="1200" cap="none" spc="0" normalizeH="0" baseline="0" dirty="0" err="1">
                <a:solidFill>
                  <a:srgbClr val="000000"/>
                </a:solidFill>
                <a:latin typeface="Arial"/>
                <a:ea typeface="나눔스퀘어라운드 Regular"/>
                <a:cs typeface="Arial"/>
              </a:rPr>
              <a:t>총무성</a:t>
            </a:r>
            <a:r>
              <a:rPr kumimoji="0" lang="ko-KR" altLang="en-US" sz="900" b="0" i="0" u="none" strike="noStrike" kern="1200" cap="none" spc="0" normalizeH="0" baseline="0" dirty="0">
                <a:solidFill>
                  <a:srgbClr val="000000"/>
                </a:solidFill>
                <a:latin typeface="Arial"/>
                <a:ea typeface="나눔스퀘어라운드 Regular"/>
                <a:cs typeface="Arial"/>
              </a:rPr>
              <a:t> 통계국 조사결과</a:t>
            </a:r>
          </a:p>
        </p:txBody>
      </p:sp>
    </p:spTree>
    <p:extLst>
      <p:ext uri="{BB962C8B-B14F-4D97-AF65-F5344CB8AC3E}">
        <p14:creationId xmlns:p14="http://schemas.microsoft.com/office/powerpoint/2010/main" val="13115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DA88235-E7A5-4E7E-8DA2-282E78C7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91" y="1891590"/>
            <a:ext cx="3843523" cy="3074818"/>
          </a:xfrm>
          <a:prstGeom prst="rect">
            <a:avLst/>
          </a:prstGeom>
        </p:spPr>
      </p:pic>
      <p:sp>
        <p:nvSpPr>
          <p:cNvPr id="10" name="Google Shape;341;p11">
            <a:extLst>
              <a:ext uri="{FF2B5EF4-FFF2-40B4-BE49-F238E27FC236}">
                <a16:creationId xmlns:a16="http://schemas.microsoft.com/office/drawing/2014/main" id="{6DB970B6-F185-4BE5-A2E9-667C8334DEE6}"/>
              </a:ext>
            </a:extLst>
          </p:cNvPr>
          <p:cNvSpPr txBox="1"/>
          <p:nvPr/>
        </p:nvSpPr>
        <p:spPr>
          <a:xfrm>
            <a:off x="400198" y="2683622"/>
            <a:ext cx="948414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400" dirty="0">
                <a:solidFill>
                  <a:srgbClr val="696966"/>
                </a:solidFill>
              </a:rPr>
              <a:t>기름에 튀겨보니</a:t>
            </a:r>
            <a:endParaRPr lang="en-US" altLang="ko-KR" sz="4400" dirty="0">
              <a:solidFill>
                <a:srgbClr val="6969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400" dirty="0">
                <a:solidFill>
                  <a:srgbClr val="696966"/>
                </a:solidFill>
              </a:rPr>
              <a:t>보존기간이 늘어난 면발</a:t>
            </a:r>
            <a:endParaRPr lang="en-US" altLang="ko-KR" sz="4400" dirty="0">
              <a:solidFill>
                <a:srgbClr val="696966"/>
              </a:solidFill>
            </a:endParaRPr>
          </a:p>
        </p:txBody>
      </p:sp>
      <p:sp>
        <p:nvSpPr>
          <p:cNvPr id="8" name="Google Shape;341;p11">
            <a:extLst>
              <a:ext uri="{FF2B5EF4-FFF2-40B4-BE49-F238E27FC236}">
                <a16:creationId xmlns:a16="http://schemas.microsoft.com/office/drawing/2014/main" id="{1C0251CE-429E-4D3C-B9DB-4318DBD3C941}"/>
              </a:ext>
            </a:extLst>
          </p:cNvPr>
          <p:cNvSpPr txBox="1"/>
          <p:nvPr/>
        </p:nvSpPr>
        <p:spPr>
          <a:xfrm>
            <a:off x="1541341" y="2136357"/>
            <a:ext cx="11062804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5400"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400" dirty="0">
                <a:solidFill>
                  <a:schemeClr val="accent4"/>
                </a:solidFill>
              </a:rPr>
              <a:t>그렇게 그가 개발해낸 </a:t>
            </a:r>
            <a:r>
              <a:rPr lang="en-US" altLang="ko-KR" sz="5400" dirty="0">
                <a:solidFill>
                  <a:schemeClr val="accent4"/>
                </a:solidFill>
              </a:rPr>
              <a:t>‘</a:t>
            </a:r>
            <a:r>
              <a:rPr lang="ko-KR" altLang="en-US" sz="5400" dirty="0">
                <a:solidFill>
                  <a:schemeClr val="accent4"/>
                </a:solidFill>
              </a:rPr>
              <a:t>라면</a:t>
            </a:r>
            <a:r>
              <a:rPr lang="en-US" altLang="ko-KR" sz="5400" dirty="0">
                <a:solidFill>
                  <a:schemeClr val="accent4"/>
                </a:solidFill>
              </a:rPr>
              <a:t>’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o-KR" altLang="en-US" sz="5400" dirty="0"/>
          </a:p>
        </p:txBody>
      </p:sp>
      <p:sp>
        <p:nvSpPr>
          <p:cNvPr id="6" name="Google Shape;341;p11">
            <a:extLst>
              <a:ext uri="{FF2B5EF4-FFF2-40B4-BE49-F238E27FC236}">
                <a16:creationId xmlns:a16="http://schemas.microsoft.com/office/drawing/2014/main" id="{C079A381-6850-4D61-B6F7-3A591DAC5F90}"/>
              </a:ext>
            </a:extLst>
          </p:cNvPr>
          <p:cNvSpPr txBox="1"/>
          <p:nvPr/>
        </p:nvSpPr>
        <p:spPr>
          <a:xfrm>
            <a:off x="2875005" y="2967355"/>
            <a:ext cx="94841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400" dirty="0">
                <a:solidFill>
                  <a:srgbClr val="696966"/>
                </a:solidFill>
              </a:rPr>
              <a:t>면을 튀기면 어떨까</a:t>
            </a:r>
            <a:r>
              <a:rPr lang="en-US" altLang="ko-KR" sz="5400" dirty="0">
                <a:solidFill>
                  <a:srgbClr val="696966"/>
                </a:solidFill>
              </a:rPr>
              <a:t>?</a:t>
            </a:r>
          </a:p>
        </p:txBody>
      </p:sp>
      <p:sp>
        <p:nvSpPr>
          <p:cNvPr id="7" name="Google Shape;341;p11">
            <a:extLst>
              <a:ext uri="{FF2B5EF4-FFF2-40B4-BE49-F238E27FC236}">
                <a16:creationId xmlns:a16="http://schemas.microsoft.com/office/drawing/2014/main" id="{9739C008-70B8-4D9D-9633-9B918B7E6D15}"/>
              </a:ext>
            </a:extLst>
          </p:cNvPr>
          <p:cNvSpPr txBox="1"/>
          <p:nvPr/>
        </p:nvSpPr>
        <p:spPr>
          <a:xfrm>
            <a:off x="2307657" y="1711943"/>
            <a:ext cx="757668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5400"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400" dirty="0">
                <a:solidFill>
                  <a:srgbClr val="696966"/>
                </a:solidFill>
              </a:rPr>
              <a:t>어묵을 </a:t>
            </a:r>
            <a:r>
              <a:rPr lang="ko-KR" altLang="en-US" sz="5400" dirty="0" err="1">
                <a:solidFill>
                  <a:srgbClr val="696966"/>
                </a:solidFill>
              </a:rPr>
              <a:t>튀기는것을</a:t>
            </a:r>
            <a:r>
              <a:rPr lang="ko-KR" altLang="en-US" sz="5400" dirty="0">
                <a:solidFill>
                  <a:srgbClr val="696966"/>
                </a:solidFill>
              </a:rPr>
              <a:t> 보고</a:t>
            </a:r>
            <a:endParaRPr lang="en-US" altLang="ko-KR" sz="5400" dirty="0">
              <a:solidFill>
                <a:srgbClr val="696966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400" dirty="0">
                <a:solidFill>
                  <a:srgbClr val="696966"/>
                </a:solidFill>
              </a:rPr>
              <a:t>       </a:t>
            </a:r>
            <a:r>
              <a:rPr lang="en-US" altLang="ko-KR" sz="5400" dirty="0">
                <a:solidFill>
                  <a:srgbClr val="696966"/>
                </a:solidFill>
              </a:rPr>
              <a:t>‘</a:t>
            </a:r>
            <a:r>
              <a:rPr lang="ko-KR" altLang="en-US" sz="5400" dirty="0">
                <a:solidFill>
                  <a:srgbClr val="696966"/>
                </a:solidFill>
              </a:rPr>
              <a:t>그</a:t>
            </a:r>
            <a:r>
              <a:rPr lang="en-US" altLang="ko-KR" sz="5400" dirty="0">
                <a:solidFill>
                  <a:srgbClr val="696966"/>
                </a:solidFill>
              </a:rPr>
              <a:t>’</a:t>
            </a:r>
            <a:r>
              <a:rPr lang="ko-KR" altLang="en-US" sz="5400" dirty="0">
                <a:solidFill>
                  <a:srgbClr val="696966"/>
                </a:solidFill>
              </a:rPr>
              <a:t>가 한 생각</a:t>
            </a:r>
            <a:endParaRPr lang="en-US" altLang="ko-KR" sz="5400" dirty="0">
              <a:solidFill>
                <a:srgbClr val="696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6" grpId="0"/>
      <p:bldP spid="6" grpId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B5B2AAD-A3E2-442A-B82D-52C2FDCE9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252" y="0"/>
            <a:ext cx="6779174" cy="6779174"/>
          </a:xfrm>
          <a:prstGeom prst="rect">
            <a:avLst/>
          </a:prstGeom>
        </p:spPr>
      </p:pic>
      <p:sp>
        <p:nvSpPr>
          <p:cNvPr id="43" name="Google Shape;204;p6">
            <a:extLst>
              <a:ext uri="{FF2B5EF4-FFF2-40B4-BE49-F238E27FC236}">
                <a16:creationId xmlns:a16="http://schemas.microsoft.com/office/drawing/2014/main" id="{AE91FC9D-918D-49AB-BCF0-8B364CF8A6B8}"/>
              </a:ext>
            </a:extLst>
          </p:cNvPr>
          <p:cNvSpPr txBox="1"/>
          <p:nvPr/>
        </p:nvSpPr>
        <p:spPr>
          <a:xfrm>
            <a:off x="6621233" y="3166568"/>
            <a:ext cx="557076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en-US" sz="4800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치킨 라멘</a:t>
            </a:r>
            <a:endParaRPr lang="en-US" altLang="ko-KR" sz="48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92;p6">
            <a:extLst>
              <a:ext uri="{FF2B5EF4-FFF2-40B4-BE49-F238E27FC236}">
                <a16:creationId xmlns:a16="http://schemas.microsoft.com/office/drawing/2014/main" id="{10A384B5-FE07-4816-A2CD-D7AD10BAA965}"/>
              </a:ext>
            </a:extLst>
          </p:cNvPr>
          <p:cNvSpPr txBox="1"/>
          <p:nvPr/>
        </p:nvSpPr>
        <p:spPr>
          <a:xfrm>
            <a:off x="5570768" y="975546"/>
            <a:ext cx="43815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8000" b="1" dirty="0">
                <a:solidFill>
                  <a:schemeClr val="accent4"/>
                </a:solidFill>
                <a:latin typeface="+mj-lt"/>
              </a:rPr>
              <a:t>1958</a:t>
            </a:r>
            <a:endParaRPr sz="8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" name="Google Shape;204;p6">
            <a:extLst>
              <a:ext uri="{FF2B5EF4-FFF2-40B4-BE49-F238E27FC236}">
                <a16:creationId xmlns:a16="http://schemas.microsoft.com/office/drawing/2014/main" id="{D4ACA8E5-E027-4751-BFCC-01C87182EFB9}"/>
              </a:ext>
            </a:extLst>
          </p:cNvPr>
          <p:cNvSpPr txBox="1"/>
          <p:nvPr/>
        </p:nvSpPr>
        <p:spPr>
          <a:xfrm>
            <a:off x="6714458" y="4982450"/>
            <a:ext cx="400078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최초의 인스턴트 라면</a:t>
            </a:r>
            <a:endParaRPr lang="en-US" altLang="ko-KR"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E47FB-6641-4F5F-871D-47DCF97E76B7}"/>
              </a:ext>
            </a:extLst>
          </p:cNvPr>
          <p:cNvSpPr txBox="1"/>
          <p:nvPr/>
        </p:nvSpPr>
        <p:spPr>
          <a:xfrm>
            <a:off x="6621233" y="4013598"/>
            <a:ext cx="47250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0" i="0" dirty="0">
                <a:solidFill>
                  <a:srgbClr val="696966"/>
                </a:solidFill>
                <a:effectLst/>
                <a:latin typeface="+mn-ea"/>
                <a:ea typeface="+mn-ea"/>
              </a:rPr>
              <a:t>チキンラーメン</a:t>
            </a:r>
            <a:endParaRPr lang="ko-KR" altLang="en-US" sz="4400" dirty="0">
              <a:solidFill>
                <a:srgbClr val="696966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83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21875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49500" decel="24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/>
      <p:bldP spid="17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1410EC6-FEAC-49CD-A1C3-7F95681EF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36" y="427655"/>
            <a:ext cx="5115928" cy="6002689"/>
          </a:xfrm>
          <a:prstGeom prst="rect">
            <a:avLst/>
          </a:prstGeom>
        </p:spPr>
      </p:pic>
      <p:sp>
        <p:nvSpPr>
          <p:cNvPr id="43" name="Google Shape;204;p6">
            <a:extLst>
              <a:ext uri="{FF2B5EF4-FFF2-40B4-BE49-F238E27FC236}">
                <a16:creationId xmlns:a16="http://schemas.microsoft.com/office/drawing/2014/main" id="{AE91FC9D-918D-49AB-BCF0-8B364CF8A6B8}"/>
              </a:ext>
            </a:extLst>
          </p:cNvPr>
          <p:cNvSpPr txBox="1"/>
          <p:nvPr/>
        </p:nvSpPr>
        <p:spPr>
          <a:xfrm>
            <a:off x="6926664" y="3075032"/>
            <a:ext cx="34545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800" dirty="0">
                <a:solidFill>
                  <a:schemeClr val="accent4"/>
                </a:solidFill>
              </a:rPr>
              <a:t>컵 누들</a:t>
            </a:r>
            <a:endParaRPr lang="en-US" altLang="ko-KR" sz="4800" dirty="0">
              <a:solidFill>
                <a:schemeClr val="accent4"/>
              </a:solidFill>
            </a:endParaRPr>
          </a:p>
        </p:txBody>
      </p:sp>
      <p:sp>
        <p:nvSpPr>
          <p:cNvPr id="4" name="Google Shape;192;p6">
            <a:extLst>
              <a:ext uri="{FF2B5EF4-FFF2-40B4-BE49-F238E27FC236}">
                <a16:creationId xmlns:a16="http://schemas.microsoft.com/office/drawing/2014/main" id="{1253FEFD-D787-4E93-8CC4-49AFF1613CE4}"/>
              </a:ext>
            </a:extLst>
          </p:cNvPr>
          <p:cNvSpPr txBox="1"/>
          <p:nvPr/>
        </p:nvSpPr>
        <p:spPr>
          <a:xfrm>
            <a:off x="6096000" y="936005"/>
            <a:ext cx="387917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8000" b="1" dirty="0">
                <a:solidFill>
                  <a:schemeClr val="accent4"/>
                </a:solidFill>
                <a:latin typeface="+mj-lt"/>
              </a:rPr>
              <a:t>1971</a:t>
            </a:r>
            <a:endParaRPr sz="8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Google Shape;204;p6">
            <a:extLst>
              <a:ext uri="{FF2B5EF4-FFF2-40B4-BE49-F238E27FC236}">
                <a16:creationId xmlns:a16="http://schemas.microsoft.com/office/drawing/2014/main" id="{687E80AB-1ED9-4FED-B11E-2FCF197CE5E6}"/>
              </a:ext>
            </a:extLst>
          </p:cNvPr>
          <p:cNvSpPr txBox="1"/>
          <p:nvPr/>
        </p:nvSpPr>
        <p:spPr>
          <a:xfrm>
            <a:off x="7033548" y="4868292"/>
            <a:ext cx="456204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최초의 인스턴트 컵 라면</a:t>
            </a:r>
            <a:endParaRPr sz="24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8D078-E131-4124-953D-7830A93AA584}"/>
              </a:ext>
            </a:extLst>
          </p:cNvPr>
          <p:cNvSpPr txBox="1"/>
          <p:nvPr/>
        </p:nvSpPr>
        <p:spPr>
          <a:xfrm>
            <a:off x="7033548" y="39216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0" i="0" dirty="0">
                <a:solidFill>
                  <a:srgbClr val="696966"/>
                </a:solidFill>
                <a:effectLst/>
                <a:latin typeface="+mj-ea"/>
                <a:ea typeface="+mj-ea"/>
              </a:rPr>
              <a:t>カップヌードル</a:t>
            </a:r>
            <a:endParaRPr lang="ko-KR" altLang="en-US" sz="4400" dirty="0">
              <a:solidFill>
                <a:srgbClr val="696966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690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9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8;p6">
            <a:extLst>
              <a:ext uri="{FF2B5EF4-FFF2-40B4-BE49-F238E27FC236}">
                <a16:creationId xmlns:a16="http://schemas.microsoft.com/office/drawing/2014/main" id="{49A7D2C1-E481-4E1C-B52B-B0EBE5D7568D}"/>
              </a:ext>
            </a:extLst>
          </p:cNvPr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6CA5EC-C74B-4AF1-B55A-DF2A373CB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618" y="-2927602"/>
            <a:ext cx="5241024" cy="2637982"/>
          </a:xfrm>
          <a:prstGeom prst="rect">
            <a:avLst/>
          </a:prstGeom>
        </p:spPr>
      </p:pic>
      <p:cxnSp>
        <p:nvCxnSpPr>
          <p:cNvPr id="189" name="Google Shape;189;p6"/>
          <p:cNvCxnSpPr/>
          <p:nvPr/>
        </p:nvCxnSpPr>
        <p:spPr>
          <a:xfrm>
            <a:off x="139700" y="491296"/>
            <a:ext cx="19939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4" name="Google Shape;194;p6"/>
          <p:cNvGrpSpPr/>
          <p:nvPr/>
        </p:nvGrpSpPr>
        <p:grpSpPr>
          <a:xfrm>
            <a:off x="1729251" y="2525579"/>
            <a:ext cx="404349" cy="3240000"/>
            <a:chOff x="1512325" y="1778000"/>
            <a:chExt cx="404349" cy="3240000"/>
          </a:xfrm>
        </p:grpSpPr>
        <p:cxnSp>
          <p:nvCxnSpPr>
            <p:cNvPr id="195" name="Google Shape;195;p6"/>
            <p:cNvCxnSpPr/>
            <p:nvPr/>
          </p:nvCxnSpPr>
          <p:spPr>
            <a:xfrm>
              <a:off x="1714500" y="1778000"/>
              <a:ext cx="0" cy="3240000"/>
            </a:xfrm>
            <a:prstGeom prst="straightConnector1">
              <a:avLst/>
            </a:prstGeom>
            <a:noFill/>
            <a:ln w="9525" cap="flat" cmpd="sng">
              <a:solidFill>
                <a:srgbClr val="E6001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6" name="Google Shape;196;p6"/>
            <p:cNvSpPr/>
            <p:nvPr/>
          </p:nvSpPr>
          <p:spPr>
            <a:xfrm>
              <a:off x="1527993" y="228592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 cap="flat" cmpd="sng">
              <a:solidFill>
                <a:srgbClr val="E600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520159" y="332223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 cap="flat" cmpd="sng">
              <a:solidFill>
                <a:srgbClr val="E600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512325" y="435854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 cap="flat" cmpd="sng">
              <a:solidFill>
                <a:srgbClr val="E600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6"/>
          <p:cNvSpPr txBox="1"/>
          <p:nvPr/>
        </p:nvSpPr>
        <p:spPr>
          <a:xfrm>
            <a:off x="2263850" y="5100433"/>
            <a:ext cx="474063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dirty="0">
                <a:solidFill>
                  <a:schemeClr val="accent4"/>
                </a:solidFill>
              </a:rPr>
              <a:t>제작상품</a:t>
            </a:r>
            <a:r>
              <a:rPr lang="en-US" altLang="ko-KR" sz="2000" b="1" dirty="0">
                <a:solidFill>
                  <a:schemeClr val="accent4"/>
                </a:solidFill>
              </a:rPr>
              <a:t>: </a:t>
            </a:r>
            <a:r>
              <a:rPr lang="ko-KR" altLang="en-US" sz="2000" b="1" dirty="0">
                <a:solidFill>
                  <a:schemeClr val="accent4"/>
                </a:solidFill>
              </a:rPr>
              <a:t>인스턴트 라면</a:t>
            </a:r>
            <a:r>
              <a:rPr lang="en-US" altLang="ko-KR" sz="2000" b="1" dirty="0">
                <a:solidFill>
                  <a:schemeClr val="accent4"/>
                </a:solidFill>
              </a:rPr>
              <a:t>, </a:t>
            </a:r>
            <a:r>
              <a:rPr lang="ko-KR" altLang="en-US" sz="2000" b="1" dirty="0">
                <a:solidFill>
                  <a:schemeClr val="accent4"/>
                </a:solidFill>
              </a:rPr>
              <a:t>냉동식품</a:t>
            </a:r>
            <a:endParaRPr sz="2000" b="1" dirty="0">
              <a:solidFill>
                <a:schemeClr val="accent4"/>
              </a:solidFill>
              <a:sym typeface="Aria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2263850" y="3033508"/>
            <a:ext cx="17577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dirty="0">
                <a:solidFill>
                  <a:schemeClr val="accent4"/>
                </a:solidFill>
                <a:sym typeface="Arial"/>
              </a:rPr>
              <a:t>설립</a:t>
            </a:r>
            <a:r>
              <a:rPr lang="en-US" altLang="ko-KR" sz="2000" b="1" dirty="0">
                <a:solidFill>
                  <a:schemeClr val="accent4"/>
                </a:solidFill>
                <a:sym typeface="Arial"/>
              </a:rPr>
              <a:t>: 1958</a:t>
            </a:r>
            <a:r>
              <a:rPr lang="ko-KR" altLang="en-US" sz="2000" b="1" dirty="0">
                <a:solidFill>
                  <a:schemeClr val="accent4"/>
                </a:solidFill>
              </a:rPr>
              <a:t>년</a:t>
            </a:r>
            <a:endParaRPr sz="2000" b="1" dirty="0">
              <a:solidFill>
                <a:schemeClr val="accent4"/>
              </a:solidFill>
              <a:sym typeface="Arial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2263850" y="4069818"/>
            <a:ext cx="5042112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dirty="0">
                <a:solidFill>
                  <a:schemeClr val="accent4"/>
                </a:solidFill>
              </a:rPr>
              <a:t>시가총액</a:t>
            </a:r>
            <a:r>
              <a:rPr lang="en-US" altLang="ko-KR" sz="2000" b="1" dirty="0">
                <a:solidFill>
                  <a:schemeClr val="accent4"/>
                </a:solidFill>
              </a:rPr>
              <a:t>: </a:t>
            </a:r>
            <a:r>
              <a:rPr lang="ko-KR" altLang="en-US" sz="2000" b="1" dirty="0">
                <a:solidFill>
                  <a:schemeClr val="accent4"/>
                </a:solidFill>
              </a:rPr>
              <a:t>약 </a:t>
            </a:r>
            <a:r>
              <a:rPr lang="en-US" altLang="ko-KR" sz="2000" b="1" dirty="0">
                <a:solidFill>
                  <a:schemeClr val="accent4"/>
                </a:solidFill>
              </a:rPr>
              <a:t>8806</a:t>
            </a:r>
            <a:r>
              <a:rPr lang="ko-KR" altLang="en-US" sz="2000" b="1" dirty="0">
                <a:solidFill>
                  <a:schemeClr val="accent4"/>
                </a:solidFill>
              </a:rPr>
              <a:t>억 엔</a:t>
            </a:r>
            <a:endParaRPr lang="en-US" altLang="ko-KR" sz="2000" b="1" dirty="0">
              <a:solidFill>
                <a:schemeClr val="accent4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b="1" dirty="0">
                <a:solidFill>
                  <a:schemeClr val="accent4"/>
                </a:solidFill>
              </a:rPr>
              <a:t>                </a:t>
            </a:r>
            <a:r>
              <a:rPr lang="en-US" altLang="ko-KR" sz="2000" b="1" dirty="0">
                <a:solidFill>
                  <a:schemeClr val="accent4"/>
                </a:solidFill>
              </a:rPr>
              <a:t>(</a:t>
            </a:r>
            <a:r>
              <a:rPr lang="ko-KR" altLang="en-US" sz="2000" b="1" dirty="0">
                <a:solidFill>
                  <a:schemeClr val="accent4"/>
                </a:solidFill>
              </a:rPr>
              <a:t>원화기준 </a:t>
            </a:r>
            <a:r>
              <a:rPr lang="en-US" altLang="ko-KR" sz="2000" b="1" dirty="0">
                <a:solidFill>
                  <a:schemeClr val="accent4"/>
                </a:solidFill>
              </a:rPr>
              <a:t>9</a:t>
            </a:r>
            <a:r>
              <a:rPr lang="ko-KR" altLang="en-US" sz="2000" b="1" dirty="0">
                <a:solidFill>
                  <a:schemeClr val="accent4"/>
                </a:solidFill>
              </a:rPr>
              <a:t>조 </a:t>
            </a:r>
            <a:r>
              <a:rPr lang="en-US" altLang="ko-KR" sz="2000" b="1" dirty="0">
                <a:solidFill>
                  <a:schemeClr val="accent4"/>
                </a:solidFill>
              </a:rPr>
              <a:t>2868</a:t>
            </a:r>
            <a:r>
              <a:rPr lang="ko-KR" altLang="en-US" sz="2000" b="1" dirty="0">
                <a:solidFill>
                  <a:schemeClr val="accent4"/>
                </a:solidFill>
              </a:rPr>
              <a:t>억 원</a:t>
            </a:r>
            <a:r>
              <a:rPr lang="en-US" altLang="ko-KR" sz="2000" b="1" dirty="0">
                <a:solidFill>
                  <a:schemeClr val="accent4"/>
                </a:solidFill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1800" dirty="0">
              <a:solidFill>
                <a:schemeClr val="accent4"/>
              </a:solidFill>
            </a:endParaRPr>
          </a:p>
        </p:txBody>
      </p:sp>
      <p:sp>
        <p:nvSpPr>
          <p:cNvPr id="20" name="Google Shape;341;p11">
            <a:extLst>
              <a:ext uri="{FF2B5EF4-FFF2-40B4-BE49-F238E27FC236}">
                <a16:creationId xmlns:a16="http://schemas.microsoft.com/office/drawing/2014/main" id="{32B15039-2B43-43C3-A555-41BAB16F6DC6}"/>
              </a:ext>
            </a:extLst>
          </p:cNvPr>
          <p:cNvSpPr txBox="1"/>
          <p:nvPr/>
        </p:nvSpPr>
        <p:spPr>
          <a:xfrm>
            <a:off x="495598" y="520948"/>
            <a:ext cx="413856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400" dirty="0" err="1">
                <a:solidFill>
                  <a:schemeClr val="accent4"/>
                </a:solidFill>
              </a:rPr>
              <a:t>닛신</a:t>
            </a:r>
            <a:r>
              <a:rPr lang="ko-KR" altLang="en-US" sz="5400" dirty="0">
                <a:solidFill>
                  <a:schemeClr val="accent4"/>
                </a:solidFill>
              </a:rPr>
              <a:t> 식품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282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6042 L -4.79167E-6 0.705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4" grpId="0"/>
      <p:bldP spid="20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174750" y="432624"/>
            <a:ext cx="934072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>
                <a:solidFill>
                  <a:schemeClr val="accent4"/>
                </a:solidFill>
              </a:rPr>
              <a:t>일본 </a:t>
            </a:r>
            <a:r>
              <a:rPr lang="ko-KR" altLang="en-US" sz="4800" dirty="0">
                <a:solidFill>
                  <a:schemeClr val="accent4"/>
                </a:solidFill>
              </a:rPr>
              <a:t>라면</a:t>
            </a:r>
            <a:r>
              <a:rPr lang="ko-KR" altLang="en-US" sz="5000" dirty="0">
                <a:solidFill>
                  <a:schemeClr val="accent4"/>
                </a:solidFill>
              </a:rPr>
              <a:t> 시장 점유율</a:t>
            </a:r>
            <a:endParaRPr sz="5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A23F692-FB1B-48C4-B486-4F114F63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86" y="1762434"/>
            <a:ext cx="2999284" cy="375961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E7D49DA-64AE-4283-9A8D-9D8B630A0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574" y="1762434"/>
            <a:ext cx="2965239" cy="3477096"/>
          </a:xfrm>
          <a:prstGeom prst="rect">
            <a:avLst/>
          </a:prstGeom>
        </p:spPr>
      </p:pic>
      <p:sp>
        <p:nvSpPr>
          <p:cNvPr id="10" name="Google Shape;341;p11">
            <a:extLst>
              <a:ext uri="{FF2B5EF4-FFF2-40B4-BE49-F238E27FC236}">
                <a16:creationId xmlns:a16="http://schemas.microsoft.com/office/drawing/2014/main" id="{57C712E2-87CE-411F-8AA9-8D581FE88251}"/>
              </a:ext>
            </a:extLst>
          </p:cNvPr>
          <p:cNvSpPr txBox="1"/>
          <p:nvPr/>
        </p:nvSpPr>
        <p:spPr>
          <a:xfrm>
            <a:off x="1598416" y="5566639"/>
            <a:ext cx="60348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600" spc="-150" dirty="0">
                <a:solidFill>
                  <a:schemeClr val="accent4"/>
                </a:solidFill>
              </a:rPr>
              <a:t>봉지라면 부문 </a:t>
            </a:r>
            <a:r>
              <a:rPr lang="en-US" altLang="ko-KR" sz="3600" b="1" spc="-150" dirty="0">
                <a:solidFill>
                  <a:schemeClr val="accent4"/>
                </a:solidFill>
              </a:rPr>
              <a:t>2</a:t>
            </a:r>
            <a:r>
              <a:rPr lang="ko-KR" altLang="en-US" sz="3600" spc="-150" dirty="0">
                <a:solidFill>
                  <a:schemeClr val="accent4"/>
                </a:solidFill>
              </a:rPr>
              <a:t>위</a:t>
            </a:r>
            <a:endParaRPr lang="ko-KR" altLang="en-US" sz="3600" dirty="0"/>
          </a:p>
        </p:txBody>
      </p:sp>
      <p:sp>
        <p:nvSpPr>
          <p:cNvPr id="11" name="Google Shape;341;p11">
            <a:extLst>
              <a:ext uri="{FF2B5EF4-FFF2-40B4-BE49-F238E27FC236}">
                <a16:creationId xmlns:a16="http://schemas.microsoft.com/office/drawing/2014/main" id="{773AE654-502C-463C-AA88-85F9408A05D8}"/>
              </a:ext>
            </a:extLst>
          </p:cNvPr>
          <p:cNvSpPr txBox="1"/>
          <p:nvPr/>
        </p:nvSpPr>
        <p:spPr>
          <a:xfrm>
            <a:off x="7250697" y="5566639"/>
            <a:ext cx="64952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600" spc="-150" dirty="0">
                <a:solidFill>
                  <a:schemeClr val="accent4"/>
                </a:solidFill>
              </a:rPr>
              <a:t>컵라면 부문 </a:t>
            </a:r>
            <a:r>
              <a:rPr lang="en-US" altLang="ko-KR" sz="3600" b="1" spc="-150" dirty="0">
                <a:solidFill>
                  <a:schemeClr val="accent4"/>
                </a:solidFill>
              </a:rPr>
              <a:t>1</a:t>
            </a:r>
            <a:r>
              <a:rPr lang="ko-KR" altLang="en-US" sz="3600" spc="-150" dirty="0">
                <a:solidFill>
                  <a:schemeClr val="accent4"/>
                </a:solidFill>
              </a:rPr>
              <a:t>위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87933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B06AC3-364D-46B5-A45B-1CC59ED0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47"/>
            <a:ext cx="12192000" cy="687144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70D743A-AD28-4D69-BE4D-FE01B1DB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35"/>
            <a:ext cx="12192000" cy="683408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3B74260-C57F-42F0-8440-ADDF09118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623" y="1037856"/>
            <a:ext cx="2782754" cy="140033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02CF641-F922-4ACB-BB7F-A31CF61C3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980" y="3166572"/>
            <a:ext cx="2752561" cy="2752561"/>
          </a:xfrm>
          <a:prstGeom prst="rect">
            <a:avLst/>
          </a:prstGeom>
        </p:spPr>
      </p:pic>
      <p:sp>
        <p:nvSpPr>
          <p:cNvPr id="8" name="Google Shape;204;p6">
            <a:extLst>
              <a:ext uri="{FF2B5EF4-FFF2-40B4-BE49-F238E27FC236}">
                <a16:creationId xmlns:a16="http://schemas.microsoft.com/office/drawing/2014/main" id="{4D5FB2AD-C1EF-45DF-B567-87B3DE85DF6B}"/>
              </a:ext>
            </a:extLst>
          </p:cNvPr>
          <p:cNvSpPr txBox="1"/>
          <p:nvPr/>
        </p:nvSpPr>
        <p:spPr>
          <a:xfrm>
            <a:off x="1956158" y="5609838"/>
            <a:ext cx="170620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en-US" sz="2200" b="1" dirty="0">
                <a:solidFill>
                  <a:schemeClr val="bg1"/>
                </a:solidFill>
                <a:latin typeface="+mj-lt"/>
                <a:ea typeface="+mj-ea"/>
                <a:sym typeface="Arial"/>
              </a:rPr>
              <a:t>일본 특허청</a:t>
            </a:r>
            <a:endParaRPr sz="2200" b="1" dirty="0">
              <a:solidFill>
                <a:schemeClr val="bg1"/>
              </a:solidFill>
              <a:latin typeface="+mj-lt"/>
              <a:ea typeface="+mj-ea"/>
              <a:sym typeface="Arial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DDD2B04-CCDA-4ECB-9A62-EADA7E012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600" y="2433308"/>
            <a:ext cx="1400339" cy="14003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CBAE69C-A133-4063-B9A8-C915BD9E37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8299" y="3812142"/>
            <a:ext cx="1779011" cy="1779011"/>
          </a:xfrm>
          <a:prstGeom prst="rect">
            <a:avLst/>
          </a:prstGeom>
        </p:spPr>
      </p:pic>
      <p:sp>
        <p:nvSpPr>
          <p:cNvPr id="16" name="Google Shape;204;p6">
            <a:extLst>
              <a:ext uri="{FF2B5EF4-FFF2-40B4-BE49-F238E27FC236}">
                <a16:creationId xmlns:a16="http://schemas.microsoft.com/office/drawing/2014/main" id="{12FCDC93-7F6D-4B3D-9117-CA66F47D4684}"/>
              </a:ext>
            </a:extLst>
          </p:cNvPr>
          <p:cNvSpPr txBox="1"/>
          <p:nvPr/>
        </p:nvSpPr>
        <p:spPr>
          <a:xfrm>
            <a:off x="9052816" y="5609837"/>
            <a:ext cx="170620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en-US" sz="2200" b="1" dirty="0">
                <a:solidFill>
                  <a:schemeClr val="bg1"/>
                </a:solidFill>
                <a:latin typeface="+mj-lt"/>
                <a:ea typeface="+mj-ea"/>
                <a:sym typeface="Arial"/>
              </a:rPr>
              <a:t>타기업</a:t>
            </a:r>
            <a:endParaRPr sz="2200" b="1" dirty="0">
              <a:solidFill>
                <a:schemeClr val="bg1"/>
              </a:solidFill>
              <a:latin typeface="+mj-lt"/>
              <a:ea typeface="+mj-ea"/>
              <a:sym typeface="Arial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A3AB8557-38A7-44E0-9FD5-73DF8D303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59900">
            <a:off x="3610073" y="2380379"/>
            <a:ext cx="1376434" cy="153501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6C6C0D3-F6BD-42F6-9796-D2E73315F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17557" flipH="1">
            <a:off x="4154036" y="2520430"/>
            <a:ext cx="747118" cy="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44412" y="2211262"/>
            <a:ext cx="5270588" cy="2099938"/>
            <a:chOff x="444412" y="1728426"/>
            <a:chExt cx="5270588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444412" y="3058923"/>
              <a:ext cx="5149530" cy="769441"/>
              <a:chOff x="358325" y="2691080"/>
              <a:chExt cx="5149530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58325" y="2691080"/>
                <a:ext cx="42755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일본의 게임 기업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32326" y="2691080"/>
                <a:ext cx="42755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 dirty="0">
                    <a:solidFill>
                      <a:schemeClr val="tx1">
                        <a:lumMod val="20000"/>
                        <a:lumOff val="80000"/>
                        <a:alpha val="1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일본의 게임 기업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3187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4.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5101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117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0" y="-350"/>
            <a:ext cx="12237082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1219200" y="2247829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713824" y="227322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5762" y="387746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3824" y="529815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003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9166" y="2273229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지역별 기업의 분포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59166" y="387711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규모와 소개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0478" y="528700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pc="-150" dirty="0">
                <a:solidFill>
                  <a:schemeClr val="bg1"/>
                </a:solidFill>
              </a:rPr>
              <a:t>역사와 성공요인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9166" y="2674193"/>
            <a:ext cx="3541394" cy="90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큐슈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 err="1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칸사이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동경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7646" y="1492279"/>
            <a:ext cx="3541394" cy="62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50" dirty="0">
                <a:solidFill>
                  <a:schemeClr val="bg1"/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  <a:cs typeface="Arial" panose="020B0604020202020204" pitchFamily="34" charset="0"/>
              </a:rPr>
              <a:t> </a:t>
            </a:r>
            <a:endParaRPr lang="en-US" altLang="ko-KR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  <a:p>
            <a:pPr marL="180975" indent="-180975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ko-KR" altLang="en-US" sz="1400" spc="-150" dirty="0">
              <a:solidFill>
                <a:schemeClr val="bg1"/>
              </a:solidFill>
              <a:latin typeface="Noto Sans CJK KR Thin" panose="020B0200000000000000" pitchFamily="34" charset="-127"/>
              <a:ea typeface="Noto Sans CJK KR Thin" panose="020B0200000000000000" pitchFamily="34" charset="-127"/>
              <a:cs typeface="Arial" panose="020B0604020202020204" pitchFamily="34" charset="0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1203877" y="3911380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184239" y="5293467"/>
            <a:ext cx="388681" cy="388681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86674" y="588588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75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44412" y="2211262"/>
            <a:ext cx="5832410" cy="2099938"/>
            <a:chOff x="444412" y="1728426"/>
            <a:chExt cx="5832410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444412" y="3058923"/>
              <a:ext cx="5832410" cy="769441"/>
              <a:chOff x="358325" y="2691080"/>
              <a:chExt cx="5832410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58325" y="2691080"/>
                <a:ext cx="482055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지역별 기업의 분포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32326" y="2691080"/>
                <a:ext cx="49584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400" b="1" spc="-150" dirty="0">
                    <a:solidFill>
                      <a:schemeClr val="tx1">
                        <a:lumMod val="20000"/>
                        <a:lumOff val="80000"/>
                        <a:alpha val="10000"/>
                      </a:schemeClr>
                    </a:solidFill>
                    <a:latin typeface="+mj-lt"/>
                    <a:ea typeface="THE명품고딕L" panose="02020603020101020101" pitchFamily="18" charset="-127"/>
                  </a:rPr>
                  <a:t>지역별 기업의 분포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290977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Part 1.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5042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-12975"/>
            <a:ext cx="12192000" cy="1130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-2521608" y="2592739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400" spc="-150" dirty="0">
              <a:solidFill>
                <a:schemeClr val="accent4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153766" y="4529889"/>
            <a:ext cx="2038350" cy="1376910"/>
            <a:chOff x="2028825" y="5485953"/>
            <a:chExt cx="2038350" cy="1376910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25765" y="6124199"/>
              <a:ext cx="16337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/>
                <a:t>LEVEL 5</a:t>
              </a:r>
            </a:p>
            <a:p>
              <a:pPr algn="ctr"/>
              <a:endParaRPr lang="ko-KR" altLang="en-US" sz="14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939867" y="4525495"/>
            <a:ext cx="2038350" cy="629083"/>
            <a:chOff x="2028825" y="5485953"/>
            <a:chExt cx="2038350" cy="629083"/>
          </a:xfrm>
        </p:grpSpPr>
        <p:cxnSp>
          <p:nvCxnSpPr>
            <p:cNvPr id="22" name="직선 연결선 21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55635" y="5581204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101" y="5853426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100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856019" y="4525495"/>
            <a:ext cx="2038350" cy="629083"/>
            <a:chOff x="2028825" y="5485953"/>
            <a:chExt cx="2038350" cy="629083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955633" y="5581204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0099" y="5853426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1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87D472-B683-DC4C-88DE-A09B36927FC7}"/>
              </a:ext>
            </a:extLst>
          </p:cNvPr>
          <p:cNvSpPr txBox="1"/>
          <p:nvPr/>
        </p:nvSpPr>
        <p:spPr>
          <a:xfrm>
            <a:off x="193965" y="214545"/>
            <a:ext cx="362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ko-KR" altLang="en-US" sz="4000" b="1" dirty="0">
                <a:latin typeface="+mj-ea"/>
                <a:ea typeface="+mj-ea"/>
              </a:rPr>
              <a:t>큐슈 </a:t>
            </a:r>
            <a:r>
              <a:rPr lang="en-US" altLang="ko-KR" sz="4000" b="1" dirty="0">
                <a:latin typeface="+mj-ea"/>
                <a:ea typeface="+mj-ea"/>
              </a:rPr>
              <a:t>[</a:t>
            </a:r>
            <a:r>
              <a:rPr lang="ko-KR" altLang="en-US" sz="4000" b="1" dirty="0" err="1">
                <a:latin typeface="+mj-ea"/>
                <a:ea typeface="+mj-ea"/>
              </a:rPr>
              <a:t>九州</a:t>
            </a:r>
            <a:r>
              <a:rPr lang="en-US" altLang="ko-KR" sz="4000" b="1" dirty="0">
                <a:latin typeface="+mj-ea"/>
                <a:ea typeface="+mj-ea"/>
              </a:rPr>
              <a:t>]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F7C9D5F-1EF4-7948-B499-75C45249A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6" y="1600878"/>
            <a:ext cx="3683901" cy="252912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3A552263-3887-3E44-A727-A308B9BF8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83" y="1600878"/>
            <a:ext cx="2977225" cy="297722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51E44F6D-3194-064F-8A85-53DD95BCD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25" y="1600878"/>
            <a:ext cx="3431541" cy="2698562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9D757869-F85A-8747-B751-A9E2CACB52D9}"/>
              </a:ext>
            </a:extLst>
          </p:cNvPr>
          <p:cNvSpPr/>
          <p:nvPr/>
        </p:nvSpPr>
        <p:spPr>
          <a:xfrm>
            <a:off x="4304775" y="4947861"/>
            <a:ext cx="33938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>
                <a:latin typeface="Helvetica Neue" panose="02000503000000020004" pitchFamily="2" charset="0"/>
                <a:ea typeface="Apple SD Gothic Neo" panose="02000300000000000000" pitchFamily="2" charset="-127"/>
              </a:rPr>
              <a:t> </a:t>
            </a:r>
            <a:r>
              <a:rPr lang="ja-JP" altLang="en-US" sz="2800" b="1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サイバーコネクトツー</a:t>
            </a:r>
            <a:endParaRPr lang="en-US" altLang="ja-JP" sz="2800" b="1" dirty="0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2800" b="1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  </a:t>
            </a:r>
            <a:r>
              <a:rPr lang="ko-KR" altLang="en-US" sz="2800" b="1" dirty="0" err="1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사이버코네쿠토츠</a:t>
            </a:r>
            <a:r>
              <a:rPr lang="ja-JP" altLang="en-US" sz="2800" b="1">
                <a:latin typeface="Helvetica Neue" panose="02000503000000020004" pitchFamily="2" charset="0"/>
                <a:ea typeface="Apple SD Gothic Neo" panose="02000300000000000000" pitchFamily="2" charset="-127"/>
              </a:rPr>
              <a:t> </a:t>
            </a:r>
            <a:endParaRPr lang="ja-JP" altLang="en-US" sz="280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83BB5BC-4C0D-754D-9068-836CE33A7EAC}"/>
              </a:ext>
            </a:extLst>
          </p:cNvPr>
          <p:cNvSpPr/>
          <p:nvPr/>
        </p:nvSpPr>
        <p:spPr>
          <a:xfrm>
            <a:off x="8750107" y="4928523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/>
              <a:t>ガンバリオン</a:t>
            </a:r>
            <a:endParaRPr lang="en-US" altLang="ja-JP" sz="2800" b="1" dirty="0"/>
          </a:p>
          <a:p>
            <a:r>
              <a:rPr lang="ko-KR" altLang="en-US" sz="2800" b="1" dirty="0"/>
              <a:t>   </a:t>
            </a:r>
            <a:r>
              <a:rPr lang="ko-KR" altLang="en-US" sz="2800" b="1" dirty="0" err="1"/>
              <a:t>간바리온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36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08523" y="652394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1.1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056688" cy="5436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000" spc="-150">
                <a:solidFill>
                  <a:schemeClr val="accent4"/>
                </a:solidFill>
                <a:latin typeface="+mj-ea"/>
                <a:ea typeface="+mj-ea"/>
              </a:rPr>
              <a:t>일본의 기업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715978" y="1929571"/>
            <a:ext cx="412183" cy="4597400"/>
            <a:chOff x="1504491" y="1778000"/>
            <a:chExt cx="412183" cy="4597400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1714500" y="1778000"/>
              <a:ext cx="0" cy="459740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61"/>
            <p:cNvSpPr/>
            <p:nvPr/>
          </p:nvSpPr>
          <p:spPr>
            <a:xfrm>
              <a:off x="1527993" y="228592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1520159" y="332223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>
              <a:off x="1512325" y="435854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>
              <a:off x="1504491" y="539485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235618" y="2149615"/>
            <a:ext cx="5003045" cy="676566"/>
            <a:chOff x="2263852" y="2348538"/>
            <a:chExt cx="5003045" cy="676566"/>
          </a:xfrm>
        </p:grpSpPr>
        <p:sp>
          <p:nvSpPr>
            <p:cNvPr id="68" name="TextBox 67"/>
            <p:cNvSpPr txBox="1"/>
            <p:nvPr/>
          </p:nvSpPr>
          <p:spPr>
            <a:xfrm>
              <a:off x="2263852" y="2348538"/>
              <a:ext cx="3075863" cy="2403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dirty="0">
                  <a:solidFill>
                    <a:schemeClr val="accent4"/>
                  </a:solidFill>
                  <a:latin typeface="나눔고딕"/>
                  <a:ea typeface="나눔고딕"/>
                </a:rPr>
                <a:t>일본 </a:t>
              </a:r>
              <a:r>
                <a:rPr lang="ko-KR" altLang="en-US" sz="1000" dirty="0" err="1">
                  <a:solidFill>
                    <a:schemeClr val="accent4"/>
                  </a:solidFill>
                  <a:latin typeface="나눔고딕"/>
                  <a:ea typeface="나눔고딕"/>
                </a:rPr>
                <a:t>총무성</a:t>
              </a:r>
              <a:r>
                <a:rPr lang="ko-KR" altLang="en-US" sz="1000" dirty="0">
                  <a:solidFill>
                    <a:schemeClr val="accent4"/>
                  </a:solidFill>
                  <a:latin typeface="나눔고딕"/>
                  <a:ea typeface="나눔고딕"/>
                </a:rPr>
                <a:t> 및 경제산업성 </a:t>
              </a:r>
              <a:r>
                <a:rPr lang="en-US" altLang="ko-KR" sz="1000" dirty="0">
                  <a:solidFill>
                    <a:schemeClr val="accent4"/>
                  </a:solidFill>
                  <a:latin typeface="나눔고딕"/>
                  <a:ea typeface="나눔고딕"/>
                </a:rPr>
                <a:t>/</a:t>
              </a:r>
              <a:r>
                <a:rPr lang="ko-KR" altLang="en-US" sz="1000" dirty="0">
                  <a:solidFill>
                    <a:schemeClr val="accent4"/>
                  </a:solidFill>
                  <a:latin typeface="나눔고딕"/>
                  <a:ea typeface="나눔고딕"/>
                </a:rPr>
                <a:t> </a:t>
              </a:r>
              <a:r>
                <a:rPr lang="en-US" altLang="ko-KR" sz="1000" dirty="0">
                  <a:solidFill>
                    <a:schemeClr val="accent4"/>
                  </a:solidFill>
                  <a:latin typeface="나눔고딕"/>
                  <a:ea typeface="나눔고딕"/>
                </a:rPr>
                <a:t>KOSIS 2021</a:t>
              </a:r>
              <a:r>
                <a:rPr lang="ko-KR" altLang="en-US" sz="1000" dirty="0">
                  <a:solidFill>
                    <a:schemeClr val="accent4"/>
                  </a:solidFill>
                  <a:latin typeface="나눔고딕"/>
                  <a:ea typeface="나눔고딕"/>
                </a:rPr>
                <a:t>년 조사결과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9252" y="2624994"/>
              <a:ext cx="497764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법인 기업의 수는 일본</a:t>
              </a:r>
              <a:r>
                <a:rPr lang="en-US" altLang="ko-KR" sz="2000" b="1" i="1" u="sng" dirty="0">
                  <a:solidFill>
                    <a:schemeClr val="accent2"/>
                  </a:solidFill>
                  <a:latin typeface="나눔고딕"/>
                  <a:ea typeface="나눔고딕"/>
                </a:rPr>
                <a:t>171</a:t>
              </a:r>
              <a:r>
                <a:rPr lang="ko-KR" altLang="en-US" sz="2000" b="1" i="1" u="sng" dirty="0">
                  <a:solidFill>
                    <a:schemeClr val="accent2"/>
                  </a:solidFill>
                  <a:latin typeface="나눔고딕"/>
                  <a:ea typeface="나눔고딕"/>
                </a:rPr>
                <a:t>만사</a:t>
              </a:r>
              <a:r>
                <a:rPr lang="en-US" altLang="ko-KR" sz="2000" dirty="0">
                  <a:solidFill>
                    <a:schemeClr val="dk1"/>
                  </a:solidFill>
                  <a:latin typeface="나눔고딕"/>
                  <a:ea typeface="나눔고딕"/>
                </a:rPr>
                <a:t>,</a:t>
              </a:r>
              <a:r>
                <a:rPr lang="ko-KR" altLang="en-US" sz="2000" dirty="0">
                  <a:solidFill>
                    <a:schemeClr val="dk1"/>
                  </a:solidFill>
                  <a:latin typeface="나눔고딕"/>
                  <a:ea typeface="나눔고딕"/>
                </a:rPr>
                <a:t> 한국 </a:t>
              </a:r>
              <a:r>
                <a:rPr lang="en-US" altLang="ko-KR" sz="2000" b="1" i="1" u="sng" dirty="0">
                  <a:solidFill>
                    <a:schemeClr val="accent2"/>
                  </a:solidFill>
                  <a:latin typeface="나눔고딕"/>
                  <a:ea typeface="나눔고딕"/>
                </a:rPr>
                <a:t>70</a:t>
              </a:r>
              <a:r>
                <a:rPr lang="ko-KR" altLang="en-US" sz="2000" b="1" i="1" u="sng" dirty="0">
                  <a:solidFill>
                    <a:schemeClr val="accent2"/>
                  </a:solidFill>
                  <a:latin typeface="나눔고딕"/>
                  <a:ea typeface="나눔고딕"/>
                </a:rPr>
                <a:t>만사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289246" y="3462381"/>
            <a:ext cx="642195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solidFill>
                  <a:schemeClr val="accent4"/>
                </a:solidFill>
                <a:latin typeface="나눔고딕"/>
                <a:ea typeface="나눔고딕"/>
              </a:rPr>
              <a:t>종업원 수는 </a:t>
            </a:r>
            <a:r>
              <a:rPr lang="en-US" altLang="ko-KR" sz="2000" b="1" i="1" u="sng" dirty="0">
                <a:solidFill>
                  <a:schemeClr val="accent2"/>
                </a:solidFill>
                <a:latin typeface="나눔고딕"/>
                <a:ea typeface="나눔고딕"/>
              </a:rPr>
              <a:t>3775</a:t>
            </a:r>
            <a:r>
              <a:rPr lang="ko-KR" altLang="en-US" sz="2000" b="1" i="1" u="sng" dirty="0">
                <a:solidFill>
                  <a:schemeClr val="accent2"/>
                </a:solidFill>
                <a:latin typeface="나눔고딕"/>
                <a:ea typeface="나눔고딕"/>
              </a:rPr>
              <a:t>만 </a:t>
            </a:r>
            <a:r>
              <a:rPr lang="en-US" altLang="ko-KR" sz="2000" b="1" i="1" u="sng" dirty="0">
                <a:solidFill>
                  <a:schemeClr val="accent2"/>
                </a:solidFill>
                <a:latin typeface="나눔고딕"/>
                <a:ea typeface="나눔고딕"/>
              </a:rPr>
              <a:t>7500</a:t>
            </a:r>
            <a:r>
              <a:rPr lang="ko-KR" altLang="en-US" sz="2000" b="1" i="1" u="sng" dirty="0">
                <a:solidFill>
                  <a:schemeClr val="accent2"/>
                </a:solidFill>
                <a:latin typeface="나눔고딕"/>
                <a:ea typeface="나눔고딕"/>
              </a:rPr>
              <a:t>명</a:t>
            </a:r>
            <a:r>
              <a:rPr lang="en-US" altLang="ko-KR" sz="2000" dirty="0">
                <a:solidFill>
                  <a:schemeClr val="accent4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dirty="0">
                <a:solidFill>
                  <a:schemeClr val="accent4"/>
                </a:solidFill>
                <a:latin typeface="나눔고딕"/>
                <a:ea typeface="나눔고딕"/>
              </a:rPr>
              <a:t> </a:t>
            </a:r>
            <a:r>
              <a:rPr lang="en-US" altLang="ko-KR" sz="2000" dirty="0">
                <a:solidFill>
                  <a:schemeClr val="accent4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dirty="0">
                <a:solidFill>
                  <a:schemeClr val="accent4"/>
                </a:solidFill>
                <a:latin typeface="나눔고딕"/>
                <a:ea typeface="나눔고딕"/>
              </a:rPr>
              <a:t>사당 평균 </a:t>
            </a:r>
            <a:r>
              <a:rPr lang="en-US" altLang="ko-KR" sz="2000" b="1" i="1" u="sng" dirty="0">
                <a:solidFill>
                  <a:schemeClr val="accent2"/>
                </a:solidFill>
                <a:latin typeface="나눔고딕"/>
                <a:ea typeface="나눔고딕"/>
              </a:rPr>
              <a:t>21.59</a:t>
            </a:r>
            <a:r>
              <a:rPr lang="ko-KR" altLang="en-US" sz="2000" b="1" i="1" u="sng" dirty="0">
                <a:solidFill>
                  <a:schemeClr val="accent2"/>
                </a:solidFill>
                <a:latin typeface="나눔고딕"/>
                <a:ea typeface="나눔고딕"/>
              </a:rPr>
              <a:t>명</a:t>
            </a:r>
            <a:r>
              <a:rPr lang="ko-KR" altLang="en-US" sz="2000" dirty="0">
                <a:solidFill>
                  <a:schemeClr val="accent4"/>
                </a:solidFill>
                <a:latin typeface="나눔고딕"/>
                <a:ea typeface="나눔고딕"/>
              </a:rPr>
              <a:t>이 근무</a:t>
            </a:r>
          </a:p>
        </p:txBody>
      </p:sp>
      <p:grpSp>
        <p:nvGrpSpPr>
          <p:cNvPr id="72" name="그룹 71"/>
          <p:cNvGrpSpPr/>
          <p:nvPr/>
        </p:nvGrpSpPr>
        <p:grpSpPr>
          <a:xfrm>
            <a:off x="2235618" y="4228271"/>
            <a:ext cx="9315119" cy="676566"/>
            <a:chOff x="2263852" y="2348538"/>
            <a:chExt cx="9315119" cy="676566"/>
          </a:xfrm>
        </p:grpSpPr>
        <p:sp>
          <p:nvSpPr>
            <p:cNvPr id="73" name="TextBox 72"/>
            <p:cNvSpPr txBox="1"/>
            <p:nvPr/>
          </p:nvSpPr>
          <p:spPr>
            <a:xfrm>
              <a:off x="2263852" y="2348538"/>
              <a:ext cx="1513763" cy="2388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accent4"/>
                  </a:solidFill>
                  <a:latin typeface="나눔고딕"/>
                  <a:ea typeface="나눔고딕"/>
                </a:rPr>
                <a:t>이들이 근무하는 기업 중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9248" y="2624994"/>
              <a:ext cx="928972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10</a:t>
              </a: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명 이상이 근무하는 기업은 </a:t>
              </a:r>
              <a:r>
                <a:rPr lang="en-US" altLang="ko-KR" sz="2000" b="1" i="1" u="sng" dirty="0">
                  <a:solidFill>
                    <a:schemeClr val="accent2"/>
                  </a:solidFill>
                  <a:latin typeface="나눔고딕"/>
                  <a:ea typeface="나눔고딕"/>
                </a:rPr>
                <a:t>42</a:t>
              </a:r>
              <a:r>
                <a:rPr lang="ko-KR" altLang="en-US" sz="2000" b="1" i="1" u="sng" dirty="0">
                  <a:solidFill>
                    <a:schemeClr val="accent2"/>
                  </a:solidFill>
                  <a:latin typeface="나눔고딕"/>
                  <a:ea typeface="나눔고딕"/>
                </a:rPr>
                <a:t>만</a:t>
              </a:r>
              <a:r>
                <a:rPr lang="en-US" altLang="ko-KR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,</a:t>
              </a: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 기업 중 </a:t>
              </a:r>
              <a:r>
                <a:rPr lang="en-US" altLang="ko-KR" sz="2000" b="1" i="1" u="sng" dirty="0">
                  <a:solidFill>
                    <a:schemeClr val="accent2"/>
                  </a:solidFill>
                  <a:latin typeface="나눔고딕"/>
                  <a:ea typeface="나눔고딕"/>
                </a:rPr>
                <a:t>75%</a:t>
              </a: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가 </a:t>
              </a:r>
              <a:r>
                <a:rPr lang="en-US" altLang="ko-KR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10</a:t>
              </a: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명 이하의 종업원으로 운영됨</a:t>
              </a:r>
              <a:endParaRPr lang="en-US" altLang="ko-KR" sz="2000" dirty="0">
                <a:solidFill>
                  <a:schemeClr val="accent4"/>
                </a:solidFill>
                <a:latin typeface="나눔고딕"/>
                <a:ea typeface="나눔고딕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2261014" y="5264581"/>
            <a:ext cx="8845437" cy="676566"/>
            <a:chOff x="2263852" y="2348538"/>
            <a:chExt cx="8845437" cy="676566"/>
          </a:xfrm>
        </p:grpSpPr>
        <p:sp>
          <p:nvSpPr>
            <p:cNvPr id="76" name="TextBox 75"/>
            <p:cNvSpPr txBox="1"/>
            <p:nvPr/>
          </p:nvSpPr>
          <p:spPr>
            <a:xfrm>
              <a:off x="2263852" y="2348538"/>
              <a:ext cx="999413" cy="238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>
                  <a:solidFill>
                    <a:schemeClr val="accent4"/>
                  </a:solidFill>
                  <a:latin typeface="나눔고딕"/>
                  <a:ea typeface="나눔고딕"/>
                </a:rPr>
                <a:t>아마 그 이유는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89246" y="2624994"/>
              <a:ext cx="882004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4</a:t>
              </a: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차 산업 시대와 더불어 </a:t>
              </a:r>
              <a:r>
                <a:rPr lang="en-US" altLang="ko-KR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1</a:t>
              </a: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인 법인회사</a:t>
              </a:r>
              <a:r>
                <a:rPr lang="en-US" altLang="ko-KR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,</a:t>
              </a:r>
              <a:r>
                <a:rPr lang="ko-KR" altLang="en-US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 스타트업 기업이 증가했기 때문이라 추정</a:t>
              </a:r>
              <a:r>
                <a:rPr lang="en-US" altLang="ko-KR" sz="2000" dirty="0">
                  <a:solidFill>
                    <a:schemeClr val="accent4"/>
                  </a:solidFill>
                  <a:latin typeface="나눔고딕"/>
                  <a:ea typeface="나눔고딕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9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-12975"/>
            <a:ext cx="12192000" cy="1130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-2521608" y="2592739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400" spc="-150" dirty="0">
              <a:solidFill>
                <a:schemeClr val="accent4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107941" y="4620746"/>
            <a:ext cx="2038350" cy="629083"/>
            <a:chOff x="2028825" y="5485953"/>
            <a:chExt cx="2038350" cy="629083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955635" y="5581204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00100" y="5853426"/>
              <a:ext cx="184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1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939867" y="4525495"/>
            <a:ext cx="2046761" cy="1357135"/>
            <a:chOff x="2028825" y="5485953"/>
            <a:chExt cx="2046761" cy="1357135"/>
          </a:xfrm>
        </p:grpSpPr>
        <p:cxnSp>
          <p:nvCxnSpPr>
            <p:cNvPr id="22" name="직선 연결선 21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55635" y="5581204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94329" y="5888981"/>
              <a:ext cx="17812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" altLang="ko-KR" sz="2800" b="1" dirty="0"/>
                <a:t>CAPCOM</a:t>
              </a:r>
              <a:endParaRPr lang="en" altLang="ko-KR" sz="2800" dirty="0"/>
            </a:p>
            <a:p>
              <a:pPr algn="ctr"/>
              <a:r>
                <a:rPr lang="ko-KR" altLang="en-US" sz="2800" b="1" dirty="0" err="1"/>
                <a:t>캡콤</a:t>
              </a:r>
              <a:endParaRPr lang="ko-KR" altLang="en-US" sz="2800" b="1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856019" y="4525495"/>
            <a:ext cx="2038350" cy="1321580"/>
            <a:chOff x="2028825" y="5485953"/>
            <a:chExt cx="2038350" cy="1321580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955635" y="5581204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65248" y="5853426"/>
              <a:ext cx="125444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/>
                <a:t>O Two</a:t>
              </a:r>
            </a:p>
            <a:p>
              <a:pPr algn="ctr"/>
              <a:r>
                <a:rPr lang="ko-KR" altLang="en-US" sz="2800" b="1" dirty="0" err="1"/>
                <a:t>오투</a:t>
              </a:r>
              <a:endParaRPr lang="ko-KR" altLang="en-US" sz="2800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87D472-B683-DC4C-88DE-A09B36927FC7}"/>
              </a:ext>
            </a:extLst>
          </p:cNvPr>
          <p:cNvSpPr txBox="1"/>
          <p:nvPr/>
        </p:nvSpPr>
        <p:spPr>
          <a:xfrm>
            <a:off x="217877" y="255758"/>
            <a:ext cx="36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/>
              <a:t>칸사이</a:t>
            </a:r>
            <a:r>
              <a:rPr lang="en-US" altLang="ko-KR" sz="3600" b="1" dirty="0"/>
              <a:t>[</a:t>
            </a:r>
            <a:r>
              <a:rPr lang="ko-KR" altLang="en-US" sz="3600" b="1" dirty="0" err="1"/>
              <a:t>関西</a:t>
            </a:r>
            <a:r>
              <a:rPr lang="en-US" altLang="ko-KR" b="1" dirty="0"/>
              <a:t>]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FD1AAE-CAFF-DB46-9789-1DC3B5486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1" y="1533520"/>
            <a:ext cx="2770314" cy="277031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C054E5-4A94-6143-A1F6-1936B2FD9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93" y="2069204"/>
            <a:ext cx="3603497" cy="21508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5AD26D0-BFDE-F843-8F15-700D8C144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37" y="2069204"/>
            <a:ext cx="4220847" cy="20066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2E71789-D0E9-8947-9FB3-3A7AE2873A2E}"/>
              </a:ext>
            </a:extLst>
          </p:cNvPr>
          <p:cNvSpPr/>
          <p:nvPr/>
        </p:nvSpPr>
        <p:spPr>
          <a:xfrm>
            <a:off x="1158130" y="5023672"/>
            <a:ext cx="17427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ko-KR" sz="2800" b="1" dirty="0">
                <a:latin typeface="Helvetica Neue" panose="02000503000000020004" pitchFamily="2" charset="0"/>
              </a:rPr>
              <a:t>Nintendo</a:t>
            </a:r>
          </a:p>
          <a:p>
            <a:r>
              <a:rPr lang="ko-KR" altLang="en-US" sz="2800" b="1" dirty="0">
                <a:latin typeface="+mn-ea"/>
              </a:rPr>
              <a:t>  닌텐도</a:t>
            </a:r>
            <a:r>
              <a:rPr lang="en" altLang="ko-KR" sz="2800" b="1" dirty="0">
                <a:latin typeface="+mn-ea"/>
              </a:rPr>
              <a:t> </a:t>
            </a:r>
            <a:endParaRPr lang="en" altLang="ko-KR" sz="2800" b="1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29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-12975"/>
            <a:ext cx="12192000" cy="1130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-2521608" y="2592739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600" y="15811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400" spc="-150" dirty="0">
              <a:solidFill>
                <a:schemeClr val="accent4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153766" y="4529889"/>
            <a:ext cx="2038350" cy="629083"/>
            <a:chOff x="2028825" y="5485953"/>
            <a:chExt cx="2038350" cy="629083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955635" y="5581204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00101" y="5853426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1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939867" y="4525495"/>
            <a:ext cx="2038350" cy="782971"/>
            <a:chOff x="2028825" y="5485953"/>
            <a:chExt cx="2038350" cy="782971"/>
          </a:xfrm>
        </p:grpSpPr>
        <p:cxnSp>
          <p:nvCxnSpPr>
            <p:cNvPr id="22" name="직선 연결선 21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07736" y="5961147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00101" y="5853426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100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8856019" y="4525495"/>
            <a:ext cx="2038350" cy="629083"/>
            <a:chOff x="2028825" y="5485953"/>
            <a:chExt cx="2038350" cy="629083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2028825" y="5485953"/>
              <a:ext cx="20383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955635" y="5581204"/>
              <a:ext cx="184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00101" y="5853426"/>
              <a:ext cx="1847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11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87D472-B683-DC4C-88DE-A09B36927FC7}"/>
              </a:ext>
            </a:extLst>
          </p:cNvPr>
          <p:cNvSpPr txBox="1"/>
          <p:nvPr/>
        </p:nvSpPr>
        <p:spPr>
          <a:xfrm>
            <a:off x="217877" y="255758"/>
            <a:ext cx="362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/>
              <a:t>칸사이</a:t>
            </a:r>
            <a:r>
              <a:rPr lang="en-US" altLang="ko-KR" sz="3600" b="1" dirty="0"/>
              <a:t>[</a:t>
            </a:r>
            <a:r>
              <a:rPr lang="ko-KR" altLang="en-US" sz="3600" b="1" dirty="0" err="1"/>
              <a:t>関西</a:t>
            </a:r>
            <a:r>
              <a:rPr lang="en-US" altLang="ko-KR" b="1" dirty="0"/>
              <a:t>]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FD1AAE-CAFF-DB46-9789-1DC3B5486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771" y="1790444"/>
            <a:ext cx="2982892" cy="24296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8C054E5-4A94-6143-A1F6-1936B2FD9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840" y="1959268"/>
            <a:ext cx="2922077" cy="236103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5AD26D0-BFDE-F843-8F15-700D8C144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9885" y="2069203"/>
            <a:ext cx="3719551" cy="215085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29BB061-AB57-8244-81B3-CA654447C97C}"/>
              </a:ext>
            </a:extLst>
          </p:cNvPr>
          <p:cNvSpPr/>
          <p:nvPr/>
        </p:nvSpPr>
        <p:spPr>
          <a:xfrm>
            <a:off x="756771" y="4839107"/>
            <a:ext cx="34163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スクェアエニックス</a:t>
            </a:r>
            <a:endParaRPr lang="en-US" altLang="ja-JP" sz="2800" b="1" dirty="0">
              <a:solidFill>
                <a:srgbClr val="5F5E42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  <a:p>
            <a:r>
              <a:rPr lang="ko-KR" altLang="en-US" sz="2800" b="1" dirty="0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   </a:t>
            </a:r>
            <a:r>
              <a:rPr lang="ko-KR" altLang="en-US" sz="2800" b="1" dirty="0" err="1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스퀘아에니쿠스</a:t>
            </a:r>
            <a:endParaRPr lang="ko-KR" altLang="en-US" sz="28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F401279-BB12-CF40-9162-1893EF2DD934}"/>
              </a:ext>
            </a:extLst>
          </p:cNvPr>
          <p:cNvSpPr/>
          <p:nvPr/>
        </p:nvSpPr>
        <p:spPr>
          <a:xfrm>
            <a:off x="4858863" y="4892968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バンダイナムコ</a:t>
            </a:r>
            <a:endParaRPr lang="en-US" altLang="ja-JP" sz="2800" b="1" dirty="0">
              <a:solidFill>
                <a:srgbClr val="5F5E42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  <a:p>
            <a:r>
              <a:rPr lang="ko-KR" altLang="en-US" sz="2800" b="1" dirty="0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   </a:t>
            </a:r>
            <a:r>
              <a:rPr lang="ko-KR" altLang="en-US" sz="2800" b="1" dirty="0" err="1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반다이남코</a:t>
            </a:r>
            <a:endParaRPr lang="ko-KR" altLang="en-US" sz="28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743974C-5F5A-C94F-9716-1039D6278126}"/>
              </a:ext>
            </a:extLst>
          </p:cNvPr>
          <p:cNvSpPr/>
          <p:nvPr/>
        </p:nvSpPr>
        <p:spPr>
          <a:xfrm>
            <a:off x="8570572" y="4949746"/>
            <a:ext cx="269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コーエーテクモ</a:t>
            </a:r>
            <a:endParaRPr lang="en-US" altLang="ja-JP" sz="2800" b="1" dirty="0">
              <a:solidFill>
                <a:srgbClr val="5F5E42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  <a:p>
            <a:r>
              <a:rPr lang="ko-KR" altLang="en-US" sz="2800" b="1" dirty="0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  </a:t>
            </a:r>
            <a:r>
              <a:rPr lang="ko-KR" altLang="en-US" sz="2800" b="1" dirty="0" err="1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코에테쿠모</a:t>
            </a:r>
            <a:r>
              <a:rPr lang="ko-KR" altLang="en-US" sz="2800" b="1" dirty="0">
                <a:solidFill>
                  <a:srgbClr val="5F5E4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 </a:t>
            </a:r>
            <a:endParaRPr lang="en-US" altLang="ko-KR" sz="2800" b="1" dirty="0">
              <a:solidFill>
                <a:srgbClr val="5F5E42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1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3464" y="3541759"/>
            <a:ext cx="3907736" cy="769441"/>
            <a:chOff x="510077" y="2691080"/>
            <a:chExt cx="3907736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10077" y="2691080"/>
              <a:ext cx="30476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규모와 소개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2326" y="2691080"/>
              <a:ext cx="31854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\</a:t>
              </a:r>
              <a:r>
                <a: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규모와 소개</a:t>
              </a:r>
              <a:endParaRPr lang="en-US" altLang="ko-KR" sz="4400" b="1" spc="-150" dirty="0">
                <a:solidFill>
                  <a:schemeClr val="tx1">
                    <a:lumMod val="20000"/>
                    <a:lumOff val="80000"/>
                    <a:alpha val="1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7769" y="221126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Part 2.</a:t>
            </a:r>
            <a:endParaRPr lang="ko-KR" altLang="en-US" sz="8000" b="1" spc="-150" dirty="0">
              <a:solidFill>
                <a:schemeClr val="accent2">
                  <a:lumMod val="60000"/>
                  <a:lumOff val="40000"/>
                  <a:alpha val="70000"/>
                </a:schemeClr>
              </a:solidFill>
              <a:latin typeface="+mj-lt"/>
              <a:ea typeface="THE명품고딕L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35000" y="3429236"/>
            <a:ext cx="50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1440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19233" y="-166756"/>
            <a:ext cx="12192000" cy="1156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" name="직선 연결선 1"/>
          <p:cNvCxnSpPr/>
          <p:nvPr/>
        </p:nvCxnSpPr>
        <p:spPr>
          <a:xfrm>
            <a:off x="139700" y="-333163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6249" y="119300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Nintendo</a:t>
            </a:r>
            <a:r>
              <a:rPr lang="ko-KR" altLang="en-US" sz="3200" b="1" dirty="0">
                <a:solidFill>
                  <a:schemeClr val="accent4"/>
                </a:solidFill>
              </a:rPr>
              <a:t> 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7763958" y="8569456"/>
            <a:ext cx="3300656" cy="615010"/>
            <a:chOff x="2263852" y="2348538"/>
            <a:chExt cx="3300656" cy="615010"/>
          </a:xfrm>
        </p:grpSpPr>
        <p:sp>
          <p:nvSpPr>
            <p:cNvPr id="68" name="TextBox 67"/>
            <p:cNvSpPr txBox="1"/>
            <p:nvPr/>
          </p:nvSpPr>
          <p:spPr>
            <a:xfrm>
              <a:off x="2263852" y="2348538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accent4"/>
                  </a:solidFill>
                </a:rPr>
                <a:t>2011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9252" y="2624994"/>
              <a:ext cx="3275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Lorem Ipsum is simply dummy text</a:t>
              </a:r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6347027" y="9153417"/>
            <a:ext cx="3452941" cy="615010"/>
            <a:chOff x="2263852" y="2348538"/>
            <a:chExt cx="3452941" cy="615010"/>
          </a:xfrm>
        </p:grpSpPr>
        <p:sp>
          <p:nvSpPr>
            <p:cNvPr id="73" name="TextBox 72"/>
            <p:cNvSpPr txBox="1"/>
            <p:nvPr/>
          </p:nvSpPr>
          <p:spPr>
            <a:xfrm>
              <a:off x="2263852" y="2348538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accent4"/>
                  </a:solidFill>
                </a:rPr>
                <a:t>2013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9252" y="2624994"/>
              <a:ext cx="3427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Lorem Ipsum is simply dummy text </a:t>
              </a:r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2133600" y="8569456"/>
            <a:ext cx="3275256" cy="615010"/>
            <a:chOff x="2289252" y="2348538"/>
            <a:chExt cx="3275256" cy="615010"/>
          </a:xfrm>
        </p:grpSpPr>
        <p:sp>
          <p:nvSpPr>
            <p:cNvPr id="28" name="TextBox 27"/>
            <p:cNvSpPr txBox="1"/>
            <p:nvPr/>
          </p:nvSpPr>
          <p:spPr>
            <a:xfrm>
              <a:off x="4884297" y="234853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accent4"/>
                  </a:solidFill>
                </a:rPr>
                <a:t>2012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9252" y="2624994"/>
              <a:ext cx="32752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4"/>
                  </a:solidFill>
                </a:rPr>
                <a:t>Lorem Ipsum is simply dummy text</a:t>
              </a:r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289252" y="8707684"/>
            <a:ext cx="3427541" cy="615010"/>
            <a:chOff x="2175928" y="2348538"/>
            <a:chExt cx="3427541" cy="615010"/>
          </a:xfrm>
        </p:grpSpPr>
        <p:sp>
          <p:nvSpPr>
            <p:cNvPr id="31" name="TextBox 30"/>
            <p:cNvSpPr txBox="1"/>
            <p:nvPr/>
          </p:nvSpPr>
          <p:spPr>
            <a:xfrm>
              <a:off x="4892311" y="2348538"/>
              <a:ext cx="668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accent4"/>
                  </a:solidFill>
                </a:rPr>
                <a:t>2014</a:t>
              </a:r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75928" y="2624994"/>
              <a:ext cx="3427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accent4"/>
                  </a:solidFill>
                </a:rPr>
                <a:t>Lorem Ipsum is simply dummy text </a:t>
              </a:r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DC5F4F82-39D4-3A4F-AD9E-6B0B44318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3" y="1246052"/>
            <a:ext cx="5277082" cy="270593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A73DEEA-9BB8-194C-B75F-506326039EB4}"/>
              </a:ext>
            </a:extLst>
          </p:cNvPr>
          <p:cNvSpPr/>
          <p:nvPr/>
        </p:nvSpPr>
        <p:spPr>
          <a:xfrm>
            <a:off x="5716793" y="1266588"/>
            <a:ext cx="6258958" cy="270593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C246D8-D537-FF44-BA7F-767D2E44D88F}"/>
              </a:ext>
            </a:extLst>
          </p:cNvPr>
          <p:cNvSpPr/>
          <p:nvPr/>
        </p:nvSpPr>
        <p:spPr>
          <a:xfrm>
            <a:off x="591003" y="4238335"/>
            <a:ext cx="5277082" cy="196471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C594704-A055-1040-8185-D58F8137E464}"/>
              </a:ext>
            </a:extLst>
          </p:cNvPr>
          <p:cNvSpPr/>
          <p:nvPr/>
        </p:nvSpPr>
        <p:spPr>
          <a:xfrm>
            <a:off x="6323915" y="1274849"/>
            <a:ext cx="5277082" cy="4928204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215807C-BD92-0A48-B963-459688C4F71E}"/>
              </a:ext>
            </a:extLst>
          </p:cNvPr>
          <p:cNvSpPr/>
          <p:nvPr/>
        </p:nvSpPr>
        <p:spPr>
          <a:xfrm>
            <a:off x="955022" y="452652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b="1" dirty="0">
                <a:solidFill>
                  <a:srgbClr val="000000"/>
                </a:solidFill>
                <a:latin typeface="-apple-system"/>
              </a:rPr>
              <a:t>2018.06~ </a:t>
            </a:r>
            <a:r>
              <a:rPr lang="ko-KR" altLang="en-US" sz="2000" b="1" dirty="0">
                <a:solidFill>
                  <a:srgbClr val="000000"/>
                </a:solidFill>
                <a:latin typeface="-apple-system"/>
              </a:rPr>
              <a:t>닌텐도 </a:t>
            </a:r>
            <a:r>
              <a:rPr lang="en" altLang="ko-KR" sz="2000" b="1" dirty="0">
                <a:solidFill>
                  <a:srgbClr val="000000"/>
                </a:solidFill>
                <a:latin typeface="-apple-system"/>
              </a:rPr>
              <a:t>Nintendo </a:t>
            </a:r>
            <a:r>
              <a:rPr lang="ko-KR" altLang="en-US" sz="2000" b="1" dirty="0">
                <a:solidFill>
                  <a:srgbClr val="000000"/>
                </a:solidFill>
                <a:latin typeface="-apple-system"/>
              </a:rPr>
              <a:t>대표이사 사장</a:t>
            </a:r>
            <a:endParaRPr lang="en-US" altLang="ko-KR" sz="2000" b="1" dirty="0">
              <a:solidFill>
                <a:srgbClr val="000000"/>
              </a:solidFill>
              <a:latin typeface="-apple-system"/>
            </a:endParaRPr>
          </a:p>
          <a:p>
            <a:r>
              <a:rPr lang="en-US" altLang="ko-KR" sz="2000" b="1" dirty="0">
                <a:solidFill>
                  <a:srgbClr val="000000"/>
                </a:solidFill>
                <a:latin typeface="-apple-system"/>
              </a:rPr>
              <a:t>2016 </a:t>
            </a:r>
            <a:r>
              <a:rPr lang="ko-KR" altLang="en-US" sz="2000" b="1" dirty="0">
                <a:solidFill>
                  <a:srgbClr val="000000"/>
                </a:solidFill>
                <a:latin typeface="-apple-system"/>
              </a:rPr>
              <a:t>닌텐도 </a:t>
            </a:r>
            <a:r>
              <a:rPr lang="en" altLang="ko-KR" sz="2000" b="1" dirty="0">
                <a:solidFill>
                  <a:srgbClr val="000000"/>
                </a:solidFill>
                <a:latin typeface="-apple-system"/>
              </a:rPr>
              <a:t>Nintendo </a:t>
            </a:r>
            <a:r>
              <a:rPr lang="ko-KR" altLang="en-US" sz="2000" b="1" dirty="0">
                <a:solidFill>
                  <a:srgbClr val="000000"/>
                </a:solidFill>
                <a:latin typeface="-apple-system"/>
              </a:rPr>
              <a:t>상무</a:t>
            </a:r>
            <a:endParaRPr lang="en-US" altLang="ko-KR" sz="2000" b="1" dirty="0">
              <a:solidFill>
                <a:srgbClr val="000000"/>
              </a:solidFill>
              <a:latin typeface="-apple-system"/>
            </a:endParaRPr>
          </a:p>
          <a:p>
            <a:r>
              <a:rPr lang="en-US" altLang="ko-KR" sz="2000" b="1" dirty="0">
                <a:solidFill>
                  <a:srgbClr val="000000"/>
                </a:solidFill>
                <a:latin typeface="-apple-system"/>
              </a:rPr>
              <a:t>2015 </a:t>
            </a:r>
            <a:r>
              <a:rPr lang="ko-KR" altLang="en-US" sz="2000" b="1" dirty="0">
                <a:solidFill>
                  <a:srgbClr val="000000"/>
                </a:solidFill>
                <a:latin typeface="-apple-system"/>
              </a:rPr>
              <a:t>닌텐도 </a:t>
            </a:r>
            <a:r>
              <a:rPr lang="en" altLang="ko-KR" sz="2000" b="1" dirty="0">
                <a:solidFill>
                  <a:srgbClr val="000000"/>
                </a:solidFill>
                <a:latin typeface="-apple-system"/>
              </a:rPr>
              <a:t>Nintendo </a:t>
            </a:r>
            <a:r>
              <a:rPr lang="ko-KR" altLang="en-US" sz="2000" b="1" dirty="0">
                <a:solidFill>
                  <a:srgbClr val="000000"/>
                </a:solidFill>
                <a:latin typeface="-apple-system"/>
              </a:rPr>
              <a:t>경영기획실장</a:t>
            </a:r>
            <a:endParaRPr lang="en-US" altLang="ko-KR" sz="2000" b="1" dirty="0">
              <a:solidFill>
                <a:srgbClr val="000000"/>
              </a:solidFill>
              <a:latin typeface="-apple-system"/>
            </a:endParaRPr>
          </a:p>
          <a:p>
            <a:r>
              <a:rPr lang="en-US" altLang="ko-KR" sz="2000" b="1" dirty="0">
                <a:solidFill>
                  <a:srgbClr val="000000"/>
                </a:solidFill>
                <a:latin typeface="-apple-system"/>
              </a:rPr>
              <a:t>1994 </a:t>
            </a:r>
            <a:r>
              <a:rPr lang="ko-KR" altLang="en-US" sz="2000" b="1" dirty="0">
                <a:solidFill>
                  <a:srgbClr val="000000"/>
                </a:solidFill>
                <a:latin typeface="-apple-system"/>
              </a:rPr>
              <a:t>닌텐도 </a:t>
            </a:r>
            <a:r>
              <a:rPr lang="en" altLang="ko-KR" sz="2100" b="1" dirty="0">
                <a:solidFill>
                  <a:srgbClr val="000000"/>
                </a:solidFill>
                <a:latin typeface="-apple-system"/>
              </a:rPr>
              <a:t>Nintendo</a:t>
            </a:r>
          </a:p>
          <a:p>
            <a:br>
              <a:rPr lang="en" altLang="ko-KR" sz="2000" b="1" dirty="0"/>
            </a:br>
            <a:endParaRPr lang="ko-KR" alt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8E255-AF40-E94A-87F5-5476262B378B}"/>
              </a:ext>
            </a:extLst>
          </p:cNvPr>
          <p:cNvSpPr txBox="1"/>
          <p:nvPr/>
        </p:nvSpPr>
        <p:spPr>
          <a:xfrm>
            <a:off x="857691" y="1395633"/>
            <a:ext cx="28631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500" b="1" dirty="0" err="1"/>
              <a:t>후루카와</a:t>
            </a:r>
            <a:r>
              <a:rPr kumimoji="1" lang="ko-KR" altLang="en-US" sz="2500" b="1" dirty="0"/>
              <a:t> </a:t>
            </a:r>
            <a:r>
              <a:rPr kumimoji="1" lang="ko-KR" altLang="en-US" sz="2500" b="1" dirty="0" err="1"/>
              <a:t>슌타로</a:t>
            </a:r>
            <a:endParaRPr kumimoji="1" lang="ko-KR" altLang="en-US" sz="2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E5089B-AE09-A845-8BFC-7257C7CDAD77}"/>
              </a:ext>
            </a:extLst>
          </p:cNvPr>
          <p:cNvSpPr txBox="1"/>
          <p:nvPr/>
        </p:nvSpPr>
        <p:spPr>
          <a:xfrm>
            <a:off x="9814010" y="5593817"/>
            <a:ext cx="191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601-8501, </a:t>
            </a:r>
            <a:r>
              <a:rPr lang="ko-KR" altLang="en-US" dirty="0"/>
              <a:t>교토</a:t>
            </a:r>
            <a:endParaRPr kumimoji="1"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DD53472-7394-C540-BCE7-6A5E4FAA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74" y="3591669"/>
            <a:ext cx="3232936" cy="235814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488E99-1E72-D845-B454-A9ADA47EA30D}"/>
              </a:ext>
            </a:extLst>
          </p:cNvPr>
          <p:cNvSpPr/>
          <p:nvPr/>
        </p:nvSpPr>
        <p:spPr>
          <a:xfrm>
            <a:off x="6475207" y="145975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세계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3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대 콘솔 브랜드</a:t>
            </a:r>
            <a:endParaRPr lang="en-US" altLang="ko-KR" sz="2200" b="1" dirty="0">
              <a:solidFill>
                <a:srgbClr val="000000"/>
              </a:solidFill>
              <a:latin typeface="-apple-system"/>
            </a:endParaRPr>
          </a:p>
          <a:p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매출액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: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  <a:latin typeface="-apple-system"/>
              </a:rPr>
              <a:t>조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3,085</a:t>
            </a:r>
            <a:r>
              <a:rPr lang="ko-KR" altLang="en-US" sz="2200" b="1" dirty="0">
                <a:solidFill>
                  <a:srgbClr val="FF0000"/>
                </a:solidFill>
                <a:latin typeface="-apple-system"/>
              </a:rPr>
              <a:t>억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1,900</a:t>
            </a:r>
            <a:r>
              <a:rPr lang="ko-KR" altLang="en-US" sz="2200" b="1" dirty="0">
                <a:solidFill>
                  <a:srgbClr val="FF0000"/>
                </a:solidFill>
                <a:latin typeface="-apple-system"/>
              </a:rPr>
              <a:t>만 엔 </a:t>
            </a:r>
            <a:endParaRPr lang="en-US" altLang="ko-KR" sz="2200" b="1" dirty="0">
              <a:solidFill>
                <a:srgbClr val="FF0000"/>
              </a:solidFill>
              <a:latin typeface="-apple-system"/>
            </a:endParaRPr>
          </a:p>
          <a:p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[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약 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13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조 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1,244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억 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4,557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만 원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]</a:t>
            </a:r>
            <a:endParaRPr lang="ko-KR" altLang="en-US" sz="2200" b="1" dirty="0">
              <a:solidFill>
                <a:srgbClr val="000000"/>
              </a:solidFill>
              <a:latin typeface="-apple-system"/>
            </a:endParaRPr>
          </a:p>
          <a:p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자산총계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: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1</a:t>
            </a:r>
            <a:r>
              <a:rPr lang="ko-KR" altLang="en-US" sz="2200" b="1" dirty="0">
                <a:solidFill>
                  <a:srgbClr val="FF0000"/>
                </a:solidFill>
                <a:latin typeface="-apple-system"/>
              </a:rPr>
              <a:t>조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9,340</a:t>
            </a:r>
            <a:r>
              <a:rPr lang="ko-KR" altLang="en-US" sz="2200" b="1" dirty="0">
                <a:solidFill>
                  <a:srgbClr val="FF0000"/>
                </a:solidFill>
                <a:latin typeface="-apple-system"/>
              </a:rPr>
              <a:t>억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8,700</a:t>
            </a:r>
            <a:r>
              <a:rPr lang="ko-KR" altLang="en-US" sz="2200" b="1" dirty="0">
                <a:solidFill>
                  <a:srgbClr val="FF0000"/>
                </a:solidFill>
                <a:latin typeface="-apple-system"/>
              </a:rPr>
              <a:t>만 엔</a:t>
            </a:r>
            <a:endParaRPr lang="en-US" altLang="ko-KR" sz="2200" b="1" dirty="0">
              <a:solidFill>
                <a:srgbClr val="FF0000"/>
              </a:solidFill>
              <a:latin typeface="-apple-system"/>
            </a:endParaRPr>
          </a:p>
          <a:p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[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약 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19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조 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3,988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억 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9,261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만 원 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]</a:t>
            </a:r>
          </a:p>
          <a:p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직원 </a:t>
            </a:r>
            <a:r>
              <a:rPr lang="en-US" altLang="ko-KR" sz="2200" b="1" dirty="0">
                <a:solidFill>
                  <a:srgbClr val="000000"/>
                </a:solidFill>
                <a:latin typeface="-apple-system"/>
              </a:rPr>
              <a:t>: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en-US" altLang="ko-KR" sz="2200" b="1" dirty="0">
                <a:solidFill>
                  <a:srgbClr val="FF0000"/>
                </a:solidFill>
                <a:latin typeface="-apple-system"/>
              </a:rPr>
              <a:t>1000</a:t>
            </a:r>
            <a:r>
              <a:rPr lang="ko-KR" altLang="en-US" sz="2200" b="1" dirty="0">
                <a:solidFill>
                  <a:srgbClr val="FF0000"/>
                </a:solidFill>
                <a:latin typeface="-apple-system"/>
              </a:rPr>
              <a:t>여명</a:t>
            </a:r>
            <a:r>
              <a:rPr lang="ko-KR" altLang="en-US" sz="2200" b="1" dirty="0">
                <a:solidFill>
                  <a:srgbClr val="000000"/>
                </a:solidFill>
                <a:latin typeface="-apple-system"/>
              </a:rPr>
              <a:t> 이상 </a:t>
            </a:r>
            <a:endParaRPr lang="en-US" altLang="ko-KR" sz="2200" b="1" dirty="0">
              <a:solidFill>
                <a:srgbClr val="000000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1781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C1CA2D6-FB9D-ED4E-9064-3D7AC4F4A8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7C3127D-F95D-B049-9AB8-18D9D7F65C1B}"/>
              </a:ext>
            </a:extLst>
          </p:cNvPr>
          <p:cNvSpPr/>
          <p:nvPr/>
        </p:nvSpPr>
        <p:spPr>
          <a:xfrm>
            <a:off x="1486486" y="2767280"/>
            <a:ext cx="9626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 err="1">
                <a:solidFill>
                  <a:schemeClr val="bg1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任天堂</a:t>
            </a:r>
            <a:r>
              <a:rPr lang="ja-JP" altLang="en-US" sz="4000" b="1">
                <a:solidFill>
                  <a:schemeClr val="bg1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に</a:t>
            </a:r>
            <a:r>
              <a:rPr lang="ko-KR" altLang="en-US" sz="4000" b="1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関</a:t>
            </a:r>
            <a:r>
              <a:rPr lang="ja-JP" altLang="en-US" sz="4000" b="1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わるすべての</a:t>
            </a:r>
            <a:r>
              <a:rPr lang="ko-KR" altLang="en-US" sz="4000" b="1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人</a:t>
            </a:r>
            <a:r>
              <a:rPr lang="ja-JP" altLang="en-US" sz="4000" b="1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を</a:t>
            </a:r>
            <a:r>
              <a:rPr lang="ko-KR" altLang="en-US" sz="4000" b="1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笑顔</a:t>
            </a:r>
            <a:r>
              <a:rPr lang="ja-JP" altLang="en-US" sz="4000" b="1">
                <a:solidFill>
                  <a:schemeClr val="bg1"/>
                </a:solidFill>
                <a:latin typeface="PingFang SC" panose="020B0400000000000000" pitchFamily="34" charset="-122"/>
                <a:ea typeface="PingFang SC" panose="020B0400000000000000" pitchFamily="34" charset="-122"/>
              </a:rPr>
              <a:t>にする</a:t>
            </a:r>
            <a:endParaRPr lang="en-US" altLang="ja-JP" sz="4000" b="1" dirty="0">
              <a:solidFill>
                <a:schemeClr val="bg1"/>
              </a:solidFill>
              <a:latin typeface="PingFang SC" panose="020B0400000000000000" pitchFamily="34" charset="-122"/>
              <a:ea typeface="PingFang SC" panose="020B0400000000000000" pitchFamily="34" charset="-122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닌텐도와 관련된 모든 사람들의 얼굴에 웃음을</a:t>
            </a:r>
            <a:endParaRPr lang="ko-KR" altLang="en-US" sz="400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95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3464" y="3541759"/>
            <a:ext cx="4859920" cy="769441"/>
            <a:chOff x="510077" y="2691080"/>
            <a:chExt cx="4859920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510077" y="2691080"/>
              <a:ext cx="41376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spc="-150" dirty="0">
                  <a:solidFill>
                    <a:schemeClr val="bg1">
                      <a:alpha val="7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역사와 성공요인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32326" y="2691080"/>
              <a:ext cx="41376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spc="-150" dirty="0">
                  <a:solidFill>
                    <a:schemeClr val="tx1">
                      <a:lumMod val="20000"/>
                      <a:lumOff val="80000"/>
                      <a:alpha val="10000"/>
                    </a:schemeClr>
                  </a:solidFill>
                  <a:latin typeface="+mj-lt"/>
                  <a:ea typeface="THE명품고딕L" panose="02020603020101020101" pitchFamily="18" charset="-127"/>
                </a:rPr>
                <a:t>역사와 성공요인</a:t>
              </a:r>
              <a:endParaRPr lang="en-US" altLang="ko-KR" sz="4400" b="1" spc="-150" dirty="0">
                <a:solidFill>
                  <a:schemeClr val="tx1">
                    <a:lumMod val="20000"/>
                    <a:lumOff val="80000"/>
                    <a:alpha val="10000"/>
                  </a:schemeClr>
                </a:solidFill>
                <a:latin typeface="+mj-lt"/>
                <a:ea typeface="THE명품고딕L" panose="02020603020101020101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7769" y="221126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 panose="02020603020101020101" pitchFamily="18" charset="-127"/>
              </a:rPr>
              <a:t>Part 3.</a:t>
            </a:r>
            <a:endParaRPr lang="ko-KR" altLang="en-US" sz="8000" b="1" spc="-150" dirty="0">
              <a:solidFill>
                <a:schemeClr val="accent2">
                  <a:lumMod val="60000"/>
                  <a:lumOff val="40000"/>
                  <a:alpha val="70000"/>
                </a:schemeClr>
              </a:solidFill>
              <a:latin typeface="+mj-lt"/>
              <a:ea typeface="THE명품고딕L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35000" y="3429236"/>
            <a:ext cx="50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161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A9DF5F3-470D-1941-A85C-92565B9185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05"/>
            <a:ext cx="12501378" cy="989909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1281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5039" y="31780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b="1" dirty="0">
                <a:solidFill>
                  <a:schemeClr val="accent4"/>
                </a:solidFill>
              </a:rPr>
              <a:t>역사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719895" y="1664331"/>
            <a:ext cx="412183" cy="4597400"/>
            <a:chOff x="1504491" y="1778000"/>
            <a:chExt cx="412183" cy="4597400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1714500" y="1778000"/>
              <a:ext cx="0" cy="459740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타원 61"/>
            <p:cNvSpPr/>
            <p:nvPr/>
          </p:nvSpPr>
          <p:spPr>
            <a:xfrm>
              <a:off x="1527993" y="228592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1520159" y="332223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>
              <a:off x="1512325" y="435854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>
              <a:off x="1504491" y="5394859"/>
              <a:ext cx="388681" cy="388681"/>
            </a:xfrm>
            <a:prstGeom prst="ellipse">
              <a:avLst/>
            </a:prstGeom>
            <a:solidFill>
              <a:srgbClr val="FBFBFB"/>
            </a:solidFill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263852" y="1986909"/>
            <a:ext cx="6989414" cy="707886"/>
            <a:chOff x="2263852" y="2348538"/>
            <a:chExt cx="6989414" cy="707886"/>
          </a:xfrm>
        </p:grpSpPr>
        <p:sp>
          <p:nvSpPr>
            <p:cNvPr id="68" name="TextBox 67"/>
            <p:cNvSpPr txBox="1"/>
            <p:nvPr/>
          </p:nvSpPr>
          <p:spPr>
            <a:xfrm>
              <a:off x="2263852" y="2348538"/>
              <a:ext cx="69894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1889</a:t>
              </a:r>
            </a:p>
            <a:p>
              <a:r>
                <a:rPr lang="ko-KR" altLang="en-US" sz="2000" b="1" dirty="0">
                  <a:solidFill>
                    <a:schemeClr val="accent4"/>
                  </a:solidFill>
                </a:rPr>
                <a:t>공예가 출신 </a:t>
              </a:r>
              <a:r>
                <a:rPr lang="ko-KR" altLang="en-US" sz="2000" b="1" dirty="0" err="1">
                  <a:solidFill>
                    <a:schemeClr val="accent4"/>
                  </a:solidFill>
                </a:rPr>
                <a:t>야마우치</a:t>
              </a:r>
              <a:r>
                <a:rPr lang="ko-KR" altLang="en-US" sz="2000" b="1" dirty="0">
                  <a:solidFill>
                    <a:schemeClr val="accent4"/>
                  </a:solidFill>
                </a:rPr>
                <a:t> </a:t>
              </a:r>
              <a:r>
                <a:rPr lang="ko-KR" altLang="en-US" sz="2000" b="1" dirty="0" err="1">
                  <a:solidFill>
                    <a:schemeClr val="accent4"/>
                  </a:solidFill>
                </a:rPr>
                <a:t>후사지로</a:t>
              </a:r>
              <a:r>
                <a:rPr lang="ko-KR" altLang="en-US" sz="2000" b="1" dirty="0">
                  <a:solidFill>
                    <a:schemeClr val="accent4"/>
                  </a:solidFill>
                </a:rPr>
                <a:t> </a:t>
              </a:r>
              <a:r>
                <a:rPr lang="en-US" altLang="ko-KR" sz="2000" b="1" dirty="0">
                  <a:solidFill>
                    <a:schemeClr val="accent4"/>
                  </a:solidFill>
                </a:rPr>
                <a:t>-</a:t>
              </a:r>
              <a:r>
                <a:rPr lang="ko-KR" altLang="en-US" sz="2000" b="1" dirty="0">
                  <a:solidFill>
                    <a:schemeClr val="accent4"/>
                  </a:solidFill>
                </a:rPr>
                <a:t> 화투를 만드는 회사로 설립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26167" y="2549634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2235924" y="2920664"/>
            <a:ext cx="7045270" cy="1042367"/>
            <a:chOff x="2263852" y="2290513"/>
            <a:chExt cx="7045270" cy="1042367"/>
          </a:xfrm>
        </p:grpSpPr>
        <p:sp>
          <p:nvSpPr>
            <p:cNvPr id="70" name="TextBox 69"/>
            <p:cNvSpPr txBox="1"/>
            <p:nvPr/>
          </p:nvSpPr>
          <p:spPr>
            <a:xfrm>
              <a:off x="2263852" y="2290513"/>
              <a:ext cx="82586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1951</a:t>
              </a:r>
              <a:r>
                <a:rPr lang="ko-KR" altLang="en-US" sz="2000" b="1" dirty="0">
                  <a:solidFill>
                    <a:schemeClr val="accent4"/>
                  </a:solidFill>
                </a:rPr>
                <a:t> </a:t>
              </a:r>
              <a:endParaRPr lang="en-US" altLang="ko-KR" sz="2000" b="1" dirty="0">
                <a:solidFill>
                  <a:schemeClr val="accent4"/>
                </a:solidFill>
              </a:endParaRPr>
            </a:p>
            <a:p>
              <a:endParaRPr lang="ko-KR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289252" y="2624994"/>
              <a:ext cx="70198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4"/>
                  </a:solidFill>
                </a:rPr>
                <a:t>닌텐도곳파이로 이름을 변경하며 일본 최초의 플라스틱 재질</a:t>
              </a:r>
              <a:endParaRPr lang="en-US" altLang="ko-KR" sz="2000" b="1" dirty="0">
                <a:solidFill>
                  <a:schemeClr val="accent4"/>
                </a:solidFill>
              </a:endParaRPr>
            </a:p>
            <a:p>
              <a:r>
                <a:rPr lang="ko-KR" altLang="en-US" sz="2000" b="1" dirty="0">
                  <a:solidFill>
                    <a:schemeClr val="accent4"/>
                  </a:solidFill>
                </a:rPr>
                <a:t>트럼프를 출시하며 성공을 </a:t>
              </a:r>
              <a:r>
                <a:rPr lang="ko-KR" altLang="en-US" sz="2000" b="1" dirty="0" err="1">
                  <a:solidFill>
                    <a:schemeClr val="accent4"/>
                  </a:solidFill>
                </a:rPr>
                <a:t>거둚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159254" y="4128296"/>
            <a:ext cx="9996802" cy="1015663"/>
            <a:chOff x="2133854" y="2348538"/>
            <a:chExt cx="9996802" cy="1015663"/>
          </a:xfrm>
        </p:grpSpPr>
        <p:sp>
          <p:nvSpPr>
            <p:cNvPr id="73" name="TextBox 72"/>
            <p:cNvSpPr txBox="1"/>
            <p:nvPr/>
          </p:nvSpPr>
          <p:spPr>
            <a:xfrm>
              <a:off x="2263852" y="2348538"/>
              <a:ext cx="986680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1963</a:t>
              </a:r>
            </a:p>
            <a:p>
              <a:r>
                <a:rPr lang="ko-KR" altLang="en-US" sz="2000" b="1" dirty="0">
                  <a:solidFill>
                    <a:schemeClr val="accent4"/>
                  </a:solidFill>
                </a:rPr>
                <a:t>현재의 닌텐도 주식회사로 이름을 최종 변경하고 사업 다각화를 시도하며 장난감 게임</a:t>
              </a:r>
              <a:endParaRPr lang="en-US" altLang="ko-KR" sz="2000" b="1" dirty="0">
                <a:solidFill>
                  <a:schemeClr val="accent4"/>
                </a:solidFill>
              </a:endParaRPr>
            </a:p>
            <a:p>
              <a:r>
                <a:rPr lang="ko-KR" altLang="en-US" sz="2000" b="1" dirty="0">
                  <a:solidFill>
                    <a:schemeClr val="accent4"/>
                  </a:solidFill>
                </a:rPr>
                <a:t>사업에 뛰어들지만 실패를 겪음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133854" y="2743623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2318585" y="5339230"/>
            <a:ext cx="7186335" cy="984342"/>
            <a:chOff x="2263852" y="2348538"/>
            <a:chExt cx="7186335" cy="984342"/>
          </a:xfrm>
        </p:grpSpPr>
        <p:sp>
          <p:nvSpPr>
            <p:cNvPr id="76" name="TextBox 75"/>
            <p:cNvSpPr txBox="1"/>
            <p:nvPr/>
          </p:nvSpPr>
          <p:spPr>
            <a:xfrm>
              <a:off x="2263852" y="2348538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1985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89252" y="2624994"/>
              <a:ext cx="7160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4"/>
                  </a:solidFill>
                </a:rPr>
                <a:t>슈퍼마리오브라더스가 출시된 후 엄청난 성공을 거두게 되고</a:t>
              </a:r>
              <a:r>
                <a:rPr lang="en-US" altLang="ko-KR" sz="2000" b="1" dirty="0">
                  <a:solidFill>
                    <a:schemeClr val="accent4"/>
                  </a:solidFill>
                </a:rPr>
                <a:t>,</a:t>
              </a:r>
              <a:r>
                <a:rPr lang="ko-KR" altLang="en-US" sz="2000" b="1" dirty="0">
                  <a:solidFill>
                    <a:schemeClr val="accent4"/>
                  </a:solidFill>
                </a:rPr>
                <a:t> </a:t>
              </a:r>
              <a:endParaRPr lang="en-US" altLang="ko-KR" sz="2000" b="1" dirty="0">
                <a:solidFill>
                  <a:schemeClr val="accent4"/>
                </a:solidFill>
              </a:endParaRPr>
            </a:p>
            <a:p>
              <a:r>
                <a:rPr lang="ko-KR" altLang="en-US" sz="2000" b="1" dirty="0">
                  <a:solidFill>
                    <a:schemeClr val="accent4"/>
                  </a:solidFill>
                </a:rPr>
                <a:t>뒤이어 </a:t>
              </a:r>
              <a:r>
                <a:rPr lang="en-US" altLang="ko-KR" sz="2000" b="1" dirty="0">
                  <a:solidFill>
                    <a:schemeClr val="accent4"/>
                  </a:solidFill>
                </a:rPr>
                <a:t>Wii</a:t>
              </a:r>
              <a:r>
                <a:rPr lang="ko-KR" altLang="en-US" sz="2000" b="1" dirty="0">
                  <a:solidFill>
                    <a:schemeClr val="accent4"/>
                  </a:solidFill>
                </a:rPr>
                <a:t>나 스위치를 발매하며 세계적인 회사로 거듭남</a:t>
              </a:r>
            </a:p>
          </p:txBody>
        </p:sp>
      </p:grpSp>
      <p:cxnSp>
        <p:nvCxnSpPr>
          <p:cNvPr id="2" name="직선 연결선 1"/>
          <p:cNvCxnSpPr/>
          <p:nvPr/>
        </p:nvCxnSpPr>
        <p:spPr>
          <a:xfrm>
            <a:off x="-67913" y="-647957"/>
            <a:ext cx="1993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18722C5-59A4-5C4C-906C-63FB4768BBD9}"/>
              </a:ext>
            </a:extLst>
          </p:cNvPr>
          <p:cNvSpPr/>
          <p:nvPr/>
        </p:nvSpPr>
        <p:spPr>
          <a:xfrm>
            <a:off x="0" y="0"/>
            <a:ext cx="12192000" cy="1151906"/>
          </a:xfrm>
          <a:prstGeom prst="rect">
            <a:avLst/>
          </a:prstGeom>
          <a:solidFill>
            <a:schemeClr val="bg1">
              <a:lumMod val="75000"/>
              <a:alpha val="3165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504A8-BB18-BB4B-8C37-3D7A919B4515}"/>
              </a:ext>
            </a:extLst>
          </p:cNvPr>
          <p:cNvSpPr txBox="1"/>
          <p:nvPr/>
        </p:nvSpPr>
        <p:spPr>
          <a:xfrm>
            <a:off x="285009" y="314343"/>
            <a:ext cx="207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/>
              <a:t>성공요인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75ECED-FECC-5D4D-92F5-8D531EDAD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1" y="1414339"/>
            <a:ext cx="1097211" cy="112302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D35CBB0-EC54-0340-AE58-02E79A4C4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61" y="2714140"/>
            <a:ext cx="1262246" cy="123254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75C786B-59F6-734E-8B41-DB1870DE8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53" y="4012431"/>
            <a:ext cx="1262246" cy="126224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1CC4FDF-FF23-0344-8A46-FBD32B1C6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1" y="5523447"/>
            <a:ext cx="1097211" cy="1226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9F0237-D932-7745-A079-45EBAE7854E5}"/>
              </a:ext>
            </a:extLst>
          </p:cNvPr>
          <p:cNvSpPr txBox="1"/>
          <p:nvPr/>
        </p:nvSpPr>
        <p:spPr>
          <a:xfrm>
            <a:off x="3431968" y="5774065"/>
            <a:ext cx="970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/>
              <a:t>많은 지원과 여러 복리후생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DAC34-ECEF-4046-BF21-892572FB343E}"/>
              </a:ext>
            </a:extLst>
          </p:cNvPr>
          <p:cNvSpPr txBox="1"/>
          <p:nvPr/>
        </p:nvSpPr>
        <p:spPr>
          <a:xfrm>
            <a:off x="3431968" y="1652456"/>
            <a:ext cx="641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b="1" dirty="0"/>
              <a:t>125</a:t>
            </a:r>
            <a:r>
              <a:rPr kumimoji="1" lang="ko-KR" altLang="en-US" sz="2800" b="1" dirty="0"/>
              <a:t>일의 휴가와 직원복지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C2F30-D7C6-384C-A6E0-DA1BBC0A5EF6}"/>
              </a:ext>
            </a:extLst>
          </p:cNvPr>
          <p:cNvSpPr txBox="1"/>
          <p:nvPr/>
        </p:nvSpPr>
        <p:spPr>
          <a:xfrm>
            <a:off x="3431968" y="2987505"/>
            <a:ext cx="446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/>
              <a:t>과감한 변신과 미국진출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FA06FB-2719-D241-BC80-CF6CC6FBFC17}"/>
              </a:ext>
            </a:extLst>
          </p:cNvPr>
          <p:cNvSpPr txBox="1"/>
          <p:nvPr/>
        </p:nvSpPr>
        <p:spPr>
          <a:xfrm>
            <a:off x="3431968" y="4393742"/>
            <a:ext cx="383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b="1" dirty="0"/>
              <a:t>새로운 경영방침</a:t>
            </a:r>
          </a:p>
        </p:txBody>
      </p:sp>
    </p:spTree>
    <p:extLst>
      <p:ext uri="{BB962C8B-B14F-4D97-AF65-F5344CB8AC3E}">
        <p14:creationId xmlns:p14="http://schemas.microsoft.com/office/powerpoint/2010/main" val="35162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7895" y="3058825"/>
            <a:ext cx="2076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72468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rgbClr val="E7E6E6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Arial"/>
              <a:ea typeface="나눔스퀘어라운드 Regular"/>
              <a:cs typeface="Arial"/>
            </a:endParaRPr>
          </a:p>
        </p:txBody>
      </p:sp>
      <p:cxnSp>
        <p:nvCxnSpPr>
          <p:cNvPr id="4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noFill/>
          <a:ln w="6350" cap="flat" cmpd="sng" algn="ctr">
            <a:solidFill>
              <a:srgbClr val="5F5E58">
                <a:alpha val="100000"/>
              </a:srgbClr>
            </a:solidFill>
            <a:prstDash val="solid"/>
            <a:miter/>
          </a:ln>
        </p:spPr>
      </p:cxnSp>
      <p:sp>
        <p:nvSpPr>
          <p:cNvPr id="5" name="TextBox 3"/>
          <p:cNvSpPr txBox="1"/>
          <p:nvPr/>
        </p:nvSpPr>
        <p:spPr>
          <a:xfrm>
            <a:off x="1451610" y="652394"/>
            <a:ext cx="784008" cy="574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0" normalizeH="0" baseline="0">
                <a:solidFill>
                  <a:srgbClr val="5F5E58"/>
                </a:solidFill>
                <a:latin typeface="Arial"/>
                <a:ea typeface="나눔스퀘어라운드 Regular"/>
                <a:cs typeface="Arial"/>
              </a:rPr>
              <a:t>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3852" y="645071"/>
            <a:ext cx="2685338" cy="5436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-150" normalizeH="0" baseline="0">
                <a:solidFill>
                  <a:srgbClr val="5F5E58"/>
                </a:solidFill>
                <a:latin typeface="나눔스퀘어라운드 Regular"/>
                <a:ea typeface="나눔스퀘어라운드 Regular"/>
              </a:rPr>
              <a:t>일본 기업 취직</a:t>
            </a:r>
            <a:r>
              <a:rPr kumimoji="0" lang="en-US" altLang="ko-KR" sz="3000" b="0" i="0" u="none" strike="noStrike" kern="1200" cap="none" spc="-150" normalizeH="0" baseline="0">
                <a:solidFill>
                  <a:srgbClr val="5F5E58"/>
                </a:solidFill>
                <a:latin typeface="나눔스퀘어라운드 Regular"/>
                <a:ea typeface="나눔스퀘어라운드 Regular"/>
              </a:rPr>
              <a:t>?</a:t>
            </a:r>
          </a:p>
        </p:txBody>
      </p:sp>
      <p:grpSp>
        <p:nvGrpSpPr>
          <p:cNvPr id="7" name="그룹 16"/>
          <p:cNvGrpSpPr/>
          <p:nvPr/>
        </p:nvGrpSpPr>
        <p:grpSpPr>
          <a:xfrm>
            <a:off x="5866969" y="1929571"/>
            <a:ext cx="412183" cy="4597400"/>
            <a:chOff x="1504491" y="1778000"/>
            <a:chExt cx="412183" cy="4597400"/>
          </a:xfrm>
        </p:grpSpPr>
        <p:cxnSp>
          <p:nvCxnSpPr>
            <p:cNvPr id="8" name="직선 연결선 15"/>
            <p:cNvCxnSpPr/>
            <p:nvPr/>
          </p:nvCxnSpPr>
          <p:spPr>
            <a:xfrm>
              <a:off x="1714500" y="1778000"/>
              <a:ext cx="0" cy="4597400"/>
            </a:xfrm>
            <a:prstGeom prst="line">
              <a:avLst/>
            </a:prstGeom>
            <a:noFill/>
            <a:ln w="6350" cap="flat" cmpd="sng" algn="ctr">
              <a:solidFill>
                <a:srgbClr val="A19F99">
                  <a:alpha val="100000"/>
                </a:srgbClr>
              </a:solidFill>
              <a:prstDash val="solid"/>
              <a:miter/>
            </a:ln>
          </p:spPr>
        </p:cxnSp>
        <p:sp>
          <p:nvSpPr>
            <p:cNvPr id="9" name="타원 61"/>
            <p:cNvSpPr/>
            <p:nvPr/>
          </p:nvSpPr>
          <p:spPr>
            <a:xfrm>
              <a:off x="1527993" y="2285929"/>
              <a:ext cx="388681" cy="388681"/>
            </a:xfrm>
            <a:prstGeom prst="ellipse">
              <a:avLst/>
            </a:prstGeom>
            <a:solidFill>
              <a:srgbClr val="FBFBFB">
                <a:alpha val="100000"/>
              </a:srgbClr>
            </a:solidFill>
            <a:ln w="101600" cap="flat" cmpd="sng" algn="ctr">
              <a:solidFill>
                <a:srgbClr val="49A6A6">
                  <a:alpha val="100000"/>
                </a:srgbClr>
              </a:solidFill>
              <a:prstDash val="solid"/>
              <a:miter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Arial"/>
                <a:ea typeface="나눔스퀘어라운드 Regular"/>
                <a:cs typeface="Arial"/>
              </a:endParaRPr>
            </a:p>
          </p:txBody>
        </p:sp>
        <p:sp>
          <p:nvSpPr>
            <p:cNvPr id="10" name="타원 62"/>
            <p:cNvSpPr/>
            <p:nvPr/>
          </p:nvSpPr>
          <p:spPr>
            <a:xfrm>
              <a:off x="1520159" y="3322239"/>
              <a:ext cx="388681" cy="388681"/>
            </a:xfrm>
            <a:prstGeom prst="ellipse">
              <a:avLst/>
            </a:prstGeom>
            <a:solidFill>
              <a:srgbClr val="FBFBFB">
                <a:alpha val="100000"/>
              </a:srgbClr>
            </a:solidFill>
            <a:ln w="101600" cap="flat" cmpd="sng" algn="ctr">
              <a:solidFill>
                <a:srgbClr val="49A6A6">
                  <a:alpha val="100000"/>
                </a:srgbClr>
              </a:solidFill>
              <a:prstDash val="solid"/>
              <a:miter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Arial"/>
                <a:ea typeface="나눔스퀘어라운드 Regular"/>
                <a:cs typeface="Arial"/>
              </a:endParaRPr>
            </a:p>
          </p:txBody>
        </p:sp>
        <p:sp>
          <p:nvSpPr>
            <p:cNvPr id="11" name="타원 63"/>
            <p:cNvSpPr/>
            <p:nvPr/>
          </p:nvSpPr>
          <p:spPr>
            <a:xfrm>
              <a:off x="1512325" y="4358549"/>
              <a:ext cx="388681" cy="388681"/>
            </a:xfrm>
            <a:prstGeom prst="ellipse">
              <a:avLst/>
            </a:prstGeom>
            <a:solidFill>
              <a:srgbClr val="FBFBFB">
                <a:alpha val="100000"/>
              </a:srgbClr>
            </a:solidFill>
            <a:ln w="101600" cap="flat" cmpd="sng" algn="ctr">
              <a:solidFill>
                <a:srgbClr val="49A6A6">
                  <a:alpha val="100000"/>
                </a:srgbClr>
              </a:solidFill>
              <a:prstDash val="solid"/>
              <a:miter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Arial"/>
                <a:ea typeface="나눔스퀘어라운드 Regular"/>
                <a:cs typeface="Arial"/>
              </a:endParaRPr>
            </a:p>
          </p:txBody>
        </p:sp>
        <p:sp>
          <p:nvSpPr>
            <p:cNvPr id="12" name="타원 64"/>
            <p:cNvSpPr/>
            <p:nvPr/>
          </p:nvSpPr>
          <p:spPr>
            <a:xfrm>
              <a:off x="1504491" y="5394859"/>
              <a:ext cx="388681" cy="388681"/>
            </a:xfrm>
            <a:prstGeom prst="ellipse">
              <a:avLst/>
            </a:prstGeom>
            <a:solidFill>
              <a:srgbClr val="FBFBFB">
                <a:alpha val="100000"/>
              </a:srgbClr>
            </a:solidFill>
            <a:ln w="101600" cap="flat" cmpd="sng" algn="ctr">
              <a:solidFill>
                <a:srgbClr val="49A6A6">
                  <a:alpha val="100000"/>
                </a:srgbClr>
              </a:solidFill>
              <a:prstDash val="solid"/>
              <a:miter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Arial"/>
                <a:ea typeface="나눔스퀘어라운드 Regular"/>
                <a:cs typeface="Arial"/>
              </a:endParaRPr>
            </a:p>
          </p:txBody>
        </p:sp>
      </p:grpSp>
      <p:sp>
        <p:nvSpPr>
          <p:cNvPr id="15" name="TextBox 18"/>
          <p:cNvSpPr txBox="1"/>
          <p:nvPr/>
        </p:nvSpPr>
        <p:spPr>
          <a:xfrm>
            <a:off x="6440243" y="2431785"/>
            <a:ext cx="17716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strike="noStrike" kern="1200" cap="none" spc="0" normalizeH="0" baseline="0" dirty="0">
                <a:solidFill>
                  <a:srgbClr val="5F5E58"/>
                </a:solidFill>
                <a:latin typeface="나눔고딕"/>
                <a:ea typeface="나눔고딕"/>
              </a:rPr>
              <a:t>넓은 기업의 풀</a:t>
            </a:r>
          </a:p>
        </p:txBody>
      </p:sp>
      <p:sp>
        <p:nvSpPr>
          <p:cNvPr id="18" name="TextBox 73"/>
          <p:cNvSpPr txBox="1"/>
          <p:nvPr/>
        </p:nvSpPr>
        <p:spPr>
          <a:xfrm>
            <a:off x="6440243" y="4510120"/>
            <a:ext cx="28055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5F5E58"/>
                </a:solidFill>
                <a:latin typeface="나눔고딕"/>
                <a:ea typeface="나눔고딕"/>
              </a:rPr>
              <a:t>가장 적응이 쉬운 선진국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1221057" y="3473810"/>
            <a:ext cx="4392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 dirty="0">
                <a:solidFill>
                  <a:srgbClr val="5F5E58"/>
                </a:solidFill>
                <a:latin typeface="나눔고딕"/>
                <a:ea typeface="나눔고딕"/>
              </a:rPr>
              <a:t>꾸준한 인구감소로 인한 구직자 수 감소</a:t>
            </a:r>
          </a:p>
        </p:txBody>
      </p:sp>
      <p:grpSp>
        <p:nvGrpSpPr>
          <p:cNvPr id="22" name="그룹 29"/>
          <p:cNvGrpSpPr/>
          <p:nvPr/>
        </p:nvGrpSpPr>
        <p:grpSpPr>
          <a:xfrm>
            <a:off x="981755" y="5258545"/>
            <a:ext cx="4908716" cy="676566"/>
            <a:chOff x="694753" y="2348538"/>
            <a:chExt cx="4908716" cy="676566"/>
          </a:xfrm>
        </p:grpSpPr>
        <p:sp>
          <p:nvSpPr>
            <p:cNvPr id="23" name="TextBox 30"/>
            <p:cNvSpPr txBox="1"/>
            <p:nvPr/>
          </p:nvSpPr>
          <p:spPr>
            <a:xfrm>
              <a:off x="4153328" y="2348538"/>
              <a:ext cx="1407757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indent="0" algn="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1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마냥 좋은 것은 </a:t>
              </a:r>
              <a:r>
                <a:rPr kumimoji="0" lang="ko-KR" altLang="en-US" sz="1000" b="0" i="0" u="none" strike="noStrike" kern="1200" cap="none" spc="0" normalizeH="0" baseline="0" dirty="0" err="1">
                  <a:solidFill>
                    <a:srgbClr val="5F5E58"/>
                  </a:solidFill>
                  <a:latin typeface="나눔고딕"/>
                  <a:ea typeface="나눔고딕"/>
                </a:rPr>
                <a:t>아닌게</a:t>
              </a:r>
              <a:endParaRPr kumimoji="0" lang="en-US" altLang="ko-KR" sz="1000" b="0" i="0" u="none" strike="noStrike" kern="1200" cap="none" spc="0" normalizeH="0" baseline="0" dirty="0">
                <a:solidFill>
                  <a:srgbClr val="5F5E58"/>
                </a:solidFill>
                <a:latin typeface="나눔고딕"/>
                <a:ea typeface="나눔고딕"/>
              </a:endParaRPr>
            </a:p>
          </p:txBody>
        </p:sp>
        <p:sp>
          <p:nvSpPr>
            <p:cNvPr id="24" name="TextBox 31"/>
            <p:cNvSpPr txBox="1"/>
            <p:nvPr/>
          </p:nvSpPr>
          <p:spPr>
            <a:xfrm>
              <a:off x="694753" y="2624994"/>
              <a:ext cx="490871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indent="0" algn="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코로나 </a:t>
              </a:r>
              <a:r>
                <a:rPr kumimoji="0" lang="en-US" altLang="ko-KR" sz="2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19</a:t>
              </a:r>
              <a:r>
                <a:rPr kumimoji="0" lang="ko-KR" altLang="en-US" sz="2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로 인한 대량 해고사태</a:t>
              </a:r>
              <a:r>
                <a:rPr kumimoji="0" lang="en-US" altLang="ko-KR" sz="2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,</a:t>
              </a:r>
              <a:r>
                <a:rPr kumimoji="0" lang="ko-KR" altLang="en-US" sz="2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 </a:t>
              </a:r>
              <a:r>
                <a:rPr kumimoji="0" lang="en-US" altLang="ko-KR" sz="2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GDP</a:t>
              </a:r>
              <a:r>
                <a:rPr kumimoji="0" lang="ko-KR" altLang="en-US" sz="20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폭락</a:t>
              </a:r>
              <a:r>
                <a:rPr kumimoji="0" lang="en-US" altLang="ko-KR" sz="2000" b="0" i="0" u="none" strike="noStrike" kern="1200" cap="none" spc="0" normalizeH="0" baseline="0" dirty="0">
                  <a:solidFill>
                    <a:srgbClr val="5F5E58"/>
                  </a:solidFill>
                  <a:latin typeface="Arial"/>
                  <a:ea typeface="나눔스퀘어라운드 Regular"/>
                  <a:cs typeface="Arial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rgbClr val="E7E6E6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Arial"/>
              <a:ea typeface="나눔스퀘어라운드 Regular"/>
              <a:cs typeface="Arial"/>
            </a:endParaRPr>
          </a:p>
        </p:txBody>
      </p:sp>
      <p:cxnSp>
        <p:nvCxnSpPr>
          <p:cNvPr id="3" name="직선 연결선 1"/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noFill/>
          <a:ln w="6350" cap="flat" cmpd="sng" algn="ctr">
            <a:solidFill>
              <a:srgbClr val="5F5E58">
                <a:alpha val="100000"/>
              </a:srgbClr>
            </a:solidFill>
            <a:prstDash val="solid"/>
            <a:miter/>
          </a:ln>
        </p:spPr>
      </p:cxnSp>
      <p:sp>
        <p:nvSpPr>
          <p:cNvPr id="4" name="TextBox 3"/>
          <p:cNvSpPr txBox="1"/>
          <p:nvPr/>
        </p:nvSpPr>
        <p:spPr>
          <a:xfrm>
            <a:off x="1451610" y="652394"/>
            <a:ext cx="784008" cy="574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0" normalizeH="0" baseline="0">
                <a:solidFill>
                  <a:srgbClr val="5F5E58"/>
                </a:solidFill>
                <a:latin typeface="Arial"/>
                <a:ea typeface="나눔스퀘어라운드 Regular"/>
                <a:cs typeface="Arial"/>
              </a:rPr>
              <a:t>1.3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63852" y="645071"/>
            <a:ext cx="2847263" cy="5436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-150" normalizeH="0" baseline="0">
                <a:solidFill>
                  <a:srgbClr val="5F5E58"/>
                </a:solidFill>
                <a:latin typeface="나눔스퀘어라운드 Regular"/>
                <a:ea typeface="나눔스퀘어라운드 Regular"/>
              </a:rPr>
              <a:t>일본 기업의 문화</a:t>
            </a:r>
          </a:p>
        </p:txBody>
      </p:sp>
      <p:sp>
        <p:nvSpPr>
          <p:cNvPr id="6" name="타원 9"/>
          <p:cNvSpPr/>
          <p:nvPr/>
        </p:nvSpPr>
        <p:spPr>
          <a:xfrm>
            <a:off x="1586066" y="2402157"/>
            <a:ext cx="3053141" cy="3053141"/>
          </a:xfrm>
          <a:prstGeom prst="ellipse">
            <a:avLst/>
          </a:prstGeom>
          <a:solidFill>
            <a:srgbClr val="C0C0BB">
              <a:alpha val="8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Arial"/>
              <a:ea typeface="나눔스퀘어라운드 Regular"/>
              <a:cs typeface="Arial"/>
            </a:endParaRPr>
          </a:p>
        </p:txBody>
      </p:sp>
      <p:sp>
        <p:nvSpPr>
          <p:cNvPr id="7" name="타원 11"/>
          <p:cNvSpPr/>
          <p:nvPr/>
        </p:nvSpPr>
        <p:spPr>
          <a:xfrm>
            <a:off x="7513721" y="2402157"/>
            <a:ext cx="3053140" cy="3053141"/>
          </a:xfrm>
          <a:prstGeom prst="ellipse">
            <a:avLst/>
          </a:prstGeom>
          <a:solidFill>
            <a:srgbClr val="C0C0BB">
              <a:alpha val="8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Arial"/>
              <a:ea typeface="나눔스퀘어라운드 Regular"/>
              <a:cs typeface="Arial"/>
            </a:endParaRPr>
          </a:p>
        </p:txBody>
      </p:sp>
      <p:sp>
        <p:nvSpPr>
          <p:cNvPr id="8" name="타원 10"/>
          <p:cNvSpPr/>
          <p:nvPr/>
        </p:nvSpPr>
        <p:spPr>
          <a:xfrm>
            <a:off x="4244195" y="2128919"/>
            <a:ext cx="3653077" cy="3653077"/>
          </a:xfrm>
          <a:prstGeom prst="ellipse">
            <a:avLst/>
          </a:prstGeom>
          <a:solidFill>
            <a:srgbClr val="49A6A6">
              <a:alpha val="8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Arial"/>
              <a:ea typeface="나눔스퀘어라운드 Regular"/>
              <a:cs typeface="Arial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182944" y="2738215"/>
            <a:ext cx="2337166" cy="2460530"/>
            <a:chOff x="2182944" y="2738215"/>
            <a:chExt cx="2337166" cy="2460530"/>
          </a:xfrm>
        </p:grpSpPr>
        <p:sp>
          <p:nvSpPr>
            <p:cNvPr id="11" name="TextBox 29"/>
            <p:cNvSpPr txBox="1"/>
            <p:nvPr/>
          </p:nvSpPr>
          <p:spPr>
            <a:xfrm>
              <a:off x="2327910" y="4753092"/>
              <a:ext cx="1449705" cy="4456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4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과정 중시</a:t>
              </a:r>
            </a:p>
          </p:txBody>
        </p:sp>
        <p:pic>
          <p:nvPicPr>
            <p:cNvPr id="12" name="그림 30"/>
            <p:cNvPicPr>
              <a:picLocks noChangeAspect="1"/>
            </p:cNvPicPr>
            <p:nvPr/>
          </p:nvPicPr>
          <p:blipFill rotWithShape="1">
            <a:blip r:embed="rId2"/>
            <a:srcRect l="17580" b="17580"/>
            <a:stretch>
              <a:fillRect/>
            </a:stretch>
          </p:blipFill>
          <p:spPr>
            <a:xfrm>
              <a:off x="2182944" y="2738215"/>
              <a:ext cx="2337166" cy="1974905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/>
        </p:nvGrpSpPr>
        <p:grpSpPr>
          <a:xfrm>
            <a:off x="5205808" y="3005339"/>
            <a:ext cx="1780382" cy="2376439"/>
            <a:chOff x="5205808" y="3005339"/>
            <a:chExt cx="1780382" cy="2376439"/>
          </a:xfrm>
        </p:grpSpPr>
        <p:sp>
          <p:nvSpPr>
            <p:cNvPr id="9" name="TextBox 27"/>
            <p:cNvSpPr txBox="1"/>
            <p:nvPr/>
          </p:nvSpPr>
          <p:spPr>
            <a:xfrm>
              <a:off x="5475327" y="4920113"/>
              <a:ext cx="110799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400" b="0" i="0" u="none" strike="noStrike" kern="1200" cap="none" spc="0" normalizeH="0" baseline="0" dirty="0" err="1">
                  <a:solidFill>
                    <a:srgbClr val="5F5E58"/>
                  </a:solidFill>
                  <a:latin typeface="Arial"/>
                  <a:ea typeface="나눔스퀘어라운드 Regular"/>
                  <a:cs typeface="Arial"/>
                </a:rPr>
                <a:t>협조성</a:t>
              </a:r>
              <a:endParaRPr kumimoji="0" lang="ko-KR" altLang="en-US" sz="2400" b="0" i="0" u="none" strike="noStrike" kern="1200" cap="none" spc="0" normalizeH="0" baseline="0" dirty="0">
                <a:solidFill>
                  <a:srgbClr val="5F5E58"/>
                </a:solidFill>
                <a:latin typeface="Arial"/>
                <a:ea typeface="나눔스퀘어라운드 Regular"/>
                <a:cs typeface="Arial"/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205808" y="3005339"/>
              <a:ext cx="1780382" cy="1780382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8167202" y="2905125"/>
            <a:ext cx="1786424" cy="2245820"/>
            <a:chOff x="8167202" y="2905125"/>
            <a:chExt cx="1786424" cy="2245820"/>
          </a:xfrm>
        </p:grpSpPr>
        <p:sp>
          <p:nvSpPr>
            <p:cNvPr id="10" name="TextBox 28"/>
            <p:cNvSpPr txBox="1"/>
            <p:nvPr/>
          </p:nvSpPr>
          <p:spPr>
            <a:xfrm>
              <a:off x="8566785" y="4689280"/>
              <a:ext cx="107823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kumimoji="0" lang="ko-KR" altLang="en-US" sz="2400" b="0" i="0" u="none" strike="noStrike" kern="1200" cap="none" spc="0" normalizeH="0" baseline="0" dirty="0">
                  <a:solidFill>
                    <a:srgbClr val="5F5E58"/>
                  </a:solidFill>
                  <a:latin typeface="나눔고딕"/>
                  <a:ea typeface="나눔고딕"/>
                </a:rPr>
                <a:t>매뉴얼</a:t>
              </a: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167202" y="2905125"/>
              <a:ext cx="1786423" cy="1786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0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2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0FB7EA-6D6D-402A-A1EB-50384DC227A9}"/>
              </a:ext>
            </a:extLst>
          </p:cNvPr>
          <p:cNvSpPr txBox="1"/>
          <p:nvPr/>
        </p:nvSpPr>
        <p:spPr>
          <a:xfrm>
            <a:off x="9620734" y="6384210"/>
            <a:ext cx="25712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 dirty="0"/>
              <a:t>https://www.youtube.com/watch?v=rzHfz18GWRE</a:t>
            </a:r>
          </a:p>
        </p:txBody>
      </p:sp>
      <p:sp>
        <p:nvSpPr>
          <p:cNvPr id="4" name="직사각형 8">
            <a:extLst>
              <a:ext uri="{FF2B5EF4-FFF2-40B4-BE49-F238E27FC236}">
                <a16:creationId xmlns:a16="http://schemas.microsoft.com/office/drawing/2014/main" id="{C6A55F63-C645-4851-A216-88A9639F7A67}"/>
              </a:ext>
            </a:extLst>
          </p:cNvPr>
          <p:cNvSpPr/>
          <p:nvPr/>
        </p:nvSpPr>
        <p:spPr>
          <a:xfrm>
            <a:off x="0" y="0"/>
            <a:ext cx="12192000" cy="1638300"/>
          </a:xfrm>
          <a:prstGeom prst="rect">
            <a:avLst/>
          </a:prstGeom>
          <a:solidFill>
            <a:srgbClr val="E7E6E6">
              <a:alpha val="100000"/>
            </a:srgb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Arial"/>
              <a:ea typeface="나눔스퀘어라운드 Regular"/>
              <a:cs typeface="Arial"/>
            </a:endParaRPr>
          </a:p>
        </p:txBody>
      </p:sp>
      <p:cxnSp>
        <p:nvCxnSpPr>
          <p:cNvPr id="5" name="직선 연결선 1">
            <a:extLst>
              <a:ext uri="{FF2B5EF4-FFF2-40B4-BE49-F238E27FC236}">
                <a16:creationId xmlns:a16="http://schemas.microsoft.com/office/drawing/2014/main" id="{DA169B0E-4C81-4669-852A-CBF55D1064ED}"/>
              </a:ext>
            </a:extLst>
          </p:cNvPr>
          <p:cNvCxnSpPr/>
          <p:nvPr/>
        </p:nvCxnSpPr>
        <p:spPr>
          <a:xfrm>
            <a:off x="139700" y="491296"/>
            <a:ext cx="1993900" cy="0"/>
          </a:xfrm>
          <a:prstGeom prst="line">
            <a:avLst/>
          </a:prstGeom>
          <a:noFill/>
          <a:ln w="6350" cap="flat" cmpd="sng" algn="ctr">
            <a:solidFill>
              <a:srgbClr val="5F5E58">
                <a:alpha val="100000"/>
              </a:srgbClr>
            </a:solidFill>
            <a:prstDash val="solid"/>
            <a:miter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CEDBBD-FF64-4CB4-A486-3D18941807B6}"/>
              </a:ext>
            </a:extLst>
          </p:cNvPr>
          <p:cNvSpPr txBox="1"/>
          <p:nvPr/>
        </p:nvSpPr>
        <p:spPr>
          <a:xfrm>
            <a:off x="1451610" y="652394"/>
            <a:ext cx="784008" cy="574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200" b="1" i="0" u="none" strike="noStrike" kern="1200" cap="none" spc="0" normalizeH="0" baseline="0">
                <a:solidFill>
                  <a:srgbClr val="5F5E58"/>
                </a:solidFill>
                <a:latin typeface="Arial"/>
                <a:ea typeface="나눔스퀘어라운드 Regular"/>
                <a:cs typeface="Arial"/>
              </a:rPr>
              <a:t>1.3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D95A9A6-68F5-4376-9810-A6BA3B016653}"/>
              </a:ext>
            </a:extLst>
          </p:cNvPr>
          <p:cNvSpPr txBox="1"/>
          <p:nvPr/>
        </p:nvSpPr>
        <p:spPr>
          <a:xfrm>
            <a:off x="2263852" y="645071"/>
            <a:ext cx="2847263" cy="5436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000" b="0" i="0" u="none" strike="noStrike" kern="1200" cap="none" spc="-150" normalizeH="0" baseline="0">
                <a:solidFill>
                  <a:srgbClr val="5F5E58"/>
                </a:solidFill>
                <a:latin typeface="나눔스퀘어라운드 Regular"/>
                <a:ea typeface="나눔스퀘어라운드 Regular"/>
              </a:rPr>
              <a:t>일본 기업의 문화</a:t>
            </a:r>
          </a:p>
        </p:txBody>
      </p:sp>
      <p:pic>
        <p:nvPicPr>
          <p:cNvPr id="13" name="온라인 미디어 12" title="일본기업문화는 어떨까? /일본생활/일본직장인/일본기업">
            <a:hlinkClick r:id="" action="ppaction://media"/>
            <a:extLst>
              <a:ext uri="{FF2B5EF4-FFF2-40B4-BE49-F238E27FC236}">
                <a16:creationId xmlns:a16="http://schemas.microsoft.com/office/drawing/2014/main" id="{330DACE8-A988-DDDC-B03A-1F2FA0FFB0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1799397"/>
            <a:ext cx="7753987" cy="43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117036" y="513343"/>
            <a:ext cx="3656577" cy="3695738"/>
            <a:chOff x="8307536" y="513343"/>
            <a:chExt cx="3656577" cy="3695738"/>
          </a:xfrm>
        </p:grpSpPr>
        <p:sp>
          <p:nvSpPr>
            <p:cNvPr id="8" name="이등변 삼각형 7"/>
            <p:cNvSpPr/>
            <p:nvPr/>
          </p:nvSpPr>
          <p:spPr>
            <a:xfrm rot="5400000">
              <a:off x="10712131" y="832233"/>
              <a:ext cx="1344721" cy="1159242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16200000" flipH="1">
              <a:off x="9326503" y="606083"/>
              <a:ext cx="1344721" cy="115924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9574196" y="1657339"/>
              <a:ext cx="1344721" cy="1159242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16200000">
              <a:off x="9812602" y="2403102"/>
              <a:ext cx="1344720" cy="115924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/>
            <p:cNvSpPr/>
            <p:nvPr/>
          </p:nvSpPr>
          <p:spPr>
            <a:xfrm rot="5400000" flipH="1">
              <a:off x="9232981" y="2957100"/>
              <a:ext cx="1344720" cy="115924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/>
            <p:cNvSpPr/>
            <p:nvPr/>
          </p:nvSpPr>
          <p:spPr>
            <a:xfrm rot="16200000">
              <a:off x="8214797" y="1555441"/>
              <a:ext cx="1344720" cy="1159242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27769" y="2211262"/>
            <a:ext cx="5187231" cy="2099938"/>
            <a:chOff x="527769" y="1728426"/>
            <a:chExt cx="5187231" cy="2099938"/>
          </a:xfrm>
        </p:grpSpPr>
        <p:grpSp>
          <p:nvGrpSpPr>
            <p:cNvPr id="2" name="그룹 1"/>
            <p:cNvGrpSpPr/>
            <p:nvPr/>
          </p:nvGrpSpPr>
          <p:grpSpPr>
            <a:xfrm>
              <a:off x="558064" y="3058923"/>
              <a:ext cx="4898020" cy="769441"/>
              <a:chOff x="471977" y="2691080"/>
              <a:chExt cx="4898020" cy="76944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1977" y="2691080"/>
                <a:ext cx="413767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 sz="4400" b="1" spc="-150" dirty="0">
                    <a:solidFill>
                      <a:schemeClr val="bg1">
                        <a:alpha val="70000"/>
                      </a:schemeClr>
                    </a:solidFill>
                    <a:latin typeface="+mj-lt"/>
                    <a:ea typeface="THE명품고딕L"/>
                  </a:rPr>
                  <a:t>일본의 문화기업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32326" y="2691080"/>
                <a:ext cx="4137671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ko-KR" altLang="en-US" sz="4400" b="1" spc="-150" dirty="0">
                    <a:solidFill>
                      <a:schemeClr val="tx1">
                        <a:lumMod val="20000"/>
                        <a:lumOff val="80000"/>
                        <a:alpha val="10000"/>
                      </a:schemeClr>
                    </a:solidFill>
                    <a:latin typeface="+mj-lt"/>
                    <a:ea typeface="THE명품고딕L"/>
                  </a:rPr>
                  <a:t>일본의 문화기업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27769" y="1728426"/>
              <a:ext cx="2909771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altLang="ko-KR" sz="8000" b="1" spc="-150" dirty="0"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atin typeface="+mj-lt"/>
                  <a:ea typeface="THE명품고딕L"/>
                </a:rPr>
                <a:t>Part 1.</a:t>
              </a:r>
              <a:endParaRPr lang="ko-KR" altLang="en-US" sz="8000" b="1" spc="-150" dirty="0"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atin typeface="+mj-lt"/>
                <a:ea typeface="THE명품고딕L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635000" y="29464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715499" y="6505575"/>
            <a:ext cx="240642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ko-KR" sz="800">
                <a:solidFill>
                  <a:schemeClr val="bg1"/>
                </a:solidFill>
                <a:latin typeface="+mn-ea"/>
              </a:rPr>
              <a:t>Copyrightⓒ. Saebyeol Yu. All Rights Reserved.</a:t>
            </a:r>
            <a:endParaRPr lang="ko-KR" altLang="en-US" sz="8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73210-092B-4891-96B1-29F64DF5E3FB}"/>
              </a:ext>
            </a:extLst>
          </p:cNvPr>
          <p:cNvSpPr txBox="1"/>
          <p:nvPr/>
        </p:nvSpPr>
        <p:spPr>
          <a:xfrm flipH="1">
            <a:off x="3230824" y="5879315"/>
            <a:ext cx="8542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2000" dirty="0">
                <a:solidFill>
                  <a:schemeClr val="bg1"/>
                </a:solidFill>
              </a:rPr>
              <a:t>4</a:t>
            </a:r>
            <a:r>
              <a:rPr lang="ko-KR" altLang="en-US" sz="2000" dirty="0">
                <a:solidFill>
                  <a:schemeClr val="bg1"/>
                </a:solidFill>
              </a:rPr>
              <a:t>조 </a:t>
            </a:r>
            <a:r>
              <a:rPr lang="en-US" altLang="ko-KR" sz="2000" dirty="0">
                <a:solidFill>
                  <a:schemeClr val="bg1"/>
                </a:solidFill>
              </a:rPr>
              <a:t>22</a:t>
            </a:r>
            <a:r>
              <a:rPr lang="ko-KR" altLang="en-US" sz="2000" dirty="0">
                <a:solidFill>
                  <a:schemeClr val="bg1"/>
                </a:solidFill>
              </a:rPr>
              <a:t>학번 </a:t>
            </a:r>
            <a:r>
              <a:rPr lang="ko-KR" altLang="en-US" sz="2000" dirty="0" err="1">
                <a:solidFill>
                  <a:schemeClr val="bg1"/>
                </a:solidFill>
              </a:rPr>
              <a:t>함준우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오늘의 PPT 색상 테마 008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75A99E"/>
      </a:accent1>
      <a:accent2>
        <a:srgbClr val="49A6A6"/>
      </a:accent2>
      <a:accent3>
        <a:srgbClr val="E1E6D7"/>
      </a:accent3>
      <a:accent4>
        <a:srgbClr val="5F5E58"/>
      </a:accent4>
      <a:accent5>
        <a:srgbClr val="544F4D"/>
      </a:accent5>
      <a:accent6>
        <a:srgbClr val="E0EAF7"/>
      </a:accent6>
      <a:hlink>
        <a:srgbClr val="FCBB04"/>
      </a:hlink>
      <a:folHlink>
        <a:srgbClr val="FCBB04"/>
      </a:folHlink>
    </a:clrScheme>
    <a:fontScheme name="free">
      <a:majorFont>
        <a:latin typeface="Arial"/>
        <a:ea typeface="나눔스퀘어라운드 Regular"/>
        <a:cs typeface=""/>
      </a:majorFont>
      <a:minorFont>
        <a:latin typeface="Arial"/>
        <a:ea typeface="나눔스퀘어라운드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1489</Words>
  <Application>Microsoft Office PowerPoint</Application>
  <PresentationFormat>와이드스크린</PresentationFormat>
  <Paragraphs>311</Paragraphs>
  <Slides>58</Slides>
  <Notes>8</Notes>
  <HiddenSlides>0</HiddenSlides>
  <MMClips>1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9" baseType="lpstr">
      <vt:lpstr>Apple SD Gothic Neo</vt:lpstr>
      <vt:lpstr>-apple-system</vt:lpstr>
      <vt:lpstr>Helvetica Neue</vt:lpstr>
      <vt:lpstr>Noto Sans CJK KR Thin</vt:lpstr>
      <vt:lpstr>PingFang SC</vt:lpstr>
      <vt:lpstr>나눔고딕</vt:lpstr>
      <vt:lpstr>나눔스퀘어라운드 Regular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1985년, 민영화.</vt:lpstr>
      <vt:lpstr>PowerPoint 프레젠테이션</vt:lpstr>
      <vt:lpstr> NTT 사업 소개 – 금융 분야</vt:lpstr>
      <vt:lpstr>PowerPoint 프레젠테이션</vt:lpstr>
      <vt:lpstr> NTT 사업 소개 – 사회 기반 분야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김 경민</cp:lastModifiedBy>
  <cp:revision>139</cp:revision>
  <dcterms:created xsi:type="dcterms:W3CDTF">2015-07-07T04:48:58Z</dcterms:created>
  <dcterms:modified xsi:type="dcterms:W3CDTF">2022-05-11T13:28:21Z</dcterms:modified>
  <cp:version/>
</cp:coreProperties>
</file>