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2" r:id="rId3"/>
    <p:sldId id="291" r:id="rId4"/>
    <p:sldId id="282" r:id="rId5"/>
    <p:sldId id="267" r:id="rId6"/>
    <p:sldId id="296" r:id="rId7"/>
    <p:sldId id="259" r:id="rId8"/>
    <p:sldId id="257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D5B"/>
    <a:srgbClr val="E2CBB7"/>
    <a:srgbClr val="EEE9E2"/>
    <a:srgbClr val="FCF7F2"/>
    <a:srgbClr val="554F4D"/>
    <a:srgbClr val="D0C4B0"/>
    <a:srgbClr val="E1D9CC"/>
    <a:srgbClr val="F2E0CA"/>
    <a:srgbClr val="F6E9DA"/>
    <a:srgbClr val="7068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CoGI_CSK-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blo.jp/nekohachi090507/entry-1227634%208068.html" TargetMode="External"/><Relationship Id="rId2" Type="http://schemas.openxmlformats.org/officeDocument/2006/relationships/hyperlink" Target="https://www.konest.com/contents/korean_life_detail.html?id=449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yukashikisekai.com/?p=3378" TargetMode="External"/><Relationship Id="rId4" Type="http://schemas.openxmlformats.org/officeDocument/2006/relationships/hyperlink" Target="https://www.tanoshiikarate2019.com/column/3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9E8129E-3131-4730-9F57-1F2A1B729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C0C4F5-0267-4DB1-BDAE-FED5A369C032}"/>
              </a:ext>
            </a:extLst>
          </p:cNvPr>
          <p:cNvGrpSpPr/>
          <p:nvPr/>
        </p:nvGrpSpPr>
        <p:grpSpPr>
          <a:xfrm>
            <a:off x="714042" y="1702669"/>
            <a:ext cx="2465740" cy="2806332"/>
            <a:chOff x="634530" y="1702669"/>
            <a:chExt cx="2465740" cy="280633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EA2EB4A-B5D0-48C0-85F4-F2227CA64011}"/>
                </a:ext>
              </a:extLst>
            </p:cNvPr>
            <p:cNvSpPr/>
            <p:nvPr/>
          </p:nvSpPr>
          <p:spPr>
            <a:xfrm>
              <a:off x="710965" y="2349000"/>
              <a:ext cx="2312870" cy="2160001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8403F-8A2A-4ADA-9C9B-94898A6AE280}"/>
                </a:ext>
              </a:extLst>
            </p:cNvPr>
            <p:cNvSpPr txBox="1"/>
            <p:nvPr/>
          </p:nvSpPr>
          <p:spPr>
            <a:xfrm>
              <a:off x="634530" y="2736502"/>
              <a:ext cx="246574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</a:rPr>
                <a:t>한국과 일본의</a:t>
              </a:r>
              <a:endParaRPr lang="en-US" altLang="ko-KR" sz="28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800" dirty="0">
                  <a:solidFill>
                    <a:schemeClr val="bg1"/>
                  </a:solidFill>
                </a:rPr>
                <a:t> 문화예술</a:t>
              </a:r>
              <a:endParaRPr lang="en-US" altLang="ko-KR" sz="28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800" dirty="0">
                  <a:solidFill>
                    <a:schemeClr val="bg1"/>
                  </a:solidFill>
                </a:rPr>
                <a:t>비교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BFEDA8-730C-464B-9AC7-A64EF56C187D}"/>
                </a:ext>
              </a:extLst>
            </p:cNvPr>
            <p:cNvSpPr txBox="1"/>
            <p:nvPr/>
          </p:nvSpPr>
          <p:spPr>
            <a:xfrm>
              <a:off x="1104210" y="1702669"/>
              <a:ext cx="1526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</a:rPr>
                <a:t>Part 5.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직선 연결선 15">
            <a:extLst>
              <a:ext uri="{FF2B5EF4-FFF2-40B4-BE49-F238E27FC236}">
                <a16:creationId xmlns:a16="http://schemas.microsoft.com/office/drawing/2014/main" id="{E0043CF9-9DCB-984C-9F09-FEB44BA9B358}"/>
              </a:ext>
            </a:extLst>
          </p:cNvPr>
          <p:cNvCxnSpPr>
            <a:cxnSpLocks/>
          </p:cNvCxnSpPr>
          <p:nvPr/>
        </p:nvCxnSpPr>
        <p:spPr>
          <a:xfrm flipH="1">
            <a:off x="3746327" y="1099114"/>
            <a:ext cx="67985" cy="4659769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그림 15" descr="실내이(가) 표시된 사진&#10;&#10;자동 생성된 설명">
            <a:extLst>
              <a:ext uri="{FF2B5EF4-FFF2-40B4-BE49-F238E27FC236}">
                <a16:creationId xmlns:a16="http://schemas.microsoft.com/office/drawing/2014/main" id="{37EC3EA2-3C65-0A4A-B75D-6D3D96226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959" y="1"/>
            <a:ext cx="2732931" cy="3429000"/>
          </a:xfrm>
          <a:prstGeom prst="rect">
            <a:avLst/>
          </a:prstGeom>
        </p:spPr>
      </p:pic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A0557CC6-197F-C846-BD87-A24E04A08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886" y="3429000"/>
            <a:ext cx="2743927" cy="3429000"/>
          </a:xfrm>
          <a:prstGeom prst="rect">
            <a:avLst/>
          </a:prstGeom>
        </p:spPr>
      </p:pic>
      <p:pic>
        <p:nvPicPr>
          <p:cNvPr id="18" name="그림 17" descr="사람, 실내, 스포츠, 유도이(가) 표시된 사진&#10;&#10;자동 생성된 설명">
            <a:extLst>
              <a:ext uri="{FF2B5EF4-FFF2-40B4-BE49-F238E27FC236}">
                <a16:creationId xmlns:a16="http://schemas.microsoft.com/office/drawing/2014/main" id="{EB7E46F5-3BCF-D24C-88D3-3BF5B74FED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958" y="3415953"/>
            <a:ext cx="2732932" cy="3442044"/>
          </a:xfrm>
          <a:prstGeom prst="rect">
            <a:avLst/>
          </a:prstGeom>
        </p:spPr>
      </p:pic>
      <p:pic>
        <p:nvPicPr>
          <p:cNvPr id="22" name="그림 21" descr="스포츠, 벽, 무용수이(가) 표시된 사진&#10;&#10;자동 생성된 설명">
            <a:extLst>
              <a:ext uri="{FF2B5EF4-FFF2-40B4-BE49-F238E27FC236}">
                <a16:creationId xmlns:a16="http://schemas.microsoft.com/office/drawing/2014/main" id="{0A687B67-AD99-A746-A75E-F6C5BB4E97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6890" y="-1"/>
            <a:ext cx="2754922" cy="3428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60CD7-1150-4F57-8ADC-949204F8077D}"/>
              </a:ext>
            </a:extLst>
          </p:cNvPr>
          <p:cNvSpPr txBox="1"/>
          <p:nvPr/>
        </p:nvSpPr>
        <p:spPr>
          <a:xfrm>
            <a:off x="953534" y="4698000"/>
            <a:ext cx="197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5">
                    <a:lumMod val="50000"/>
                  </a:schemeClr>
                </a:solidFill>
              </a:rPr>
              <a:t>일본어 일본학부</a:t>
            </a:r>
            <a:endParaRPr lang="en-US" altLang="ko-KR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altLang="ko-KR" dirty="0">
                <a:solidFill>
                  <a:schemeClr val="accent5">
                    <a:lumMod val="50000"/>
                  </a:schemeClr>
                </a:solidFill>
              </a:rPr>
              <a:t>22101407 </a:t>
            </a:r>
            <a:r>
              <a:rPr lang="ko-KR" altLang="en-US" dirty="0">
                <a:solidFill>
                  <a:schemeClr val="accent5">
                    <a:lumMod val="50000"/>
                  </a:schemeClr>
                </a:solidFill>
              </a:rPr>
              <a:t>임나현</a:t>
            </a:r>
          </a:p>
        </p:txBody>
      </p:sp>
    </p:spTree>
    <p:extLst>
      <p:ext uri="{BB962C8B-B14F-4D97-AF65-F5344CB8AC3E}">
        <p14:creationId xmlns:p14="http://schemas.microsoft.com/office/powerpoint/2010/main" val="86162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84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다예와 다도</a:t>
            </a:r>
            <a:r>
              <a:rPr lang="en-US" altLang="ko-KR" sz="3600" dirty="0">
                <a:solidFill>
                  <a:srgbClr val="554F4D"/>
                </a:solidFill>
              </a:rPr>
              <a:t>, </a:t>
            </a:r>
            <a:r>
              <a:rPr lang="ko-KR" altLang="en-US" sz="3600" dirty="0">
                <a:solidFill>
                  <a:srgbClr val="554F4D"/>
                </a:solidFill>
              </a:rPr>
              <a:t>다례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5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6932401" y="1254628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4AF058D-3410-4FD4-BBA9-8455463DAD00}"/>
              </a:ext>
            </a:extLst>
          </p:cNvPr>
          <p:cNvCxnSpPr/>
          <p:nvPr/>
        </p:nvCxnSpPr>
        <p:spPr>
          <a:xfrm>
            <a:off x="6098440" y="3169746"/>
            <a:ext cx="0" cy="1192863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750CFFB-9403-4114-8908-3094C2C487A6}"/>
              </a:ext>
            </a:extLst>
          </p:cNvPr>
          <p:cNvCxnSpPr/>
          <p:nvPr/>
        </p:nvCxnSpPr>
        <p:spPr>
          <a:xfrm flipH="1">
            <a:off x="4792403" y="4369912"/>
            <a:ext cx="1288010" cy="77449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04B56A1-7EEE-445D-8B0D-84C7FE2E222B}"/>
              </a:ext>
            </a:extLst>
          </p:cNvPr>
          <p:cNvCxnSpPr/>
          <p:nvPr/>
        </p:nvCxnSpPr>
        <p:spPr>
          <a:xfrm>
            <a:off x="6127464" y="4369909"/>
            <a:ext cx="1072693" cy="67924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CED8EF2-4835-49DE-89AB-3A66CA346A8B}"/>
              </a:ext>
            </a:extLst>
          </p:cNvPr>
          <p:cNvSpPr/>
          <p:nvPr/>
        </p:nvSpPr>
        <p:spPr>
          <a:xfrm>
            <a:off x="3346764" y="4335416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FE21F9E-F31B-4705-A6AF-73E00D21207F}"/>
              </a:ext>
            </a:extLst>
          </p:cNvPr>
          <p:cNvSpPr/>
          <p:nvPr/>
        </p:nvSpPr>
        <p:spPr>
          <a:xfrm>
            <a:off x="5217028" y="1340588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3A2B3F1-EE13-4D84-8849-F85444E0442E}"/>
              </a:ext>
            </a:extLst>
          </p:cNvPr>
          <p:cNvSpPr/>
          <p:nvPr/>
        </p:nvSpPr>
        <p:spPr>
          <a:xfrm>
            <a:off x="6940994" y="4362609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D365FE-2113-4944-8F27-5E9B538C17B4}"/>
              </a:ext>
            </a:extLst>
          </p:cNvPr>
          <p:cNvGrpSpPr/>
          <p:nvPr/>
        </p:nvGrpSpPr>
        <p:grpSpPr>
          <a:xfrm>
            <a:off x="608346" y="4548856"/>
            <a:ext cx="2858426" cy="1296561"/>
            <a:chOff x="281014" y="4235821"/>
            <a:chExt cx="2858426" cy="12965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38BEC-60C9-48F5-9FB1-8D1BE8432A05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/>
                <a:t>-     </a:t>
              </a:r>
              <a:r>
                <a:rPr lang="ko-KR" altLang="en-US" sz="1400" dirty="0"/>
                <a:t>중국으로부터 전파됨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ko-KR" altLang="en-US" sz="1400" dirty="0"/>
                <a:t> 다도만의 예법이 존재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en-US" altLang="ko-KR" sz="1400" dirty="0"/>
                <a:t> </a:t>
              </a:r>
              <a:r>
                <a:rPr lang="ko-KR" altLang="en-US" sz="1400" dirty="0" err="1"/>
                <a:t>와비차라는</a:t>
              </a:r>
              <a:r>
                <a:rPr lang="ko-KR" altLang="en-US" sz="1400" dirty="0"/>
                <a:t> 독특한 문화</a:t>
              </a:r>
              <a:endParaRPr lang="en-US" altLang="ko-KR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8D7457-CC9D-49E6-B554-4AB2038262D7}"/>
                </a:ext>
              </a:extLst>
            </p:cNvPr>
            <p:cNvSpPr txBox="1"/>
            <p:nvPr/>
          </p:nvSpPr>
          <p:spPr>
            <a:xfrm>
              <a:off x="580775" y="4235821"/>
              <a:ext cx="134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다도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일본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D2F1B6-AD9B-452B-B936-7CBCA061CE44}"/>
              </a:ext>
            </a:extLst>
          </p:cNvPr>
          <p:cNvGrpSpPr/>
          <p:nvPr/>
        </p:nvGrpSpPr>
        <p:grpSpPr>
          <a:xfrm>
            <a:off x="8961204" y="4484204"/>
            <a:ext cx="2858426" cy="1296561"/>
            <a:chOff x="281014" y="4235821"/>
            <a:chExt cx="2858426" cy="12965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5D37AC-531B-4AC5-B347-0CF6B5AFC2DA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ko-KR" altLang="en-US" sz="1400" dirty="0"/>
                <a:t>중국으로부터 전파됨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ko-KR" altLang="en-US" sz="1400" dirty="0" err="1"/>
                <a:t>의식다례가</a:t>
              </a:r>
              <a:r>
                <a:rPr lang="ko-KR" altLang="en-US" sz="1400" dirty="0"/>
                <a:t> 발달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ko-KR" altLang="en-US" sz="1400" dirty="0"/>
                <a:t>독창적 </a:t>
              </a:r>
              <a:r>
                <a:rPr lang="ko-KR" altLang="en-US" sz="1400" dirty="0" err="1"/>
                <a:t>다구의</a:t>
              </a:r>
              <a:r>
                <a:rPr lang="ko-KR" altLang="en-US" sz="1400" dirty="0"/>
                <a:t> 발달 </a:t>
              </a:r>
              <a:endParaRPr lang="en-US" altLang="ko-KR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F5BFE-7F61-4E80-9309-F82CFC709416}"/>
                </a:ext>
              </a:extLst>
            </p:cNvPr>
            <p:cNvSpPr txBox="1"/>
            <p:nvPr/>
          </p:nvSpPr>
          <p:spPr>
            <a:xfrm>
              <a:off x="580775" y="4235821"/>
              <a:ext cx="134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다례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한국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839ED6D-1AE9-47B6-AA29-45189C9DAAB2}"/>
              </a:ext>
            </a:extLst>
          </p:cNvPr>
          <p:cNvGrpSpPr/>
          <p:nvPr/>
        </p:nvGrpSpPr>
        <p:grpSpPr>
          <a:xfrm>
            <a:off x="7253476" y="1329032"/>
            <a:ext cx="2858426" cy="1296561"/>
            <a:chOff x="281014" y="4235821"/>
            <a:chExt cx="2858426" cy="12965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80FDDA-79AC-410E-BDE0-80897BE8AEEE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/>
                <a:t>-   </a:t>
              </a:r>
              <a:r>
                <a:rPr lang="ko-KR" altLang="en-US" sz="1400" dirty="0"/>
                <a:t>차문화의 시작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ko-KR" altLang="en-US" sz="1400" dirty="0" err="1"/>
                <a:t>한자권</a:t>
              </a:r>
              <a:r>
                <a:rPr lang="ko-KR" altLang="en-US" sz="1400" dirty="0"/>
                <a:t> 국가로 차를 알림</a:t>
              </a:r>
              <a:endParaRPr lang="en-US" altLang="ko-KR" sz="1400" dirty="0"/>
            </a:p>
            <a:p>
              <a:pPr marL="285750" indent="-285750" algn="just">
                <a:buFontTx/>
                <a:buChar char="-"/>
              </a:pPr>
              <a:r>
                <a:rPr lang="ko-KR" altLang="en-US" sz="1400" dirty="0"/>
                <a:t>화려한 차문화가 특징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191369-2A00-4733-96CB-D49A344A6EBD}"/>
                </a:ext>
              </a:extLst>
            </p:cNvPr>
            <p:cNvSpPr txBox="1"/>
            <p:nvPr/>
          </p:nvSpPr>
          <p:spPr>
            <a:xfrm>
              <a:off x="580775" y="4235821"/>
              <a:ext cx="134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다예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중국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)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737A0564-3EDF-4298-9376-00A22E0C0768}"/>
              </a:ext>
            </a:extLst>
          </p:cNvPr>
          <p:cNvSpPr/>
          <p:nvPr/>
        </p:nvSpPr>
        <p:spPr>
          <a:xfrm>
            <a:off x="5352107" y="3532835"/>
            <a:ext cx="1400501" cy="1351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Traditional Japanese Tea Ceremony (Near Tokyo Tower) 2022 - Viator">
            <a:extLst>
              <a:ext uri="{FF2B5EF4-FFF2-40B4-BE49-F238E27FC236}">
                <a16:creationId xmlns:a16="http://schemas.microsoft.com/office/drawing/2014/main" id="{0E7B7CD0-F7FD-4EF9-93E4-1A21BE1B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9" y="4230140"/>
            <a:ext cx="2197850" cy="1989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다례 체험 - 포토 | 뉴스 | 대한민국 정책브리핑">
            <a:extLst>
              <a:ext uri="{FF2B5EF4-FFF2-40B4-BE49-F238E27FC236}">
                <a16:creationId xmlns:a16="http://schemas.microsoft.com/office/drawing/2014/main" id="{3A8CF336-CB72-425C-BBE6-DE6AE9648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0"/>
          <a:stretch/>
        </p:blipFill>
        <p:spPr bwMode="auto">
          <a:xfrm>
            <a:off x="6805892" y="4266274"/>
            <a:ext cx="2080098" cy="1963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중국의 차(茶)문화(6대다류/중국차시장) : 네이버 블로그">
            <a:extLst>
              <a:ext uri="{FF2B5EF4-FFF2-40B4-BE49-F238E27FC236}">
                <a16:creationId xmlns:a16="http://schemas.microsoft.com/office/drawing/2014/main" id="{A68F5192-A078-49D3-A71A-D5C888E8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71" y="1253183"/>
            <a:ext cx="2065657" cy="1933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0개 이상 무료 녹차 및 차 일러스트레이션">
            <a:extLst>
              <a:ext uri="{FF2B5EF4-FFF2-40B4-BE49-F238E27FC236}">
                <a16:creationId xmlns:a16="http://schemas.microsoft.com/office/drawing/2014/main" id="{E7CA626E-AB85-4B06-9B33-DDF6CFDB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3" y="3260409"/>
            <a:ext cx="2478957" cy="18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0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다도와 다례의 차이점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5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pic>
        <p:nvPicPr>
          <p:cNvPr id="4" name="그래픽 3" descr="배지 체크 표시1">
            <a:extLst>
              <a:ext uri="{FF2B5EF4-FFF2-40B4-BE49-F238E27FC236}">
                <a16:creationId xmlns:a16="http://schemas.microsoft.com/office/drawing/2014/main" id="{0CB374E3-98FB-4E1F-8974-FA039956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1916260"/>
            <a:ext cx="914400" cy="914400"/>
          </a:xfrm>
          <a:prstGeom prst="rect">
            <a:avLst/>
          </a:prstGeom>
        </p:spPr>
      </p:pic>
      <p:pic>
        <p:nvPicPr>
          <p:cNvPr id="25" name="그래픽 24" descr="배지 체크 표시1">
            <a:extLst>
              <a:ext uri="{FF2B5EF4-FFF2-40B4-BE49-F238E27FC236}">
                <a16:creationId xmlns:a16="http://schemas.microsoft.com/office/drawing/2014/main" id="{CA992483-C964-4113-9BFF-7029AFCBC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3429000"/>
            <a:ext cx="914400" cy="914400"/>
          </a:xfrm>
          <a:prstGeom prst="rect">
            <a:avLst/>
          </a:prstGeom>
        </p:spPr>
      </p:pic>
      <p:pic>
        <p:nvPicPr>
          <p:cNvPr id="26" name="그래픽 25" descr="배지 체크 표시1">
            <a:extLst>
              <a:ext uri="{FF2B5EF4-FFF2-40B4-BE49-F238E27FC236}">
                <a16:creationId xmlns:a16="http://schemas.microsoft.com/office/drawing/2014/main" id="{B078BB3F-B0DE-447E-8504-FC526134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4941740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CB404B-6AB8-4E0A-B312-5319C38C963B}"/>
              </a:ext>
            </a:extLst>
          </p:cNvPr>
          <p:cNvSpPr txBox="1"/>
          <p:nvPr/>
        </p:nvSpPr>
        <p:spPr>
          <a:xfrm>
            <a:off x="2143760" y="2126706"/>
            <a:ext cx="9730857" cy="49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오직 차가 목적인 일본의 다도가 한국의 다례에 비하여 형식화</a:t>
            </a:r>
            <a:endParaRPr lang="en-US" altLang="ko-KR" sz="2400" dirty="0">
              <a:solidFill>
                <a:schemeClr val="accent5">
                  <a:lumMod val="50000"/>
                </a:schemeClr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9A1A3-881E-4F86-8B1D-F66EC7B8D24A}"/>
              </a:ext>
            </a:extLst>
          </p:cNvPr>
          <p:cNvSpPr txBox="1"/>
          <p:nvPr/>
        </p:nvSpPr>
        <p:spPr>
          <a:xfrm>
            <a:off x="2143760" y="5151456"/>
            <a:ext cx="9341587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‘</a:t>
            </a:r>
            <a:r>
              <a:rPr lang="ko-KR" altLang="en-US" sz="24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다도’는</a:t>
            </a: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 다사</a:t>
            </a:r>
            <a:r>
              <a:rPr lang="en-US" altLang="ko-KR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(</a:t>
            </a: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茶事</a:t>
            </a:r>
            <a:r>
              <a:rPr lang="en-US" altLang="ko-KR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)</a:t>
            </a: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로서 몸과 마음을 수련하여 덕을 쌓는 행위</a:t>
            </a:r>
            <a:endParaRPr lang="en-US" altLang="ko-KR" sz="2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4DD56-26DE-4C4A-AF50-63B72C24A166}"/>
              </a:ext>
            </a:extLst>
          </p:cNvPr>
          <p:cNvSpPr txBox="1"/>
          <p:nvPr/>
        </p:nvSpPr>
        <p:spPr>
          <a:xfrm>
            <a:off x="2073850" y="3640267"/>
            <a:ext cx="9730857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‘</a:t>
            </a:r>
            <a:r>
              <a:rPr lang="ko-KR" altLang="en-US" sz="24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다례’란</a:t>
            </a:r>
            <a:r>
              <a:rPr lang="ko-KR" alt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+mn-ea"/>
              </a:rPr>
              <a:t> 예절을 갖추어 차를 대접하는 행동</a:t>
            </a:r>
            <a:endParaRPr lang="en-US" altLang="ko-KR" sz="2400" b="0" i="0" dirty="0">
              <a:solidFill>
                <a:schemeClr val="accent5">
                  <a:lumMod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태권도와 가라테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25E7D2A5-B3BD-43D0-852E-C8BF6E252036}"/>
              </a:ext>
            </a:extLst>
          </p:cNvPr>
          <p:cNvCxnSpPr>
            <a:cxnSpLocks/>
          </p:cNvCxnSpPr>
          <p:nvPr/>
        </p:nvCxnSpPr>
        <p:spPr>
          <a:xfrm>
            <a:off x="6063429" y="1191419"/>
            <a:ext cx="0" cy="231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태권도 4년 뒤엔 가라테와 경쟁…'닭싸움' 논란 계속되면?">
            <a:extLst>
              <a:ext uri="{FF2B5EF4-FFF2-40B4-BE49-F238E27FC236}">
                <a16:creationId xmlns:a16="http://schemas.microsoft.com/office/drawing/2014/main" id="{F70FA99F-B819-4A37-8128-3AA24F3FD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7174" y="1242970"/>
            <a:ext cx="2472826" cy="22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심재영 &quot;느낌 좋아요&quot; 태권도 골드러시 시작했다 : 네이트뉴스">
            <a:extLst>
              <a:ext uri="{FF2B5EF4-FFF2-40B4-BE49-F238E27FC236}">
                <a16:creationId xmlns:a16="http://schemas.microsoft.com/office/drawing/2014/main" id="{75CE151D-2E17-428A-81AC-175E8D348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1999" y="1234344"/>
            <a:ext cx="2473343" cy="22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C528E16A-C15A-41CB-8FDF-DA4049ADA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0676" y="3589890"/>
            <a:ext cx="7790648" cy="31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977525-29CC-4023-A705-FEC1E1BE7176}"/>
              </a:ext>
            </a:extLst>
          </p:cNvPr>
          <p:cNvGrpSpPr/>
          <p:nvPr/>
        </p:nvGrpSpPr>
        <p:grpSpPr>
          <a:xfrm>
            <a:off x="1498829" y="1079058"/>
            <a:ext cx="9775896" cy="3770263"/>
            <a:chOff x="1103979" y="1282258"/>
            <a:chExt cx="9775896" cy="37702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B05FE3-69F5-413B-88B0-727025CFC513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2F2850-2A5E-4128-8BAE-02DD895029D0}"/>
                </a:ext>
              </a:extLst>
            </p:cNvPr>
            <p:cNvSpPr txBox="1"/>
            <p:nvPr/>
          </p:nvSpPr>
          <p:spPr>
            <a:xfrm>
              <a:off x="9262459" y="1282258"/>
              <a:ext cx="1617416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74699-A43F-4CA9-B1DD-4381505F223C}"/>
              </a:ext>
            </a:extLst>
          </p:cNvPr>
          <p:cNvSpPr txBox="1"/>
          <p:nvPr/>
        </p:nvSpPr>
        <p:spPr>
          <a:xfrm>
            <a:off x="3801373" y="2808914"/>
            <a:ext cx="4589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554F4D"/>
                </a:solidFill>
                <a:hlinkClick r:id="rId2"/>
              </a:rPr>
              <a:t>가라테와 태권도의 차이 영상 시청</a:t>
            </a:r>
            <a:endParaRPr lang="ko-KR" altLang="en-US" sz="3200" b="1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</a:rPr>
              <a:t>라쿠고와</a:t>
            </a:r>
            <a:r>
              <a:rPr lang="ko-KR" altLang="en-US" sz="3600" dirty="0">
                <a:solidFill>
                  <a:srgbClr val="554F4D"/>
                </a:solidFill>
              </a:rPr>
              <a:t> 판소리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5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E6C1A69-DF29-488E-B31D-A78438A3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77232"/>
              </p:ext>
            </p:extLst>
          </p:nvPr>
        </p:nvGraphicFramePr>
        <p:xfrm>
          <a:off x="1204876" y="1423549"/>
          <a:ext cx="9782247" cy="51604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00263">
                  <a:extLst>
                    <a:ext uri="{9D8B030D-6E8A-4147-A177-3AD203B41FA5}">
                      <a16:colId xmlns:a16="http://schemas.microsoft.com/office/drawing/2014/main" val="2447520425"/>
                    </a:ext>
                  </a:extLst>
                </a:gridCol>
                <a:gridCol w="4290992">
                  <a:extLst>
                    <a:ext uri="{9D8B030D-6E8A-4147-A177-3AD203B41FA5}">
                      <a16:colId xmlns:a16="http://schemas.microsoft.com/office/drawing/2014/main" val="659794444"/>
                    </a:ext>
                  </a:extLst>
                </a:gridCol>
                <a:gridCol w="4290992">
                  <a:extLst>
                    <a:ext uri="{9D8B030D-6E8A-4147-A177-3AD203B41FA5}">
                      <a16:colId xmlns:a16="http://schemas.microsoft.com/office/drawing/2014/main" val="3127330316"/>
                    </a:ext>
                  </a:extLst>
                </a:gridCol>
              </a:tblGrid>
              <a:tr h="40886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판소리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한국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</a:rPr>
                        <a:t>라쿠고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일본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33424851"/>
                  </a:ext>
                </a:extLst>
              </a:tr>
              <a:tr h="129650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</a:rPr>
                        <a:t>인원수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주창자와 고수</a:t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※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주창자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·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고수 모두 남녀 가능</a:t>
                      </a: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여성의 고수는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드뭄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라쿠고가와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곡사</a:t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※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라쿠고가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·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곡사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 모두 남녀 가능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2739522"/>
                  </a:ext>
                </a:extLst>
              </a:tr>
              <a:tr h="42764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</a:rPr>
                        <a:t>악기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목소리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솔리부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목소리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샤미센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6219024"/>
                  </a:ext>
                </a:extLst>
              </a:tr>
              <a:tr h="259978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</a:rPr>
                        <a:t>표현 방법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한국에 전해지는 이야기를 창에서 철자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이야기로 극적인 상황을 설명하는 형태로 진행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팔림이라고 불리는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부채등을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 사용한 간단한 손이나 발의 움직임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얼굴의 표정이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이야기를 보다 리얼리티가 있도록 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일본에 전해지는 이야기를 마루와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탄카로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 연기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마디는 음악의 부분에서 이야기나 등장 인물의 심정을 가사로 하고 있어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</a:rPr>
                        <a:t>아오이는 등장 인물을 연기해 대사를 말함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8359734"/>
                  </a:ext>
                </a:extLst>
              </a:tr>
              <a:tr h="42764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</a:rPr>
                        <a:t>의상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한복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</a:rPr>
                        <a:t>일본옷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37150"/>
                  </a:ext>
                </a:extLst>
              </a:tr>
            </a:tbl>
          </a:graphicData>
        </a:graphic>
      </p:graphicFrame>
      <p:pic>
        <p:nvPicPr>
          <p:cNvPr id="7172" name="Picture 4" descr="판소리 명창 정순임씨 국가무형문화재 '흥부가' 보유자 인정 예고 - 오마이뉴스 모바일">
            <a:extLst>
              <a:ext uri="{FF2B5EF4-FFF2-40B4-BE49-F238E27FC236}">
                <a16:creationId xmlns:a16="http://schemas.microsoft.com/office/drawing/2014/main" id="{FC8CE779-50B1-4809-939D-95649610E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36"/>
          <a:stretch/>
        </p:blipFill>
        <p:spPr bwMode="auto">
          <a:xfrm>
            <a:off x="2396704" y="1823808"/>
            <a:ext cx="4297393" cy="50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 descr="테이블, 창문이(가) 표시된 사진&#10;&#10;자동 생성된 설명">
            <a:extLst>
              <a:ext uri="{FF2B5EF4-FFF2-40B4-BE49-F238E27FC236}">
                <a16:creationId xmlns:a16="http://schemas.microsoft.com/office/drawing/2014/main" id="{AA84B0E0-A375-4F36-856C-D82D6BB55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3" r="25302"/>
          <a:stretch/>
        </p:blipFill>
        <p:spPr>
          <a:xfrm>
            <a:off x="6694097" y="1823807"/>
            <a:ext cx="4293026" cy="47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7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9A0CC93-86AF-42EF-881A-892923FDBD55}"/>
              </a:ext>
            </a:extLst>
          </p:cNvPr>
          <p:cNvGrpSpPr/>
          <p:nvPr/>
        </p:nvGrpSpPr>
        <p:grpSpPr>
          <a:xfrm>
            <a:off x="5516880" y="650240"/>
            <a:ext cx="6096000" cy="5557520"/>
            <a:chOff x="5415280" y="650240"/>
            <a:chExt cx="6096000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78C168E-447F-4E70-B33B-B02AD996CB22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AA2A65-B2FB-4199-9FD0-658EC0D378AA}"/>
                </a:ext>
              </a:extLst>
            </p:cNvPr>
            <p:cNvSpPr txBox="1"/>
            <p:nvPr/>
          </p:nvSpPr>
          <p:spPr>
            <a:xfrm>
              <a:off x="5813383" y="2986002"/>
              <a:ext cx="5270520" cy="27592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ja-JP" altLang="en-US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パンソリ </a:t>
              </a:r>
              <a:r>
                <a:rPr lang="en-US" altLang="ja-JP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| </a:t>
              </a:r>
              <a:r>
                <a:rPr lang="ja-JP" altLang="en-US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韓国の伝統芸能 </a:t>
              </a:r>
              <a:r>
                <a:rPr lang="en-US" altLang="ja-JP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| </a:t>
              </a:r>
              <a:r>
                <a:rPr lang="ja-JP" altLang="en-US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韓国文化と生活｜韓国旅行「コネスト」 </a:t>
              </a:r>
              <a:r>
                <a:rPr lang="en-US" altLang="ja-JP" sz="1600" dirty="0">
                  <a:solidFill>
                    <a:schemeClr val="accent5">
                      <a:lumMod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(konest.com)</a:t>
              </a:r>
              <a:r>
                <a:rPr lang="en-US" altLang="ja-JP" sz="16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(</a:t>
              </a:r>
              <a:r>
                <a:rPr lang="ko-KR" altLang="en-US" sz="1600" dirty="0">
                  <a:solidFill>
                    <a:schemeClr val="accent5">
                      <a:lumMod val="50000"/>
                    </a:schemeClr>
                  </a:solidFill>
                </a:rPr>
                <a:t>판소리와 </a:t>
              </a:r>
              <a:r>
                <a:rPr lang="ko-KR" altLang="en-US" sz="1600" dirty="0" err="1">
                  <a:solidFill>
                    <a:schemeClr val="accent5">
                      <a:lumMod val="50000"/>
                    </a:schemeClr>
                  </a:solidFill>
                </a:rPr>
                <a:t>라쿠고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https://ameblo.jp/nekohachi090507/entry-1227634 8068.html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 (</a:t>
              </a:r>
              <a:r>
                <a:rPr lang="ko-KR" altLang="en-US" sz="1600" dirty="0">
                  <a:solidFill>
                    <a:schemeClr val="accent5">
                      <a:lumMod val="50000"/>
                    </a:schemeClr>
                  </a:solidFill>
                </a:rPr>
                <a:t>다예와 다도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, </a:t>
              </a:r>
              <a:r>
                <a:rPr lang="ko-KR" altLang="en-US" sz="1600" dirty="0">
                  <a:solidFill>
                    <a:schemeClr val="accent5">
                      <a:lumMod val="50000"/>
                    </a:schemeClr>
                  </a:solidFill>
                </a:rPr>
                <a:t>다례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https://www.tanoshiikarate2019.com/column/335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 (</a:t>
              </a:r>
              <a:r>
                <a:rPr lang="ko-KR" altLang="en-US" sz="1600" dirty="0">
                  <a:solidFill>
                    <a:schemeClr val="accent5">
                      <a:lumMod val="50000"/>
                    </a:schemeClr>
                  </a:solidFill>
                </a:rPr>
                <a:t>태권도와 가라테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en-US" altLang="ko-KR" sz="1800" u="sng" kern="0" spc="0" dirty="0">
                  <a:solidFill>
                    <a:schemeClr val="accent5">
                      <a:lumMod val="50000"/>
                    </a:schemeClr>
                  </a:solidFill>
                  <a:effectLst/>
                  <a:uFill>
                    <a:solidFill>
                      <a:srgbClr val="0000FF"/>
                    </a:solidFill>
                  </a:uFill>
                  <a:latin typeface="함초롬바탕" panose="02030604000101010101" pitchFamily="18" charset="-127"/>
                  <a:ea typeface="함초롬바탕" panose="02030604000101010101" pitchFamily="18" charset="-127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https://yukashikisekai.com/?p=3378</a:t>
              </a:r>
              <a:r>
                <a:rPr lang="ko-KR" altLang="en-US" u="sng" kern="0" dirty="0">
                  <a:solidFill>
                    <a:schemeClr val="accent5">
                      <a:lumMod val="50000"/>
                    </a:schemeClr>
                  </a:solidFill>
                  <a:uFill>
                    <a:solidFill>
                      <a:srgbClr val="0000FF"/>
                    </a:solidFill>
                  </a:u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(</a:t>
              </a:r>
              <a:r>
                <a:rPr lang="ko-KR" altLang="en-US" sz="1600" dirty="0">
                  <a:solidFill>
                    <a:schemeClr val="accent5">
                      <a:lumMod val="50000"/>
                    </a:schemeClr>
                  </a:solidFill>
                </a:rPr>
                <a:t>한국과 일본의 문화차이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endParaRPr lang="en-US" altLang="ko-KR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01BE66-741C-41C2-B8C0-1EADF7283C90}"/>
                </a:ext>
              </a:extLst>
            </p:cNvPr>
            <p:cNvSpPr txBox="1"/>
            <p:nvPr/>
          </p:nvSpPr>
          <p:spPr>
            <a:xfrm>
              <a:off x="5813383" y="1856350"/>
              <a:ext cx="2935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참고 자료 출처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B397EE76-443C-4E6A-BAB1-D530D1C277F9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일본의 예술은 '자연과의 접촉'에 의해 완성한다 -전통 예술에서 현대 예술까지- 〜伝統芸能から現代舞台まで〜 | 스토리 | 일본 박람회  Japan Cultural Expo｜조몬시대부터 현대까지 계속되는 '일본의 미'">
            <a:extLst>
              <a:ext uri="{FF2B5EF4-FFF2-40B4-BE49-F238E27FC236}">
                <a16:creationId xmlns:a16="http://schemas.microsoft.com/office/drawing/2014/main" id="{7F9F9AAF-2B13-4645-8587-305AC9BEF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626"/>
            <a:ext cx="4927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0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6EB6D16-7F69-4045-92C7-DF6CFFBB7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6651BB-60F5-40E4-B264-A16E0A3C93EE}"/>
              </a:ext>
            </a:extLst>
          </p:cNvPr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A21483-969A-4C0E-9673-A8F37C989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440" y="711199"/>
            <a:ext cx="11106605" cy="543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892FA-26DD-4A0C-849F-94F48398B3C9}"/>
              </a:ext>
            </a:extLst>
          </p:cNvPr>
          <p:cNvSpPr txBox="1"/>
          <p:nvPr/>
        </p:nvSpPr>
        <p:spPr>
          <a:xfrm>
            <a:off x="3690262" y="264417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solidFill>
                  <a:srgbClr val="554F4D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9008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313</Words>
  <Application>Microsoft Office PowerPoint</Application>
  <PresentationFormat>와이드스크린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이롭게 바탕체 Medium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임나현</cp:lastModifiedBy>
  <cp:revision>38</cp:revision>
  <dcterms:created xsi:type="dcterms:W3CDTF">2020-05-03T01:37:17Z</dcterms:created>
  <dcterms:modified xsi:type="dcterms:W3CDTF">2022-04-01T01:08:02Z</dcterms:modified>
</cp:coreProperties>
</file>