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1" r:id="rId1"/>
    <p:sldMasterId id="2147483672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0" y="116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presProps" Target="presProps.xml"  /><Relationship Id="rId31" Type="http://schemas.openxmlformats.org/officeDocument/2006/relationships/viewProps" Target="viewProps.xml"  /><Relationship Id="rId32" Type="http://schemas.openxmlformats.org/officeDocument/2006/relationships/theme" Target="theme/theme1.xml"  /><Relationship Id="rId33" Type="http://schemas.openxmlformats.org/officeDocument/2006/relationships/tableStyles" Target="tableStyles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2022-03-31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1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24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25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2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83" name="Google Shape;83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f36762246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92" name="Google Shape;192;g11f36762246_1_29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075ab85d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12" name="Google Shape;212;g12075ab85d9_0_4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075ab85d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24" name="Google Shape;224;g12075ab85d9_0_5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075ab85d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36" name="Google Shape;236;g12075ab85d9_0_6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48" name="Google Shape;248;p2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57" name="Google Shape;257;p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f96968fb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75" name="Google Shape;275;g11f96968fb1_0_9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83" name="Google Shape;283;p3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89" name="Google Shape;89;p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04" name="Google Shape;104;p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3" name="Google Shape;113;p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33" name="Google Shape;133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075ab85d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45" name="Google Shape;145;g12075ab85d9_0_2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57" name="Google Shape;157;p2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075ab85d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68" name="Google Shape;168;g12075ab85d9_0_3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80" name="Google Shape;180;p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8F012-0AC3-42B2-90CA-BC5405C6B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097188-C232-41BC-A1C6-677F6D6F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ACDF9E-AFBC-4D2D-A688-7BE38874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D59E12-6FA5-449B-95B8-5422692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99C277-1836-4E22-BB5C-32FD2C8A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584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D1FB7-E6E4-4153-8540-BFF436E9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0FDF1D-719A-4B33-9023-7CE4316AD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B4EE70-389B-46DE-9265-B822FBD1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B0A08D-1ADA-4909-B351-23A9DB5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C96274-6782-43A2-9D65-26D48D59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80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EFF69C1-F07A-44E0-8804-DBF0B91EE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152B80-F8D2-4FB9-9913-48A227D65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051D35-AC5D-4009-B23F-239D9EE5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31EDF0-F5CD-4184-B8F2-C877766D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802437-6EA8-4A9E-A143-795A149A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35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BLANK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0032313" y="6588607"/>
            <a:ext cx="2169184" cy="362717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ⓒSaebyeol Yu. Saebyeol’s PowerPoint</a:t>
            </a:r>
            <a:endParaRPr sz="9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OBJECT" type="obj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SECTION_HEADER" type="secHead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 idx="0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WO_OBJECTS" type="twoObj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WO_OBJECTS_WITH_TEXT" type="twoTxTwoObj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 idx="0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_ONLY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OBJECT_WITH_CAPTION_TEXT" type="obj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 idx="0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9D55B9-E8A9-4A30-91F8-3A87B484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38375-52A4-4DFC-94A7-02AAFB2D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B85B4-E71D-494F-A759-4D10E064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9F9B02-3085-4385-A3F2-BCBAF406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B66A0F-23CB-48F3-98F5-EEB498F0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785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PICTURE_WITH_CAPTION_TEXT" type="pic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 idx="0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VERTICAL_TEXT" type="vert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VERTICAL_TITLE_AND_VERTICAL_TEXT" type="vertTitleAnd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 idx="0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0C255-11F9-437C-BD0A-8C83302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716960-288E-40FA-BAC1-95E652A0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9145B-4748-48A7-8B68-AB10D9C3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43DA5-62AB-4B07-ACF4-66F7F151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15D854-17FC-4344-B33A-2133F9CD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52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79294-4C29-4FF2-94D5-64F5E01A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482D1B-E38A-4915-8F19-5833301E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0A86B2-4BE5-4BDC-8321-2402D0BA9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36FE4B-E0B7-4187-9969-8E7CF3FF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CEF1A5-E0D7-4286-84FF-F0347333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93F695-D9D7-4B6A-A576-90018153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4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B6A37-6DCD-490D-ACB4-5A4BBFDB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BFDDF-C043-4373-B751-DEDFFD2F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4EDD22-3F2F-4C29-86F7-886E17AD5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2FDB57E-3DFC-4612-B7AB-FEDC5F867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12070CB-C54B-46A0-945F-190DC0280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CDECCA-E76A-451A-AAFF-603D887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BFC4C5F-2E37-4C43-933D-AA5036CC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C55A0B-AD1F-4D77-BB32-6CA2B481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08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8ABC6-A533-4172-AFC1-84E430B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4D0A85-6CE5-4FE0-A839-22468B8A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1ABEBE-2706-4558-85F8-2436A72C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7E30B7-49F1-44C9-8825-1306CA43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267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E509C7A-604B-447A-A0E7-827B9D62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E42BB5-D3ED-4C8D-8CA7-4619BE48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CFFE1-D135-48B9-9A6D-A2FD7C7A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DC539-7512-4226-9223-DA48FCD0E2DE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BF424-516E-45C7-A9E1-790BDAF1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59E1ED-69B1-48EF-95E3-4A0BA178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E19A3F-94D9-442E-8D70-BDFA73E9A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0EBF51-806D-4FB3-AA11-4F6B7DB7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593E20-D7A7-4DD2-AAB9-1257F61B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D3B0FD-CAB2-4FFC-997F-FB326DD3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9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98EB20-48F7-48B8-A6B9-0261B6BA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436F32-78E7-4C89-8734-475421D35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3D526B-EDAF-4888-AA56-44BF7C832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4E3DFB-8B04-43A4-BE6C-21E48237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57F976-D309-4D60-B0A1-43C6E574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0BA7C4-51F1-47C6-A321-2DF8E677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026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2F9EDB-7AE4-4C48-838E-CA5C2DF5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327EBC-3E3B-474E-83E1-C087A70D0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23D1C1-8BAB-48B1-8A81-361F734B3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2D174B-CCB9-47F1-8F37-F86E3A591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165FA4-90E6-4929-90D4-6FF8E70A0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preserve="1">
  <p:cSld name="1_Office 테마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12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13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14.png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19.png"  /><Relationship Id="rId4" Type="http://schemas.openxmlformats.org/officeDocument/2006/relationships/image" Target="../media/image18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20.png"  /><Relationship Id="rId4" Type="http://schemas.openxmlformats.org/officeDocument/2006/relationships/image" Target="../media/image1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21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22.png"  /><Relationship Id="rId4" Type="http://schemas.openxmlformats.org/officeDocument/2006/relationships/image" Target="../media/image23.png"  /><Relationship Id="rId5" Type="http://schemas.openxmlformats.org/officeDocument/2006/relationships/image" Target="../media/image2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25.png"  /><Relationship Id="rId4" Type="http://schemas.openxmlformats.org/officeDocument/2006/relationships/image" Target="../media/image18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26.png"  /><Relationship Id="rId4" Type="http://schemas.openxmlformats.org/officeDocument/2006/relationships/image" Target="../media/image18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27.png"  /><Relationship Id="rId4" Type="http://schemas.openxmlformats.org/officeDocument/2006/relationships/image" Target="../media/image18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28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18.png"  /><Relationship Id="rId4" Type="http://schemas.openxmlformats.org/officeDocument/2006/relationships/image" Target="../media/image18.png"  /><Relationship Id="rId5" Type="http://schemas.openxmlformats.org/officeDocument/2006/relationships/image" Target="../media/image18.png"  /><Relationship Id="rId6" Type="http://schemas.openxmlformats.org/officeDocument/2006/relationships/image" Target="../media/image29.png"  /><Relationship Id="rId7" Type="http://schemas.openxmlformats.org/officeDocument/2006/relationships/image" Target="../media/image30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12.xml"  /><Relationship Id="rId3" Type="http://schemas.openxmlformats.org/officeDocument/2006/relationships/image" Target="../media/image3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7.png"  /><Relationship Id="rId4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video" Target="https://www.youtube.com/embed/h_tvI0YxMuc" TargetMode="External" /><Relationship Id="rId3" Type="http://schemas.openxmlformats.org/officeDocument/2006/relationships/image" Target="../media/image8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2cb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2072" y="1892559"/>
            <a:ext cx="9148598" cy="100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6000">
                <a:solidFill>
                  <a:srgbClr val="655d5b"/>
                </a:solidFill>
              </a:rPr>
              <a:t>일본의 예능과 무대예술</a:t>
            </a:r>
            <a:endParaRPr lang="ko-KR" altLang="en-US" sz="6000">
              <a:solidFill>
                <a:srgbClr val="655d5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3535" y="3779415"/>
            <a:ext cx="13449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600">
                <a:solidFill>
                  <a:srgbClr val="554f4d"/>
                </a:solidFill>
              </a:rPr>
              <a:t>일본문화 </a:t>
            </a:r>
            <a:r>
              <a:rPr lang="en-US" altLang="ko-KR" sz="1600">
                <a:solidFill>
                  <a:srgbClr val="554f4d"/>
                </a:solidFill>
              </a:rPr>
              <a:t>3</a:t>
            </a:r>
            <a:r>
              <a:rPr lang="ko-KR" altLang="en-US" sz="1600">
                <a:solidFill>
                  <a:srgbClr val="554f4d"/>
                </a:solidFill>
              </a:rPr>
              <a:t>조</a:t>
            </a:r>
            <a:endParaRPr lang="ko-KR" altLang="en-US" sz="1600">
              <a:solidFill>
                <a:srgbClr val="554f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2cb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3895500" y="2600425"/>
            <a:ext cx="4401000" cy="109335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6600">
                <a:solidFill>
                  <a:srgbClr val="655d5b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日本の武芸</a:t>
            </a:r>
            <a:endParaRPr sz="6600" i="0" u="none" strike="noStrike" cap="none">
              <a:solidFill>
                <a:srgbClr val="655d5b"/>
              </a:solidFill>
              <a:latin typeface="Mochiy Pop One"/>
              <a:ea typeface="Mochiy Pop One"/>
              <a:cs typeface="Mochiy Pop One"/>
              <a:sym typeface="Mochiy Pop One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237431" y="3817898"/>
            <a:ext cx="1717200" cy="571202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16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22101481 김민경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/>
          <p:nvPr/>
        </p:nvPicPr>
        <p:blipFill rotWithShape="1">
          <a:blip r:embed="rId3">
            <a:alphaModFix/>
          </a:blip>
          <a:srcRect t="8350" b="8350"/>
          <a:stretch>
            <a:fillRect/>
          </a:stretch>
        </p:blipFill>
        <p:spPr>
          <a:xfrm>
            <a:off x="6323960" y="0"/>
            <a:ext cx="548784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338490" y="2208022"/>
            <a:ext cx="450764" cy="695178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4000" b="0" i="0" u="none" strike="noStrike" cap="none">
                <a:solidFill>
                  <a:srgbClr val="554f4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000" b="0" i="0" u="none" strike="noStrike" cap="none">
              <a:solidFill>
                <a:srgbClr val="554f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173901" y="2254164"/>
            <a:ext cx="3249600" cy="10773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32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맨손</a:t>
            </a:r>
            <a:r>
              <a:rPr lang="ko-KR" sz="32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/</a:t>
            </a:r>
            <a:r>
              <a:rPr lang="ko-KR" sz="32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몸</a:t>
            </a:r>
            <a:r>
              <a:rPr lang="ko-KR" sz="32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을 사용하는 무예</a:t>
            </a:r>
            <a:endParaRPr sz="3200">
              <a:solidFill>
                <a:srgbClr val="554f4d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94" name="Google Shape;94;p14"/>
          <p:cNvCxnSpPr/>
          <p:nvPr/>
        </p:nvCxnSpPr>
        <p:spPr>
          <a:xfrm>
            <a:off x="622300" y="1143000"/>
            <a:ext cx="570166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</a:ln>
        </p:spPr>
      </p:cxnSp>
      <p:sp>
        <p:nvSpPr>
          <p:cNvPr id="95" name="Google Shape;95;p14"/>
          <p:cNvSpPr txBox="1"/>
          <p:nvPr/>
        </p:nvSpPr>
        <p:spPr>
          <a:xfrm>
            <a:off x="1338490" y="3600390"/>
            <a:ext cx="450764" cy="69346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4000" b="0" i="0" u="none" strike="noStrike" cap="none">
                <a:solidFill>
                  <a:srgbClr val="554f4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00" b="0" i="0" u="none" strike="noStrike" cap="none">
              <a:solidFill>
                <a:srgbClr val="554f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173901" y="3646557"/>
            <a:ext cx="3249600" cy="106639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32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도구</a:t>
            </a:r>
            <a:r>
              <a:rPr lang="ko-KR" sz="32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를</a:t>
            </a:r>
            <a:endParaRPr lang="ko-KR" sz="3200">
              <a:solidFill>
                <a:srgbClr val="554f4d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32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사용하는 무예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338490" y="4992758"/>
            <a:ext cx="450764" cy="691742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4000" b="0" i="0" u="none" strike="noStrike" cap="none">
                <a:solidFill>
                  <a:srgbClr val="554f4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000" b="0" i="0" u="none" strike="noStrike" cap="none">
              <a:solidFill>
                <a:srgbClr val="554f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173901" y="5038925"/>
            <a:ext cx="3249600" cy="106467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32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그 외</a:t>
            </a:r>
            <a:endParaRPr lang="ko-KR" sz="3200">
              <a:solidFill>
                <a:srgbClr val="554f4d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32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기타</a:t>
            </a:r>
            <a:r>
              <a:rPr lang="ko-KR" sz="32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 무예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99" name="Google Shape;99;p14"/>
          <p:cNvGrpSpPr/>
          <p:nvPr/>
        </p:nvGrpSpPr>
        <p:grpSpPr>
          <a:xfrm rot="0">
            <a:off x="756761" y="219594"/>
            <a:ext cx="2830224" cy="831000"/>
            <a:chOff x="2640851" y="508494"/>
            <a:chExt cx="2830224" cy="831000"/>
          </a:xfrm>
        </p:grpSpPr>
        <p:sp>
          <p:nvSpPr>
            <p:cNvPr id="100" name="Google Shape;100;p14"/>
            <p:cNvSpPr txBox="1"/>
            <p:nvPr/>
          </p:nvSpPr>
          <p:spPr>
            <a:xfrm>
              <a:off x="3322775" y="739357"/>
              <a:ext cx="2148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1800" b="1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무예의 종류</a:t>
              </a:r>
              <a:endParaRPr sz="18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2640851" y="508494"/>
              <a:ext cx="832200" cy="816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2400">
                  <a:solidFill>
                    <a:schemeClr val="dk1"/>
                  </a:solidFill>
                  <a:latin typeface="RocknRoll One"/>
                  <a:ea typeface="RocknRoll One"/>
                  <a:cs typeface="RocknRoll One"/>
                  <a:sym typeface="RocknRoll One"/>
                </a:rPr>
                <a:t>目</a:t>
              </a:r>
              <a:endParaRPr lang="ko-KR" sz="2400">
                <a:solidFill>
                  <a:schemeClr val="dk1"/>
                </a:solidFill>
                <a:latin typeface="RocknRoll One"/>
                <a:ea typeface="RocknRoll One"/>
                <a:cs typeface="RocknRoll One"/>
                <a:sym typeface="RocknRoll One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2400">
                  <a:solidFill>
                    <a:schemeClr val="dk1"/>
                  </a:solidFill>
                  <a:latin typeface="RocknRoll One"/>
                  <a:ea typeface="RocknRoll One"/>
                  <a:cs typeface="RocknRoll One"/>
                  <a:sym typeface="RocknRoll One"/>
                </a:rPr>
                <a:t>次</a:t>
              </a:r>
              <a:endParaRPr sz="2400">
                <a:latin typeface="RocknRoll One"/>
                <a:ea typeface="RocknRoll One"/>
                <a:cs typeface="RocknRoll One"/>
                <a:sym typeface="RocknRoll On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/>
          <p:nvPr/>
        </p:nvPicPr>
        <p:blipFill rotWithShape="1">
          <a:blip r:embed="rId3">
            <a:alphaModFix/>
          </a:blip>
          <a:srcRect t="7800" b="7810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5"/>
          <p:cNvGrpSpPr/>
          <p:nvPr/>
        </p:nvGrpSpPr>
        <p:grpSpPr>
          <a:xfrm rot="0">
            <a:off x="787400" y="2349000"/>
            <a:ext cx="2160000" cy="2160000"/>
            <a:chOff x="787400" y="2349000"/>
            <a:chExt cx="2160000" cy="2160000"/>
          </a:xfrm>
        </p:grpSpPr>
        <p:sp>
          <p:nvSpPr>
            <p:cNvPr id="108" name="Google Shape;108;p15"/>
            <p:cNvSpPr/>
            <p:nvPr/>
          </p:nvSpPr>
          <p:spPr>
            <a:xfrm>
              <a:off x="787400" y="2349000"/>
              <a:ext cx="2160000" cy="2160000"/>
            </a:xfrm>
            <a:prstGeom prst="rect">
              <a:avLst/>
            </a:prstGeom>
            <a:solidFill>
              <a:srgbClr val="e2cbb7"/>
            </a:solidFill>
            <a:ln>
              <a:noFill/>
            </a:ln>
          </p:spPr>
          <p:txBody>
            <a:bodyPr wrap="square" lIns="91424" tIns="45700" rIns="91424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1127454" y="3167390"/>
              <a:ext cx="1479900" cy="1183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2400" b="1">
                  <a:solidFill>
                    <a:srgbClr val="554f4d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맨손</a:t>
              </a:r>
              <a:r>
                <a:rPr lang="ko-KR" sz="2400">
                  <a:solidFill>
                    <a:srgbClr val="554f4d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/</a:t>
              </a:r>
              <a:r>
                <a:rPr lang="ko-KR" sz="2400" b="1">
                  <a:solidFill>
                    <a:srgbClr val="554f4d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몸</a:t>
              </a:r>
              <a:r>
                <a:rPr lang="ko-KR" sz="2400">
                  <a:solidFill>
                    <a:srgbClr val="554f4d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을 사용하는 무예</a:t>
              </a:r>
              <a:endParaRPr sz="2400">
                <a:solidFill>
                  <a:srgbClr val="554f4d"/>
                </a:solidFill>
              </a:endParaRPr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1107341" y="2426719"/>
              <a:ext cx="1520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3600">
                  <a:solidFill>
                    <a:srgbClr val="554f4d"/>
                  </a:solidFill>
                  <a:latin typeface="Impact"/>
                  <a:ea typeface="Impact"/>
                  <a:cs typeface="Impact"/>
                  <a:sym typeface="Impact"/>
                </a:rPr>
                <a:t>Part 1.</a:t>
              </a:r>
              <a:endParaRPr sz="3600">
                <a:solidFill>
                  <a:srgbClr val="554f4d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893385" y="1924626"/>
            <a:ext cx="3008749" cy="3008749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4597052" y="1924626"/>
            <a:ext cx="3008700" cy="3008700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8300719" y="1924626"/>
            <a:ext cx="3008700" cy="3008700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16"/>
          <p:cNvCxnSpPr/>
          <p:nvPr/>
        </p:nvCxnSpPr>
        <p:spPr>
          <a:xfrm>
            <a:off x="622300" y="1143000"/>
            <a:ext cx="11569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</a:ln>
        </p:spPr>
      </p:cxnSp>
      <p:sp>
        <p:nvSpPr>
          <p:cNvPr id="119" name="Google Shape;119;p16"/>
          <p:cNvSpPr txBox="1"/>
          <p:nvPr/>
        </p:nvSpPr>
        <p:spPr>
          <a:xfrm>
            <a:off x="622300" y="471700"/>
            <a:ext cx="43194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30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맨손</a:t>
            </a:r>
            <a:r>
              <a:rPr lang="ko-KR" sz="30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/</a:t>
            </a:r>
            <a:r>
              <a:rPr lang="ko-KR" sz="30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몸</a:t>
            </a:r>
            <a:r>
              <a:rPr lang="ko-KR" sz="30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을 사용하는 무예</a:t>
            </a:r>
            <a:endParaRPr sz="3000">
              <a:solidFill>
                <a:srgbClr val="554f4d"/>
              </a:solidFill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811396" y="92900"/>
            <a:ext cx="7497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11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Part 1</a:t>
            </a:r>
            <a:endParaRPr sz="1100">
              <a:solidFill>
                <a:srgbClr val="554f4d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121" name="Google Shape;121;p16"/>
          <p:cNvPicPr/>
          <p:nvPr/>
        </p:nvPicPr>
        <p:blipFill rotWithShape="1">
          <a:blip r:embed="rId3">
            <a:alphaModFix/>
          </a:blip>
          <a:srcRect t="-6300" b="6300"/>
          <a:stretch>
            <a:fillRect/>
          </a:stretch>
        </p:blipFill>
        <p:spPr>
          <a:xfrm>
            <a:off x="1143576" y="2183825"/>
            <a:ext cx="2508326" cy="2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/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5136325" y="2646675"/>
            <a:ext cx="1930199" cy="193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/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8774250" y="2646675"/>
            <a:ext cx="2061675" cy="206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6"/>
          <p:cNvCxnSpPr/>
          <p:nvPr/>
        </p:nvCxnSpPr>
        <p:spPr>
          <a:xfrm>
            <a:off x="9547280" y="5382830"/>
            <a:ext cx="51562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</a:ln>
        </p:spPr>
      </p:cxnSp>
      <p:sp>
        <p:nvSpPr>
          <p:cNvPr id="125" name="Google Shape;125;p16"/>
          <p:cNvSpPr txBox="1"/>
          <p:nvPr/>
        </p:nvSpPr>
        <p:spPr>
          <a:xfrm>
            <a:off x="8839924" y="5596508"/>
            <a:ext cx="1930200" cy="400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000" b="1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rPr>
              <a:t>스모 相撲</a:t>
            </a:r>
            <a:endParaRPr>
              <a:solidFill>
                <a:srgbClr val="3f3f3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26" name="Google Shape;126;p16"/>
          <p:cNvCxnSpPr/>
          <p:nvPr/>
        </p:nvCxnSpPr>
        <p:spPr>
          <a:xfrm>
            <a:off x="5838187" y="5382830"/>
            <a:ext cx="51562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</a:ln>
        </p:spPr>
      </p:cxnSp>
      <p:sp>
        <p:nvSpPr>
          <p:cNvPr id="127" name="Google Shape;127;p16"/>
          <p:cNvSpPr txBox="1"/>
          <p:nvPr/>
        </p:nvSpPr>
        <p:spPr>
          <a:xfrm>
            <a:off x="5130831" y="5596508"/>
            <a:ext cx="1930200" cy="400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000" b="1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rPr>
              <a:t>가라테 空手</a:t>
            </a:r>
            <a:endParaRPr>
              <a:solidFill>
                <a:srgbClr val="3f3f3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28" name="Google Shape;128;p16"/>
          <p:cNvCxnSpPr/>
          <p:nvPr/>
        </p:nvCxnSpPr>
        <p:spPr>
          <a:xfrm>
            <a:off x="2139758" y="5382830"/>
            <a:ext cx="51562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</a:ln>
        </p:spPr>
      </p:cxnSp>
      <p:sp>
        <p:nvSpPr>
          <p:cNvPr id="129" name="Google Shape;129;p16"/>
          <p:cNvSpPr txBox="1"/>
          <p:nvPr/>
        </p:nvSpPr>
        <p:spPr>
          <a:xfrm>
            <a:off x="1432402" y="5596508"/>
            <a:ext cx="1930200" cy="400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ko-KR" sz="2000" b="1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rPr>
              <a:t>유도 柔道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/>
          <p:nvPr/>
        </p:nvPicPr>
        <p:blipFill rotWithShape="1">
          <a:blip r:embed="rId3">
            <a:alphaModFix/>
          </a:blip>
          <a:srcRect l="16200" r="16200"/>
          <a:stretch>
            <a:fillRect/>
          </a:stretch>
        </p:blipFill>
        <p:spPr>
          <a:xfrm>
            <a:off x="7885975" y="1281900"/>
            <a:ext cx="3124000" cy="4680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7"/>
          <p:cNvGrpSpPr/>
          <p:nvPr/>
        </p:nvGrpSpPr>
        <p:grpSpPr>
          <a:xfrm rot="0">
            <a:off x="447040" y="843280"/>
            <a:ext cx="6115403" cy="5557520"/>
            <a:chOff x="5415280" y="650240"/>
            <a:chExt cx="6115403" cy="5557520"/>
          </a:xfrm>
        </p:grpSpPr>
        <p:sp>
          <p:nvSpPr>
            <p:cNvPr id="137" name="Google Shape;137;p17"/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txBody>
            <a:bodyPr wrap="square" lIns="91424" tIns="45700" rIns="91424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7"/>
            <p:cNvSpPr txBox="1"/>
            <p:nvPr/>
          </p:nvSpPr>
          <p:spPr>
            <a:xfrm>
              <a:off x="5813383" y="2986002"/>
              <a:ext cx="5270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6935292" y="1077385"/>
              <a:ext cx="3234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ko-KR" sz="4800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유도</a:t>
              </a:r>
              <a:r>
                <a:rPr lang="ko-KR" sz="4800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 </a:t>
              </a:r>
              <a:r>
                <a:rPr lang="ko-KR" sz="4800">
                  <a:solidFill>
                    <a:schemeClr val="dk1"/>
                  </a:solidFill>
                  <a:latin typeface="Zen Maru Gothic Medium"/>
                  <a:ea typeface="Zen Maru Gothic Medium"/>
                  <a:cs typeface="Zen Maru Gothic Medium"/>
                  <a:sym typeface="Zen Maru Gothic Medium"/>
                </a:rPr>
                <a:t>柔道</a:t>
              </a:r>
              <a:endParaRPr sz="4800">
                <a:latin typeface="Zen Maru Gothic Medium"/>
                <a:ea typeface="Zen Maru Gothic Medium"/>
                <a:cs typeface="Zen Maru Gothic Medium"/>
                <a:sym typeface="Zen Maru Gothic Medium"/>
              </a:endParaRPr>
            </a:p>
          </p:txBody>
        </p:sp>
        <p:cxnSp>
          <p:nvCxnSpPr>
            <p:cNvPr id="140" name="Google Shape;140;p17"/>
            <p:cNvCxnSpPr/>
            <p:nvPr/>
          </p:nvCxnSpPr>
          <p:spPr>
            <a:xfrm>
              <a:off x="5842983" y="2036832"/>
              <a:ext cx="5687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/>
            </a:ln>
          </p:spPr>
        </p:cxnSp>
      </p:grpSp>
      <p:pic>
        <p:nvPicPr>
          <p:cNvPr id="141" name="Google Shape;141;p17" descr="배지 체크 표시1"/>
          <p:cNvPicPr/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874760" y="11057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861900" y="2459050"/>
            <a:ext cx="5285700" cy="3595025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19세기 말</a:t>
            </a:r>
            <a:endParaRPr lang="ko-KR"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카노 지고로(嘉納治五郞) 창설</a:t>
            </a:r>
            <a:endParaRPr lang="ko-KR"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올림픽 종목</a:t>
            </a:r>
            <a:endParaRPr lang="ko-KR"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약 100개의 기술</a:t>
            </a:r>
            <a:endParaRPr lang="ko-KR"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주짓수(柔術)의 원형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7396275" y="1879897"/>
            <a:ext cx="4003125" cy="380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8"/>
          <p:cNvGrpSpPr/>
          <p:nvPr/>
        </p:nvGrpSpPr>
        <p:grpSpPr>
          <a:xfrm rot="0">
            <a:off x="447040" y="843280"/>
            <a:ext cx="6096000" cy="5557500"/>
            <a:chOff x="5415280" y="650240"/>
            <a:chExt cx="6096000" cy="5557500"/>
          </a:xfrm>
        </p:grpSpPr>
        <p:sp>
          <p:nvSpPr>
            <p:cNvPr id="149" name="Google Shape;149;p18"/>
            <p:cNvSpPr/>
            <p:nvPr/>
          </p:nvSpPr>
          <p:spPr>
            <a:xfrm>
              <a:off x="5415280" y="650240"/>
              <a:ext cx="6096000" cy="555750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txBody>
            <a:bodyPr wrap="square" lIns="91424" tIns="45700" rIns="91424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5813383" y="2986002"/>
              <a:ext cx="5270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sp>
          <p:nvSpPr>
            <p:cNvPr id="151" name="Google Shape;151;p18"/>
            <p:cNvSpPr txBox="1"/>
            <p:nvPr/>
          </p:nvSpPr>
          <p:spPr>
            <a:xfrm>
              <a:off x="6935292" y="1077385"/>
              <a:ext cx="3453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4800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가라테</a:t>
              </a:r>
              <a:r>
                <a:rPr lang="ko-KR" sz="4800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 </a:t>
              </a:r>
              <a:r>
                <a:rPr lang="ko-KR" sz="4800">
                  <a:solidFill>
                    <a:schemeClr val="dk1"/>
                  </a:solidFill>
                  <a:latin typeface="Zen Maru Gothic Medium"/>
                  <a:ea typeface="Zen Maru Gothic Medium"/>
                  <a:cs typeface="Zen Maru Gothic Medium"/>
                  <a:sym typeface="Zen Maru Gothic Medium"/>
                </a:rPr>
                <a:t>空手</a:t>
              </a:r>
              <a:endParaRPr sz="4800">
                <a:latin typeface="Zen Maru Gothic Medium"/>
                <a:ea typeface="Zen Maru Gothic Medium"/>
                <a:cs typeface="Zen Maru Gothic Medium"/>
                <a:sym typeface="Zen Maru Gothic Medium"/>
              </a:endParaRPr>
            </a:p>
          </p:txBody>
        </p:sp>
      </p:grpSp>
      <p:pic>
        <p:nvPicPr>
          <p:cNvPr id="152" name="Google Shape;152;p18" descr="배지 체크 표시1"/>
          <p:cNvPicPr/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874760" y="11057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485000" y="2725375"/>
            <a:ext cx="6020100" cy="3166774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고대 중국⇒류큐 왕국(오키나와)</a:t>
            </a:r>
            <a:endParaRPr lang="ko-KR" sz="2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800">
                <a:solidFill>
                  <a:schemeClr val="dk1"/>
                </a:solidFill>
              </a:rPr>
              <a:t>기원 및 정착</a:t>
            </a:r>
            <a:endParaRPr lang="ko-KR" sz="2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올림픽 종목</a:t>
            </a:r>
            <a:endParaRPr lang="ko-KR"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전통 가라테&amp;실천 가라테 </a:t>
            </a:r>
            <a:endParaRPr lang="ko-KR" sz="2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800">
                <a:solidFill>
                  <a:schemeClr val="dk1"/>
                </a:solidFill>
              </a:rPr>
              <a:t>및 여러 유파가 존재</a:t>
            </a:r>
            <a:endParaRPr sz="2800">
              <a:solidFill>
                <a:schemeClr val="dk1"/>
              </a:solidFill>
            </a:endParaRPr>
          </a:p>
        </p:txBody>
      </p:sp>
      <p:cxnSp>
        <p:nvCxnSpPr>
          <p:cNvPr id="154" name="Google Shape;154;p18"/>
          <p:cNvCxnSpPr/>
          <p:nvPr/>
        </p:nvCxnSpPr>
        <p:spPr>
          <a:xfrm>
            <a:off x="874743" y="2229872"/>
            <a:ext cx="5687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19"/>
          <p:cNvCxnSpPr/>
          <p:nvPr/>
        </p:nvCxnSpPr>
        <p:spPr>
          <a:xfrm>
            <a:off x="622300" y="1143000"/>
            <a:ext cx="11569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</a:ln>
        </p:spPr>
      </p:cxnSp>
      <p:sp>
        <p:nvSpPr>
          <p:cNvPr id="160" name="Google Shape;160;p19"/>
          <p:cNvSpPr txBox="1"/>
          <p:nvPr/>
        </p:nvSpPr>
        <p:spPr>
          <a:xfrm>
            <a:off x="811411" y="350594"/>
            <a:ext cx="36360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>
              <a:solidFill>
                <a:srgbClr val="554f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p19"/>
          <p:cNvGraphicFramePr/>
          <p:nvPr/>
        </p:nvGraphicFramePr>
        <p:xfrm>
          <a:off x="811398" y="1698997"/>
          <a:ext cx="10868000" cy="3478025"/>
        </p:xfrm>
        <a:graphic>
          <a:graphicData uri="http://schemas.openxmlformats.org/drawingml/2006/table">
            <a:tbl>
              <a:tblPr firstRow="1" bandRow="1">
                <a:noFill/>
                <a:tableStyleId>{F0D67839-090C-4E88-BF43-33FC99BB5E64}</a:tableStyleId>
              </a:tblPr>
              <a:tblGrid>
                <a:gridCol w="2717000"/>
                <a:gridCol w="2717000"/>
                <a:gridCol w="2717000"/>
                <a:gridCol w="2717000"/>
              </a:tblGrid>
              <a:tr h="1186675">
                <a:tc gridSpan="2">
                  <a:txBody>
                    <a:bodyPr vert="horz" lIns="97925" tIns="48950" rIns="97925" bIns="48950" anchor="ctr" anchorCtr="0"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ko-KR" sz="2100" b="1">
                          <a:solidFill>
                            <a:srgbClr val="554f4d"/>
                          </a:solidFill>
                        </a:rPr>
                        <a:t>유도</a:t>
                      </a:r>
                      <a:endParaRPr sz="2100" b="1">
                        <a:solidFill>
                          <a:srgbClr val="554f4d"/>
                        </a:solidFill>
                      </a:endParaRPr>
                    </a:p>
                  </a:txBody>
                  <a:tcPr marL="97925" marR="97925" marT="48950" marB="4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</a:lnB>
                    <a:solidFill>
                      <a:srgbClr val="eee9e2">
                        <a:alpha val="80000"/>
                      </a:srgbClr>
                    </a:solidFill>
                  </a:tcPr>
                </a:tc>
                <a:tc hMerge="1">
                  <a:txBody>
                    <a:bodyPr wrap="square">
                      <a:spAutoFit/>
                    </a:bodyPr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gridSpan="2">
                  <a:txBody>
                    <a:bodyPr vert="horz" lIns="97925" tIns="48950" rIns="97925" bIns="48950" anchor="ctr" anchorCtr="0"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ko-KR" sz="2100" b="1">
                          <a:solidFill>
                            <a:srgbClr val="554f4d"/>
                          </a:solidFill>
                        </a:rPr>
                        <a:t>가라테</a:t>
                      </a:r>
                      <a:endParaRPr sz="2100" b="1">
                        <a:solidFill>
                          <a:srgbClr val="554f4d"/>
                        </a:solidFill>
                      </a:endParaRPr>
                    </a:p>
                  </a:txBody>
                  <a:tcPr marL="97925" marR="97925" marT="48950" marB="4895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</a:lnB>
                    <a:solidFill>
                      <a:srgbClr val="eee9e2">
                        <a:alpha val="80000"/>
                      </a:srgbClr>
                    </a:solidFill>
                  </a:tcPr>
                </a:tc>
                <a:tc hMerge="1">
                  <a:txBody>
                    <a:bodyPr wrap="square">
                      <a:spAutoFit/>
                    </a:bodyPr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1145675">
                <a:tc gridSpan="2">
                  <a:txBody>
                    <a:bodyPr vert="horz" lIns="97925" tIns="48950" rIns="97925" bIns="48950" anchor="ctr" anchorCtr="0"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ko-KR" sz="1900">
                          <a:solidFill>
                            <a:srgbClr val="3a3838"/>
                          </a:solidFill>
                        </a:rPr>
                        <a:t>공통 룰 적용</a:t>
                      </a:r>
                      <a:endParaRPr sz="1900">
                        <a:solidFill>
                          <a:srgbClr val="3a3838"/>
                        </a:solidFill>
                      </a:endParaRPr>
                    </a:p>
                  </a:txBody>
                  <a:tcPr marL="97925" marR="97925" marT="48950" marB="4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 wrap="square">
                      <a:spAutoFit/>
                    </a:bodyPr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gridSpan="2">
                  <a:txBody>
                    <a:bodyPr vert="horz" lIns="97925" tIns="48950" rIns="97925" bIns="48950" anchor="ctr" anchorCtr="0"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ko-KR" sz="1900">
                          <a:solidFill>
                            <a:srgbClr val="3a3838"/>
                          </a:solidFill>
                        </a:rPr>
                        <a:t>유파에 따라 세부적 룰 차이</a:t>
                      </a:r>
                      <a:endParaRPr sz="1900">
                        <a:solidFill>
                          <a:srgbClr val="3a3838"/>
                        </a:solidFill>
                      </a:endParaRPr>
                    </a:p>
                  </a:txBody>
                  <a:tcPr marL="97925" marR="97925" marT="48950" marB="4895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 wrap="square">
                      <a:spAutoFit/>
                    </a:bodyPr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1145675">
                <a:tc gridSpan="2">
                  <a:txBody>
                    <a:bodyPr vert="horz" lIns="97925" tIns="48950" rIns="97925" bIns="48950" anchor="ctr" anchorCtr="0"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ko-KR" sz="1900">
                          <a:solidFill>
                            <a:srgbClr val="3a3838"/>
                          </a:solidFill>
                        </a:rPr>
                        <a:t>방어적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L="97925" marR="97925" marT="48950" marB="4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wrap="square">
                      <a:spAutoFit/>
                    </a:bodyPr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gridSpan="2">
                  <a:txBody>
                    <a:bodyPr vert="horz" lIns="97925" tIns="48950" rIns="97925" bIns="48950" anchor="ctr" anchorCtr="0"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ko-KR" sz="1900">
                          <a:solidFill>
                            <a:srgbClr val="3a3838"/>
                          </a:solidFill>
                        </a:rPr>
                        <a:t>공격적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L="97925" marR="97925" marT="48950" marB="4895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wrap="square">
                      <a:spAutoFit/>
                    </a:bodyPr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  <p:sp>
        <p:nvSpPr>
          <p:cNvPr id="163" name="Google Shape;163;p19"/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901650" y="464475"/>
            <a:ext cx="2626800" cy="400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4210350" y="372075"/>
            <a:ext cx="4070100" cy="568975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32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가라테</a:t>
            </a:r>
            <a:r>
              <a:rPr lang="ko-KR" sz="32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와</a:t>
            </a:r>
            <a:r>
              <a:rPr lang="ko-KR" sz="32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 유도</a:t>
            </a:r>
            <a:r>
              <a:rPr lang="ko-KR" sz="32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의</a:t>
            </a:r>
            <a:r>
              <a:rPr lang="ko-KR" sz="32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 차이</a:t>
            </a:r>
            <a:r>
              <a:rPr lang="ko-KR" sz="32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?</a:t>
            </a:r>
            <a:endParaRPr sz="3200">
              <a:solidFill>
                <a:srgbClr val="554f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7122425" y="2020125"/>
            <a:ext cx="4496500" cy="347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20"/>
          <p:cNvGrpSpPr/>
          <p:nvPr/>
        </p:nvGrpSpPr>
        <p:grpSpPr>
          <a:xfrm rot="0">
            <a:off x="447040" y="843280"/>
            <a:ext cx="6096000" cy="5557500"/>
            <a:chOff x="5415280" y="650240"/>
            <a:chExt cx="6096000" cy="5557500"/>
          </a:xfrm>
        </p:grpSpPr>
        <p:sp>
          <p:nvSpPr>
            <p:cNvPr id="172" name="Google Shape;172;p20"/>
            <p:cNvSpPr/>
            <p:nvPr/>
          </p:nvSpPr>
          <p:spPr>
            <a:xfrm>
              <a:off x="5415280" y="650240"/>
              <a:ext cx="6096000" cy="555750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txBody>
            <a:bodyPr wrap="square" lIns="91424" tIns="45700" rIns="91424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 txBox="1"/>
            <p:nvPr/>
          </p:nvSpPr>
          <p:spPr>
            <a:xfrm>
              <a:off x="5813383" y="2986002"/>
              <a:ext cx="5270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sp>
          <p:nvSpPr>
            <p:cNvPr id="174" name="Google Shape;174;p20"/>
            <p:cNvSpPr txBox="1"/>
            <p:nvPr/>
          </p:nvSpPr>
          <p:spPr>
            <a:xfrm>
              <a:off x="6935292" y="1077385"/>
              <a:ext cx="3453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4800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스모</a:t>
              </a:r>
              <a:r>
                <a:rPr lang="ko-KR" sz="4800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 </a:t>
              </a:r>
              <a:r>
                <a:rPr lang="ko-KR" sz="4800">
                  <a:solidFill>
                    <a:schemeClr val="dk1"/>
                  </a:solidFill>
                  <a:latin typeface="Zen Maru Gothic Medium"/>
                  <a:ea typeface="Zen Maru Gothic Medium"/>
                  <a:cs typeface="Zen Maru Gothic Medium"/>
                  <a:sym typeface="Zen Maru Gothic Medium"/>
                </a:rPr>
                <a:t>相撲</a:t>
              </a:r>
              <a:endParaRPr sz="4800">
                <a:latin typeface="Zen Maru Gothic Medium"/>
                <a:ea typeface="Zen Maru Gothic Medium"/>
                <a:cs typeface="Zen Maru Gothic Medium"/>
                <a:sym typeface="Zen Maru Gothic Medium"/>
              </a:endParaRPr>
            </a:p>
          </p:txBody>
        </p:sp>
      </p:grpSp>
      <p:pic>
        <p:nvPicPr>
          <p:cNvPr id="175" name="Google Shape;175;p20" descr="배지 체크 표시1"/>
          <p:cNvPicPr/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874760" y="11057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852200" y="2650025"/>
            <a:ext cx="5285700" cy="27373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8세기 경 기원</a:t>
            </a:r>
            <a:endParaRPr lang="ko-KR"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한국의 씨름과 유사</a:t>
            </a:r>
            <a:endParaRPr lang="ko-KR" sz="2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도복 아닌 샅바 마와시(廻し) 착용</a:t>
            </a:r>
            <a:endParaRPr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7" name="Google Shape;177;p20"/>
          <p:cNvCxnSpPr/>
          <p:nvPr/>
        </p:nvCxnSpPr>
        <p:spPr>
          <a:xfrm>
            <a:off x="874743" y="2229872"/>
            <a:ext cx="5687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/>
          <p:nvPr/>
        </p:nvPicPr>
        <p:blipFill rotWithShape="1">
          <a:blip r:embed="rId3">
            <a:alphaModFix/>
          </a:blip>
          <a:srcRect t="7830" b="78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21"/>
          <p:cNvGrpSpPr/>
          <p:nvPr/>
        </p:nvGrpSpPr>
        <p:grpSpPr>
          <a:xfrm rot="0">
            <a:off x="787400" y="2349000"/>
            <a:ext cx="2160000" cy="2160000"/>
            <a:chOff x="787400" y="2349000"/>
            <a:chExt cx="2160000" cy="2160000"/>
          </a:xfrm>
        </p:grpSpPr>
        <p:sp>
          <p:nvSpPr>
            <p:cNvPr id="184" name="Google Shape;184;p21"/>
            <p:cNvSpPr/>
            <p:nvPr/>
          </p:nvSpPr>
          <p:spPr>
            <a:xfrm>
              <a:off x="787400" y="2349000"/>
              <a:ext cx="2160000" cy="2160000"/>
            </a:xfrm>
            <a:prstGeom prst="rect">
              <a:avLst/>
            </a:prstGeom>
            <a:solidFill>
              <a:srgbClr val="e2cbb7"/>
            </a:solidFill>
            <a:ln>
              <a:noFill/>
            </a:ln>
          </p:spPr>
          <p:txBody>
            <a:bodyPr wrap="square" lIns="91424" tIns="45700" rIns="91424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1"/>
            <p:cNvSpPr txBox="1"/>
            <p:nvPr/>
          </p:nvSpPr>
          <p:spPr>
            <a:xfrm>
              <a:off x="1289357" y="3167390"/>
              <a:ext cx="115608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2800">
                  <a:solidFill>
                    <a:srgbClr val="554f4d"/>
                  </a:solidFill>
                  <a:latin typeface="Arial"/>
                  <a:ea typeface="Arial"/>
                  <a:cs typeface="Arial"/>
                  <a:sym typeface="Arial"/>
                </a:rPr>
                <a:t>광활함</a:t>
              </a:r>
              <a:endParaRPr/>
            </a:p>
          </p:txBody>
        </p:sp>
      </p:grpSp>
      <p:grpSp>
        <p:nvGrpSpPr>
          <p:cNvPr id="186" name="Google Shape;186;p21"/>
          <p:cNvGrpSpPr/>
          <p:nvPr/>
        </p:nvGrpSpPr>
        <p:grpSpPr>
          <a:xfrm rot="0">
            <a:off x="787400" y="2349000"/>
            <a:ext cx="2160000" cy="2160000"/>
            <a:chOff x="787400" y="2349000"/>
            <a:chExt cx="2160000" cy="2160000"/>
          </a:xfrm>
        </p:grpSpPr>
        <p:sp>
          <p:nvSpPr>
            <p:cNvPr id="187" name="Google Shape;187;p21"/>
            <p:cNvSpPr/>
            <p:nvPr/>
          </p:nvSpPr>
          <p:spPr>
            <a:xfrm>
              <a:off x="787400" y="2349000"/>
              <a:ext cx="2160000" cy="2160000"/>
            </a:xfrm>
            <a:prstGeom prst="rect">
              <a:avLst/>
            </a:prstGeom>
            <a:solidFill>
              <a:srgbClr val="e2cbb7"/>
            </a:solidFill>
            <a:ln>
              <a:noFill/>
            </a:ln>
          </p:spPr>
          <p:txBody>
            <a:bodyPr wrap="square" lIns="91424" tIns="45700" rIns="91424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1"/>
            <p:cNvSpPr txBox="1"/>
            <p:nvPr/>
          </p:nvSpPr>
          <p:spPr>
            <a:xfrm>
              <a:off x="1127454" y="3167390"/>
              <a:ext cx="14799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2400" b="1">
                  <a:solidFill>
                    <a:srgbClr val="554f4d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도구</a:t>
              </a:r>
              <a:r>
                <a:rPr lang="ko-KR" sz="2400">
                  <a:solidFill>
                    <a:srgbClr val="554f4d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를 사용하는 무예</a:t>
              </a:r>
              <a:endParaRPr sz="2400">
                <a:solidFill>
                  <a:srgbClr val="554f4d"/>
                </a:solidFill>
              </a:endParaRPr>
            </a:p>
          </p:txBody>
        </p:sp>
        <p:sp>
          <p:nvSpPr>
            <p:cNvPr id="189" name="Google Shape;189;p21"/>
            <p:cNvSpPr txBox="1"/>
            <p:nvPr/>
          </p:nvSpPr>
          <p:spPr>
            <a:xfrm>
              <a:off x="1107341" y="2426719"/>
              <a:ext cx="1520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3600">
                  <a:solidFill>
                    <a:srgbClr val="554f4d"/>
                  </a:solidFill>
                  <a:latin typeface="Impact"/>
                  <a:ea typeface="Impact"/>
                  <a:cs typeface="Impact"/>
                  <a:sym typeface="Impact"/>
                </a:rPr>
                <a:t>Part 2.</a:t>
              </a:r>
              <a:endParaRPr sz="3600">
                <a:solidFill>
                  <a:srgbClr val="554f4d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893385" y="1924626"/>
            <a:ext cx="3008700" cy="3008700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4597052" y="1924626"/>
            <a:ext cx="3008700" cy="3008700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8300719" y="1924626"/>
            <a:ext cx="3008700" cy="3008700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22"/>
          <p:cNvCxnSpPr/>
          <p:nvPr/>
        </p:nvCxnSpPr>
        <p:spPr>
          <a:xfrm>
            <a:off x="622300" y="1143000"/>
            <a:ext cx="11569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</a:ln>
        </p:spPr>
      </p:cxnSp>
      <p:sp>
        <p:nvSpPr>
          <p:cNvPr id="198" name="Google Shape;198;p22"/>
          <p:cNvSpPr txBox="1"/>
          <p:nvPr/>
        </p:nvSpPr>
        <p:spPr>
          <a:xfrm>
            <a:off x="622300" y="471700"/>
            <a:ext cx="43194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30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도구</a:t>
            </a:r>
            <a:r>
              <a:rPr lang="ko-KR" sz="30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를 사용하는 무예</a:t>
            </a:r>
            <a:endParaRPr sz="3000">
              <a:solidFill>
                <a:srgbClr val="554f4d"/>
              </a:solidFill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811397" y="92900"/>
            <a:ext cx="7167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11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Part 2</a:t>
            </a:r>
            <a:endParaRPr sz="1100">
              <a:solidFill>
                <a:srgbClr val="554f4d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200" name="Google Shape;200;p22"/>
          <p:cNvPicPr/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626416" y="2646680"/>
            <a:ext cx="2152962" cy="215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/>
          <p:nvPr/>
        </p:nvPicPr>
        <p:blipFill rotWithShape="1">
          <a:blip r:embed="rId4">
            <a:alphaModFix/>
          </a:blip>
          <a:srcRect r="4300" b="15380"/>
          <a:stretch>
            <a:fillRect/>
          </a:stretch>
        </p:blipFill>
        <p:spPr>
          <a:xfrm>
            <a:off x="5151913" y="2531037"/>
            <a:ext cx="2187113" cy="198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/>
          <p:nvPr/>
        </p:nvPicPr>
        <p:blipFill rotWithShape="1">
          <a:blip r:embed="rId5">
            <a:alphaModFix/>
          </a:blip>
          <a:srcRect b="9200"/>
          <a:stretch>
            <a:fillRect/>
          </a:stretch>
        </p:blipFill>
        <p:spPr>
          <a:xfrm>
            <a:off x="8711563" y="2531650"/>
            <a:ext cx="2187126" cy="19860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2"/>
          <p:cNvCxnSpPr/>
          <p:nvPr/>
        </p:nvCxnSpPr>
        <p:spPr>
          <a:xfrm>
            <a:off x="9547280" y="5382830"/>
            <a:ext cx="515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</a:ln>
        </p:spPr>
      </p:cxnSp>
      <p:sp>
        <p:nvSpPr>
          <p:cNvPr id="204" name="Google Shape;204;p22"/>
          <p:cNvSpPr txBox="1"/>
          <p:nvPr/>
        </p:nvSpPr>
        <p:spPr>
          <a:xfrm>
            <a:off x="8839924" y="5596508"/>
            <a:ext cx="1930200" cy="400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000" b="1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rPr>
              <a:t>나기나타 薙刀</a:t>
            </a:r>
            <a:endParaRPr>
              <a:solidFill>
                <a:srgbClr val="3f3f3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205" name="Google Shape;205;p22"/>
          <p:cNvCxnSpPr/>
          <p:nvPr/>
        </p:nvCxnSpPr>
        <p:spPr>
          <a:xfrm>
            <a:off x="5838187" y="5382830"/>
            <a:ext cx="515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</a:ln>
        </p:spPr>
      </p:cxnSp>
      <p:sp>
        <p:nvSpPr>
          <p:cNvPr id="206" name="Google Shape;206;p22"/>
          <p:cNvSpPr txBox="1"/>
          <p:nvPr/>
        </p:nvSpPr>
        <p:spPr>
          <a:xfrm>
            <a:off x="5130831" y="5596508"/>
            <a:ext cx="1930200" cy="400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000" b="1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rPr>
              <a:t>궁도 弓道</a:t>
            </a:r>
            <a:endParaRPr>
              <a:solidFill>
                <a:srgbClr val="3f3f3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207" name="Google Shape;207;p22"/>
          <p:cNvCxnSpPr/>
          <p:nvPr/>
        </p:nvCxnSpPr>
        <p:spPr>
          <a:xfrm>
            <a:off x="2139758" y="5382830"/>
            <a:ext cx="515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</a:ln>
        </p:spPr>
      </p:cxnSp>
      <p:sp>
        <p:nvSpPr>
          <p:cNvPr id="208" name="Google Shape;208;p22"/>
          <p:cNvSpPr txBox="1"/>
          <p:nvPr/>
        </p:nvSpPr>
        <p:spPr>
          <a:xfrm>
            <a:off x="1432402" y="5596508"/>
            <a:ext cx="1930200" cy="400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000" b="1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rPr>
              <a:t>검도 剣道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-5" y="-1"/>
            <a:ext cx="86700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2cb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693" y="2122602"/>
            <a:ext cx="9148598" cy="100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6000">
                <a:solidFill>
                  <a:srgbClr val="655d5b"/>
                </a:solidFill>
              </a:rPr>
              <a:t>일본의 다도와 정원</a:t>
            </a:r>
            <a:endParaRPr lang="ko-KR" altLang="en-US" sz="6000">
              <a:solidFill>
                <a:srgbClr val="655d5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3510" y="3865140"/>
            <a:ext cx="17449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600">
                <a:solidFill>
                  <a:srgbClr val="554f4d"/>
                </a:solidFill>
              </a:rPr>
              <a:t>22101326</a:t>
            </a:r>
            <a:r>
              <a:rPr lang="ko-KR" altLang="en-US" sz="1600">
                <a:solidFill>
                  <a:srgbClr val="554f4d"/>
                </a:solidFill>
              </a:rPr>
              <a:t> 김지원</a:t>
            </a:r>
            <a:endParaRPr lang="ko-KR" altLang="en-US" sz="1600">
              <a:solidFill>
                <a:srgbClr val="554f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3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7601350" y="1891275"/>
            <a:ext cx="3510975" cy="369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23"/>
          <p:cNvGrpSpPr/>
          <p:nvPr/>
        </p:nvGrpSpPr>
        <p:grpSpPr>
          <a:xfrm rot="0">
            <a:off x="447040" y="843280"/>
            <a:ext cx="6096000" cy="5557500"/>
            <a:chOff x="5415280" y="650240"/>
            <a:chExt cx="6096000" cy="5557500"/>
          </a:xfrm>
        </p:grpSpPr>
        <p:sp>
          <p:nvSpPr>
            <p:cNvPr id="216" name="Google Shape;216;p23"/>
            <p:cNvSpPr/>
            <p:nvPr/>
          </p:nvSpPr>
          <p:spPr>
            <a:xfrm>
              <a:off x="5415280" y="650240"/>
              <a:ext cx="6096000" cy="555750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txBody>
            <a:bodyPr wrap="square" lIns="91424" tIns="45700" rIns="91424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 txBox="1"/>
            <p:nvPr/>
          </p:nvSpPr>
          <p:spPr>
            <a:xfrm>
              <a:off x="5813383" y="2986002"/>
              <a:ext cx="5270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sp>
          <p:nvSpPr>
            <p:cNvPr id="218" name="Google Shape;218;p23"/>
            <p:cNvSpPr txBox="1"/>
            <p:nvPr/>
          </p:nvSpPr>
          <p:spPr>
            <a:xfrm>
              <a:off x="6935292" y="1077385"/>
              <a:ext cx="32679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4800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검도</a:t>
              </a:r>
              <a:r>
                <a:rPr lang="ko-KR" sz="4800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 </a:t>
              </a:r>
              <a:r>
                <a:rPr lang="ko-KR" sz="4800">
                  <a:solidFill>
                    <a:schemeClr val="dk1"/>
                  </a:solidFill>
                  <a:latin typeface="Zen Maru Gothic Medium"/>
                  <a:ea typeface="Zen Maru Gothic Medium"/>
                  <a:cs typeface="Zen Maru Gothic Medium"/>
                  <a:sym typeface="Zen Maru Gothic Medium"/>
                </a:rPr>
                <a:t>剣道</a:t>
              </a:r>
              <a:endParaRPr sz="4800">
                <a:latin typeface="Zen Maru Gothic Medium"/>
                <a:ea typeface="Zen Maru Gothic Medium"/>
                <a:cs typeface="Zen Maru Gothic Medium"/>
                <a:sym typeface="Zen Maru Gothic Medium"/>
              </a:endParaRPr>
            </a:p>
          </p:txBody>
        </p:sp>
      </p:grpSp>
      <p:pic>
        <p:nvPicPr>
          <p:cNvPr id="219" name="Google Shape;219;p23" descr="배지 체크 표시1"/>
          <p:cNvPicPr/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874760" y="11057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 txBox="1"/>
          <p:nvPr/>
        </p:nvSpPr>
        <p:spPr>
          <a:xfrm>
            <a:off x="852200" y="3048825"/>
            <a:ext cx="5285700" cy="23397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헤이안 시대 중기 기원</a:t>
            </a:r>
            <a:endParaRPr lang="ko-KR"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도복과 함께 호구 착용</a:t>
            </a:r>
            <a:endParaRPr lang="ko-KR"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학교/학원 동아리 有</a:t>
            </a:r>
            <a:endParaRPr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221" name="Google Shape;221;p23"/>
          <p:cNvCxnSpPr/>
          <p:nvPr/>
        </p:nvCxnSpPr>
        <p:spPr>
          <a:xfrm>
            <a:off x="874743" y="2229872"/>
            <a:ext cx="5687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4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7362475" y="1034199"/>
            <a:ext cx="4036900" cy="498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24"/>
          <p:cNvGrpSpPr/>
          <p:nvPr/>
        </p:nvGrpSpPr>
        <p:grpSpPr>
          <a:xfrm rot="0">
            <a:off x="447040" y="843280"/>
            <a:ext cx="6096000" cy="5557500"/>
            <a:chOff x="5415280" y="650240"/>
            <a:chExt cx="6096000" cy="5557500"/>
          </a:xfrm>
        </p:grpSpPr>
        <p:sp>
          <p:nvSpPr>
            <p:cNvPr id="228" name="Google Shape;228;p24"/>
            <p:cNvSpPr/>
            <p:nvPr/>
          </p:nvSpPr>
          <p:spPr>
            <a:xfrm>
              <a:off x="5415280" y="650240"/>
              <a:ext cx="6096000" cy="555750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txBody>
            <a:bodyPr wrap="square" lIns="91424" tIns="45700" rIns="91424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4"/>
            <p:cNvSpPr txBox="1"/>
            <p:nvPr/>
          </p:nvSpPr>
          <p:spPr>
            <a:xfrm>
              <a:off x="5813383" y="2986002"/>
              <a:ext cx="5270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sp>
          <p:nvSpPr>
            <p:cNvPr id="230" name="Google Shape;230;p24"/>
            <p:cNvSpPr txBox="1"/>
            <p:nvPr/>
          </p:nvSpPr>
          <p:spPr>
            <a:xfrm>
              <a:off x="6935291" y="1077385"/>
              <a:ext cx="2930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4800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궁도</a:t>
              </a:r>
              <a:r>
                <a:rPr lang="ko-KR" sz="4800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 </a:t>
              </a:r>
              <a:r>
                <a:rPr lang="ko-KR" sz="4800">
                  <a:solidFill>
                    <a:schemeClr val="dk1"/>
                  </a:solidFill>
                  <a:latin typeface="Zen Maru Gothic Medium"/>
                  <a:ea typeface="Zen Maru Gothic Medium"/>
                  <a:cs typeface="Zen Maru Gothic Medium"/>
                  <a:sym typeface="Zen Maru Gothic Medium"/>
                </a:rPr>
                <a:t>弓道</a:t>
              </a:r>
              <a:endParaRPr sz="4800">
                <a:latin typeface="Zen Maru Gothic Medium"/>
                <a:ea typeface="Zen Maru Gothic Medium"/>
                <a:cs typeface="Zen Maru Gothic Medium"/>
                <a:sym typeface="Zen Maru Gothic Medium"/>
              </a:endParaRPr>
            </a:p>
          </p:txBody>
        </p:sp>
      </p:grpSp>
      <p:pic>
        <p:nvPicPr>
          <p:cNvPr id="231" name="Google Shape;231;p24" descr="배지 체크 표시1"/>
          <p:cNvPicPr/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874760" y="11057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 txBox="1"/>
          <p:nvPr/>
        </p:nvSpPr>
        <p:spPr>
          <a:xfrm>
            <a:off x="852200" y="3363050"/>
            <a:ext cx="5285700" cy="19086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야요이 시대 기원</a:t>
            </a:r>
            <a:endParaRPr lang="ko-KR"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에도 막부 시대 확정</a:t>
            </a:r>
            <a:endParaRPr lang="ko-KR"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</a:rPr>
              <a:t>학교/학원 동아리 有</a:t>
            </a:r>
            <a:endParaRPr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233" name="Google Shape;233;p24"/>
          <p:cNvCxnSpPr/>
          <p:nvPr/>
        </p:nvCxnSpPr>
        <p:spPr>
          <a:xfrm>
            <a:off x="874743" y="2229872"/>
            <a:ext cx="5687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5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7354025" y="1086851"/>
            <a:ext cx="4028500" cy="468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5"/>
          <p:cNvGrpSpPr/>
          <p:nvPr/>
        </p:nvGrpSpPr>
        <p:grpSpPr>
          <a:xfrm rot="0">
            <a:off x="447040" y="843280"/>
            <a:ext cx="6096000" cy="5557500"/>
            <a:chOff x="5415280" y="650240"/>
            <a:chExt cx="6096000" cy="5557500"/>
          </a:xfrm>
        </p:grpSpPr>
        <p:sp>
          <p:nvSpPr>
            <p:cNvPr id="240" name="Google Shape;240;p25"/>
            <p:cNvSpPr/>
            <p:nvPr/>
          </p:nvSpPr>
          <p:spPr>
            <a:xfrm>
              <a:off x="5415280" y="650240"/>
              <a:ext cx="6096000" cy="555750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txBody>
            <a:bodyPr wrap="square" lIns="91424" tIns="45700" rIns="91424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5"/>
            <p:cNvSpPr txBox="1"/>
            <p:nvPr/>
          </p:nvSpPr>
          <p:spPr>
            <a:xfrm>
              <a:off x="5813383" y="2986002"/>
              <a:ext cx="5270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sp>
          <p:nvSpPr>
            <p:cNvPr id="242" name="Google Shape;242;p25"/>
            <p:cNvSpPr txBox="1"/>
            <p:nvPr/>
          </p:nvSpPr>
          <p:spPr>
            <a:xfrm>
              <a:off x="6935290" y="1077385"/>
              <a:ext cx="3841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4800">
                  <a:solidFill>
                    <a:schemeClr val="dk1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나기나타</a:t>
              </a:r>
              <a:r>
                <a:rPr lang="ko-KR" sz="4800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 </a:t>
              </a:r>
              <a:r>
                <a:rPr lang="ko-KR" sz="4800">
                  <a:solidFill>
                    <a:schemeClr val="dk1"/>
                  </a:solidFill>
                  <a:latin typeface="Zen Maru Gothic Medium"/>
                  <a:ea typeface="Zen Maru Gothic Medium"/>
                  <a:cs typeface="Zen Maru Gothic Medium"/>
                  <a:sym typeface="Zen Maru Gothic Medium"/>
                </a:rPr>
                <a:t>長刀</a:t>
              </a:r>
              <a:endParaRPr sz="4800">
                <a:latin typeface="Zen Maru Gothic Medium"/>
                <a:ea typeface="Zen Maru Gothic Medium"/>
                <a:cs typeface="Zen Maru Gothic Medium"/>
                <a:sym typeface="Zen Maru Gothic Medium"/>
              </a:endParaRPr>
            </a:p>
          </p:txBody>
        </p:sp>
      </p:grpSp>
      <p:pic>
        <p:nvPicPr>
          <p:cNvPr id="243" name="Google Shape;243;p25" descr="배지 체크 표시1"/>
          <p:cNvPicPr/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874760" y="11057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852200" y="2603550"/>
            <a:ext cx="5285700" cy="40635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헤이안 후기~가마쿠라 시대 </a:t>
            </a:r>
            <a:endParaRPr lang="ko-KR"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형태 확정</a:t>
            </a:r>
            <a:endParaRPr lang="ko-KR"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주로 여성 선수 多</a:t>
            </a:r>
            <a:endParaRPr lang="ko-KR"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검도와 유사한 점 多</a:t>
            </a:r>
            <a:endParaRPr lang="ko-KR"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anum Gothic"/>
              <a:buChar char="●"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경기 방법 및 </a:t>
            </a:r>
            <a:endParaRPr lang="ko-KR"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도구의 세부적 차이</a:t>
            </a:r>
            <a:endParaRPr lang="ko-KR"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245" name="Google Shape;245;p25"/>
          <p:cNvCxnSpPr/>
          <p:nvPr/>
        </p:nvCxnSpPr>
        <p:spPr>
          <a:xfrm>
            <a:off x="874743" y="2229872"/>
            <a:ext cx="5687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6"/>
          <p:cNvPicPr/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6"/>
          <p:cNvGrpSpPr/>
          <p:nvPr/>
        </p:nvGrpSpPr>
        <p:grpSpPr>
          <a:xfrm rot="0">
            <a:off x="787400" y="2349000"/>
            <a:ext cx="2160000" cy="2160000"/>
            <a:chOff x="787400" y="2349000"/>
            <a:chExt cx="2160000" cy="2160000"/>
          </a:xfrm>
        </p:grpSpPr>
        <p:sp>
          <p:nvSpPr>
            <p:cNvPr id="252" name="Google Shape;252;p26"/>
            <p:cNvSpPr/>
            <p:nvPr/>
          </p:nvSpPr>
          <p:spPr>
            <a:xfrm>
              <a:off x="787400" y="2349000"/>
              <a:ext cx="2160000" cy="2160000"/>
            </a:xfrm>
            <a:prstGeom prst="rect">
              <a:avLst/>
            </a:prstGeom>
            <a:solidFill>
              <a:srgbClr val="e2cbb7"/>
            </a:solidFill>
            <a:ln>
              <a:noFill/>
            </a:ln>
          </p:spPr>
          <p:txBody>
            <a:bodyPr wrap="square" lIns="91424" tIns="45700" rIns="91424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6"/>
            <p:cNvSpPr txBox="1"/>
            <p:nvPr/>
          </p:nvSpPr>
          <p:spPr>
            <a:xfrm>
              <a:off x="1127454" y="3167390"/>
              <a:ext cx="14799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2400">
                  <a:solidFill>
                    <a:srgbClr val="554f4d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그 외</a:t>
              </a:r>
              <a:r>
                <a:rPr lang="ko-KR" sz="2400" b="1">
                  <a:solidFill>
                    <a:srgbClr val="554f4d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 기타</a:t>
              </a:r>
              <a:r>
                <a:rPr lang="ko-KR" sz="2400">
                  <a:solidFill>
                    <a:srgbClr val="554f4d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 무예</a:t>
              </a:r>
              <a:endParaRPr sz="2400">
                <a:solidFill>
                  <a:srgbClr val="554f4d"/>
                </a:solidFill>
              </a:endParaRPr>
            </a:p>
          </p:txBody>
        </p:sp>
        <p:sp>
          <p:nvSpPr>
            <p:cNvPr id="254" name="Google Shape;254;p26"/>
            <p:cNvSpPr txBox="1"/>
            <p:nvPr/>
          </p:nvSpPr>
          <p:spPr>
            <a:xfrm>
              <a:off x="1107341" y="2426719"/>
              <a:ext cx="1520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3600">
                  <a:solidFill>
                    <a:srgbClr val="554f4d"/>
                  </a:solidFill>
                  <a:latin typeface="Impact"/>
                  <a:ea typeface="Impact"/>
                  <a:cs typeface="Impact"/>
                  <a:sym typeface="Impact"/>
                </a:rPr>
                <a:t>Part 3.</a:t>
              </a:r>
              <a:endParaRPr sz="3600">
                <a:solidFill>
                  <a:srgbClr val="554f4d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27"/>
          <p:cNvCxnSpPr/>
          <p:nvPr/>
        </p:nvCxnSpPr>
        <p:spPr>
          <a:xfrm>
            <a:off x="622300" y="1143000"/>
            <a:ext cx="11569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</a:ln>
        </p:spPr>
      </p:cxnSp>
      <p:pic>
        <p:nvPicPr>
          <p:cNvPr id="260" name="Google Shape;260;p27" descr="배지 체크 표시1"/>
          <p:cNvPicPr/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229360" y="191626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 descr="배지 체크 표시1"/>
          <p:cNvPicPr/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1229360" y="34290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 descr="배지 체크 표시1"/>
          <p:cNvPicPr/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1229360" y="494174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7"/>
          <p:cNvSpPr txBox="1"/>
          <p:nvPr/>
        </p:nvSpPr>
        <p:spPr>
          <a:xfrm>
            <a:off x="2268486" y="2059360"/>
            <a:ext cx="93417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800">
                <a:solidFill>
                  <a:srgbClr val="655d5b"/>
                </a:solidFill>
                <a:latin typeface="Nanum Gothic"/>
                <a:ea typeface="Nanum Gothic"/>
                <a:cs typeface="Nanum Gothic"/>
                <a:sym typeface="Nanum Gothic"/>
              </a:rPr>
              <a:t>봉술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2268486" y="3639477"/>
            <a:ext cx="93417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800">
                <a:solidFill>
                  <a:srgbClr val="655d5b"/>
                </a:solidFill>
                <a:latin typeface="Nanum Gothic"/>
                <a:ea typeface="Nanum Gothic"/>
                <a:cs typeface="Nanum Gothic"/>
                <a:sym typeface="Nanum Gothic"/>
              </a:rPr>
              <a:t>닌자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2268486" y="5109149"/>
            <a:ext cx="93417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800">
                <a:solidFill>
                  <a:srgbClr val="655d5b"/>
                </a:solidFill>
                <a:latin typeface="Nanum Gothic"/>
                <a:ea typeface="Nanum Gothic"/>
                <a:cs typeface="Nanum Gothic"/>
                <a:sym typeface="Nanum Gothic"/>
              </a:rPr>
              <a:t>사무라이</a:t>
            </a:r>
            <a:endParaRPr sz="2800">
              <a:solidFill>
                <a:srgbClr val="655d5b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811411" y="350594"/>
            <a:ext cx="36360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68" name="Google Shape;268;p27"/>
          <p:cNvSpPr txBox="1"/>
          <p:nvPr/>
        </p:nvSpPr>
        <p:spPr>
          <a:xfrm>
            <a:off x="811411" y="92891"/>
            <a:ext cx="5583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>
              <a:solidFill>
                <a:srgbClr val="554f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622300" y="471700"/>
            <a:ext cx="43194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30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그 외 </a:t>
            </a:r>
            <a:r>
              <a:rPr lang="ko-KR" sz="3000" b="1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기타</a:t>
            </a:r>
            <a:r>
              <a:rPr lang="ko-KR" sz="30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 무예</a:t>
            </a:r>
            <a:endParaRPr sz="3000">
              <a:solidFill>
                <a:srgbClr val="554f4d"/>
              </a:solidFill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811397" y="92900"/>
            <a:ext cx="7167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11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Part 3</a:t>
            </a:r>
            <a:endParaRPr sz="1100">
              <a:solidFill>
                <a:srgbClr val="554f4d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271" name="Google Shape;271;p27"/>
          <p:cNvPicPr/>
          <p:nvPr/>
        </p:nvPicPr>
        <p:blipFill rotWithShape="1">
          <a:blip r:embed="rId6">
            <a:alphaModFix/>
          </a:blip>
          <a:stretch>
            <a:fillRect/>
          </a:stretch>
        </p:blipFill>
        <p:spPr>
          <a:xfrm>
            <a:off x="8579507" y="2682750"/>
            <a:ext cx="3030668" cy="35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7"/>
          <p:cNvPicPr/>
          <p:nvPr/>
        </p:nvPicPr>
        <p:blipFill rotWithShape="1">
          <a:blip r:embed="rId7">
            <a:alphaModFix/>
          </a:blip>
          <a:stretch>
            <a:fillRect/>
          </a:stretch>
        </p:blipFill>
        <p:spPr>
          <a:xfrm>
            <a:off x="5686838" y="1657696"/>
            <a:ext cx="2504975" cy="25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8"/>
          <p:cNvGrpSpPr/>
          <p:nvPr/>
        </p:nvGrpSpPr>
        <p:grpSpPr>
          <a:xfrm rot="0">
            <a:off x="1498829" y="1079058"/>
            <a:ext cx="9194380" cy="3771000"/>
            <a:chOff x="1103979" y="1282258"/>
            <a:chExt cx="9194380" cy="3771000"/>
          </a:xfrm>
        </p:grpSpPr>
        <p:sp>
          <p:nvSpPr>
            <p:cNvPr id="278" name="Google Shape;278;p28"/>
            <p:cNvSpPr txBox="1"/>
            <p:nvPr/>
          </p:nvSpPr>
          <p:spPr>
            <a:xfrm>
              <a:off x="1103979" y="1282258"/>
              <a:ext cx="1035900" cy="377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23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endParaRPr sz="2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 txBox="1"/>
            <p:nvPr/>
          </p:nvSpPr>
          <p:spPr>
            <a:xfrm>
              <a:off x="9262459" y="1282258"/>
              <a:ext cx="1035900" cy="377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4" tIns="45700" rIns="91424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ko-KR" sz="23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sz="2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8"/>
          <p:cNvSpPr txBox="1"/>
          <p:nvPr/>
        </p:nvSpPr>
        <p:spPr>
          <a:xfrm>
            <a:off x="2929794" y="1680025"/>
            <a:ext cx="6332400" cy="36633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2800" i="1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출처</a:t>
            </a:r>
            <a:endParaRPr lang="ko-KR" sz="2800" i="1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 i="1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https://www.tsunagujapan.com/ko/japans-most-famous-martial-arts/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https://www.sumo.or.jp/IrohaKnowledge/sumo_history/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https://spojoba.com/articles/371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https://meaning-difference.com/?p=13481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https://sorush.info/2020/03/29/karate-judo-difference/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https://www.sumo.or.jp/IrohaKnowledge/sumo_history/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https://web-japan.org/factsheet/archives/ja/pdf/J15_sumo.pdf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https://halftime-media.com/sports-market/kendo-history-1/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https://suizanmiyabi.com/kyugucolumn/kyudougu02_05.html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https://www.touken-world.jp/tips/54597/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ko-KR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https://niigatabudokan.com/competition/naginata.html</a:t>
            </a:r>
            <a:endParaRPr lang="ko-KR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i="1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9"/>
          <p:cNvPicPr/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9"/>
          <p:cNvSpPr/>
          <p:nvPr/>
        </p:nvSpPr>
        <p:spPr>
          <a:xfrm>
            <a:off x="690880" y="711200"/>
            <a:ext cx="10901680" cy="54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4" tIns="45700" rIns="91424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3695412" y="3151945"/>
            <a:ext cx="4801200" cy="554100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00" rIns="91424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3000">
                <a:solidFill>
                  <a:srgbClr val="554f4d"/>
                </a:solidFill>
                <a:latin typeface="Nanum Gothic"/>
                <a:ea typeface="Nanum Gothic"/>
                <a:cs typeface="Nanum Gothic"/>
                <a:sym typeface="Nanum Gothic"/>
              </a:rPr>
              <a:t>감사합니다.</a:t>
            </a:r>
            <a:endParaRPr sz="3000"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43" name=""/>
          <p:cNvGrpSpPr/>
          <p:nvPr/>
        </p:nvGrpSpPr>
        <p:grpSpPr>
          <a:xfrm rot="0">
            <a:off x="1893990" y="1568833"/>
            <a:ext cx="3143445" cy="4192463"/>
            <a:chOff x="893385" y="1924626"/>
            <a:chExt cx="3008749" cy="4048961"/>
          </a:xfrm>
        </p:grpSpPr>
        <p:sp>
          <p:nvSpPr>
            <p:cNvPr id="27" name="타원 26"/>
            <p:cNvSpPr/>
            <p:nvPr/>
          </p:nvSpPr>
          <p:spPr>
            <a:xfrm>
              <a:off x="893385" y="1924626"/>
              <a:ext cx="3008749" cy="3008749"/>
            </a:xfrm>
            <a:prstGeom prst="ellipse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2139758" y="5382830"/>
              <a:ext cx="515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089783" y="5596508"/>
              <a:ext cx="640079" cy="377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000" b="1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다도</a:t>
              </a:r>
              <a:endParaRPr lang="ko-KR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40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439140" y="2520661"/>
              <a:ext cx="1983047" cy="1759527"/>
            </a:xfrm>
            <a:prstGeom prst="rect">
              <a:avLst/>
            </a:prstGeom>
          </p:spPr>
        </p:pic>
      </p:grpSp>
      <p:grpSp>
        <p:nvGrpSpPr>
          <p:cNvPr id="42" name=""/>
          <p:cNvGrpSpPr/>
          <p:nvPr/>
        </p:nvGrpSpPr>
        <p:grpSpPr>
          <a:xfrm rot="0">
            <a:off x="7325917" y="1441110"/>
            <a:ext cx="3104962" cy="4319609"/>
            <a:chOff x="4949477" y="1924626"/>
            <a:chExt cx="3008749" cy="4042608"/>
          </a:xfrm>
        </p:grpSpPr>
        <p:sp>
          <p:nvSpPr>
            <p:cNvPr id="28" name="타원 27"/>
            <p:cNvSpPr/>
            <p:nvPr/>
          </p:nvSpPr>
          <p:spPr>
            <a:xfrm>
              <a:off x="4949477" y="1924626"/>
              <a:ext cx="3008749" cy="3008749"/>
            </a:xfrm>
            <a:prstGeom prst="ellipse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6190612" y="5382830"/>
              <a:ext cx="515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137910" y="5596507"/>
              <a:ext cx="640079" cy="370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000" b="1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정원</a:t>
              </a:r>
              <a:endParaRPr lang="ko-KR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41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449588" y="2483843"/>
              <a:ext cx="2091647" cy="189031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1"/>
          <p:cNvGrpSpPr/>
          <p:nvPr/>
        </p:nvGrpSpPr>
        <p:grpSpPr>
          <a:xfrm rot="0">
            <a:off x="261710" y="155027"/>
            <a:ext cx="11708524" cy="6316717"/>
            <a:chOff x="5452464" y="638681"/>
            <a:chExt cx="10899817" cy="5557520"/>
          </a:xfrm>
        </p:grpSpPr>
        <p:sp>
          <p:nvSpPr>
            <p:cNvPr id="9" name="직사각형 3"/>
            <p:cNvSpPr/>
            <p:nvPr/>
          </p:nvSpPr>
          <p:spPr>
            <a:xfrm>
              <a:off x="5452464" y="638681"/>
              <a:ext cx="10899817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5553238" y="855279"/>
              <a:ext cx="2604791" cy="6090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4000">
                  <a:solidFill>
                    <a:srgbClr val="289b6e"/>
                  </a:solidFill>
                </a:rPr>
                <a:t>일본의 다도</a:t>
              </a:r>
              <a:endParaRPr lang="ko-KR" altLang="en-US" sz="4000">
                <a:solidFill>
                  <a:srgbClr val="289b6e"/>
                </a:solidFill>
              </a:endParaRPr>
            </a:p>
          </p:txBody>
        </p:sp>
        <p:cxnSp>
          <p:nvCxnSpPr>
            <p:cNvPr id="11" name="직선 연결선 6"/>
            <p:cNvCxnSpPr/>
            <p:nvPr/>
          </p:nvCxnSpPr>
          <p:spPr>
            <a:xfrm flipV="1">
              <a:off x="5604774" y="1608335"/>
              <a:ext cx="1063399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"/>
          <p:cNvSpPr txBox="1"/>
          <p:nvPr/>
        </p:nvSpPr>
        <p:spPr>
          <a:xfrm>
            <a:off x="564765" y="2168619"/>
            <a:ext cx="6446212" cy="63944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 altLang="ko-KR" sz="3600">
                <a:solidFill>
                  <a:schemeClr val="tx1"/>
                </a:solidFill>
              </a:rPr>
              <a:t>-</a:t>
            </a:r>
            <a:r>
              <a:rPr lang="ko-KR" altLang="en-US" sz="3600">
                <a:solidFill>
                  <a:schemeClr val="tx1"/>
                </a:solidFill>
              </a:rPr>
              <a:t>중국에서부터 전해진 문화</a:t>
            </a:r>
            <a:endParaRPr lang="ko-KR" altLang="en-US" sz="3600">
              <a:solidFill>
                <a:schemeClr val="tx1"/>
              </a:solidFill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504341" y="3689156"/>
            <a:ext cx="7593102" cy="64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3600">
                <a:solidFill>
                  <a:schemeClr val="tx1"/>
                </a:solidFill>
              </a:rPr>
              <a:t>-16</a:t>
            </a:r>
            <a:r>
              <a:rPr lang="ko-KR" altLang="en-US" sz="3600">
                <a:solidFill>
                  <a:schemeClr val="tx1"/>
                </a:solidFill>
              </a:rPr>
              <a:t>세기 후반 센노리큐에 의해 완성</a:t>
            </a:r>
            <a:endParaRPr lang="ko-KR" altLang="en-US" sz="3600">
              <a:solidFill>
                <a:schemeClr val="tx1"/>
              </a:solidFill>
            </a:endParaRPr>
          </a:p>
        </p:txBody>
      </p:sp>
      <p:grpSp>
        <p:nvGrpSpPr>
          <p:cNvPr id="21" name=""/>
          <p:cNvGrpSpPr/>
          <p:nvPr/>
        </p:nvGrpSpPr>
        <p:grpSpPr>
          <a:xfrm rot="0">
            <a:off x="562452" y="2820843"/>
            <a:ext cx="11042655" cy="3020983"/>
            <a:chOff x="562452" y="2820843"/>
            <a:chExt cx="11042655" cy="3020983"/>
          </a:xfrm>
        </p:grpSpPr>
        <p:sp>
          <p:nvSpPr>
            <p:cNvPr id="13" name=""/>
            <p:cNvSpPr txBox="1"/>
            <p:nvPr/>
          </p:nvSpPr>
          <p:spPr>
            <a:xfrm>
              <a:off x="562452" y="5199302"/>
              <a:ext cx="9988783" cy="642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ko-KR" sz="3600">
                  <a:solidFill>
                    <a:schemeClr val="tx1"/>
                  </a:solidFill>
                </a:rPr>
                <a:t>-</a:t>
              </a:r>
              <a:r>
                <a:rPr lang="ko-KR" altLang="en-US" sz="3600">
                  <a:solidFill>
                    <a:schemeClr val="tx1"/>
                  </a:solidFill>
                </a:rPr>
                <a:t>현대일본에서는 신부 수업의 한 과정으로 행해짐</a:t>
              </a:r>
              <a:endParaRPr lang="ko-KR" altLang="en-US" sz="3600">
                <a:solidFill>
                  <a:schemeClr val="tx1"/>
                </a:solidFill>
              </a:endParaRPr>
            </a:p>
          </p:txBody>
        </p:sp>
        <p:pic>
          <p:nvPicPr>
            <p:cNvPr id="20" name=""/>
            <p:cNvPicPr/>
            <p:nvPr/>
          </p:nvPicPr>
          <p:blipFill rotWithShape="1">
            <a:blip r:embed="rId2">
              <a:lum/>
            </a:blip>
            <a:srcRect/>
            <a:stretch>
              <a:fillRect/>
            </a:stretch>
          </p:blipFill>
          <p:spPr>
            <a:xfrm>
              <a:off x="7933959" y="2820843"/>
              <a:ext cx="3671148" cy="229219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1" animBg="1"/>
      <p:bldP spid="21" grpId="2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1"/>
          <p:cNvGrpSpPr/>
          <p:nvPr/>
        </p:nvGrpSpPr>
        <p:grpSpPr>
          <a:xfrm rot="0">
            <a:off x="261710" y="155027"/>
            <a:ext cx="11708524" cy="6316717"/>
            <a:chOff x="5452464" y="638681"/>
            <a:chExt cx="10899817" cy="5557520"/>
          </a:xfrm>
        </p:grpSpPr>
        <p:sp>
          <p:nvSpPr>
            <p:cNvPr id="9" name="직사각형 3"/>
            <p:cNvSpPr/>
            <p:nvPr/>
          </p:nvSpPr>
          <p:spPr>
            <a:xfrm>
              <a:off x="5452464" y="638681"/>
              <a:ext cx="10899817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5553239" y="855279"/>
              <a:ext cx="1088515" cy="609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4000">
                  <a:solidFill>
                    <a:schemeClr val="tx1"/>
                  </a:solidFill>
                </a:rPr>
                <a:t>특징</a:t>
              </a:r>
              <a:endParaRPr lang="ko-KR" altLang="en-US" sz="4000">
                <a:solidFill>
                  <a:schemeClr val="tx1"/>
                </a:solidFill>
              </a:endParaRPr>
            </a:p>
          </p:txBody>
        </p:sp>
        <p:cxnSp>
          <p:nvCxnSpPr>
            <p:cNvPr id="11" name="직선 연결선 6"/>
            <p:cNvCxnSpPr/>
            <p:nvPr/>
          </p:nvCxnSpPr>
          <p:spPr>
            <a:xfrm flipV="1">
              <a:off x="5604774" y="1608335"/>
              <a:ext cx="1063399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"/>
          <p:cNvGrpSpPr/>
          <p:nvPr/>
        </p:nvGrpSpPr>
        <p:grpSpPr>
          <a:xfrm rot="0">
            <a:off x="669154" y="4127884"/>
            <a:ext cx="8507479" cy="993025"/>
            <a:chOff x="669154" y="4127884"/>
            <a:chExt cx="8507479" cy="993025"/>
          </a:xfrm>
        </p:grpSpPr>
        <p:sp>
          <p:nvSpPr>
            <p:cNvPr id="14" name=""/>
            <p:cNvSpPr txBox="1"/>
            <p:nvPr/>
          </p:nvSpPr>
          <p:spPr>
            <a:xfrm>
              <a:off x="669154" y="4478097"/>
              <a:ext cx="7593101" cy="642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ko-KR" sz="3600">
                  <a:solidFill>
                    <a:schemeClr val="tx1"/>
                  </a:solidFill>
                </a:rPr>
                <a:t>-</a:t>
              </a:r>
              <a:r>
                <a:rPr lang="ko-KR" altLang="en-US" sz="3600">
                  <a:solidFill>
                    <a:schemeClr val="tx1"/>
                  </a:solidFill>
                </a:rPr>
                <a:t>예의를 철저히 지키는 순서가 중요시</a:t>
              </a:r>
              <a:endParaRPr lang="ko-KR" altLang="en-US" sz="3600">
                <a:solidFill>
                  <a:schemeClr val="tx1"/>
                </a:solidFill>
              </a:endParaRPr>
            </a:p>
          </p:txBody>
        </p:sp>
        <p:pic>
          <p:nvPicPr>
            <p:cNvPr id="22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380846" y="4127884"/>
              <a:ext cx="795787" cy="978670"/>
            </a:xfrm>
            <a:prstGeom prst="rect">
              <a:avLst/>
            </a:prstGeom>
          </p:spPr>
        </p:pic>
      </p:grpSp>
      <p:grpSp>
        <p:nvGrpSpPr>
          <p:cNvPr id="26" name=""/>
          <p:cNvGrpSpPr/>
          <p:nvPr/>
        </p:nvGrpSpPr>
        <p:grpSpPr>
          <a:xfrm rot="0">
            <a:off x="631150" y="1664854"/>
            <a:ext cx="10929697" cy="2076565"/>
            <a:chOff x="631150" y="1664854"/>
            <a:chExt cx="10929697" cy="2076565"/>
          </a:xfrm>
        </p:grpSpPr>
        <p:sp>
          <p:nvSpPr>
            <p:cNvPr id="12" name=""/>
            <p:cNvSpPr txBox="1"/>
            <p:nvPr/>
          </p:nvSpPr>
          <p:spPr>
            <a:xfrm>
              <a:off x="631150" y="2558846"/>
              <a:ext cx="10929697" cy="118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l">
                <a:defRPr/>
              </a:pPr>
              <a:r>
                <a:rPr lang="en-US" altLang="ko-KR" sz="3600">
                  <a:solidFill>
                    <a:schemeClr val="tx1"/>
                  </a:solidFill>
                </a:rPr>
                <a:t>-</a:t>
              </a:r>
              <a:r>
                <a:rPr lang="ko-KR" altLang="en-US" sz="3600">
                  <a:solidFill>
                    <a:schemeClr val="tx1"/>
                  </a:solidFill>
                </a:rPr>
                <a:t>한적한 풍경과 간소한 분위기를 즐기면서 마시는 것을 중요시  </a:t>
              </a:r>
              <a:endParaRPr lang="ko-KR" altLang="en-US" sz="3600">
                <a:solidFill>
                  <a:schemeClr val="tx1"/>
                </a:solidFill>
              </a:endParaRPr>
            </a:p>
          </p:txBody>
        </p:sp>
        <p:pic>
          <p:nvPicPr>
            <p:cNvPr id="24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271376" y="1664854"/>
              <a:ext cx="862485" cy="853593"/>
            </a:xfrm>
            <a:prstGeom prst="rect">
              <a:avLst/>
            </a:prstGeom>
          </p:spPr>
        </p:pic>
        <p:pic>
          <p:nvPicPr>
            <p:cNvPr id="25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096000" y="1857278"/>
              <a:ext cx="615850" cy="7573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1"/>
          <p:cNvGrpSpPr/>
          <p:nvPr/>
        </p:nvGrpSpPr>
        <p:grpSpPr>
          <a:xfrm rot="0">
            <a:off x="261710" y="155027"/>
            <a:ext cx="11708524" cy="6316717"/>
            <a:chOff x="5452464" y="638681"/>
            <a:chExt cx="10899817" cy="5557520"/>
          </a:xfrm>
        </p:grpSpPr>
        <p:sp>
          <p:nvSpPr>
            <p:cNvPr id="9" name="직사각형 3"/>
            <p:cNvSpPr/>
            <p:nvPr/>
          </p:nvSpPr>
          <p:spPr>
            <a:xfrm>
              <a:off x="5452464" y="638681"/>
              <a:ext cx="10899817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5553240" y="855279"/>
              <a:ext cx="4572662" cy="609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4000">
                  <a:solidFill>
                    <a:schemeClr val="tx1"/>
                  </a:solidFill>
                </a:rPr>
                <a:t>다도의 순서 및 예절</a:t>
              </a:r>
              <a:endParaRPr lang="ko-KR" altLang="en-US" sz="4000">
                <a:solidFill>
                  <a:schemeClr val="tx1"/>
                </a:solidFill>
              </a:endParaRPr>
            </a:p>
          </p:txBody>
        </p:sp>
        <p:cxnSp>
          <p:nvCxnSpPr>
            <p:cNvPr id="11" name="직선 연결선 6"/>
            <p:cNvCxnSpPr/>
            <p:nvPr/>
          </p:nvCxnSpPr>
          <p:spPr>
            <a:xfrm flipV="1">
              <a:off x="5604774" y="1608335"/>
              <a:ext cx="1063399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"/>
          <p:cNvGrpSpPr/>
          <p:nvPr/>
        </p:nvGrpSpPr>
        <p:grpSpPr>
          <a:xfrm rot="0">
            <a:off x="1166541" y="3345201"/>
            <a:ext cx="2517646" cy="1752896"/>
            <a:chOff x="1166541" y="3345201"/>
            <a:chExt cx="2517646" cy="1752896"/>
          </a:xfrm>
        </p:grpSpPr>
        <p:grpSp>
          <p:nvGrpSpPr>
            <p:cNvPr id="26" name="그룹 4"/>
            <p:cNvGrpSpPr/>
            <p:nvPr/>
          </p:nvGrpSpPr>
          <p:grpSpPr>
            <a:xfrm rot="0">
              <a:off x="1166541" y="4441541"/>
              <a:ext cx="2517646" cy="656556"/>
              <a:chOff x="811411" y="3799840"/>
              <a:chExt cx="2399149" cy="650235"/>
            </a:xfrm>
          </p:grpSpPr>
          <p:sp>
            <p:nvSpPr>
              <p:cNvPr id="27" name="직사각형 2"/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28" name="TextBox 3"/>
              <p:cNvSpPr txBox="1"/>
              <p:nvPr/>
            </p:nvSpPr>
            <p:spPr>
              <a:xfrm>
                <a:off x="1580262" y="3863346"/>
                <a:ext cx="836870" cy="5107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>
                    <a:solidFill>
                      <a:srgbClr val="554f4d"/>
                    </a:solidFill>
                  </a:rPr>
                  <a:t>대기</a:t>
                </a:r>
                <a:endParaRPr lang="ko-KR" altLang="en-US" sz="2800">
                  <a:solidFill>
                    <a:srgbClr val="554f4d"/>
                  </a:solidFill>
                </a:endParaRPr>
              </a:p>
            </p:txBody>
          </p:sp>
        </p:grpSp>
        <p:pic>
          <p:nvPicPr>
            <p:cNvPr id="40" name="그래픽 32" descr="갈매기형 화살표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064088" y="3345201"/>
              <a:ext cx="523221" cy="523221"/>
            </a:xfrm>
            <a:prstGeom prst="rect">
              <a:avLst/>
            </a:prstGeom>
          </p:spPr>
        </p:pic>
        <p:sp>
          <p:nvSpPr>
            <p:cNvPr id="42" name="TextBox 15"/>
            <p:cNvSpPr txBox="1"/>
            <p:nvPr/>
          </p:nvSpPr>
          <p:spPr>
            <a:xfrm>
              <a:off x="1715870" y="3994662"/>
              <a:ext cx="1451826" cy="299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400"/>
                <a:t>대기 후 손씻기</a:t>
              </a:r>
              <a:endParaRPr lang="ko-KR" altLang="en-US" sz="1400"/>
            </a:p>
          </p:txBody>
        </p:sp>
      </p:grpSp>
      <p:grpSp>
        <p:nvGrpSpPr>
          <p:cNvPr id="49" name=""/>
          <p:cNvGrpSpPr/>
          <p:nvPr/>
        </p:nvGrpSpPr>
        <p:grpSpPr>
          <a:xfrm rot="0">
            <a:off x="3684187" y="2682260"/>
            <a:ext cx="2517646" cy="2621260"/>
            <a:chOff x="3684187" y="2682260"/>
            <a:chExt cx="2517646" cy="2621260"/>
          </a:xfrm>
        </p:grpSpPr>
        <p:grpSp>
          <p:nvGrpSpPr>
            <p:cNvPr id="29" name="그룹 7"/>
            <p:cNvGrpSpPr/>
            <p:nvPr/>
          </p:nvGrpSpPr>
          <p:grpSpPr>
            <a:xfrm rot="0">
              <a:off x="3684187" y="3784984"/>
              <a:ext cx="2517646" cy="656556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30" name="직사각형 8"/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31" name="TextBox 9"/>
              <p:cNvSpPr txBox="1"/>
              <p:nvPr/>
            </p:nvSpPr>
            <p:spPr>
              <a:xfrm>
                <a:off x="1586436" y="3863344"/>
                <a:ext cx="836870" cy="50651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>
                    <a:solidFill>
                      <a:srgbClr val="554f4d"/>
                    </a:solidFill>
                  </a:rPr>
                  <a:t>초좌</a:t>
                </a:r>
                <a:endParaRPr lang="ko-KR" altLang="en-US" sz="2800">
                  <a:solidFill>
                    <a:srgbClr val="554f4d"/>
                  </a:solidFill>
                </a:endParaRPr>
              </a:p>
            </p:txBody>
          </p:sp>
        </p:grpSp>
        <p:pic>
          <p:nvPicPr>
            <p:cNvPr id="39" name="그래픽 31" descr="갈매기형 화살표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557539" y="2682260"/>
              <a:ext cx="523221" cy="523221"/>
            </a:xfrm>
            <a:prstGeom prst="rect">
              <a:avLst/>
            </a:prstGeom>
          </p:spPr>
        </p:pic>
        <p:sp>
          <p:nvSpPr>
            <p:cNvPr id="43" name="TextBox 15"/>
            <p:cNvSpPr txBox="1"/>
            <p:nvPr/>
          </p:nvSpPr>
          <p:spPr>
            <a:xfrm>
              <a:off x="4148497" y="4580017"/>
              <a:ext cx="1692356" cy="7235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400"/>
                <a:t>도코노마 감상 후 가이세키</a:t>
              </a:r>
              <a:r>
                <a:rPr lang="en-US" altLang="ko-KR" sz="1400"/>
                <a:t>,</a:t>
              </a:r>
              <a:r>
                <a:rPr lang="ko-KR" altLang="en-US" sz="1400"/>
                <a:t>오모가시먹기</a:t>
              </a:r>
              <a:endParaRPr lang="ko-KR" altLang="en-US" sz="1400"/>
            </a:p>
          </p:txBody>
        </p:sp>
      </p:grpSp>
      <p:grpSp>
        <p:nvGrpSpPr>
          <p:cNvPr id="50" name=""/>
          <p:cNvGrpSpPr/>
          <p:nvPr/>
        </p:nvGrpSpPr>
        <p:grpSpPr>
          <a:xfrm rot="0">
            <a:off x="6201834" y="2009159"/>
            <a:ext cx="2517646" cy="1775825"/>
            <a:chOff x="6201833" y="2009159"/>
            <a:chExt cx="2517646" cy="1775825"/>
          </a:xfrm>
        </p:grpSpPr>
        <p:grpSp>
          <p:nvGrpSpPr>
            <p:cNvPr id="32" name="그룹 10"/>
            <p:cNvGrpSpPr/>
            <p:nvPr/>
          </p:nvGrpSpPr>
          <p:grpSpPr>
            <a:xfrm rot="0">
              <a:off x="6201833" y="3128428"/>
              <a:ext cx="2517646" cy="656556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33" name="직사각형 11"/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34" name="TextBox 12"/>
              <p:cNvSpPr txBox="1"/>
              <p:nvPr/>
            </p:nvSpPr>
            <p:spPr>
              <a:xfrm>
                <a:off x="1583534" y="3863346"/>
                <a:ext cx="836870" cy="51235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>
                    <a:solidFill>
                      <a:srgbClr val="554f4d"/>
                    </a:solidFill>
                  </a:rPr>
                  <a:t>휴식</a:t>
                </a:r>
                <a:endParaRPr lang="ko-KR" altLang="en-US" sz="2800">
                  <a:solidFill>
                    <a:srgbClr val="554f4d"/>
                  </a:solidFill>
                </a:endParaRPr>
              </a:p>
            </p:txBody>
          </p:sp>
        </p:grpSp>
        <p:pic>
          <p:nvPicPr>
            <p:cNvPr id="38" name="그래픽 30" descr="갈매기형 화살표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8050990" y="2009159"/>
              <a:ext cx="523221" cy="523221"/>
            </a:xfrm>
            <a:prstGeom prst="rect">
              <a:avLst/>
            </a:prstGeom>
          </p:spPr>
        </p:pic>
        <p:sp>
          <p:nvSpPr>
            <p:cNvPr id="44" name="TextBox 15"/>
            <p:cNvSpPr txBox="1"/>
            <p:nvPr/>
          </p:nvSpPr>
          <p:spPr>
            <a:xfrm>
              <a:off x="6658093" y="2702339"/>
              <a:ext cx="1692357" cy="296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400"/>
                <a:t>퇴실 후 손 씻기</a:t>
              </a:r>
              <a:endParaRPr lang="ko-KR" altLang="en-US" sz="1400"/>
            </a:p>
          </p:txBody>
        </p:sp>
      </p:grpSp>
      <p:grpSp>
        <p:nvGrpSpPr>
          <p:cNvPr id="51" name=""/>
          <p:cNvGrpSpPr/>
          <p:nvPr/>
        </p:nvGrpSpPr>
        <p:grpSpPr>
          <a:xfrm rot="0">
            <a:off x="8719478" y="2471872"/>
            <a:ext cx="2517646" cy="1898198"/>
            <a:chOff x="8719478" y="2471872"/>
            <a:chExt cx="2517646" cy="1898198"/>
          </a:xfrm>
        </p:grpSpPr>
        <p:grpSp>
          <p:nvGrpSpPr>
            <p:cNvPr id="35" name="그룹 13"/>
            <p:cNvGrpSpPr/>
            <p:nvPr/>
          </p:nvGrpSpPr>
          <p:grpSpPr>
            <a:xfrm rot="0">
              <a:off x="8719478" y="2471872"/>
              <a:ext cx="2517646" cy="656556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36" name="직사각형 14"/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37" name="TextBox 15"/>
              <p:cNvSpPr txBox="1"/>
              <p:nvPr/>
            </p:nvSpPr>
            <p:spPr>
              <a:xfrm>
                <a:off x="1571556" y="3863341"/>
                <a:ext cx="836870" cy="514626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>
                    <a:solidFill>
                      <a:srgbClr val="554f4d"/>
                    </a:solidFill>
                  </a:rPr>
                  <a:t>후좌</a:t>
                </a:r>
                <a:endParaRPr lang="ko-KR" altLang="en-US" sz="2800">
                  <a:solidFill>
                    <a:srgbClr val="554f4d"/>
                  </a:solidFill>
                </a:endParaRPr>
              </a:p>
            </p:txBody>
          </p:sp>
        </p:grpSp>
        <p:sp>
          <p:nvSpPr>
            <p:cNvPr id="45" name="TextBox 15"/>
            <p:cNvSpPr txBox="1"/>
            <p:nvPr/>
          </p:nvSpPr>
          <p:spPr>
            <a:xfrm>
              <a:off x="9207714" y="3429000"/>
              <a:ext cx="1692356" cy="941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400"/>
                <a:t>도코노마 감상 후 고이차 마시기</a:t>
              </a:r>
              <a:endParaRPr lang="en-US" altLang="ko-KR" sz="1400"/>
            </a:p>
            <a:p>
              <a:pPr algn="ctr">
                <a:defRPr/>
              </a:pPr>
              <a:r>
                <a:rPr lang="ko-KR" altLang="en-US" sz="1400"/>
                <a:t>히가시 먹기</a:t>
              </a:r>
              <a:endParaRPr lang="ko-KR" altLang="en-US" sz="1400"/>
            </a:p>
            <a:p>
              <a:pPr algn="ctr">
                <a:defRPr/>
              </a:pPr>
              <a:r>
                <a:rPr lang="ko-KR" altLang="en-US" sz="1400"/>
                <a:t>우스차 마시기</a:t>
              </a:r>
              <a:endParaRPr lang="en-US" altLang="ko-KR" sz="1400"/>
            </a:p>
          </p:txBody>
        </p:sp>
      </p:grpSp>
      <p:sp>
        <p:nvSpPr>
          <p:cNvPr id="47" name="TextBox 15"/>
          <p:cNvSpPr txBox="1"/>
          <p:nvPr/>
        </p:nvSpPr>
        <p:spPr>
          <a:xfrm>
            <a:off x="462030" y="6089006"/>
            <a:ext cx="2356220" cy="30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/>
              <a:t>도코노마 </a:t>
            </a:r>
            <a:r>
              <a:rPr lang="en-US" altLang="ko-KR" sz="1400"/>
              <a:t>:</a:t>
            </a:r>
            <a:r>
              <a:rPr lang="ko-KR" altLang="en-US" sz="1400"/>
              <a:t> 벽에 걸린 그림</a:t>
            </a:r>
            <a:endParaRPr lang="ko-KR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1" animBg="1"/>
      <p:bldP spid="50" grpId="2" animBg="1"/>
      <p:bldP spid="51" grpId="3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308841" y="1139151"/>
            <a:ext cx="11776363" cy="9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6" name="h_tvI0YxMuc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3"/>
          <a:stretch>
            <a:fillRect/>
          </a:stretch>
        </p:blipFill>
        <p:spPr>
          <a:xfrm>
            <a:off x="414864" y="1473968"/>
            <a:ext cx="7801406" cy="3910064"/>
          </a:xfrm>
          <a:prstGeom prst="rect">
            <a:avLst/>
          </a:prstGeom>
        </p:spPr>
      </p:pic>
      <p:sp>
        <p:nvSpPr>
          <p:cNvPr id="37" name=""/>
          <p:cNvSpPr txBox="1"/>
          <p:nvPr/>
        </p:nvSpPr>
        <p:spPr>
          <a:xfrm>
            <a:off x="5745740" y="5699605"/>
            <a:ext cx="6161765" cy="6421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 sz="3600">
                <a:solidFill>
                  <a:srgbClr val="554f4d"/>
                </a:solidFill>
              </a:rPr>
              <a:t>https://youtu.be/h_tvI0YxMuc</a:t>
            </a:r>
            <a:endParaRPr lang="en-US" sz="3600">
              <a:solidFill>
                <a:srgbClr val="554f4d"/>
              </a:solidFill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369963" y="401214"/>
            <a:ext cx="6383975" cy="69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solidFill>
                  <a:schemeClr val="tx1"/>
                </a:solidFill>
              </a:rPr>
              <a:t>다도의 순서 및 예절 영상</a:t>
            </a:r>
            <a:endParaRPr lang="ko-KR" altLang="en-US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295592" y="650240"/>
            <a:ext cx="6692512" cy="5557520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59902" y="3159192"/>
            <a:ext cx="6504518" cy="5441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ko-KR" altLang="en-US" sz="2500"/>
              <a:t>자연 숭배를 목적</a:t>
            </a:r>
            <a:endParaRPr lang="ko-KR" altLang="en-US" sz="2500"/>
          </a:p>
        </p:txBody>
      </p:sp>
      <p:sp>
        <p:nvSpPr>
          <p:cNvPr id="7" name="TextBox 6"/>
          <p:cNvSpPr txBox="1"/>
          <p:nvPr/>
        </p:nvSpPr>
        <p:spPr>
          <a:xfrm>
            <a:off x="5732650" y="1856350"/>
            <a:ext cx="2495098" cy="57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>
                <a:solidFill>
                  <a:srgbClr val="289b6e"/>
                </a:solidFill>
                <a:latin typeface="+mj-ea"/>
                <a:ea typeface="+mj-ea"/>
              </a:rPr>
              <a:t>일본의 정원</a:t>
            </a:r>
            <a:endParaRPr lang="ko-KR" altLang="en-US" sz="3200">
              <a:solidFill>
                <a:srgbClr val="289b6e"/>
              </a:solidFill>
              <a:latin typeface="+mj-ea"/>
              <a:ea typeface="+mj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5732651" y="2760907"/>
            <a:ext cx="62442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4812530" cy="6858000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6293235" y="263621"/>
            <a:ext cx="1375833" cy="63934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sz="3600">
              <a:solidFill>
                <a:srgbClr val="554f4d"/>
              </a:solidFill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438926" y="4102636"/>
            <a:ext cx="6504518" cy="544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ko-KR" altLang="en-US" sz="2500"/>
              <a:t>자연의 세계를 하나의 한정된 공간 속에 응축</a:t>
            </a:r>
            <a:endParaRPr lang="ko-KR" altLang="en-US" sz="2500"/>
          </a:p>
        </p:txBody>
      </p:sp>
      <p:sp>
        <p:nvSpPr>
          <p:cNvPr id="14" name="TextBox 5"/>
          <p:cNvSpPr txBox="1"/>
          <p:nvPr/>
        </p:nvSpPr>
        <p:spPr>
          <a:xfrm>
            <a:off x="5486166" y="5005491"/>
            <a:ext cx="6504518" cy="5456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ko-KR" altLang="en-US" sz="2500"/>
              <a:t>자연 그대로의 정원 추구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1" animBg="1"/>
      <p:bldP spid="14" grpId="2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1"/>
          <p:cNvGrpSpPr/>
          <p:nvPr/>
        </p:nvGrpSpPr>
        <p:grpSpPr>
          <a:xfrm rot="0">
            <a:off x="261710" y="155027"/>
            <a:ext cx="11708524" cy="6316717"/>
            <a:chOff x="5452464" y="638681"/>
            <a:chExt cx="10899817" cy="5557520"/>
          </a:xfrm>
        </p:grpSpPr>
        <p:sp>
          <p:nvSpPr>
            <p:cNvPr id="9" name="직사각형 3"/>
            <p:cNvSpPr/>
            <p:nvPr/>
          </p:nvSpPr>
          <p:spPr>
            <a:xfrm>
              <a:off x="5452464" y="638681"/>
              <a:ext cx="10899817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5553239" y="855279"/>
              <a:ext cx="1088515" cy="609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4000">
                  <a:solidFill>
                    <a:schemeClr val="tx1"/>
                  </a:solidFill>
                </a:rPr>
                <a:t>역사</a:t>
              </a:r>
              <a:endParaRPr lang="ko-KR" altLang="en-US" sz="4000">
                <a:solidFill>
                  <a:schemeClr val="tx1"/>
                </a:solidFill>
              </a:endParaRPr>
            </a:p>
          </p:txBody>
        </p:sp>
        <p:cxnSp>
          <p:nvCxnSpPr>
            <p:cNvPr id="11" name="직선 연결선 6"/>
            <p:cNvCxnSpPr/>
            <p:nvPr/>
          </p:nvCxnSpPr>
          <p:spPr>
            <a:xfrm flipV="1">
              <a:off x="5604774" y="1608335"/>
              <a:ext cx="1063399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"/>
          <p:cNvSpPr txBox="1"/>
          <p:nvPr/>
        </p:nvSpPr>
        <p:spPr>
          <a:xfrm>
            <a:off x="627714" y="5122718"/>
            <a:ext cx="10936572" cy="638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3600">
                <a:solidFill>
                  <a:schemeClr val="tx1"/>
                </a:solidFill>
              </a:rPr>
              <a:t>-</a:t>
            </a:r>
            <a:r>
              <a:rPr lang="ko-KR" altLang="en-US" sz="3600">
                <a:solidFill>
                  <a:schemeClr val="tx1"/>
                </a:solidFill>
              </a:rPr>
              <a:t>중세 말기 </a:t>
            </a:r>
            <a:r>
              <a:rPr lang="en-US" altLang="ko-KR" sz="3600">
                <a:solidFill>
                  <a:schemeClr val="tx1"/>
                </a:solidFill>
              </a:rPr>
              <a:t>:</a:t>
            </a:r>
            <a:r>
              <a:rPr lang="ko-KR" altLang="en-US" sz="3600">
                <a:solidFill>
                  <a:schemeClr val="tx1"/>
                </a:solidFill>
              </a:rPr>
              <a:t> 선종 융합 후 정신성 드러내는 정원 증가</a:t>
            </a:r>
            <a:endParaRPr lang="ko-KR" altLang="en-US" sz="3600">
              <a:solidFill>
                <a:schemeClr val="tx1"/>
              </a:solidFill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631150" y="2558846"/>
            <a:ext cx="10929697" cy="63964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 altLang="ko-KR" sz="3600">
                <a:solidFill>
                  <a:schemeClr val="tx1"/>
                </a:solidFill>
              </a:rPr>
              <a:t>-</a:t>
            </a:r>
            <a:r>
              <a:rPr lang="ko-KR" altLang="en-US" sz="3600">
                <a:solidFill>
                  <a:schemeClr val="tx1"/>
                </a:solidFill>
              </a:rPr>
              <a:t>헤이안</a:t>
            </a:r>
            <a:r>
              <a:rPr lang="en-US" altLang="ko-KR" sz="3600">
                <a:solidFill>
                  <a:schemeClr val="tx1"/>
                </a:solidFill>
              </a:rPr>
              <a:t>,</a:t>
            </a:r>
            <a:r>
              <a:rPr lang="ko-KR" altLang="en-US" sz="3600">
                <a:solidFill>
                  <a:schemeClr val="tx1"/>
                </a:solidFill>
              </a:rPr>
              <a:t>가마쿠라 시대 </a:t>
            </a:r>
            <a:r>
              <a:rPr lang="en-US" altLang="ko-KR" sz="3600">
                <a:solidFill>
                  <a:schemeClr val="tx1"/>
                </a:solidFill>
              </a:rPr>
              <a:t>:</a:t>
            </a:r>
            <a:r>
              <a:rPr lang="ko-KR" altLang="en-US" sz="3600">
                <a:solidFill>
                  <a:schemeClr val="tx1"/>
                </a:solidFill>
              </a:rPr>
              <a:t> 연못을 신성시 함  </a:t>
            </a:r>
            <a:endParaRPr lang="ko-KR" altLang="en-US" sz="3600">
              <a:solidFill>
                <a:schemeClr val="tx1"/>
              </a:solidFill>
            </a:endParaRPr>
          </a:p>
        </p:txBody>
      </p:sp>
      <p:pic>
        <p:nvPicPr>
          <p:cNvPr id="2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9" y="1358611"/>
            <a:ext cx="5211269" cy="3582747"/>
          </a:xfrm>
          <a:prstGeom prst="rect">
            <a:avLst/>
          </a:prstGeom>
        </p:spPr>
      </p:pic>
      <p:pic>
        <p:nvPicPr>
          <p:cNvPr id="2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1346005"/>
            <a:ext cx="5203346" cy="3577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color">
      <a:dk1>
        <a:sysClr val="windowText" lastClr="000000"/>
      </a:dk1>
      <a:lt1>
        <a:sysClr val="window" lastClr="ffffff"/>
      </a:lt1>
      <a:dk2>
        <a:srgbClr val="d0cece"/>
      </a:dk2>
      <a:lt2>
        <a:srgbClr val="e7e6e6"/>
      </a:lt2>
      <a:accent1>
        <a:srgbClr val="b98a76"/>
      </a:accent1>
      <a:accent2>
        <a:srgbClr val="de956d"/>
      </a:accent2>
      <a:accent3>
        <a:srgbClr val="f6caaf"/>
      </a:accent3>
      <a:accent4>
        <a:srgbClr val="eed6bc"/>
      </a:accent4>
      <a:accent5>
        <a:srgbClr val="e1d9cc"/>
      </a:accent5>
      <a:accent6>
        <a:srgbClr val="d8b8a9"/>
      </a:accent6>
      <a:hlink>
        <a:srgbClr val="595959"/>
      </a:hlink>
      <a:folHlink>
        <a:srgbClr val="595959"/>
      </a:folHlink>
    </a:clrScheme>
    <a:fontScheme name="이롭게 바탕체 Medium">
      <a:majorFont>
        <a:latin typeface="이롭게 바탕체 Medium"/>
        <a:ea typeface="이롭게 바탕체 Medium"/>
        <a:cs typeface=""/>
      </a:majorFont>
      <a:minorFont>
        <a:latin typeface="이롭게 바탕체 Medium"/>
        <a:ea typeface="이롭게 바탕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554f4d"/>
            </a:solidFill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1_Office 테마">
  <a:themeElements>
    <a:clrScheme name="color">
      <a:dk1>
        <a:srgbClr val="000000"/>
      </a:dk1>
      <a:lt1>
        <a:srgbClr val="ffffff"/>
      </a:lt1>
      <a:dk2>
        <a:srgbClr val="d0cece"/>
      </a:dk2>
      <a:lt2>
        <a:srgbClr val="e7e6e6"/>
      </a:lt2>
      <a:accent1>
        <a:srgbClr val="b98a76"/>
      </a:accent1>
      <a:accent2>
        <a:srgbClr val="de956d"/>
      </a:accent2>
      <a:accent3>
        <a:srgbClr val="f6caaf"/>
      </a:accent3>
      <a:accent4>
        <a:srgbClr val="eed6bc"/>
      </a:accent4>
      <a:accent5>
        <a:srgbClr val="e1d9cc"/>
      </a:accent5>
      <a:accent6>
        <a:srgbClr val="d8b8a9"/>
      </a:accent6>
      <a:hlink>
        <a:srgbClr val="595959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2082</ep:Words>
  <ep:PresentationFormat>와이드스크린</ep:PresentationFormat>
  <ep:Paragraphs>397</ep:Paragraphs>
  <ep:Slides>26</ep:Slides>
  <ep:Notes>34</ep:Notes>
  <ep:TotalTime>0</ep:TotalTime>
  <ep:HiddenSlides>0</ep:HiddenSlides>
  <ep:MMClips>5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ep:HeadingPairs>
  <ep:TitlesOfParts>
    <vt:vector size="28" baseType="lpstr">
      <vt:lpstr>Office 테마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2020-05-03T01:37:17.000</dcterms:created>
  <dc:creator>Yu Saebyeol</dc:creator>
  <cp:lastModifiedBy>김지원</cp:lastModifiedBy>
  <dcterms:modified xsi:type="dcterms:W3CDTF">2022-03-31T14:49:31.365</dcterms:modified>
  <cp:revision>84</cp:revision>
  <dc:title>PowerPoint 프레젠테이션</dc:title>
  <cp:version>1000.0000.01</cp:version>
</cp:coreProperties>
</file>