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6" r:id="rId4"/>
    <p:sldId id="260" r:id="rId5"/>
    <p:sldId id="261" r:id="rId6"/>
    <p:sldId id="262" r:id="rId7"/>
    <p:sldId id="267" r:id="rId8"/>
    <p:sldId id="263" r:id="rId9"/>
    <p:sldId id="264" r:id="rId10"/>
    <p:sldId id="257" r:id="rId11"/>
    <p:sldId id="265" r:id="rId12"/>
    <p:sldId id="268" r:id="rId13"/>
  </p:sldIdLst>
  <p:sldSz cx="9144000" cy="5143500" type="screen16x9"/>
  <p:notesSz cx="6858000" cy="9144000"/>
  <p:embeddedFontLst>
    <p:embeddedFont>
      <p:font typeface="ＭＳ Ｐゴシック" panose="020B0600070205080204" pitchFamily="34" charset="-128"/>
      <p:regular r:id="rId15"/>
    </p:embeddedFont>
    <p:embeddedFont>
      <p:font typeface="BusanBada" panose="02000603000000000000" pitchFamily="2" charset="-127"/>
      <p:regular r:id="rId16"/>
    </p:embeddedFont>
    <p:embeddedFont>
      <p:font typeface="맑은 고딕" panose="020B0503020000020004" pitchFamily="50" charset="-127"/>
      <p:regular r:id="rId17"/>
      <p:bold r:id="rId1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20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C438E-8C4F-4029-83AF-F06B6798AFCE}" type="datetimeFigureOut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B6C71-B2AB-4BA7-A204-80D5E5E6C5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14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B6C71-B2AB-4BA7-A204-80D5E5E6C5F4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80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B6C71-B2AB-4BA7-A204-80D5E5E6C5F4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89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C2FB-7275-4CA0-96DC-1D5C0BB4994C}" type="datetimeFigureOut">
              <a:rPr lang="ko-KR" altLang="en-US" smtClean="0"/>
              <a:pPr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2882-AFD7-4F17-97CE-83B9F15A48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8CE2i-g2dqY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진희\Desktop\333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3" y="2523502"/>
            <a:ext cx="3672408" cy="84033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9692" y="1986975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solidFill>
                  <a:schemeClr val="bg1"/>
                </a:solidFill>
                <a:latin typeface="BusanBada" panose="02000603000000000000" charset="-127"/>
                <a:ea typeface="BusanBada" panose="02000603000000000000" charset="-127"/>
              </a:rPr>
              <a:t>에도시대의 학문과 사상</a:t>
            </a:r>
            <a:r>
              <a:rPr lang="en-US" altLang="ko-KR" sz="3200" dirty="0">
                <a:solidFill>
                  <a:schemeClr val="bg1"/>
                </a:solidFill>
                <a:latin typeface="BusanBada" panose="02000603000000000000" charset="-127"/>
                <a:ea typeface="BusanBada" panose="02000603000000000000" charset="-127"/>
              </a:rPr>
              <a:t>, </a:t>
            </a:r>
            <a:r>
              <a:rPr lang="ko-KR" altLang="en-US" sz="3200" dirty="0">
                <a:solidFill>
                  <a:schemeClr val="bg1"/>
                </a:solidFill>
                <a:latin typeface="BusanBada" panose="02000603000000000000" charset="-127"/>
                <a:ea typeface="BusanBada" panose="02000603000000000000" charset="-127"/>
              </a:rPr>
              <a:t>문화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887" y="2674235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4</a:t>
            </a:r>
            <a:r>
              <a:rPr lang="ko-KR" altLang="en-US" sz="16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15FF0F-D125-4E4D-9367-EF92799A9BB3}"/>
              </a:ext>
            </a:extLst>
          </p:cNvPr>
          <p:cNvSpPr txBox="1"/>
          <p:nvPr/>
        </p:nvSpPr>
        <p:spPr>
          <a:xfrm>
            <a:off x="2564839" y="2960091"/>
            <a:ext cx="3744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21901954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안세현  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21901844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김태훈 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21902092 </a:t>
            </a:r>
            <a:r>
              <a:rPr lang="ko-KR" altLang="en-US" sz="1200" dirty="0" err="1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황승언</a:t>
            </a:r>
            <a:endParaRPr lang="en-US" altLang="ko-KR" sz="1200" dirty="0">
              <a:solidFill>
                <a:schemeClr val="bg1">
                  <a:lumMod val="50000"/>
                </a:schemeClr>
              </a:solidFill>
              <a:latin typeface="BusanBada" pitchFamily="2" charset="-127"/>
              <a:ea typeface="BusanBada" pitchFamily="2" charset="-127"/>
            </a:endParaRPr>
          </a:p>
          <a:p>
            <a:pPr algn="ctr"/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22100835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하 </a:t>
            </a:r>
            <a:r>
              <a:rPr lang="ko-KR" altLang="en-US" sz="1200" dirty="0" err="1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응옥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 린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 22101591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BusanBada" pitchFamily="2" charset="-127"/>
                <a:ea typeface="BusanBada" pitchFamily="2" charset="-127"/>
              </a:rPr>
              <a:t>정윤지</a:t>
            </a:r>
            <a:endParaRPr lang="ko-KR" altLang="en-US" sz="1400" dirty="0">
              <a:solidFill>
                <a:schemeClr val="bg1">
                  <a:lumMod val="50000"/>
                </a:schemeClr>
              </a:solidFill>
              <a:latin typeface="BusanBada" pitchFamily="2" charset="-127"/>
              <a:ea typeface="BusanBada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1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662E79-44ED-429F-BDF6-DF8FA01D6738}"/>
              </a:ext>
            </a:extLst>
          </p:cNvPr>
          <p:cNvSpPr txBox="1"/>
          <p:nvPr/>
        </p:nvSpPr>
        <p:spPr>
          <a:xfrm>
            <a:off x="2771800" y="1203598"/>
            <a:ext cx="37804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흐름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네이버 지식백과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에도 시대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ko-KR" altLang="en-US" sz="1100" dirty="0" err="1">
                <a:latin typeface="BusanBada" panose="02000603000000000000" pitchFamily="2" charset="-127"/>
                <a:ea typeface="BusanBada" panose="02000603000000000000" pitchFamily="2" charset="-127"/>
              </a:rPr>
              <a:t>위키북스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중학교 사회 역사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에도 시대의 문화와 학문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en-US" altLang="ko-KR" sz="1100" dirty="0" err="1">
                <a:latin typeface="BusanBada" panose="02000603000000000000" pitchFamily="2" charset="-127"/>
                <a:ea typeface="BusanBada" panose="02000603000000000000" pitchFamily="2" charset="-127"/>
              </a:rPr>
              <a:t>TRANS.Biz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| "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국학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"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란 어떤 학문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?</a:t>
            </a: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네이버 지식백과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에도 시대의 학문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사상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 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동북역사넷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경제사상 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사상과 관련된 인물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나무위키 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문화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kosei.vn | 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발견된 업적은 일본 문화의 시대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나무위키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일본의 역사 중 교육</a:t>
            </a:r>
            <a:endParaRPr lang="en-US" altLang="ko-KR" sz="11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   -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네이버 지식백과 </a:t>
            </a:r>
            <a:r>
              <a:rPr lang="en-US" altLang="ko-KR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100" dirty="0">
                <a:latin typeface="BusanBada" panose="02000603000000000000" pitchFamily="2" charset="-127"/>
                <a:ea typeface="BusanBada" panose="02000603000000000000" pitchFamily="2" charset="-127"/>
              </a:rPr>
              <a:t>에도 시대 문화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AE3795-0A1C-46A0-816F-E42383DADB08}"/>
              </a:ext>
            </a:extLst>
          </p:cNvPr>
          <p:cNvSpPr/>
          <p:nvPr/>
        </p:nvSpPr>
        <p:spPr>
          <a:xfrm>
            <a:off x="3419872" y="555526"/>
            <a:ext cx="432048" cy="144016"/>
          </a:xfrm>
          <a:prstGeom prst="rect">
            <a:avLst/>
          </a:prstGeom>
          <a:solidFill>
            <a:srgbClr val="4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A6050-3209-4CF5-AEF1-628BDEA07F29}"/>
              </a:ext>
            </a:extLst>
          </p:cNvPr>
          <p:cNvSpPr txBox="1"/>
          <p:nvPr/>
        </p:nvSpPr>
        <p:spPr>
          <a:xfrm>
            <a:off x="3401477" y="54565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solidFill>
                  <a:schemeClr val="bg1"/>
                </a:solidFill>
                <a:latin typeface="BusanBada" panose="02000603000000000000" pitchFamily="2" charset="-127"/>
                <a:ea typeface="BusanBada" panose="02000603000000000000" pitchFamily="2" charset="-127"/>
              </a:rPr>
              <a:t>출처 </a:t>
            </a:r>
            <a:r>
              <a:rPr lang="en-US" altLang="ko-KR" sz="1200" dirty="0">
                <a:solidFill>
                  <a:schemeClr val="bg1"/>
                </a:solidFill>
                <a:latin typeface="BusanBada" panose="02000603000000000000" pitchFamily="2" charset="-127"/>
                <a:ea typeface="BusanBada" panose="02000603000000000000" pitchFamily="2" charset="-127"/>
              </a:rPr>
              <a:t>1</a:t>
            </a:r>
            <a:endParaRPr lang="ko-KR" altLang="en-US" sz="1200" dirty="0">
              <a:solidFill>
                <a:schemeClr val="bg1"/>
              </a:solidFill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090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ECAE3795-0A1C-46A0-816F-E42383DADB08}"/>
              </a:ext>
            </a:extLst>
          </p:cNvPr>
          <p:cNvSpPr/>
          <p:nvPr/>
        </p:nvSpPr>
        <p:spPr>
          <a:xfrm>
            <a:off x="3419872" y="555526"/>
            <a:ext cx="432048" cy="144016"/>
          </a:xfrm>
          <a:prstGeom prst="rect">
            <a:avLst/>
          </a:prstGeom>
          <a:solidFill>
            <a:srgbClr val="4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A6050-3209-4CF5-AEF1-628BDEA07F29}"/>
              </a:ext>
            </a:extLst>
          </p:cNvPr>
          <p:cNvSpPr txBox="1"/>
          <p:nvPr/>
        </p:nvSpPr>
        <p:spPr>
          <a:xfrm>
            <a:off x="3401477" y="54565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solidFill>
                  <a:schemeClr val="bg1"/>
                </a:solidFill>
                <a:latin typeface="BusanBada" panose="02000603000000000000" pitchFamily="2" charset="-127"/>
                <a:ea typeface="BusanBada" panose="02000603000000000000" pitchFamily="2" charset="-127"/>
              </a:rPr>
              <a:t>출처 </a:t>
            </a:r>
            <a:r>
              <a:rPr lang="en-US" altLang="ko-KR" sz="1200" dirty="0">
                <a:solidFill>
                  <a:schemeClr val="bg1"/>
                </a:solidFill>
                <a:latin typeface="BusanBada" panose="02000603000000000000" pitchFamily="2" charset="-127"/>
                <a:ea typeface="BusanBada" panose="02000603000000000000" pitchFamily="2" charset="-127"/>
              </a:rPr>
              <a:t>2</a:t>
            </a:r>
            <a:endParaRPr lang="ko-KR" altLang="en-US" sz="1200" dirty="0">
              <a:solidFill>
                <a:schemeClr val="bg1"/>
              </a:solidFill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62722F-F94C-4631-A1FF-C8DF903EC0E4}"/>
              </a:ext>
            </a:extLst>
          </p:cNvPr>
          <p:cNvSpPr txBox="1"/>
          <p:nvPr/>
        </p:nvSpPr>
        <p:spPr>
          <a:xfrm>
            <a:off x="2771800" y="1347614"/>
            <a:ext cx="378042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사진 출처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야후 재팬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 네이버 지식백과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영상 출처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유튜브 </a:t>
            </a:r>
            <a:r>
              <a:rPr lang="en-US" altLang="ko-KR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| </a:t>
            </a:r>
            <a:r>
              <a:rPr lang="ko-KR" altLang="en-US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히스토리 </a:t>
            </a:r>
            <a:r>
              <a:rPr lang="ko-KR" altLang="en-US" sz="1600" dirty="0" err="1">
                <a:latin typeface="BusanBada" panose="02000603000000000000" pitchFamily="2" charset="-127"/>
                <a:ea typeface="BusanBada" panose="02000603000000000000" pitchFamily="2" charset="-127"/>
              </a:rPr>
              <a:t>써밋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549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662E79-44ED-429F-BDF6-DF8FA01D6738}"/>
              </a:ext>
            </a:extLst>
          </p:cNvPr>
          <p:cNvSpPr txBox="1"/>
          <p:nvPr/>
        </p:nvSpPr>
        <p:spPr>
          <a:xfrm>
            <a:off x="2771800" y="1059582"/>
            <a:ext cx="3600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문화와 관련된 영상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흐름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사상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문화와</a:t>
            </a:r>
            <a:r>
              <a:rPr lang="en-US" altLang="ko-KR" sz="1400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관련된 인물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문화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12401-9411-4CDB-B410-D5F7D02E72AA}"/>
              </a:ext>
            </a:extLst>
          </p:cNvPr>
          <p:cNvSpPr txBox="1"/>
          <p:nvPr/>
        </p:nvSpPr>
        <p:spPr>
          <a:xfrm>
            <a:off x="467544" y="165869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</a:t>
            </a:r>
            <a:r>
              <a:rPr lang="en-US" altLang="ko-KR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,</a:t>
            </a:r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 문화와 관련된 영상</a:t>
            </a:r>
            <a:endParaRPr lang="en-US" altLang="ko-KR" sz="2350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pic>
        <p:nvPicPr>
          <p:cNvPr id="4" name="온라인 미디어 3" title="[에도 시대 EP.02] 일본 에도 시대의 시작에 대해 알아볼게요">
            <a:hlinkClick r:id="" action="ppaction://media"/>
            <a:extLst>
              <a:ext uri="{FF2B5EF4-FFF2-40B4-BE49-F238E27FC236}">
                <a16:creationId xmlns:a16="http://schemas.microsoft.com/office/drawing/2014/main" id="{590B2CA0-1888-49BA-8638-599121E8ABE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2081" y="987574"/>
            <a:ext cx="6499837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95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B20AA7-F143-44B4-B49A-43B6525B59A8}"/>
              </a:ext>
            </a:extLst>
          </p:cNvPr>
          <p:cNvSpPr txBox="1"/>
          <p:nvPr/>
        </p:nvSpPr>
        <p:spPr>
          <a:xfrm>
            <a:off x="467544" y="1658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흐름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3831A-D175-40E4-AD0D-D2E6EC284F45}"/>
              </a:ext>
            </a:extLst>
          </p:cNvPr>
          <p:cNvSpPr txBox="1"/>
          <p:nvPr/>
        </p:nvSpPr>
        <p:spPr>
          <a:xfrm>
            <a:off x="1043608" y="987574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정권의 본거지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도쿠가와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시대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가마쿠라 시대에 이륙되기 시작한 봉건 사회 체제가 확립된 시기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쇼군 막강한 권력 장악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전국 통일 지배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집권 정치 체제 확립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병농분리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완성 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무사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계습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봉토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관록제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농민으로부터 연공을 징수 등 확립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통상수교 거부정책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200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년간 이어짐 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엄격한 신분제도 사회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5-6%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무사 계급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80%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이상의 농민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/5-6%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공상을 지배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쇼군을 최고 주권자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여러 계층 구별 및 철저한 주종 관계 성립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12401-9411-4CDB-B410-D5F7D02E72AA}"/>
              </a:ext>
            </a:extLst>
          </p:cNvPr>
          <p:cNvSpPr txBox="1"/>
          <p:nvPr/>
        </p:nvSpPr>
        <p:spPr>
          <a:xfrm>
            <a:off x="467544" y="1658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E93A3B-73E2-4E82-BECE-948C09ED149E}"/>
              </a:ext>
            </a:extLst>
          </p:cNvPr>
          <p:cNvSpPr txBox="1"/>
          <p:nvPr/>
        </p:nvSpPr>
        <p:spPr>
          <a:xfrm>
            <a:off x="1018563" y="915566"/>
            <a:ext cx="705678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유학</a:t>
            </a: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유학 이외의 학문</a:t>
            </a: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2400" dirty="0" err="1">
                <a:latin typeface="BusanBada" panose="02000603000000000000" pitchFamily="2" charset="-127"/>
                <a:ea typeface="BusanBada" panose="02000603000000000000" pitchFamily="2" charset="-127"/>
              </a:rPr>
              <a:t>난학</a:t>
            </a: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국학</a:t>
            </a: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1600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12401-9411-4CDB-B410-D5F7D02E72AA}"/>
              </a:ext>
            </a:extLst>
          </p:cNvPr>
          <p:cNvSpPr txBox="1"/>
          <p:nvPr/>
        </p:nvSpPr>
        <p:spPr>
          <a:xfrm>
            <a:off x="467544" y="1658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사상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A849C5-E243-439E-867B-DB3DE7943BB0}"/>
              </a:ext>
            </a:extLst>
          </p:cNvPr>
          <p:cNvSpPr txBox="1"/>
          <p:nvPr/>
        </p:nvSpPr>
        <p:spPr>
          <a:xfrm>
            <a:off x="1018563" y="915566"/>
            <a:ext cx="70567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 사회의 기초 구조 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봉건 사회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- 16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세기 말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</a:t>
            </a:r>
            <a:r>
              <a:rPr lang="ko-KR" altLang="en-US" sz="2000" dirty="0" err="1">
                <a:latin typeface="BusanBada" panose="02000603000000000000" pitchFamily="2" charset="-127"/>
                <a:ea typeface="BusanBada" panose="02000603000000000000" pitchFamily="2" charset="-127"/>
              </a:rPr>
              <a:t>도쿠가와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막부 성립 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과제 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: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봉건질서 재편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 But,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언젠가는 모순을 드러낼 수 밖에 없는 구조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  Why?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다른 성격의 봉건제 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&amp;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집권제 함께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!</a:t>
            </a:r>
          </a:p>
          <a:p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에도 중기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무사들 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경제적 궁핍 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ㄴ 농민들에게 더 큰 궁핍을 줌</a:t>
            </a:r>
            <a:endParaRPr lang="en-US" altLang="ko-KR" sz="20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  Why?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전국</a:t>
            </a:r>
            <a:r>
              <a:rPr lang="en-US" altLang="ko-KR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sz="2000" dirty="0">
                <a:latin typeface="BusanBada" panose="02000603000000000000" pitchFamily="2" charset="-127"/>
                <a:ea typeface="BusanBada" panose="02000603000000000000" pitchFamily="2" charset="-127"/>
              </a:rPr>
              <a:t>규모의 상업 조직의 압박</a:t>
            </a:r>
            <a:endParaRPr lang="en-US" altLang="ko-KR" sz="1600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9679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12401-9411-4CDB-B410-D5F7D02E72AA}"/>
              </a:ext>
            </a:extLst>
          </p:cNvPr>
          <p:cNvSpPr txBox="1"/>
          <p:nvPr/>
        </p:nvSpPr>
        <p:spPr>
          <a:xfrm>
            <a:off x="467544" y="18706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</a:t>
            </a:r>
            <a:r>
              <a:rPr lang="en-US" altLang="ko-KR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문화와 관련된 인물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C0AB86-1037-49A7-AAB5-BF457BBB2034}"/>
              </a:ext>
            </a:extLst>
          </p:cNvPr>
          <p:cNvSpPr txBox="1"/>
          <p:nvPr/>
        </p:nvSpPr>
        <p:spPr>
          <a:xfrm>
            <a:off x="1043608" y="915566"/>
            <a:ext cx="6912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하야시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라잔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-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후지와라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세이카의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추천자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에도 막부 관료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각종 법령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&amp;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외교문서 담당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“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이당심지신도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”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주장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불교는 배척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 Why?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유교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불교 모두 도를 말함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 But,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유교만이 실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/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불교는 허한 것이기 때문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문민선생 시호 얻음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공자묘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배향 됨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pPr marL="285750" indent="-285750">
              <a:buFontTx/>
              <a:buChar char="-"/>
            </a:pP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&lt;&lt;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임라산문집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&gt;&gt;, &lt;&lt;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사서집주초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&gt;&gt;, &lt;&lt;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성리자의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언해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&gt;&gt; </a:t>
            </a:r>
          </a:p>
        </p:txBody>
      </p:sp>
      <p:pic>
        <p:nvPicPr>
          <p:cNvPr id="1026" name="Picture 2" descr="徳川幕府の初期を支えた学者～林羅山の最期: 今日は何の日？徒然日記">
            <a:extLst>
              <a:ext uri="{FF2B5EF4-FFF2-40B4-BE49-F238E27FC236}">
                <a16:creationId xmlns:a16="http://schemas.microsoft.com/office/drawing/2014/main" id="{F29BC7FA-864D-4EDD-9A0A-33D31EB08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843558"/>
            <a:ext cx="2496887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436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FAA54A-711C-4D89-BAB9-601CA9C07CF0}"/>
              </a:ext>
            </a:extLst>
          </p:cNvPr>
          <p:cNvSpPr txBox="1"/>
          <p:nvPr/>
        </p:nvSpPr>
        <p:spPr>
          <a:xfrm>
            <a:off x="1043608" y="915566"/>
            <a:ext cx="69127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아라이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하쿠세키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어린 시절부터 총명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4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살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: “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태평기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＂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의 강의를 듣고 질문함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9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살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매일 수천자의 글자를 익힘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      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부친의 편지를 대필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쓰치야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도시나오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13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살의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하쿠세키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자신의 대필 담당자로 앉힘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- 1719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년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[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남도지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저술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이듬해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[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에초지지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저술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지리학에 대한 그의 강한 관심을 보여줌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역사학 분야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[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고사통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], [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독사여론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], [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번한보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저술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pic>
        <p:nvPicPr>
          <p:cNvPr id="2052" name="Picture 4" descr="아라이 하쿠세키 초상">
            <a:extLst>
              <a:ext uri="{FF2B5EF4-FFF2-40B4-BE49-F238E27FC236}">
                <a16:creationId xmlns:a16="http://schemas.microsoft.com/office/drawing/2014/main" id="{EC74A6FE-6C03-497F-8210-D36F576DE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71550"/>
            <a:ext cx="2376264" cy="287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5C2ECE-FD22-4A48-BD4D-53A267192795}"/>
              </a:ext>
            </a:extLst>
          </p:cNvPr>
          <p:cNvSpPr txBox="1"/>
          <p:nvPr/>
        </p:nvSpPr>
        <p:spPr>
          <a:xfrm>
            <a:off x="467544" y="18706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학문과 사상</a:t>
            </a:r>
            <a:r>
              <a:rPr lang="en-US" altLang="ko-KR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sz="2350" dirty="0">
                <a:latin typeface="BusanBada" panose="02000603000000000000" pitchFamily="2" charset="-127"/>
                <a:ea typeface="BusanBada" panose="02000603000000000000" pitchFamily="2" charset="-127"/>
              </a:rPr>
              <a:t>문화와 관련된 인물</a:t>
            </a:r>
          </a:p>
        </p:txBody>
      </p:sp>
    </p:spTree>
    <p:extLst>
      <p:ext uri="{BB962C8B-B14F-4D97-AF65-F5344CB8AC3E}">
        <p14:creationId xmlns:p14="http://schemas.microsoft.com/office/powerpoint/2010/main" val="443790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12401-9411-4CDB-B410-D5F7D02E72AA}"/>
              </a:ext>
            </a:extLst>
          </p:cNvPr>
          <p:cNvSpPr txBox="1"/>
          <p:nvPr/>
        </p:nvSpPr>
        <p:spPr>
          <a:xfrm>
            <a:off x="467544" y="1658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BusanBada" panose="02000603000000000000" pitchFamily="2" charset="-127"/>
                <a:ea typeface="BusanBada" panose="02000603000000000000" pitchFamily="2" charset="-127"/>
              </a:rPr>
              <a:t>에도시대의 문화</a:t>
            </a:r>
            <a:endParaRPr lang="en-US" altLang="ko-KR" sz="2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C0203F-C39E-47CA-B3D7-310E10E31E33}"/>
              </a:ext>
            </a:extLst>
          </p:cNvPr>
          <p:cNvSpPr txBox="1"/>
          <p:nvPr/>
        </p:nvSpPr>
        <p:spPr>
          <a:xfrm>
            <a:off x="899592" y="699542"/>
            <a:ext cx="6984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도시 문화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새로운 요소로 서민들이 만든 문화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“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대중문화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”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로 불림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도시 계급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예술가 및 매춘부의 문화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  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ㄴ 스모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게이샤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음악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가부키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분라쿠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문학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회화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,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우키요에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등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교육 문화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초등 서민 교육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테라코야에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의해 수행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상위 학교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&gt;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번교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&amp;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사숙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학교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서민용 교육기관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사숙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민간에서 운영하는 교육기관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- </a:t>
            </a:r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번교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각 번에서 설립한 학교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sz="1400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ko-KR" altLang="en-US" dirty="0" err="1">
                <a:latin typeface="BusanBada" panose="02000603000000000000" pitchFamily="2" charset="-127"/>
                <a:ea typeface="BusanBada" panose="02000603000000000000" pitchFamily="2" charset="-127"/>
              </a:rPr>
              <a:t>에독코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 문화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 [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돈은 저녁을 넘겨서 갖지 않는다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] </a:t>
            </a:r>
            <a:r>
              <a:rPr lang="ja-JP" altLang="en-US" dirty="0">
                <a:latin typeface="+mj-ea"/>
              </a:rPr>
              <a:t>宵越しの金は持たない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유행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 :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오락에 탕진해버리는 것 </a:t>
            </a:r>
            <a:r>
              <a:rPr lang="en-US" altLang="ko-KR" dirty="0">
                <a:latin typeface="BusanBada" panose="02000603000000000000" pitchFamily="2" charset="-127"/>
                <a:ea typeface="BusanBada" panose="02000603000000000000" pitchFamily="2" charset="-127"/>
              </a:rPr>
              <a:t>= </a:t>
            </a:r>
            <a:r>
              <a:rPr lang="ko-KR" altLang="en-US" dirty="0">
                <a:latin typeface="BusanBada" panose="02000603000000000000" pitchFamily="2" charset="-127"/>
                <a:ea typeface="BusanBada" panose="02000603000000000000" pitchFamily="2" charset="-127"/>
              </a:rPr>
              <a:t>미덕</a:t>
            </a:r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  <a:p>
            <a:endParaRPr lang="en-US" altLang="ko-KR" dirty="0"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5337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601</Words>
  <Application>Microsoft Office PowerPoint</Application>
  <PresentationFormat>화면 슬라이드 쇼(16:9)</PresentationFormat>
  <Paragraphs>125</Paragraphs>
  <Slides>12</Slides>
  <Notes>2</Notes>
  <HiddenSlides>0</HiddenSlides>
  <MMClips>1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맑은 고딕</vt:lpstr>
      <vt:lpstr>ＭＳ Ｐゴシック</vt:lpstr>
      <vt:lpstr>Arial</vt:lpstr>
      <vt:lpstr>BusanBada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잘</dc:creator>
  <cp:lastModifiedBy>정윤지</cp:lastModifiedBy>
  <cp:revision>29</cp:revision>
  <dcterms:created xsi:type="dcterms:W3CDTF">2018-10-09T07:16:13Z</dcterms:created>
  <dcterms:modified xsi:type="dcterms:W3CDTF">2022-03-31T12:55:36Z</dcterms:modified>
</cp:coreProperties>
</file>