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8" r:id="rId1"/>
  </p:sldMasterIdLst>
  <p:notesMasterIdLst>
    <p:notesMasterId r:id="rId16"/>
  </p:notesMasterIdLst>
  <p:sldIdLst>
    <p:sldId id="256" r:id="rId2"/>
    <p:sldId id="257" r:id="rId3"/>
    <p:sldId id="328" r:id="rId4"/>
    <p:sldId id="258" r:id="rId5"/>
    <p:sldId id="264" r:id="rId6"/>
    <p:sldId id="274" r:id="rId7"/>
    <p:sldId id="272" r:id="rId8"/>
    <p:sldId id="263" r:id="rId9"/>
    <p:sldId id="260" r:id="rId10"/>
    <p:sldId id="275" r:id="rId11"/>
    <p:sldId id="276" r:id="rId12"/>
    <p:sldId id="267" r:id="rId13"/>
    <p:sldId id="277" r:id="rId14"/>
    <p:sldId id="329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5" autoAdjust="0"/>
    <p:restoredTop sz="94623"/>
  </p:normalViewPr>
  <p:slideViewPr>
    <p:cSldViewPr>
      <p:cViewPr varScale="1">
        <p:scale>
          <a:sx n="74" d="100"/>
          <a:sy n="74" d="100"/>
        </p:scale>
        <p:origin x="930" y="66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6919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6919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32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ko-KR" altLang="en-US"/>
              <a:t>마스터 텍스트 스타일을 편집하려면 클릭</a:t>
            </a:r>
          </a:p>
          <a:p>
            <a:pPr lvl="1">
              <a:buChar char="•"/>
            </a:pPr>
            <a:r>
              <a:rPr lang="ko-KR" altLang="en-US"/>
              <a:t>두 번째 수준</a:t>
            </a:r>
          </a:p>
          <a:p>
            <a:pPr lvl="2">
              <a:buChar char="•"/>
            </a:pPr>
            <a:r>
              <a:rPr lang="ko-KR" altLang="en-US"/>
              <a:t>세 번째 수준</a:t>
            </a:r>
          </a:p>
          <a:p>
            <a:pPr lvl="3">
              <a:buChar char="•"/>
            </a:pPr>
            <a:r>
              <a:rPr lang="ko-KR" altLang="en-US"/>
              <a:t>네 번째 수준</a:t>
            </a:r>
          </a:p>
          <a:p>
            <a:pPr lvl="4">
              <a:buChar char="•"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lJuL48RQAc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10199" y="5524500"/>
            <a:ext cx="14455244" cy="30469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96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다이쇼시대와</a:t>
            </a:r>
            <a:r>
              <a:rPr lang="ko-KR" altLang="en-US" sz="9600" dirty="0">
                <a:solidFill>
                  <a:srgbClr val="595959"/>
                </a:solidFill>
                <a:latin typeface="Cafe24 Dangdanghae"/>
                <a:cs typeface="Cafe24 Dangdanghae"/>
              </a:rPr>
              <a:t> </a:t>
            </a:r>
            <a:r>
              <a:rPr lang="ko-KR" altLang="en-US" sz="96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쇼와시대의</a:t>
            </a:r>
            <a:endParaRPr lang="ko-KR" altLang="en-US" sz="9600" dirty="0">
              <a:solidFill>
                <a:srgbClr val="595959"/>
              </a:solidFill>
              <a:latin typeface="Cafe24 Dangdanghae"/>
              <a:cs typeface="Cafe24 Dangdanghae"/>
            </a:endParaRPr>
          </a:p>
          <a:p>
            <a:pPr lvl="0">
              <a:defRPr/>
            </a:pPr>
            <a:r>
              <a:rPr lang="ko-KR" altLang="en-US" sz="9600" dirty="0">
                <a:solidFill>
                  <a:srgbClr val="595959"/>
                </a:solidFill>
                <a:latin typeface="Cafe24 Dangdanghae"/>
                <a:cs typeface="Cafe24 Dangdanghae"/>
              </a:rPr>
              <a:t>대중문화</a:t>
            </a:r>
            <a:endParaRPr lang="en-US" sz="9600" dirty="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10199" y="655893"/>
            <a:ext cx="614184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일본문화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endParaRPr lang="ko-KR" alt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0763800" y="655893"/>
            <a:ext cx="4400000" cy="19389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22101410</a:t>
            </a:r>
            <a:r>
              <a:rPr lang="ko-KR" altLang="en-US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/>
                <a:cs typeface="S-Core Dream 4 Regular"/>
              </a:rPr>
              <a:t>김한서</a:t>
            </a:r>
            <a:endParaRPr lang="en-US" altLang="ko-KR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21908957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이재은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22101588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이동주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22140387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양석준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22045547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 pitchFamily="34" charset="0"/>
              </a:rPr>
              <a:t>레티퀸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22101627 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</a:rPr>
              <a:t>김건우</a:t>
            </a:r>
            <a:endParaRPr lang="ko-KR" altLang="en-US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3" name="그룹 1003"/>
          <p:cNvGrpSpPr/>
          <p:nvPr/>
        </p:nvGrpSpPr>
        <p:grpSpPr>
          <a:xfrm>
            <a:off x="1282691" y="6519795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77190" y="6833235"/>
            <a:ext cx="469323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3500">
                <a:solidFill>
                  <a:srgbClr val="595959"/>
                </a:solidFill>
                <a:latin typeface="S-Core Dream 4 Regular"/>
                <a:cs typeface="S-Core Dream 4 Regular"/>
              </a:rPr>
              <a:t>다카라즈카 가극단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90600" y="7831455"/>
            <a:ext cx="4927429" cy="11010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2200">
                <a:solidFill>
                  <a:srgbClr val="595959"/>
                </a:solidFill>
                <a:latin typeface="S-Core Dream 4 Regular"/>
                <a:cs typeface="S-Core Dream 4 Regular"/>
              </a:rPr>
              <a:t>미혼 여성만으로 구성된 가극단</a:t>
            </a:r>
          </a:p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200">
                <a:solidFill>
                  <a:srgbClr val="595959"/>
                </a:solidFill>
                <a:latin typeface="S-Core Dream 4 Regular"/>
                <a:cs typeface="S-Core Dream 4 Regular"/>
              </a:rPr>
              <a:t>해외 뮤지컬의 상연이나, 과거의 작품을 재연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19800" y="6840855"/>
            <a:ext cx="4693241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3000">
                <a:solidFill>
                  <a:srgbClr val="595959"/>
                </a:solidFill>
                <a:latin typeface="Cafe24 Dangdanghae"/>
                <a:cs typeface="Cafe24 Dangdanghae"/>
              </a:rPr>
              <a:t>마츠이 스마코</a:t>
            </a:r>
            <a:endParaRPr lang="en-US" altLang="ko-KR" sz="3000">
              <a:solidFill>
                <a:srgbClr val="595959"/>
              </a:solidFill>
              <a:latin typeface="Cafe24 Dangdanghae"/>
              <a:cs typeface="Cafe24 Dangdanghae"/>
            </a:endParaRPr>
          </a:p>
          <a:p>
            <a:pPr algn="ctr">
              <a:defRPr/>
            </a:pPr>
            <a:r>
              <a:rPr lang="en-US" altLang="ko-KR" sz="3000">
                <a:solidFill>
                  <a:srgbClr val="595959"/>
                </a:solidFill>
                <a:latin typeface="Cafe24 Dangdanghae"/>
                <a:cs typeface="Cafe24 Dangdanghae"/>
              </a:rPr>
              <a:t>[</a:t>
            </a:r>
            <a:r>
              <a:rPr lang="ko-KR" altLang="en-US" sz="3000">
                <a:solidFill>
                  <a:srgbClr val="595959"/>
                </a:solidFill>
                <a:latin typeface="Cafe24 Dangdanghae"/>
                <a:cs typeface="Cafe24 Dangdanghae"/>
              </a:rPr>
              <a:t>카츄사의 노래</a:t>
            </a:r>
            <a:r>
              <a:rPr lang="en-US" altLang="ko-KR" sz="3000">
                <a:solidFill>
                  <a:srgbClr val="595959"/>
                </a:solidFill>
                <a:latin typeface="Cafe24 Dangdanghae"/>
                <a:cs typeface="Cafe24 Dangdanghae"/>
              </a:rPr>
              <a:t>]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43600" y="7991193"/>
            <a:ext cx="4876800" cy="4365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300">
                <a:solidFill>
                  <a:srgbClr val="595959"/>
                </a:solidFill>
                <a:latin typeface="S-Core Dream 4 Regular"/>
                <a:cs typeface="S-Core Dream 4 Regular"/>
              </a:rPr>
              <a:t>일본 최초의 음반 으로 히트한 가요곡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670076" y="6875437"/>
            <a:ext cx="4693239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츠키치 소극장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744200" y="7886700"/>
            <a:ext cx="4698829" cy="10956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200">
                <a:solidFill>
                  <a:srgbClr val="595959"/>
                </a:solidFill>
                <a:latin typeface="S-Core Dream 4 Regular"/>
                <a:cs typeface="S-Core Dream 4 Regular"/>
              </a:rPr>
              <a:t>1924년 ( 다이쇼 13년) 6월 13일 에 개설한 일본 최초의 신극 의 상설 극장</a:t>
            </a:r>
          </a:p>
        </p:txBody>
      </p:sp>
      <p:grpSp>
        <p:nvGrpSpPr>
          <p:cNvPr id="1007" name="그룹 1007"/>
          <p:cNvGrpSpPr/>
          <p:nvPr/>
        </p:nvGrpSpPr>
        <p:grpSpPr>
          <a:xfrm>
            <a:off x="1252886" y="6470357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888696" y="6470357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795456" y="6472176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468902" y="6472176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sp>
        <p:nvSpPr>
          <p:cNvPr id="1012" name="TextBox 1011"/>
          <p:cNvSpPr txBox="1"/>
          <p:nvPr/>
        </p:nvSpPr>
        <p:spPr>
          <a:xfrm>
            <a:off x="1371599" y="571500"/>
            <a:ext cx="9144000" cy="10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연예 문화</a:t>
            </a:r>
            <a:endParaRPr lang="ko-KR" altLang="en-US"/>
          </a:p>
        </p:txBody>
      </p:sp>
      <p:pic>
        <p:nvPicPr>
          <p:cNvPr id="1013" name="그림 10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574629" y="2857500"/>
            <a:ext cx="4114800" cy="3581400"/>
          </a:xfrm>
          <a:prstGeom prst="rect">
            <a:avLst/>
          </a:prstGeom>
        </p:spPr>
      </p:pic>
      <p:pic>
        <p:nvPicPr>
          <p:cNvPr id="1014" name="그림 10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400800" y="2781300"/>
            <a:ext cx="3657600" cy="3657600"/>
          </a:xfrm>
          <a:prstGeom prst="rect">
            <a:avLst/>
          </a:prstGeom>
        </p:spPr>
      </p:pic>
      <p:pic>
        <p:nvPicPr>
          <p:cNvPr id="1015" name="그림 10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877550" y="2857500"/>
            <a:ext cx="398145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  <p:bldP spid="24" grpId="2" animBg="1"/>
      <p:bldP spid="25" grpId="3" animBg="1"/>
      <p:bldP spid="30" grpId="4" animBg="1"/>
      <p:bldP spid="31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4050" y="2071360"/>
            <a:ext cx="4598987" cy="32162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4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599555" y="5437619"/>
            <a:ext cx="13886160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ko-KR" altLang="en-US" sz="8300">
                <a:solidFill>
                  <a:srgbClr val="595959"/>
                </a:solidFill>
                <a:latin typeface="Cafe24 Dangdanghae"/>
                <a:cs typeface="Cafe24 Dangdanghae"/>
              </a:rPr>
              <a:t>도시 문화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4" cy="164571"/>
            <a:chOff x="1790476" y="9460571"/>
            <a:chExt cx="16857144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90476" y="9460571"/>
              <a:ext cx="16857144" cy="164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9524" y="9460571"/>
            <a:ext cx="18857144" cy="164571"/>
            <a:chOff x="-209524" y="9460571"/>
            <a:chExt cx="1885714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209524" y="9460571"/>
              <a:ext cx="18857144" cy="1645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088056" y="342900"/>
            <a:ext cx="10657144" cy="105039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도시 문화</a:t>
            </a:r>
            <a:endParaRPr lang="en-US" sz="63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7322" y="4497705"/>
            <a:ext cx="617142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문화주택 유행</a:t>
            </a:r>
            <a:endParaRPr lang="en-US" sz="35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9048" y="5133873"/>
            <a:ext cx="8306952" cy="84782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도쿄 문화인 이주 문화적 더 융성</a:t>
            </a:r>
            <a:endParaRPr lang="en-US" altLang="ko-KR" sz="250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도시부에서 서양식 생활 도입 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‘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문화주택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’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유행</a:t>
            </a:r>
          </a:p>
        </p:txBody>
      </p:sp>
      <p:grpSp>
        <p:nvGrpSpPr>
          <p:cNvPr id="1004" name="그룹 1004"/>
          <p:cNvGrpSpPr/>
          <p:nvPr/>
        </p:nvGrpSpPr>
        <p:grpSpPr>
          <a:xfrm>
            <a:off x="9121726" y="4637961"/>
            <a:ext cx="264808" cy="264808"/>
            <a:chOff x="9121726" y="5877520"/>
            <a:chExt cx="264808" cy="26480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121726" y="5877520"/>
              <a:ext cx="264808" cy="26480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pic>
        <p:nvPicPr>
          <p:cNvPr id="1007" name="그림 100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083948" y="549396"/>
            <a:ext cx="5195207" cy="8605485"/>
          </a:xfrm>
          <a:prstGeom prst="rect">
            <a:avLst/>
          </a:prstGeom>
        </p:spPr>
      </p:pic>
      <p:sp>
        <p:nvSpPr>
          <p:cNvPr id="1008" name="Object 20"/>
          <p:cNvSpPr txBox="1"/>
          <p:nvPr/>
        </p:nvSpPr>
        <p:spPr>
          <a:xfrm>
            <a:off x="9670844" y="6515100"/>
            <a:ext cx="617142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삶의 질 향상</a:t>
            </a:r>
            <a:endParaRPr lang="en-US" sz="35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009" name="Object 21"/>
          <p:cNvSpPr txBox="1"/>
          <p:nvPr/>
        </p:nvSpPr>
        <p:spPr>
          <a:xfrm>
            <a:off x="9371438" y="7151265"/>
            <a:ext cx="6554362" cy="12288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오복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노포 가게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백화점 </a:t>
            </a:r>
          </a:p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우물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  <a:sym typeface="Wingdings"/>
              </a:rPr>
              <a:t>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석유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  <a:sym typeface="Wingdings"/>
              </a:rPr>
              <a:t>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램프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상수도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  <a:sym typeface="Wingdings"/>
              </a:rPr>
              <a:t>및 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전기 가스</a:t>
            </a:r>
          </a:p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선풍기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전기스토브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다리미등 보급</a:t>
            </a:r>
          </a:p>
        </p:txBody>
      </p:sp>
      <p:grpSp>
        <p:nvGrpSpPr>
          <p:cNvPr id="1010" name="그룹 1005"/>
          <p:cNvGrpSpPr/>
          <p:nvPr/>
        </p:nvGrpSpPr>
        <p:grpSpPr>
          <a:xfrm>
            <a:off x="9219057" y="6674403"/>
            <a:ext cx="264808" cy="264808"/>
            <a:chOff x="9142857" y="7334663"/>
            <a:chExt cx="264808" cy="264808"/>
          </a:xfrm>
        </p:grpSpPr>
        <p:pic>
          <p:nvPicPr>
            <p:cNvPr id="1011" name="Object 2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142857" y="7334663"/>
              <a:ext cx="264808" cy="264808"/>
            </a:xfrm>
            <a:prstGeom prst="rect">
              <a:avLst/>
            </a:prstGeom>
          </p:spPr>
        </p:pic>
      </p:grpSp>
      <p:sp>
        <p:nvSpPr>
          <p:cNvPr id="1020" name="Object 15"/>
          <p:cNvSpPr txBox="1"/>
          <p:nvPr/>
        </p:nvSpPr>
        <p:spPr>
          <a:xfrm>
            <a:off x="9443396" y="2528636"/>
            <a:ext cx="6171429" cy="6222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도시배경 대중문화 성립</a:t>
            </a:r>
            <a:endParaRPr lang="en-US" sz="35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021" name="Object 16"/>
          <p:cNvSpPr txBox="1"/>
          <p:nvPr/>
        </p:nvSpPr>
        <p:spPr>
          <a:xfrm>
            <a:off x="8991600" y="3164804"/>
            <a:ext cx="8665678" cy="8528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Cafe24 Dangdanghae"/>
                <a:cs typeface="Cafe24 Dangdanghae"/>
              </a:rPr>
              <a:t>경제문화 중심지 오사카 · 고베 에서 도시배경 대중문화 성립 </a:t>
            </a:r>
          </a:p>
          <a:p>
            <a:pPr lvl="0">
              <a:defRPr/>
            </a:pPr>
            <a:r>
              <a:rPr lang="en-US" altLang="ko-KR" sz="2500">
                <a:solidFill>
                  <a:srgbClr val="595959"/>
                </a:solidFill>
                <a:latin typeface="Cafe24 Dangdanghae"/>
                <a:cs typeface="Cafe24 Dangdanghae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Cafe24 Dangdanghae"/>
                <a:cs typeface="Cafe24 Dangdanghae"/>
              </a:rPr>
              <a:t>전국으로 파급</a:t>
            </a:r>
            <a:endParaRPr lang="ko-KR" altLang="en-US" sz="250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22" name="그룹 1004"/>
          <p:cNvGrpSpPr/>
          <p:nvPr/>
        </p:nvGrpSpPr>
        <p:grpSpPr>
          <a:xfrm>
            <a:off x="9067800" y="2668892"/>
            <a:ext cx="264808" cy="264808"/>
            <a:chOff x="9121726" y="5877520"/>
            <a:chExt cx="264808" cy="264808"/>
          </a:xfrm>
        </p:grpSpPr>
        <p:pic>
          <p:nvPicPr>
            <p:cNvPr id="1023" name="Object 1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121726" y="5877520"/>
              <a:ext cx="264808" cy="2648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3" animBg="1"/>
      <p:bldP spid="16" grpId="4" animBg="1"/>
      <p:bldP spid="1004" grpId="5" animBg="1"/>
      <p:bldP spid="1008" grpId="6" animBg="1"/>
      <p:bldP spid="1009" grpId="7" animBg="1"/>
      <p:bldP spid="1010" grpId="8" animBg="1"/>
      <p:bldP spid="1020" grpId="0" animBg="1"/>
      <p:bldP spid="1021" grpId="1" animBg="1"/>
      <p:bldP spid="102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3" name="그룹 1003"/>
          <p:cNvGrpSpPr/>
          <p:nvPr/>
        </p:nvGrpSpPr>
        <p:grpSpPr>
          <a:xfrm>
            <a:off x="1460662" y="6843726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30857" y="6794288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6794288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186676" y="6776976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pic>
        <p:nvPicPr>
          <p:cNvPr id="1011" name="그림 10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00200" y="2933700"/>
            <a:ext cx="3259803" cy="3657600"/>
          </a:xfrm>
          <a:prstGeom prst="rect">
            <a:avLst/>
          </a:prstGeom>
        </p:spPr>
      </p:pic>
      <p:pic>
        <p:nvPicPr>
          <p:cNvPr id="1012" name="그림 10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105400" y="2933700"/>
            <a:ext cx="3034146" cy="3809999"/>
          </a:xfrm>
          <a:prstGeom prst="rect">
            <a:avLst/>
          </a:prstGeom>
        </p:spPr>
      </p:pic>
      <p:sp>
        <p:nvSpPr>
          <p:cNvPr id="1018" name="Object 26"/>
          <p:cNvSpPr txBox="1"/>
          <p:nvPr/>
        </p:nvSpPr>
        <p:spPr>
          <a:xfrm>
            <a:off x="2639322" y="7353300"/>
            <a:ext cx="5209278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도로와 교통기관 정비</a:t>
            </a:r>
          </a:p>
        </p:txBody>
      </p:sp>
      <p:sp>
        <p:nvSpPr>
          <p:cNvPr id="1019" name="Object 27"/>
          <p:cNvSpPr txBox="1"/>
          <p:nvPr/>
        </p:nvSpPr>
        <p:spPr>
          <a:xfrm>
            <a:off x="2133600" y="7989466"/>
            <a:ext cx="4725552" cy="8764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2600">
                <a:solidFill>
                  <a:srgbClr val="595959"/>
                </a:solidFill>
                <a:latin typeface="S-Core Dream 4 Regular"/>
                <a:cs typeface="S-Core Dream 4 Regular"/>
              </a:rPr>
              <a:t>노면 전철</a:t>
            </a:r>
            <a:r>
              <a:rPr lang="en-US" altLang="ko-KR" sz="26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600">
                <a:solidFill>
                  <a:srgbClr val="595959"/>
                </a:solidFill>
                <a:latin typeface="S-Core Dream 4 Regular"/>
                <a:cs typeface="S-Core Dream 4 Regular"/>
              </a:rPr>
              <a:t>청 버스</a:t>
            </a:r>
            <a:r>
              <a:rPr lang="en-US" altLang="ko-KR" sz="26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600">
                <a:solidFill>
                  <a:srgbClr val="595959"/>
                </a:solidFill>
                <a:latin typeface="S-Core Dream 4 Regular"/>
                <a:cs typeface="S-Core Dream 4 Regular"/>
              </a:rPr>
              <a:t>엔타로 버스등 승합버스가 시내 주행</a:t>
            </a:r>
            <a:endParaRPr lang="en-US" sz="260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20" name="그룹 1006"/>
          <p:cNvGrpSpPr/>
          <p:nvPr/>
        </p:nvGrpSpPr>
        <p:grpSpPr>
          <a:xfrm>
            <a:off x="2263726" y="7493556"/>
            <a:ext cx="264808" cy="264808"/>
            <a:chOff x="9121726" y="4439425"/>
            <a:chExt cx="264808" cy="264808"/>
          </a:xfrm>
        </p:grpSpPr>
        <p:pic>
          <p:nvPicPr>
            <p:cNvPr id="1021" name="Object 2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121726" y="4439425"/>
              <a:ext cx="264808" cy="264808"/>
            </a:xfrm>
            <a:prstGeom prst="rect">
              <a:avLst/>
            </a:prstGeom>
          </p:spPr>
        </p:pic>
      </p:grpSp>
      <p:sp>
        <p:nvSpPr>
          <p:cNvPr id="1022" name="Object 20"/>
          <p:cNvSpPr txBox="1"/>
          <p:nvPr/>
        </p:nvSpPr>
        <p:spPr>
          <a:xfrm>
            <a:off x="9061244" y="7353300"/>
            <a:ext cx="617142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3500">
                <a:solidFill>
                  <a:srgbClr val="595959"/>
                </a:solidFill>
                <a:latin typeface="Cafe24 Dangdanghae"/>
                <a:cs typeface="Cafe24 Dangdanghae"/>
              </a:rPr>
              <a:t>‘</a:t>
            </a: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샐러리맨</a:t>
            </a:r>
            <a:r>
              <a:rPr lang="en-US" altLang="ko-KR" sz="3500">
                <a:solidFill>
                  <a:srgbClr val="595959"/>
                </a:solidFill>
                <a:latin typeface="Cafe24 Dangdanghae"/>
                <a:cs typeface="Cafe24 Dangdanghae"/>
              </a:rPr>
              <a:t>’</a:t>
            </a: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 대중의 주인공</a:t>
            </a:r>
          </a:p>
        </p:txBody>
      </p:sp>
      <p:sp>
        <p:nvSpPr>
          <p:cNvPr id="1023" name="Object 21"/>
          <p:cNvSpPr txBox="1"/>
          <p:nvPr/>
        </p:nvSpPr>
        <p:spPr>
          <a:xfrm>
            <a:off x="8229600" y="8029472"/>
            <a:ext cx="7087762" cy="8478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대학령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고등학교령 공포로 고등교육 기관정비 </a:t>
            </a:r>
          </a:p>
          <a:p>
            <a:pPr lvl="0" algn="ctr">
              <a:defRPr/>
            </a:pP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민간기업에 근무하는 대졸의 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‘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샐러리맨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’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등장</a:t>
            </a:r>
          </a:p>
        </p:txBody>
      </p:sp>
      <p:grpSp>
        <p:nvGrpSpPr>
          <p:cNvPr id="1024" name="그룹 1005"/>
          <p:cNvGrpSpPr/>
          <p:nvPr/>
        </p:nvGrpSpPr>
        <p:grpSpPr>
          <a:xfrm>
            <a:off x="8609457" y="7512603"/>
            <a:ext cx="264808" cy="264808"/>
            <a:chOff x="9142857" y="7334663"/>
            <a:chExt cx="264808" cy="264808"/>
          </a:xfrm>
        </p:grpSpPr>
        <p:pic>
          <p:nvPicPr>
            <p:cNvPr id="1025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142857" y="7334663"/>
              <a:ext cx="264808" cy="264808"/>
            </a:xfrm>
            <a:prstGeom prst="rect">
              <a:avLst/>
            </a:prstGeom>
          </p:spPr>
        </p:pic>
      </p:grpSp>
      <p:pic>
        <p:nvPicPr>
          <p:cNvPr id="1026" name="그림 1025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839200" y="2781300"/>
            <a:ext cx="6096000" cy="3833528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1143000" y="744855"/>
            <a:ext cx="9144000" cy="10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도시 문화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" grpId="0" animBg="1"/>
      <p:bldP spid="1019" grpId="1" animBg="1"/>
      <p:bldP spid="1020" grpId="2" animBg="1"/>
      <p:bldP spid="1022" grpId="3" animBg="1"/>
      <p:bldP spid="1023" grpId="4" animBg="1"/>
      <p:bldP spid="1024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44757" y="6401726"/>
            <a:ext cx="2634076" cy="116338"/>
            <a:chOff x="15744757" y="6401726"/>
            <a:chExt cx="2634076" cy="1163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5744757" y="6401726"/>
              <a:ext cx="2634076" cy="1163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1905" y="477972"/>
            <a:ext cx="1447809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연예문화중</a:t>
            </a:r>
            <a:r>
              <a:rPr lang="ko-KR" altLang="en-US" sz="4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하나인 </a:t>
            </a:r>
            <a:r>
              <a:rPr lang="ko-KR" altLang="en-US" sz="4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다카라즈카</a:t>
            </a:r>
            <a:r>
              <a:rPr lang="ko-KR" altLang="en-US" sz="4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가극단 소개영상</a:t>
            </a:r>
            <a:endParaRPr lang="en-US" sz="4800" dirty="0"/>
          </a:p>
        </p:txBody>
      </p:sp>
      <p:sp>
        <p:nvSpPr>
          <p:cNvPr id="10" name="Object 10"/>
          <p:cNvSpPr txBox="1"/>
          <p:nvPr/>
        </p:nvSpPr>
        <p:spPr>
          <a:xfrm>
            <a:off x="1295400" y="9568913"/>
            <a:ext cx="75571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dirty="0">
                <a:hlinkClick r:id="rId3"/>
              </a:rPr>
              <a:t>https://youtu.be/ClJuL48RQAc</a:t>
            </a:r>
            <a:endParaRPr lang="en-US" sz="2800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pic>
        <p:nvPicPr>
          <p:cNvPr id="6" name="그림 5" descr="스포츠, 무용수, 장식, 입은이(가) 표시된 사진&#10;&#10;자동 생성된 설명">
            <a:extLst>
              <a:ext uri="{FF2B5EF4-FFF2-40B4-BE49-F238E27FC236}">
                <a16:creationId xmlns:a16="http://schemas.microsoft.com/office/drawing/2014/main" id="{809C9053-A58B-4ECB-8355-6AE57874F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73" y="2130727"/>
            <a:ext cx="12671157" cy="62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3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14438" y="9460571"/>
            <a:ext cx="13133181" cy="164571"/>
            <a:chOff x="5514438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5514438" y="9460571"/>
              <a:ext cx="13133181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635365" y="735716"/>
            <a:ext cx="4657494" cy="252301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95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목차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9657137" y="2519094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9619034" y="3438139"/>
            <a:ext cx="3639765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 시대의 </a:t>
            </a: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연예문화와</a:t>
            </a: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 도시문화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20894" y="2508635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02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3520894" y="3443534"/>
            <a:ext cx="3014506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US" altLang="ko-KR" sz="2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</a:t>
            </a:r>
            <a:r>
              <a:rPr lang="en-US" altLang="ko-KR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</a:t>
            </a:r>
            <a:r>
              <a:rPr lang="en-US" altLang="ko-KR" sz="2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시대의</a:t>
            </a:r>
            <a:r>
              <a:rPr lang="en-US" altLang="ko-KR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</a:t>
            </a:r>
            <a:r>
              <a:rPr lang="en-US" altLang="ko-KR" sz="2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복장</a:t>
            </a:r>
            <a:endParaRPr lang="en-US" altLang="ko-KR"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9609239" y="4436244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03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9657135" y="5366094"/>
            <a:ext cx="3449265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 시대의 </a:t>
            </a: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식문화</a:t>
            </a:r>
            <a:endParaRPr lang="ko-KR" altLang="en-US" sz="2800" dirty="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20894" y="4368886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04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3520894" y="5366094"/>
            <a:ext cx="4005106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쇼와 시대 초기의 대중문화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3" name="그룹 1003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004" name="그림 100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05000" y="-342900"/>
            <a:ext cx="6629400" cy="10972800"/>
          </a:xfrm>
          <a:prstGeom prst="rect">
            <a:avLst/>
          </a:prstGeom>
        </p:spPr>
      </p:pic>
      <p:sp>
        <p:nvSpPr>
          <p:cNvPr id="23" name="Object 10"/>
          <p:cNvSpPr txBox="1"/>
          <p:nvPr/>
        </p:nvSpPr>
        <p:spPr>
          <a:xfrm>
            <a:off x="9639057" y="6408427"/>
            <a:ext cx="1383947" cy="103105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05</a:t>
            </a:r>
            <a:endParaRPr lang="en-US" dirty="0"/>
          </a:p>
        </p:txBody>
      </p:sp>
      <p:sp>
        <p:nvSpPr>
          <p:cNvPr id="26" name="Object 17"/>
          <p:cNvSpPr txBox="1"/>
          <p:nvPr/>
        </p:nvSpPr>
        <p:spPr>
          <a:xfrm>
            <a:off x="9639056" y="7346067"/>
            <a:ext cx="3449264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쇼와 시대의 양복</a:t>
            </a:r>
          </a:p>
        </p:txBody>
      </p:sp>
      <p:sp>
        <p:nvSpPr>
          <p:cNvPr id="25" name="Object 10"/>
          <p:cNvSpPr txBox="1"/>
          <p:nvPr/>
        </p:nvSpPr>
        <p:spPr>
          <a:xfrm>
            <a:off x="13502813" y="6406881"/>
            <a:ext cx="1383947" cy="103105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06</a:t>
            </a:r>
            <a:endParaRPr lang="en-US" dirty="0"/>
          </a:p>
        </p:txBody>
      </p:sp>
      <p:sp>
        <p:nvSpPr>
          <p:cNvPr id="27" name="Object 17"/>
          <p:cNvSpPr txBox="1"/>
          <p:nvPr/>
        </p:nvSpPr>
        <p:spPr>
          <a:xfrm>
            <a:off x="13502813" y="7346067"/>
            <a:ext cx="3624107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쇼와 시대의 양식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3" animBg="1"/>
      <p:bldP spid="14" grpId="4" animBg="1"/>
      <p:bldP spid="16" grpId="6" animBg="1"/>
      <p:bldP spid="17" grpId="7" animBg="1"/>
      <p:bldP spid="19" grpId="9" animBg="1"/>
      <p:bldP spid="20" grpId="10" animBg="1"/>
      <p:bldP spid="23" grpId="0"/>
      <p:bldP spid="26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10198" y="3759409"/>
            <a:ext cx="14455244" cy="399203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2800">
                <a:solidFill>
                  <a:srgbClr val="595959"/>
                </a:solidFill>
                <a:latin typeface="Cafe24 Dangdanghae"/>
                <a:cs typeface="Cafe24 Dangdanghae"/>
              </a:rPr>
              <a:t>다이쇼시대의</a:t>
            </a:r>
          </a:p>
          <a:p>
            <a:pPr lvl="0">
              <a:defRPr/>
            </a:pPr>
            <a:r>
              <a:rPr lang="ko-KR" altLang="en-US" sz="12800">
                <a:solidFill>
                  <a:srgbClr val="595959"/>
                </a:solidFill>
                <a:latin typeface="Cafe24 Dangdanghae"/>
                <a:cs typeface="Cafe24 Dangdanghae"/>
              </a:rPr>
              <a:t>대중문화</a:t>
            </a:r>
            <a:endParaRPr lang="en-US" sz="128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6184" y="7942783"/>
            <a:ext cx="13363129" cy="90403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5400">
                <a:solidFill>
                  <a:srgbClr val="595959"/>
                </a:solidFill>
                <a:latin typeface="Cafe24 Dangdanghae"/>
                <a:cs typeface="Cafe24 Dangdanghae"/>
              </a:rPr>
              <a:t>-</a:t>
            </a:r>
            <a:r>
              <a:rPr lang="ko-KR" altLang="en-US" sz="5400">
                <a:solidFill>
                  <a:srgbClr val="595959"/>
                </a:solidFill>
                <a:latin typeface="Cafe24 Dangdanghae"/>
                <a:cs typeface="Cafe24 Dangdanghae"/>
              </a:rPr>
              <a:t>연예문화와 도시문화</a:t>
            </a:r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10199" y="655893"/>
            <a:ext cx="614184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일본문화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endParaRPr lang="ko-KR" alt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0763800" y="655893"/>
            <a:ext cx="4400000" cy="3899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22101410</a:t>
            </a:r>
            <a:r>
              <a:rPr lang="ko-KR" altLang="en-US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/>
                <a:cs typeface="S-Core Dream 4 Regular"/>
              </a:rPr>
              <a:t>김한서</a:t>
            </a:r>
            <a:endParaRPr lang="ko-KR" altLang="en-US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03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83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다이쇼시대</a:t>
            </a:r>
            <a:r>
              <a:rPr lang="ko-KR" altLang="en-US" sz="8300" dirty="0">
                <a:solidFill>
                  <a:srgbClr val="595959"/>
                </a:solidFill>
                <a:latin typeface="Cafe24 Dangdanghae"/>
                <a:cs typeface="Cafe24 Dangdanghae"/>
              </a:rPr>
              <a:t> </a:t>
            </a:r>
            <a:endParaRPr lang="en-US" sz="8300" dirty="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8" cy="164571"/>
            <a:chOff x="-318823" y="9460571"/>
            <a:chExt cx="16833108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318823" y="9460571"/>
              <a:ext cx="16833108" cy="164571"/>
            </a:xfrm>
            <a:prstGeom prst="rect">
              <a:avLst/>
            </a:prstGeom>
          </p:spPr>
        </p:pic>
      </p:grpSp>
      <p:pic>
        <p:nvPicPr>
          <p:cNvPr id="1004" name="그림 100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175504" y="-342900"/>
            <a:ext cx="5740896" cy="10972800"/>
          </a:xfrm>
          <a:prstGeom prst="rect">
            <a:avLst/>
          </a:prstGeom>
        </p:spPr>
      </p:pic>
      <p:sp>
        <p:nvSpPr>
          <p:cNvPr id="1006" name="TextBox 1005"/>
          <p:cNvSpPr txBox="1"/>
          <p:nvPr/>
        </p:nvSpPr>
        <p:spPr>
          <a:xfrm>
            <a:off x="1371600" y="7048500"/>
            <a:ext cx="8915400" cy="56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Cafe24 Dangdanghae"/>
                <a:cs typeface="Cafe24 Dangdanghae"/>
              </a:rPr>
              <a:t>일왕 요시히토가 즉위한 뒤에 사용한 연호 </a:t>
            </a:r>
            <a:r>
              <a:rPr lang="ko-KR" altLang="en-US" sz="3200" b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3200" b="1">
                <a:solidFill>
                  <a:srgbClr val="595959"/>
                </a:solidFill>
                <a:latin typeface="Arial"/>
                <a:cs typeface="Arial"/>
              </a:rPr>
              <a:t>[大正]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410199" y="1443251"/>
            <a:ext cx="15582401" cy="105039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다이쇼시대</a:t>
            </a:r>
            <a:r>
              <a:rPr lang="en-US" altLang="ko-KR" sz="4000">
                <a:solidFill>
                  <a:srgbClr val="595959"/>
                </a:solidFill>
                <a:latin typeface="Cafe24 Dangdanghae"/>
                <a:cs typeface="Cafe24 Dangdanghae"/>
              </a:rPr>
              <a:t>(</a:t>
            </a:r>
            <a:r>
              <a:rPr lang="en-US" altLang="ko-KR" sz="4000">
                <a:solidFill>
                  <a:srgbClr val="595959"/>
                </a:solidFill>
                <a:cs typeface="Calibri"/>
              </a:rPr>
              <a:t>1912.7.30~1926.12.25)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1614" y="2659876"/>
            <a:ext cx="4349586" cy="5481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95959"/>
                </a:solidFill>
                <a:cs typeface="Calibri"/>
              </a:rPr>
              <a:t>일왕 요시히토의 재위기</a:t>
            </a:r>
            <a:endParaRPr lang="ko-KR" altLang="en-US" sz="3000">
              <a:solidFill>
                <a:srgbClr val="595959"/>
              </a:solidFill>
              <a:cs typeface="Calibri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34583" y="6321082"/>
            <a:ext cx="4693239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메이지 시대</a:t>
            </a:r>
            <a:endParaRPr lang="en-US"/>
          </a:p>
        </p:txBody>
      </p:sp>
      <p:sp>
        <p:nvSpPr>
          <p:cNvPr id="19" name="Object 19"/>
          <p:cNvSpPr txBox="1"/>
          <p:nvPr/>
        </p:nvSpPr>
        <p:spPr>
          <a:xfrm>
            <a:off x="1331788" y="7518753"/>
            <a:ext cx="4698829" cy="100421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1868년 10월 23일 ( 메이지 원년 9월 8일 )부터 1912년 (메이지 45년) 7월 30일 까지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07924" y="4676637"/>
            <a:ext cx="1146558" cy="13390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0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grpSp>
        <p:nvGrpSpPr>
          <p:cNvPr id="1005" name="그룹 1005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  <a:noFill/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Object 24"/>
          <p:cNvSpPr txBox="1"/>
          <p:nvPr/>
        </p:nvSpPr>
        <p:spPr>
          <a:xfrm>
            <a:off x="6091314" y="6321082"/>
            <a:ext cx="4693240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다이쇼 시대</a:t>
            </a:r>
            <a:endParaRPr lang="en-US"/>
          </a:p>
        </p:txBody>
      </p:sp>
      <p:sp>
        <p:nvSpPr>
          <p:cNvPr id="25" name="Object 25"/>
          <p:cNvSpPr txBox="1"/>
          <p:nvPr/>
        </p:nvSpPr>
        <p:spPr>
          <a:xfrm>
            <a:off x="6088518" y="7518753"/>
            <a:ext cx="4698829" cy="6994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 1912년 (</a:t>
            </a:r>
            <a:r>
              <a:rPr lang="ko-KR" alt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다</a:t>
            </a: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이쇼 원년) 7월 30일 부터 1926년 (</a:t>
            </a:r>
            <a:r>
              <a:rPr lang="ko-KR" alt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다</a:t>
            </a: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이쇼 15년) 12월 25일 까지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864656" y="4676637"/>
            <a:ext cx="1146558" cy="13390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0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02</a:t>
            </a:r>
            <a:endParaRPr lang="en-US"/>
          </a:p>
        </p:txBody>
      </p:sp>
      <p:grpSp>
        <p:nvGrpSpPr>
          <p:cNvPr id="1006" name="그룹 1006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848047" y="6321082"/>
            <a:ext cx="4693239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쇼와 시대</a:t>
            </a:r>
            <a:endParaRPr lang="en-US"/>
          </a:p>
        </p:txBody>
      </p:sp>
      <p:sp>
        <p:nvSpPr>
          <p:cNvPr id="31" name="Object 31"/>
          <p:cNvSpPr txBox="1"/>
          <p:nvPr/>
        </p:nvSpPr>
        <p:spPr>
          <a:xfrm>
            <a:off x="10845252" y="7518753"/>
            <a:ext cx="4698829" cy="6994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 1926년 (쇼와 원년) 12월 25일 부터 1989년 (쇼와 64년) 1월 7일 까지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621388" y="4676637"/>
            <a:ext cx="1146558" cy="13390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0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03</a:t>
            </a:r>
            <a:endParaRPr lang="en-US"/>
          </a:p>
        </p:txBody>
      </p:sp>
      <p:grpSp>
        <p:nvGrpSpPr>
          <p:cNvPr id="1007" name="그룹 1007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sp>
        <p:nvSpPr>
          <p:cNvPr id="1013" name=" 1012"/>
          <p:cNvSpPr/>
          <p:nvPr/>
        </p:nvSpPr>
        <p:spPr>
          <a:xfrm>
            <a:off x="5867400" y="4305300"/>
            <a:ext cx="5181600" cy="4191000"/>
          </a:xfrm>
          <a:prstGeom prst="plaqueTab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  <p:bldP spid="24" grpId="2" animBg="1"/>
      <p:bldP spid="25" grpId="3" animBg="1"/>
      <p:bldP spid="30" grpId="4" animBg="1"/>
      <p:bldP spid="31" grpId="5" animBg="1"/>
      <p:bldP spid="1013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31845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03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20300">
                <a:solidFill>
                  <a:srgbClr val="595959"/>
                </a:solidFill>
                <a:latin typeface="Cafe24 Dangdanghae"/>
                <a:cs typeface="Cafe24 Dangdanghae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83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8300" dirty="0">
                <a:solidFill>
                  <a:srgbClr val="595959"/>
                </a:solidFill>
                <a:latin typeface="Cafe24 Dangdanghae"/>
                <a:cs typeface="Cafe24 Dangdanghae"/>
              </a:rPr>
              <a:t> 시대 배경 </a:t>
            </a:r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8" cy="164571"/>
            <a:chOff x="-318823" y="9460571"/>
            <a:chExt cx="16833108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318823" y="9460571"/>
              <a:ext cx="16833108" cy="164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635944" y="9484123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2" name="그룹 1002"/>
          <p:cNvGrpSpPr/>
          <p:nvPr/>
        </p:nvGrpSpPr>
        <p:grpSpPr>
          <a:xfrm>
            <a:off x="11590628" y="4549867"/>
            <a:ext cx="9821410" cy="164571"/>
            <a:chOff x="11590628" y="4549867"/>
            <a:chExt cx="9821410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1590628" y="4549867"/>
              <a:ext cx="9821410" cy="1645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85800" y="647700"/>
            <a:ext cx="10657143" cy="10458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다이쇼 시대 배경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2600" y="6543040"/>
            <a:ext cx="5715000" cy="3720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도로망 확대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자동차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버스 등장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 도시화촉진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7800" y="5600700"/>
            <a:ext cx="1301461" cy="8952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46722" y="5834773"/>
            <a:ext cx="5501878" cy="527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900">
                <a:solidFill>
                  <a:srgbClr val="595959"/>
                </a:solidFill>
                <a:latin typeface="Cafe24 Dangdanghae"/>
                <a:cs typeface="Cafe24 Dangdanghae"/>
              </a:rPr>
              <a:t>도시내 교통수단 발전 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65609" y="8348026"/>
            <a:ext cx="5482991" cy="3768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전보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전화 기술 발달 및 대중용 신문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잡지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서적 보급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81200" y="7355205"/>
            <a:ext cx="1301461" cy="8952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56323" y="7568429"/>
            <a:ext cx="3673077" cy="527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900">
                <a:solidFill>
                  <a:srgbClr val="595959"/>
                </a:solidFill>
                <a:latin typeface="Cafe24 Dangdanghae"/>
                <a:cs typeface="Cafe24 Dangdanghae"/>
              </a:rPr>
              <a:t>문화정보 전파 확대 </a:t>
            </a:r>
          </a:p>
        </p:txBody>
      </p:sp>
      <p:grpSp>
        <p:nvGrpSpPr>
          <p:cNvPr id="1003" name="그룹 1003"/>
          <p:cNvGrpSpPr/>
          <p:nvPr/>
        </p:nvGrpSpPr>
        <p:grpSpPr>
          <a:xfrm>
            <a:off x="-371429" y="9460571"/>
            <a:ext cx="19533332" cy="164571"/>
            <a:chOff x="-371429" y="9460571"/>
            <a:chExt cx="19533332" cy="16457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371429" y="9460571"/>
              <a:ext cx="19533332" cy="164571"/>
            </a:xfrm>
            <a:prstGeom prst="rect">
              <a:avLst/>
            </a:prstGeom>
          </p:spPr>
        </p:pic>
      </p:grpSp>
      <p:sp>
        <p:nvSpPr>
          <p:cNvPr id="1004" name="Object 12"/>
          <p:cNvSpPr txBox="1"/>
          <p:nvPr/>
        </p:nvSpPr>
        <p:spPr>
          <a:xfrm>
            <a:off x="1157382" y="4680324"/>
            <a:ext cx="3801678" cy="3755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수운발달 및 유통 상업 발달</a:t>
            </a:r>
            <a:endParaRPr lang="en-US" sz="190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sp>
        <p:nvSpPr>
          <p:cNvPr id="1005" name="Object 13"/>
          <p:cNvSpPr txBox="1"/>
          <p:nvPr/>
        </p:nvSpPr>
        <p:spPr>
          <a:xfrm>
            <a:off x="990600" y="3771900"/>
            <a:ext cx="1301461" cy="8998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2</a:t>
            </a:r>
          </a:p>
        </p:txBody>
      </p:sp>
      <p:sp>
        <p:nvSpPr>
          <p:cNvPr id="1006" name="Object 14"/>
          <p:cNvSpPr txBox="1"/>
          <p:nvPr/>
        </p:nvSpPr>
        <p:spPr>
          <a:xfrm>
            <a:off x="1987260" y="4062129"/>
            <a:ext cx="3673077" cy="527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900">
                <a:solidFill>
                  <a:srgbClr val="595959"/>
                </a:solidFill>
                <a:latin typeface="Cafe24 Dangdanghae"/>
                <a:cs typeface="Cafe24 Dangdanghae"/>
              </a:rPr>
              <a:t>철도망,기선 활성화</a:t>
            </a:r>
          </a:p>
        </p:txBody>
      </p:sp>
      <p:sp>
        <p:nvSpPr>
          <p:cNvPr id="1007" name="Object 12"/>
          <p:cNvSpPr txBox="1"/>
          <p:nvPr/>
        </p:nvSpPr>
        <p:spPr>
          <a:xfrm>
            <a:off x="922722" y="3086100"/>
            <a:ext cx="3344478" cy="3724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국내 공업화 진행 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경제 발전</a:t>
            </a:r>
          </a:p>
        </p:txBody>
      </p:sp>
      <p:sp>
        <p:nvSpPr>
          <p:cNvPr id="1008" name="Object 13"/>
          <p:cNvSpPr txBox="1"/>
          <p:nvPr/>
        </p:nvSpPr>
        <p:spPr>
          <a:xfrm>
            <a:off x="533400" y="2171700"/>
            <a:ext cx="1301461" cy="141329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sp>
        <p:nvSpPr>
          <p:cNvPr id="1009" name="Object 14"/>
          <p:cNvSpPr txBox="1"/>
          <p:nvPr/>
        </p:nvSpPr>
        <p:spPr>
          <a:xfrm>
            <a:off x="1371600" y="2400300"/>
            <a:ext cx="5226068" cy="5124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서구 선진국 산업	혁명 영향 받음</a:t>
            </a:r>
          </a:p>
        </p:txBody>
      </p:sp>
      <p:pic>
        <p:nvPicPr>
          <p:cNvPr id="1010" name="그림 100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363200" y="-342900"/>
            <a:ext cx="5333999" cy="1082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6" animBg="1"/>
      <p:bldP spid="13" grpId="7" animBg="1"/>
      <p:bldP spid="14" grpId="8" animBg="1"/>
      <p:bldP spid="18" grpId="9" animBg="1"/>
      <p:bldP spid="19" grpId="10" animBg="1"/>
      <p:bldP spid="20" grpId="11" animBg="1"/>
      <p:bldP spid="1004" grpId="3" animBg="1"/>
      <p:bldP spid="1005" grpId="4" animBg="1"/>
      <p:bldP spid="1006" grpId="5" animBg="1"/>
      <p:bldP spid="1007" grpId="0" animBg="1"/>
      <p:bldP spid="1008" grpId="1" animBg="1"/>
      <p:bldP spid="100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4050" y="2071360"/>
            <a:ext cx="4598987" cy="32162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3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599555" y="5437619"/>
            <a:ext cx="13886160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ko-KR" altLang="en-US" sz="8300">
                <a:solidFill>
                  <a:srgbClr val="595959"/>
                </a:solidFill>
                <a:latin typeface="Cafe24 Dangdanghae"/>
                <a:cs typeface="Cafe24 Dangdanghae"/>
              </a:rPr>
              <a:t>연예 문화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4" cy="164571"/>
            <a:chOff x="1790476" y="9460571"/>
            <a:chExt cx="16857144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90476" y="9460571"/>
              <a:ext cx="16857144" cy="164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8095" y="9460571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685800" y="571500"/>
            <a:ext cx="10228059" cy="105039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연예 문화</a:t>
            </a:r>
            <a:endParaRPr lang="en-US" sz="63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215" y="1788125"/>
            <a:ext cx="8928290" cy="11291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400">
                <a:solidFill>
                  <a:srgbClr val="595959"/>
                </a:solidFill>
                <a:latin typeface="Cafe24 Dangdanghae"/>
                <a:cs typeface="Cafe24 Dangdanghae"/>
              </a:rPr>
              <a:t>녹음</a:t>
            </a:r>
            <a:r>
              <a:rPr lang="en-US" altLang="ko-KR" sz="3400">
                <a:solidFill>
                  <a:srgbClr val="595959"/>
                </a:solidFill>
                <a:latin typeface="Cafe24 Dangdanghae"/>
                <a:cs typeface="Cafe24 Dangdanghae"/>
              </a:rPr>
              <a:t>,</a:t>
            </a:r>
            <a:r>
              <a:rPr lang="ko-KR" altLang="en-US" sz="3400">
                <a:solidFill>
                  <a:srgbClr val="595959"/>
                </a:solidFill>
                <a:latin typeface="Cafe24 Dangdanghae"/>
                <a:cs typeface="Cafe24 Dangdanghae"/>
              </a:rPr>
              <a:t>잡지</a:t>
            </a:r>
            <a:r>
              <a:rPr lang="en-US" altLang="ko-KR" sz="3400">
                <a:solidFill>
                  <a:srgbClr val="595959"/>
                </a:solidFill>
                <a:latin typeface="Cafe24 Dangdanghae"/>
                <a:cs typeface="Cafe24 Dangdanghae"/>
              </a:rPr>
              <a:t>,</a:t>
            </a:r>
            <a:r>
              <a:rPr lang="ko-KR" altLang="en-US" sz="3400">
                <a:solidFill>
                  <a:srgbClr val="595959"/>
                </a:solidFill>
                <a:latin typeface="Cafe24 Dangdanghae"/>
                <a:cs typeface="Cafe24 Dangdanghae"/>
              </a:rPr>
              <a:t>신문등의 새로운 미디어 의해 연예문화 활성화</a:t>
            </a:r>
            <a:endParaRPr lang="en-US" sz="34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380" y="4198269"/>
            <a:ext cx="9024820" cy="4670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활동사진(현재영화)및 소녀가극(현재 다카라즈카 가극단)등장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400" y="3162300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sp>
        <p:nvSpPr>
          <p:cNvPr id="18" name="Object 18"/>
          <p:cNvSpPr txBox="1"/>
          <p:nvPr/>
        </p:nvSpPr>
        <p:spPr>
          <a:xfrm>
            <a:off x="881180" y="6195060"/>
            <a:ext cx="9101020" cy="4705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일본 전통 연극에 대해 서양극 도입하는 신극운동 활발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400" y="5067300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02</a:t>
            </a:r>
            <a:endParaRPr lang="en-US"/>
          </a:p>
        </p:txBody>
      </p:sp>
      <p:sp>
        <p:nvSpPr>
          <p:cNvPr id="1005" name="Object 18"/>
          <p:cNvSpPr txBox="1"/>
          <p:nvPr/>
        </p:nvSpPr>
        <p:spPr>
          <a:xfrm>
            <a:off x="1000361" y="8039959"/>
            <a:ext cx="7838839" cy="84496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배우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여배우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가수등의 직업이 새롭게 등장</a:t>
            </a:r>
          </a:p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수많은 가요곡 탄생</a:t>
            </a:r>
          </a:p>
        </p:txBody>
      </p:sp>
      <p:sp>
        <p:nvSpPr>
          <p:cNvPr id="1006" name="Object 19"/>
          <p:cNvSpPr txBox="1"/>
          <p:nvPr/>
        </p:nvSpPr>
        <p:spPr>
          <a:xfrm>
            <a:off x="914400" y="6972300"/>
            <a:ext cx="1383947" cy="1023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3</a:t>
            </a:r>
          </a:p>
        </p:txBody>
      </p:sp>
      <p:pic>
        <p:nvPicPr>
          <p:cNvPr id="1012" name="그림 101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668000" y="-1333500"/>
            <a:ext cx="5562600" cy="12192000"/>
          </a:xfrm>
          <a:prstGeom prst="rect">
            <a:avLst/>
          </a:prstGeom>
        </p:spPr>
      </p:pic>
      <p:sp>
        <p:nvSpPr>
          <p:cNvPr id="1013" name="TextBox 1012"/>
          <p:cNvSpPr txBox="1"/>
          <p:nvPr/>
        </p:nvSpPr>
        <p:spPr>
          <a:xfrm>
            <a:off x="16306800" y="9182100"/>
            <a:ext cx="19050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가극단의 각본집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17" grpId="2" animBg="1"/>
      <p:bldP spid="18" grpId="3" animBg="1"/>
      <p:bldP spid="19" grpId="4" animBg="1"/>
      <p:bldP spid="1005" grpId="5" animBg="1"/>
      <p:bldP spid="1006" grpId="6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다이쇼 쇼와 대중문화  (수정4)</Template>
  <TotalTime>51</TotalTime>
  <Words>442</Words>
  <Application>Microsoft Office PowerPoint</Application>
  <PresentationFormat>사용자 지정</PresentationFormat>
  <Paragraphs>114</Paragraphs>
  <Slides>14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Cafe24 Dangdanghae</vt:lpstr>
      <vt:lpstr>S-Core Dream 4 Regular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wodms9313@naver.com</dc:creator>
  <cp:lastModifiedBy>김 건우</cp:lastModifiedBy>
  <cp:revision>7</cp:revision>
  <dcterms:created xsi:type="dcterms:W3CDTF">2022-03-30T02:29:48Z</dcterms:created>
  <dcterms:modified xsi:type="dcterms:W3CDTF">2022-03-31T11:30:38Z</dcterms:modified>
  <cp:version/>
</cp:coreProperties>
</file>