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0A62A-8373-413F-AD74-1618DDCBB5C1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FDCBD1D2-884D-4F1A-81AA-C03E4A6C9CC5}">
      <dgm:prSet/>
      <dgm:spPr/>
      <dgm:t>
        <a:bodyPr/>
        <a:lstStyle/>
        <a:p>
          <a:r>
            <a:rPr lang="ko-KR" dirty="0"/>
            <a:t>경제 붕괴</a:t>
          </a:r>
          <a:endParaRPr lang="en-US" dirty="0"/>
        </a:p>
      </dgm:t>
    </dgm:pt>
    <dgm:pt modelId="{C25E91DE-5F5C-4A95-A397-37947DA26698}" type="parTrans" cxnId="{2BE88F22-65FA-4EC7-879E-BB79C0682424}">
      <dgm:prSet/>
      <dgm:spPr/>
      <dgm:t>
        <a:bodyPr/>
        <a:lstStyle/>
        <a:p>
          <a:endParaRPr lang="en-US"/>
        </a:p>
      </dgm:t>
    </dgm:pt>
    <dgm:pt modelId="{2DE02158-ADED-4DB4-9ED6-BB05866D0ABD}" type="sibTrans" cxnId="{2BE88F22-65FA-4EC7-879E-BB79C0682424}">
      <dgm:prSet/>
      <dgm:spPr/>
      <dgm:t>
        <a:bodyPr/>
        <a:lstStyle/>
        <a:p>
          <a:endParaRPr lang="en-US"/>
        </a:p>
      </dgm:t>
    </dgm:pt>
    <dgm:pt modelId="{6EB1939E-C150-452A-BE20-1AA6F5425E5A}">
      <dgm:prSet/>
      <dgm:spPr/>
      <dgm:t>
        <a:bodyPr/>
        <a:lstStyle/>
        <a:p>
          <a:r>
            <a:rPr lang="ko-KR" dirty="0"/>
            <a:t>인플레이션</a:t>
          </a:r>
          <a:endParaRPr lang="en-US" dirty="0"/>
        </a:p>
      </dgm:t>
    </dgm:pt>
    <dgm:pt modelId="{5AE0AEB7-8B09-40DF-8061-9120F41D3E0D}" type="parTrans" cxnId="{B2211E79-58CD-4378-A7DA-04DDE603C192}">
      <dgm:prSet/>
      <dgm:spPr/>
      <dgm:t>
        <a:bodyPr/>
        <a:lstStyle/>
        <a:p>
          <a:endParaRPr lang="en-US"/>
        </a:p>
      </dgm:t>
    </dgm:pt>
    <dgm:pt modelId="{AFAB3E0A-F973-45FA-8AD1-D8628D9F574F}" type="sibTrans" cxnId="{B2211E79-58CD-4378-A7DA-04DDE603C192}">
      <dgm:prSet/>
      <dgm:spPr/>
      <dgm:t>
        <a:bodyPr/>
        <a:lstStyle/>
        <a:p>
          <a:endParaRPr lang="en-US"/>
        </a:p>
      </dgm:t>
    </dgm:pt>
    <dgm:pt modelId="{63EB636C-441F-4823-97E5-4FA5224A4C5E}">
      <dgm:prSet/>
      <dgm:spPr/>
      <dgm:t>
        <a:bodyPr/>
        <a:lstStyle/>
        <a:p>
          <a:r>
            <a:rPr lang="ko-KR" dirty="0"/>
            <a:t>파괴된 인프라</a:t>
          </a:r>
          <a:endParaRPr lang="en-US" dirty="0"/>
        </a:p>
      </dgm:t>
    </dgm:pt>
    <dgm:pt modelId="{4A8F6A0A-D6AF-4452-95E1-2646B83E4C5F}" type="parTrans" cxnId="{CA33A94D-8F98-4910-9634-2596DEA23B1A}">
      <dgm:prSet/>
      <dgm:spPr/>
      <dgm:t>
        <a:bodyPr/>
        <a:lstStyle/>
        <a:p>
          <a:endParaRPr lang="en-US"/>
        </a:p>
      </dgm:t>
    </dgm:pt>
    <dgm:pt modelId="{AD3B177E-A82C-46EE-8811-0A79A2BB826C}" type="sibTrans" cxnId="{CA33A94D-8F98-4910-9634-2596DEA23B1A}">
      <dgm:prSet/>
      <dgm:spPr/>
      <dgm:t>
        <a:bodyPr/>
        <a:lstStyle/>
        <a:p>
          <a:endParaRPr lang="en-US"/>
        </a:p>
      </dgm:t>
    </dgm:pt>
    <dgm:pt modelId="{94A0C26D-7BE9-4774-B07A-FAFEF0F18FED}">
      <dgm:prSet/>
      <dgm:spPr/>
      <dgm:t>
        <a:bodyPr/>
        <a:lstStyle/>
        <a:p>
          <a:r>
            <a:rPr lang="ko-KR" dirty="0"/>
            <a:t>경제 회복 불능 상태</a:t>
          </a:r>
          <a:endParaRPr lang="en-US" dirty="0"/>
        </a:p>
      </dgm:t>
    </dgm:pt>
    <dgm:pt modelId="{B12E1727-E526-4698-B8C7-FFE583A7910C}" type="parTrans" cxnId="{FF9C520C-1FB4-4453-9754-F0A683415231}">
      <dgm:prSet/>
      <dgm:spPr/>
      <dgm:t>
        <a:bodyPr/>
        <a:lstStyle/>
        <a:p>
          <a:endParaRPr lang="en-US"/>
        </a:p>
      </dgm:t>
    </dgm:pt>
    <dgm:pt modelId="{0463DC35-61F6-43C2-BD86-FD072FD31C46}" type="sibTrans" cxnId="{FF9C520C-1FB4-4453-9754-F0A683415231}">
      <dgm:prSet/>
      <dgm:spPr/>
      <dgm:t>
        <a:bodyPr/>
        <a:lstStyle/>
        <a:p>
          <a:endParaRPr lang="en-US"/>
        </a:p>
      </dgm:t>
    </dgm:pt>
    <dgm:pt modelId="{01275FF7-97A6-44AB-A3A0-33A8D96C95F6}" type="pres">
      <dgm:prSet presAssocID="{A100A62A-8373-413F-AD74-1618DDCBB5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BBF6E6C-5DAC-4618-9108-A247EB3D258B}" type="pres">
      <dgm:prSet presAssocID="{FDCBD1D2-884D-4F1A-81AA-C03E4A6C9CC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311A3B8-6F6D-48D4-A44D-7002BB5544F9}" type="pres">
      <dgm:prSet presAssocID="{2DE02158-ADED-4DB4-9ED6-BB05866D0ABD}" presName="spacer" presStyleCnt="0"/>
      <dgm:spPr/>
    </dgm:pt>
    <dgm:pt modelId="{4AA21BE3-9E19-4B55-8DC8-852247379F28}" type="pres">
      <dgm:prSet presAssocID="{6EB1939E-C150-452A-BE20-1AA6F5425E5A}" presName="parentText" presStyleLbl="node1" presStyleIdx="1" presStyleCnt="4" custLinFactNeighborX="1039" custLinFactNeighborY="3942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C3FC5C-7327-41C4-BE94-BACC2C628AC6}" type="pres">
      <dgm:prSet presAssocID="{AFAB3E0A-F973-45FA-8AD1-D8628D9F574F}" presName="spacer" presStyleCnt="0"/>
      <dgm:spPr/>
    </dgm:pt>
    <dgm:pt modelId="{F1CA8DDA-E065-4043-9E84-7444961FA543}" type="pres">
      <dgm:prSet presAssocID="{63EB636C-441F-4823-97E5-4FA5224A4C5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12764E-076F-457D-AA04-109078E48F7E}" type="pres">
      <dgm:prSet presAssocID="{AD3B177E-A82C-46EE-8811-0A79A2BB826C}" presName="spacer" presStyleCnt="0"/>
      <dgm:spPr/>
    </dgm:pt>
    <dgm:pt modelId="{9C858EDE-2E8D-456E-B69C-89BC415AB0B6}" type="pres">
      <dgm:prSet presAssocID="{94A0C26D-7BE9-4774-B07A-FAFEF0F18FE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BE88F22-65FA-4EC7-879E-BB79C0682424}" srcId="{A100A62A-8373-413F-AD74-1618DDCBB5C1}" destId="{FDCBD1D2-884D-4F1A-81AA-C03E4A6C9CC5}" srcOrd="0" destOrd="0" parTransId="{C25E91DE-5F5C-4A95-A397-37947DA26698}" sibTransId="{2DE02158-ADED-4DB4-9ED6-BB05866D0ABD}"/>
    <dgm:cxn modelId="{B2211E79-58CD-4378-A7DA-04DDE603C192}" srcId="{A100A62A-8373-413F-AD74-1618DDCBB5C1}" destId="{6EB1939E-C150-452A-BE20-1AA6F5425E5A}" srcOrd="1" destOrd="0" parTransId="{5AE0AEB7-8B09-40DF-8061-9120F41D3E0D}" sibTransId="{AFAB3E0A-F973-45FA-8AD1-D8628D9F574F}"/>
    <dgm:cxn modelId="{C53B54CB-EEFF-430E-A9B3-28CEFA8A24F9}" type="presOf" srcId="{A100A62A-8373-413F-AD74-1618DDCBB5C1}" destId="{01275FF7-97A6-44AB-A3A0-33A8D96C95F6}" srcOrd="0" destOrd="0" presId="urn:microsoft.com/office/officeart/2005/8/layout/vList2"/>
    <dgm:cxn modelId="{912431C6-4C46-4579-B9EC-D3B717F28FAF}" type="presOf" srcId="{FDCBD1D2-884D-4F1A-81AA-C03E4A6C9CC5}" destId="{3BBF6E6C-5DAC-4618-9108-A247EB3D258B}" srcOrd="0" destOrd="0" presId="urn:microsoft.com/office/officeart/2005/8/layout/vList2"/>
    <dgm:cxn modelId="{6D49BDAC-9593-4338-AB83-AEB71FD02C6E}" type="presOf" srcId="{94A0C26D-7BE9-4774-B07A-FAFEF0F18FED}" destId="{9C858EDE-2E8D-456E-B69C-89BC415AB0B6}" srcOrd="0" destOrd="0" presId="urn:microsoft.com/office/officeart/2005/8/layout/vList2"/>
    <dgm:cxn modelId="{B3DBF875-B502-4019-808A-6017F13E4D36}" type="presOf" srcId="{6EB1939E-C150-452A-BE20-1AA6F5425E5A}" destId="{4AA21BE3-9E19-4B55-8DC8-852247379F28}" srcOrd="0" destOrd="0" presId="urn:microsoft.com/office/officeart/2005/8/layout/vList2"/>
    <dgm:cxn modelId="{187C49DF-9D13-4A5F-BBD1-E921D3FF2822}" type="presOf" srcId="{63EB636C-441F-4823-97E5-4FA5224A4C5E}" destId="{F1CA8DDA-E065-4043-9E84-7444961FA543}" srcOrd="0" destOrd="0" presId="urn:microsoft.com/office/officeart/2005/8/layout/vList2"/>
    <dgm:cxn modelId="{FF9C520C-1FB4-4453-9754-F0A683415231}" srcId="{A100A62A-8373-413F-AD74-1618DDCBB5C1}" destId="{94A0C26D-7BE9-4774-B07A-FAFEF0F18FED}" srcOrd="3" destOrd="0" parTransId="{B12E1727-E526-4698-B8C7-FFE583A7910C}" sibTransId="{0463DC35-61F6-43C2-BD86-FD072FD31C46}"/>
    <dgm:cxn modelId="{CA33A94D-8F98-4910-9634-2596DEA23B1A}" srcId="{A100A62A-8373-413F-AD74-1618DDCBB5C1}" destId="{63EB636C-441F-4823-97E5-4FA5224A4C5E}" srcOrd="2" destOrd="0" parTransId="{4A8F6A0A-D6AF-4452-95E1-2646B83E4C5F}" sibTransId="{AD3B177E-A82C-46EE-8811-0A79A2BB826C}"/>
    <dgm:cxn modelId="{C1C891DA-3A86-47FB-9802-19397E135734}" type="presParOf" srcId="{01275FF7-97A6-44AB-A3A0-33A8D96C95F6}" destId="{3BBF6E6C-5DAC-4618-9108-A247EB3D258B}" srcOrd="0" destOrd="0" presId="urn:microsoft.com/office/officeart/2005/8/layout/vList2"/>
    <dgm:cxn modelId="{DEE49167-1983-4EE7-B567-742E2C51E56C}" type="presParOf" srcId="{01275FF7-97A6-44AB-A3A0-33A8D96C95F6}" destId="{E311A3B8-6F6D-48D4-A44D-7002BB5544F9}" srcOrd="1" destOrd="0" presId="urn:microsoft.com/office/officeart/2005/8/layout/vList2"/>
    <dgm:cxn modelId="{20079303-A4F1-44D8-A957-B49AD06C4BA1}" type="presParOf" srcId="{01275FF7-97A6-44AB-A3A0-33A8D96C95F6}" destId="{4AA21BE3-9E19-4B55-8DC8-852247379F28}" srcOrd="2" destOrd="0" presId="urn:microsoft.com/office/officeart/2005/8/layout/vList2"/>
    <dgm:cxn modelId="{F43B1E34-AFBB-4548-9C73-92E0163024F5}" type="presParOf" srcId="{01275FF7-97A6-44AB-A3A0-33A8D96C95F6}" destId="{57C3FC5C-7327-41C4-BE94-BACC2C628AC6}" srcOrd="3" destOrd="0" presId="urn:microsoft.com/office/officeart/2005/8/layout/vList2"/>
    <dgm:cxn modelId="{FE1AC7EE-AD33-48FB-8442-ED40769E647A}" type="presParOf" srcId="{01275FF7-97A6-44AB-A3A0-33A8D96C95F6}" destId="{F1CA8DDA-E065-4043-9E84-7444961FA543}" srcOrd="4" destOrd="0" presId="urn:microsoft.com/office/officeart/2005/8/layout/vList2"/>
    <dgm:cxn modelId="{9526A805-3985-4602-8491-F0D500863FD9}" type="presParOf" srcId="{01275FF7-97A6-44AB-A3A0-33A8D96C95F6}" destId="{C112764E-076F-457D-AA04-109078E48F7E}" srcOrd="5" destOrd="0" presId="urn:microsoft.com/office/officeart/2005/8/layout/vList2"/>
    <dgm:cxn modelId="{EAF4D91F-E4A0-46F8-88E2-DDF37434CCA1}" type="presParOf" srcId="{01275FF7-97A6-44AB-A3A0-33A8D96C95F6}" destId="{9C858EDE-2E8D-456E-B69C-89BC415AB0B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B99ADE-9EB2-4811-8E54-B198379845EE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0BF3160-9CEC-4C8B-998B-7BD26C80972C}">
      <dgm:prSet/>
      <dgm:spPr/>
      <dgm:t>
        <a:bodyPr/>
        <a:lstStyle/>
        <a:p>
          <a:r>
            <a:rPr lang="ko-KR" dirty="0"/>
            <a:t>세탁기</a:t>
          </a:r>
          <a:r>
            <a:rPr lang="en-US" dirty="0"/>
            <a:t>, </a:t>
          </a:r>
          <a:r>
            <a:rPr lang="ko-KR" dirty="0"/>
            <a:t>흑백</a:t>
          </a:r>
          <a:r>
            <a:rPr lang="en-US" dirty="0"/>
            <a:t>TV, </a:t>
          </a:r>
          <a:r>
            <a:rPr lang="ko-KR" dirty="0"/>
            <a:t>냉장고 의 대중보급</a:t>
          </a:r>
          <a:endParaRPr lang="en-US" dirty="0"/>
        </a:p>
      </dgm:t>
    </dgm:pt>
    <dgm:pt modelId="{694D1DC3-949D-4EF0-B4DB-D38700E53D92}" type="parTrans" cxnId="{093415B2-CC02-4F30-A72B-3161A8C21426}">
      <dgm:prSet/>
      <dgm:spPr/>
      <dgm:t>
        <a:bodyPr/>
        <a:lstStyle/>
        <a:p>
          <a:endParaRPr lang="en-US"/>
        </a:p>
      </dgm:t>
    </dgm:pt>
    <dgm:pt modelId="{0AADC234-CD9A-42DF-B642-FDF1C3696093}" type="sibTrans" cxnId="{093415B2-CC02-4F30-A72B-3161A8C21426}">
      <dgm:prSet/>
      <dgm:spPr/>
      <dgm:t>
        <a:bodyPr/>
        <a:lstStyle/>
        <a:p>
          <a:endParaRPr lang="en-US"/>
        </a:p>
      </dgm:t>
    </dgm:pt>
    <dgm:pt modelId="{5921B97A-73C4-478D-A288-4870F9DD6092}">
      <dgm:prSet/>
      <dgm:spPr/>
      <dgm:t>
        <a:bodyPr/>
        <a:lstStyle/>
        <a:p>
          <a:r>
            <a:rPr lang="ko-KR"/>
            <a:t>건설업과 제조업의 성장</a:t>
          </a:r>
          <a:endParaRPr lang="en-US"/>
        </a:p>
      </dgm:t>
    </dgm:pt>
    <dgm:pt modelId="{BBC3B446-8AB2-4AE6-8217-928771783933}" type="parTrans" cxnId="{CD1864DC-8D3A-4EF3-B61D-13C5235365BB}">
      <dgm:prSet/>
      <dgm:spPr/>
      <dgm:t>
        <a:bodyPr/>
        <a:lstStyle/>
        <a:p>
          <a:endParaRPr lang="en-US"/>
        </a:p>
      </dgm:t>
    </dgm:pt>
    <dgm:pt modelId="{65AC8A70-754D-42A8-8B23-A1ECC0DACD94}" type="sibTrans" cxnId="{CD1864DC-8D3A-4EF3-B61D-13C5235365BB}">
      <dgm:prSet/>
      <dgm:spPr/>
      <dgm:t>
        <a:bodyPr/>
        <a:lstStyle/>
        <a:p>
          <a:endParaRPr lang="en-US"/>
        </a:p>
      </dgm:t>
    </dgm:pt>
    <dgm:pt modelId="{C0CB1611-D2B6-41CD-BAFE-380BA2D94E7A}">
      <dgm:prSet/>
      <dgm:spPr/>
      <dgm:t>
        <a:bodyPr/>
        <a:lstStyle/>
        <a:p>
          <a:r>
            <a:rPr lang="ko-KR"/>
            <a:t>중화학 공업의 성장</a:t>
          </a:r>
          <a:endParaRPr lang="en-US"/>
        </a:p>
      </dgm:t>
    </dgm:pt>
    <dgm:pt modelId="{3C381CCE-75C2-4FEA-B8B5-D99D70CE1021}" type="parTrans" cxnId="{AD9A2418-0452-4DBF-A250-7E75CAEFD06C}">
      <dgm:prSet/>
      <dgm:spPr/>
      <dgm:t>
        <a:bodyPr/>
        <a:lstStyle/>
        <a:p>
          <a:endParaRPr lang="en-US"/>
        </a:p>
      </dgm:t>
    </dgm:pt>
    <dgm:pt modelId="{09EDAB92-2452-41EE-8AF3-F426342A1387}" type="sibTrans" cxnId="{AD9A2418-0452-4DBF-A250-7E75CAEFD06C}">
      <dgm:prSet/>
      <dgm:spPr/>
      <dgm:t>
        <a:bodyPr/>
        <a:lstStyle/>
        <a:p>
          <a:endParaRPr lang="en-US"/>
        </a:p>
      </dgm:t>
    </dgm:pt>
    <dgm:pt modelId="{7259C66F-BF88-438C-8306-1FE6F4523EBA}" type="pres">
      <dgm:prSet presAssocID="{91B99ADE-9EB2-4811-8E54-B198379845E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560AED0-B184-4B59-B990-70D71DDC1474}" type="pres">
      <dgm:prSet presAssocID="{80BF3160-9CEC-4C8B-998B-7BD26C80972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C4F18F-3B07-44B1-AA0C-FB51161CFF30}" type="pres">
      <dgm:prSet presAssocID="{0AADC234-CD9A-42DF-B642-FDF1C3696093}" presName="sibTrans" presStyleCnt="0"/>
      <dgm:spPr/>
    </dgm:pt>
    <dgm:pt modelId="{C8233B30-C49C-42EC-B8ED-BCF8AE314119}" type="pres">
      <dgm:prSet presAssocID="{5921B97A-73C4-478D-A288-4870F9DD609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0340B2-BEBA-440F-8509-B15BE5C4CF6C}" type="pres">
      <dgm:prSet presAssocID="{65AC8A70-754D-42A8-8B23-A1ECC0DACD94}" presName="sibTrans" presStyleCnt="0"/>
      <dgm:spPr/>
    </dgm:pt>
    <dgm:pt modelId="{F453F52D-3759-4083-9B27-7028D8ED2C8B}" type="pres">
      <dgm:prSet presAssocID="{C0CB1611-D2B6-41CD-BAFE-380BA2D94E7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DC6129C-A28E-43A0-A42A-3538474BD8FE}" type="presOf" srcId="{C0CB1611-D2B6-41CD-BAFE-380BA2D94E7A}" destId="{F453F52D-3759-4083-9B27-7028D8ED2C8B}" srcOrd="0" destOrd="0" presId="urn:microsoft.com/office/officeart/2005/8/layout/default"/>
    <dgm:cxn modelId="{E36A0493-8606-4E8C-84E4-4E4D10166A6E}" type="presOf" srcId="{91B99ADE-9EB2-4811-8E54-B198379845EE}" destId="{7259C66F-BF88-438C-8306-1FE6F4523EBA}" srcOrd="0" destOrd="0" presId="urn:microsoft.com/office/officeart/2005/8/layout/default"/>
    <dgm:cxn modelId="{76D8A5B3-2927-4471-B574-92EDB5EB873A}" type="presOf" srcId="{5921B97A-73C4-478D-A288-4870F9DD6092}" destId="{C8233B30-C49C-42EC-B8ED-BCF8AE314119}" srcOrd="0" destOrd="0" presId="urn:microsoft.com/office/officeart/2005/8/layout/default"/>
    <dgm:cxn modelId="{D8E7CF39-3A84-4B83-98AD-A85AD5CCE65D}" type="presOf" srcId="{80BF3160-9CEC-4C8B-998B-7BD26C80972C}" destId="{A560AED0-B184-4B59-B990-70D71DDC1474}" srcOrd="0" destOrd="0" presId="urn:microsoft.com/office/officeart/2005/8/layout/default"/>
    <dgm:cxn modelId="{CD1864DC-8D3A-4EF3-B61D-13C5235365BB}" srcId="{91B99ADE-9EB2-4811-8E54-B198379845EE}" destId="{5921B97A-73C4-478D-A288-4870F9DD6092}" srcOrd="1" destOrd="0" parTransId="{BBC3B446-8AB2-4AE6-8217-928771783933}" sibTransId="{65AC8A70-754D-42A8-8B23-A1ECC0DACD94}"/>
    <dgm:cxn modelId="{093415B2-CC02-4F30-A72B-3161A8C21426}" srcId="{91B99ADE-9EB2-4811-8E54-B198379845EE}" destId="{80BF3160-9CEC-4C8B-998B-7BD26C80972C}" srcOrd="0" destOrd="0" parTransId="{694D1DC3-949D-4EF0-B4DB-D38700E53D92}" sibTransId="{0AADC234-CD9A-42DF-B642-FDF1C3696093}"/>
    <dgm:cxn modelId="{AD9A2418-0452-4DBF-A250-7E75CAEFD06C}" srcId="{91B99ADE-9EB2-4811-8E54-B198379845EE}" destId="{C0CB1611-D2B6-41CD-BAFE-380BA2D94E7A}" srcOrd="2" destOrd="0" parTransId="{3C381CCE-75C2-4FEA-B8B5-D99D70CE1021}" sibTransId="{09EDAB92-2452-41EE-8AF3-F426342A1387}"/>
    <dgm:cxn modelId="{3D27DFD6-E590-4CC6-BDF7-C77E66C25D2F}" type="presParOf" srcId="{7259C66F-BF88-438C-8306-1FE6F4523EBA}" destId="{A560AED0-B184-4B59-B990-70D71DDC1474}" srcOrd="0" destOrd="0" presId="urn:microsoft.com/office/officeart/2005/8/layout/default"/>
    <dgm:cxn modelId="{301AB72A-B979-43B2-9D9E-AE0116AA1E95}" type="presParOf" srcId="{7259C66F-BF88-438C-8306-1FE6F4523EBA}" destId="{F9C4F18F-3B07-44B1-AA0C-FB51161CFF30}" srcOrd="1" destOrd="0" presId="urn:microsoft.com/office/officeart/2005/8/layout/default"/>
    <dgm:cxn modelId="{4E7E7A93-C151-4DA4-96F5-653D96357D97}" type="presParOf" srcId="{7259C66F-BF88-438C-8306-1FE6F4523EBA}" destId="{C8233B30-C49C-42EC-B8ED-BCF8AE314119}" srcOrd="2" destOrd="0" presId="urn:microsoft.com/office/officeart/2005/8/layout/default"/>
    <dgm:cxn modelId="{BE007F2A-5E2E-4C6B-A44B-6882A824C6CF}" type="presParOf" srcId="{7259C66F-BF88-438C-8306-1FE6F4523EBA}" destId="{DF0340B2-BEBA-440F-8509-B15BE5C4CF6C}" srcOrd="3" destOrd="0" presId="urn:microsoft.com/office/officeart/2005/8/layout/default"/>
    <dgm:cxn modelId="{BB01352B-ED6C-4E93-A9E7-D120572CF3FD}" type="presParOf" srcId="{7259C66F-BF88-438C-8306-1FE6F4523EBA}" destId="{F453F52D-3759-4083-9B27-7028D8ED2C8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B68E62-AA70-4368-9AA7-3A86CC306E99}" type="doc">
      <dgm:prSet loTypeId="urn:microsoft.com/office/officeart/2005/8/layout/vList2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6D86EC2A-C39E-4223-9396-DA795B5E8DAA}">
      <dgm:prSet/>
      <dgm:spPr/>
      <dgm:t>
        <a:bodyPr/>
        <a:lstStyle/>
        <a:p>
          <a:r>
            <a:rPr lang="ko-KR" dirty="0"/>
            <a:t>엔화 절상</a:t>
          </a:r>
          <a:endParaRPr lang="en-US" dirty="0"/>
        </a:p>
      </dgm:t>
    </dgm:pt>
    <dgm:pt modelId="{AB786DFB-6910-49BD-9B82-AE7453AA0E95}" type="parTrans" cxnId="{95264D0F-BA30-4E95-B120-9A3632C27CD4}">
      <dgm:prSet/>
      <dgm:spPr/>
      <dgm:t>
        <a:bodyPr/>
        <a:lstStyle/>
        <a:p>
          <a:endParaRPr lang="en-US"/>
        </a:p>
      </dgm:t>
    </dgm:pt>
    <dgm:pt modelId="{E0024191-092E-414F-A099-F6BC0B2925CD}" type="sibTrans" cxnId="{95264D0F-BA30-4E95-B120-9A3632C27CD4}">
      <dgm:prSet/>
      <dgm:spPr/>
      <dgm:t>
        <a:bodyPr/>
        <a:lstStyle/>
        <a:p>
          <a:endParaRPr lang="en-US"/>
        </a:p>
      </dgm:t>
    </dgm:pt>
    <dgm:pt modelId="{5A2944CC-201D-4A7D-B14C-4D5B6D597B9C}">
      <dgm:prSet/>
      <dgm:spPr/>
      <dgm:t>
        <a:bodyPr/>
        <a:lstStyle/>
        <a:p>
          <a:r>
            <a:rPr lang="ko-KR" dirty="0"/>
            <a:t>버블 경제 시작</a:t>
          </a:r>
          <a:endParaRPr lang="en-US" dirty="0"/>
        </a:p>
      </dgm:t>
    </dgm:pt>
    <dgm:pt modelId="{5107ABC8-D525-491C-92FF-9C8C2D493E5E}" type="parTrans" cxnId="{C91B2226-B478-4C1B-BF92-53593A3287B6}">
      <dgm:prSet/>
      <dgm:spPr/>
      <dgm:t>
        <a:bodyPr/>
        <a:lstStyle/>
        <a:p>
          <a:endParaRPr lang="en-US"/>
        </a:p>
      </dgm:t>
    </dgm:pt>
    <dgm:pt modelId="{83F61037-CF73-4847-B026-E113CB01D1FB}" type="sibTrans" cxnId="{C91B2226-B478-4C1B-BF92-53593A3287B6}">
      <dgm:prSet/>
      <dgm:spPr/>
      <dgm:t>
        <a:bodyPr/>
        <a:lstStyle/>
        <a:p>
          <a:endParaRPr lang="en-US"/>
        </a:p>
      </dgm:t>
    </dgm:pt>
    <dgm:pt modelId="{D73174C4-BD32-447B-9E6C-C6DEC64C577C}" type="pres">
      <dgm:prSet presAssocID="{0AB68E62-AA70-4368-9AA7-3A86CC306E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09A168-3D63-4117-95D4-E834AB631D51}" type="pres">
      <dgm:prSet presAssocID="{6D86EC2A-C39E-4223-9396-DA795B5E8DA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E3042A-8C25-40DD-A498-945AA2F2A9E8}" type="pres">
      <dgm:prSet presAssocID="{E0024191-092E-414F-A099-F6BC0B2925CD}" presName="spacer" presStyleCnt="0"/>
      <dgm:spPr/>
    </dgm:pt>
    <dgm:pt modelId="{95315236-2206-4F16-AC40-590B8B71728F}" type="pres">
      <dgm:prSet presAssocID="{5A2944CC-201D-4A7D-B14C-4D5B6D597B9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8AE0CE8-D9D1-4EC5-9D30-B8C49EEF42F8}" type="presOf" srcId="{5A2944CC-201D-4A7D-B14C-4D5B6D597B9C}" destId="{95315236-2206-4F16-AC40-590B8B71728F}" srcOrd="0" destOrd="0" presId="urn:microsoft.com/office/officeart/2005/8/layout/vList2"/>
    <dgm:cxn modelId="{95264D0F-BA30-4E95-B120-9A3632C27CD4}" srcId="{0AB68E62-AA70-4368-9AA7-3A86CC306E99}" destId="{6D86EC2A-C39E-4223-9396-DA795B5E8DAA}" srcOrd="0" destOrd="0" parTransId="{AB786DFB-6910-49BD-9B82-AE7453AA0E95}" sibTransId="{E0024191-092E-414F-A099-F6BC0B2925CD}"/>
    <dgm:cxn modelId="{33CC16FD-415F-4AC9-9ACC-CAAEC00DB309}" type="presOf" srcId="{6D86EC2A-C39E-4223-9396-DA795B5E8DAA}" destId="{A109A168-3D63-4117-95D4-E834AB631D51}" srcOrd="0" destOrd="0" presId="urn:microsoft.com/office/officeart/2005/8/layout/vList2"/>
    <dgm:cxn modelId="{C91B2226-B478-4C1B-BF92-53593A3287B6}" srcId="{0AB68E62-AA70-4368-9AA7-3A86CC306E99}" destId="{5A2944CC-201D-4A7D-B14C-4D5B6D597B9C}" srcOrd="1" destOrd="0" parTransId="{5107ABC8-D525-491C-92FF-9C8C2D493E5E}" sibTransId="{83F61037-CF73-4847-B026-E113CB01D1FB}"/>
    <dgm:cxn modelId="{38D93A19-F9F3-4BA0-89D7-667038A4BE5F}" type="presOf" srcId="{0AB68E62-AA70-4368-9AA7-3A86CC306E99}" destId="{D73174C4-BD32-447B-9E6C-C6DEC64C577C}" srcOrd="0" destOrd="0" presId="urn:microsoft.com/office/officeart/2005/8/layout/vList2"/>
    <dgm:cxn modelId="{604E3301-3620-4B48-B419-6C01A1DC9167}" type="presParOf" srcId="{D73174C4-BD32-447B-9E6C-C6DEC64C577C}" destId="{A109A168-3D63-4117-95D4-E834AB631D51}" srcOrd="0" destOrd="0" presId="urn:microsoft.com/office/officeart/2005/8/layout/vList2"/>
    <dgm:cxn modelId="{3FC13657-5E99-401A-AC04-CF2146D70438}" type="presParOf" srcId="{D73174C4-BD32-447B-9E6C-C6DEC64C577C}" destId="{CCE3042A-8C25-40DD-A498-945AA2F2A9E8}" srcOrd="1" destOrd="0" presId="urn:microsoft.com/office/officeart/2005/8/layout/vList2"/>
    <dgm:cxn modelId="{6127D6B1-7421-44CF-ACAF-BB05EFD4C970}" type="presParOf" srcId="{D73174C4-BD32-447B-9E6C-C6DEC64C577C}" destId="{95315236-2206-4F16-AC40-590B8B71728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F6E6C-5DAC-4618-9108-A247EB3D258B}">
      <dsp:nvSpPr>
        <dsp:cNvPr id="0" name=""/>
        <dsp:cNvSpPr/>
      </dsp:nvSpPr>
      <dsp:spPr>
        <a:xfrm>
          <a:off x="0" y="42091"/>
          <a:ext cx="5117519" cy="6540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600" kern="1200" dirty="0"/>
            <a:t>경제 붕괴</a:t>
          </a:r>
          <a:endParaRPr lang="en-US" sz="2600" kern="1200" dirty="0"/>
        </a:p>
      </dsp:txBody>
      <dsp:txXfrm>
        <a:off x="31927" y="74018"/>
        <a:ext cx="5053665" cy="590176"/>
      </dsp:txXfrm>
    </dsp:sp>
    <dsp:sp modelId="{4AA21BE3-9E19-4B55-8DC8-852247379F28}">
      <dsp:nvSpPr>
        <dsp:cNvPr id="0" name=""/>
        <dsp:cNvSpPr/>
      </dsp:nvSpPr>
      <dsp:spPr>
        <a:xfrm>
          <a:off x="0" y="800525"/>
          <a:ext cx="5117519" cy="6540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600" kern="1200" dirty="0"/>
            <a:t>인플레이션</a:t>
          </a:r>
          <a:endParaRPr lang="en-US" sz="2600" kern="1200" dirty="0"/>
        </a:p>
      </dsp:txBody>
      <dsp:txXfrm>
        <a:off x="31927" y="832452"/>
        <a:ext cx="5053665" cy="590176"/>
      </dsp:txXfrm>
    </dsp:sp>
    <dsp:sp modelId="{F1CA8DDA-E065-4043-9E84-7444961FA543}">
      <dsp:nvSpPr>
        <dsp:cNvPr id="0" name=""/>
        <dsp:cNvSpPr/>
      </dsp:nvSpPr>
      <dsp:spPr>
        <a:xfrm>
          <a:off x="0" y="1499912"/>
          <a:ext cx="5117519" cy="6540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600" kern="1200" dirty="0"/>
            <a:t>파괴된 인프라</a:t>
          </a:r>
          <a:endParaRPr lang="en-US" sz="2600" kern="1200" dirty="0"/>
        </a:p>
      </dsp:txBody>
      <dsp:txXfrm>
        <a:off x="31927" y="1531839"/>
        <a:ext cx="5053665" cy="590176"/>
      </dsp:txXfrm>
    </dsp:sp>
    <dsp:sp modelId="{9C858EDE-2E8D-456E-B69C-89BC415AB0B6}">
      <dsp:nvSpPr>
        <dsp:cNvPr id="0" name=""/>
        <dsp:cNvSpPr/>
      </dsp:nvSpPr>
      <dsp:spPr>
        <a:xfrm>
          <a:off x="0" y="2228822"/>
          <a:ext cx="5117519" cy="6540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600" kern="1200" dirty="0"/>
            <a:t>경제 회복 불능 상태</a:t>
          </a:r>
          <a:endParaRPr lang="en-US" sz="2600" kern="1200" dirty="0"/>
        </a:p>
      </dsp:txBody>
      <dsp:txXfrm>
        <a:off x="31927" y="2260749"/>
        <a:ext cx="5053665" cy="590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0AED0-B184-4B59-B990-70D71DDC1474}">
      <dsp:nvSpPr>
        <dsp:cNvPr id="0" name=""/>
        <dsp:cNvSpPr/>
      </dsp:nvSpPr>
      <dsp:spPr>
        <a:xfrm>
          <a:off x="281219" y="978"/>
          <a:ext cx="2214124" cy="13284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400" kern="1200" dirty="0"/>
            <a:t>세탁기</a:t>
          </a:r>
          <a:r>
            <a:rPr lang="en-US" sz="2400" kern="1200" dirty="0"/>
            <a:t>, </a:t>
          </a:r>
          <a:r>
            <a:rPr lang="ko-KR" sz="2400" kern="1200" dirty="0"/>
            <a:t>흑백</a:t>
          </a:r>
          <a:r>
            <a:rPr lang="en-US" sz="2400" kern="1200" dirty="0"/>
            <a:t>TV, </a:t>
          </a:r>
          <a:r>
            <a:rPr lang="ko-KR" sz="2400" kern="1200" dirty="0"/>
            <a:t>냉장고 의 대중보급</a:t>
          </a:r>
          <a:endParaRPr lang="en-US" sz="2400" kern="1200" dirty="0"/>
        </a:p>
      </dsp:txBody>
      <dsp:txXfrm>
        <a:off x="281219" y="978"/>
        <a:ext cx="2214124" cy="1328474"/>
      </dsp:txXfrm>
    </dsp:sp>
    <dsp:sp modelId="{C8233B30-C49C-42EC-B8ED-BCF8AE314119}">
      <dsp:nvSpPr>
        <dsp:cNvPr id="0" name=""/>
        <dsp:cNvSpPr/>
      </dsp:nvSpPr>
      <dsp:spPr>
        <a:xfrm>
          <a:off x="2716756" y="978"/>
          <a:ext cx="2214124" cy="13284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400" kern="1200"/>
            <a:t>건설업과 제조업의 성장</a:t>
          </a:r>
          <a:endParaRPr lang="en-US" sz="2400" kern="1200"/>
        </a:p>
      </dsp:txBody>
      <dsp:txXfrm>
        <a:off x="2716756" y="978"/>
        <a:ext cx="2214124" cy="1328474"/>
      </dsp:txXfrm>
    </dsp:sp>
    <dsp:sp modelId="{F453F52D-3759-4083-9B27-7028D8ED2C8B}">
      <dsp:nvSpPr>
        <dsp:cNvPr id="0" name=""/>
        <dsp:cNvSpPr/>
      </dsp:nvSpPr>
      <dsp:spPr>
        <a:xfrm>
          <a:off x="1498988" y="1550866"/>
          <a:ext cx="2214124" cy="13284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400" kern="1200"/>
            <a:t>중화학 공업의 성장</a:t>
          </a:r>
          <a:endParaRPr lang="en-US" sz="2400" kern="1200"/>
        </a:p>
      </dsp:txBody>
      <dsp:txXfrm>
        <a:off x="1498988" y="1550866"/>
        <a:ext cx="2214124" cy="1328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9A168-3D63-4117-95D4-E834AB631D51}">
      <dsp:nvSpPr>
        <dsp:cNvPr id="0" name=""/>
        <dsp:cNvSpPr/>
      </dsp:nvSpPr>
      <dsp:spPr>
        <a:xfrm>
          <a:off x="0" y="6451"/>
          <a:ext cx="7408333" cy="10313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4100" kern="1200" dirty="0"/>
            <a:t>엔화 절상</a:t>
          </a:r>
          <a:endParaRPr lang="en-US" sz="4100" kern="1200" dirty="0"/>
        </a:p>
      </dsp:txBody>
      <dsp:txXfrm>
        <a:off x="50347" y="56798"/>
        <a:ext cx="7307639" cy="930661"/>
      </dsp:txXfrm>
    </dsp:sp>
    <dsp:sp modelId="{95315236-2206-4F16-AC40-590B8B71728F}">
      <dsp:nvSpPr>
        <dsp:cNvPr id="0" name=""/>
        <dsp:cNvSpPr/>
      </dsp:nvSpPr>
      <dsp:spPr>
        <a:xfrm>
          <a:off x="0" y="1155886"/>
          <a:ext cx="7408333" cy="10313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4100" kern="1200" dirty="0"/>
            <a:t>버블 경제 시작</a:t>
          </a:r>
          <a:endParaRPr lang="en-US" sz="4100" kern="1200" dirty="0"/>
        </a:p>
      </dsp:txBody>
      <dsp:txXfrm>
        <a:off x="50347" y="1206233"/>
        <a:ext cx="7307639" cy="9306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3916AC-D339-4019-B0E5-AB4921E536FF}" type="datetimeFigureOut">
              <a:rPr lang="ko-KR" altLang="en-US" smtClean="0"/>
              <a:t>2022-03-30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892BC1C-36DF-41A8-9730-AC26F79AB4B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 anchor="ctr">
            <a:normAutofit/>
          </a:bodyPr>
          <a:lstStyle/>
          <a:p>
            <a:r>
              <a:rPr lang="en-US" altLang="ko-KR"/>
              <a:t>1945</a:t>
            </a:r>
            <a:r>
              <a:rPr lang="ko-KR" altLang="en-US"/>
              <a:t>년 이후의 일본경제</a:t>
            </a:r>
          </a:p>
        </p:txBody>
      </p:sp>
      <p:sp>
        <p:nvSpPr>
          <p:cNvPr id="3" name="부제목 2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3968498" cy="3558120"/>
          </a:xfrm>
        </p:spPr>
        <p:txBody>
          <a:bodyPr>
            <a:normAutofit fontScale="85000" lnSpcReduction="20000"/>
          </a:bodyPr>
          <a:lstStyle/>
          <a:p>
            <a:pPr lvl="1"/>
            <a:endParaRPr lang="en-US" altLang="ko-KR" dirty="0"/>
          </a:p>
          <a:p>
            <a:pPr lvl="1"/>
            <a:r>
              <a:rPr lang="en-US" altLang="ko-KR" dirty="0"/>
              <a:t>1.</a:t>
            </a:r>
            <a:r>
              <a:rPr lang="ko-KR" altLang="en-US" dirty="0"/>
              <a:t>일본의 경제 </a:t>
            </a:r>
            <a:r>
              <a:rPr lang="en-US" altLang="ko-KR" dirty="0"/>
              <a:t>1945</a:t>
            </a:r>
            <a:r>
              <a:rPr lang="ko-KR" altLang="en-US" dirty="0"/>
              <a:t>년부터</a:t>
            </a:r>
            <a:endParaRPr lang="en-US" altLang="ko-KR" dirty="0"/>
          </a:p>
          <a:p>
            <a:pPr lvl="1"/>
            <a:r>
              <a:rPr lang="en-US" altLang="ko-KR" dirty="0"/>
              <a:t>2. </a:t>
            </a:r>
            <a:r>
              <a:rPr lang="ko-KR" altLang="en-US" dirty="0"/>
              <a:t>버블 경제 이전까지의 경제 상황 </a:t>
            </a:r>
            <a:endParaRPr lang="en-US" altLang="ko-KR" dirty="0"/>
          </a:p>
          <a:p>
            <a:pPr marL="301943" lvl="1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일본어학과 </a:t>
            </a:r>
            <a:r>
              <a:rPr lang="en-US" altLang="ko-KR" dirty="0"/>
              <a:t>: </a:t>
            </a:r>
            <a:r>
              <a:rPr lang="ko-KR" altLang="en-US" dirty="0"/>
              <a:t>킴 튀 히엔</a:t>
            </a:r>
            <a:endParaRPr lang="en-US" altLang="ko-KR" dirty="0"/>
          </a:p>
          <a:p>
            <a:pPr lvl="1"/>
            <a:r>
              <a:rPr lang="en-US" altLang="ko-KR" dirty="0"/>
              <a:t>220*5*0*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E288172-0030-4460-B956-5C6C857AE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52" y="2679192"/>
            <a:ext cx="3822192" cy="2622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12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3C0DAC08-30EC-4C13-9561-95E2B5535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944216"/>
          </a:xfrm>
        </p:spPr>
        <p:txBody>
          <a:bodyPr/>
          <a:lstStyle/>
          <a:p>
            <a:r>
              <a:rPr lang="ko-KR" altLang="en-US" dirty="0" err="1"/>
              <a:t>감사</a:t>
            </a:r>
            <a:r>
              <a:rPr lang="ko-KR" altLang="en-US" dirty="0" err="1">
                <a:solidFill>
                  <a:schemeClr val="tx2">
                    <a:lumMod val="50000"/>
                  </a:schemeClr>
                </a:solidFill>
              </a:rPr>
              <a:t>감사합니다</a:t>
            </a:r>
            <a:r>
              <a:rPr lang="en-US" altLang="ko-KR" dirty="0">
                <a:solidFill>
                  <a:schemeClr val="tx2">
                    <a:lumMod val="50000"/>
                  </a:schemeClr>
                </a:solidFill>
              </a:rPr>
              <a:t>!!!!!!!!!!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12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sz="4100"/>
              <a:t>2</a:t>
            </a:r>
            <a:r>
              <a:rPr lang="ko-KR" altLang="en-US" sz="4100"/>
              <a:t>차 세계 대전 후</a:t>
            </a:r>
            <a:r>
              <a:rPr lang="en-US" altLang="ko-KR" sz="4100"/>
              <a:t/>
            </a:r>
            <a:br>
              <a:rPr lang="en-US" altLang="ko-KR" sz="4100"/>
            </a:br>
            <a:r>
              <a:rPr lang="en-US" altLang="ko-KR" sz="4100"/>
              <a:t>1945~</a:t>
            </a:r>
            <a:endParaRPr lang="ko-KR" altLang="en-US" sz="4100"/>
          </a:p>
        </p:txBody>
      </p:sp>
      <p:graphicFrame>
        <p:nvGraphicFramePr>
          <p:cNvPr id="5" name="내용 개체 틀 1">
            <a:extLst>
              <a:ext uri="{FF2B5EF4-FFF2-40B4-BE49-F238E27FC236}">
                <a16:creationId xmlns:a16="http://schemas.microsoft.com/office/drawing/2014/main" id="{92AAB91F-072D-C964-FD37-D1FA97C3EE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658853"/>
              </p:ext>
            </p:extLst>
          </p:nvPr>
        </p:nvGraphicFramePr>
        <p:xfrm>
          <a:off x="30545" y="3933056"/>
          <a:ext cx="5117519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그림 5" descr="실외이(가) 표시된 사진&#10;&#10;자동 생성된 설명">
            <a:extLst>
              <a:ext uri="{FF2B5EF4-FFF2-40B4-BE49-F238E27FC236}">
                <a16:creationId xmlns:a16="http://schemas.microsoft.com/office/drawing/2014/main" id="{1813FC39-7E43-445E-B65A-DE8B65CC252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02" b="2"/>
          <a:stretch/>
        </p:blipFill>
        <p:spPr>
          <a:xfrm>
            <a:off x="5436096" y="3645024"/>
            <a:ext cx="3517958" cy="3212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778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/>
          <a:p>
            <a:r>
              <a:rPr lang="en-US" altLang="ko-KR" dirty="0"/>
              <a:t>-</a:t>
            </a:r>
            <a:r>
              <a:rPr lang="ko-KR" altLang="en-US" dirty="0"/>
              <a:t>미국과 </a:t>
            </a:r>
            <a:r>
              <a:rPr lang="en-US" altLang="ko-KR" dirty="0"/>
              <a:t>UN</a:t>
            </a:r>
            <a:r>
              <a:rPr lang="ko-KR" altLang="en-US" dirty="0"/>
              <a:t>의 후방기지 역할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-</a:t>
            </a:r>
            <a:r>
              <a:rPr lang="ko-KR" altLang="en-US" dirty="0"/>
              <a:t>무기와 석탄 등 군수물자 생산</a:t>
            </a:r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/>
              <a:t>병기들의 수리와 운송</a:t>
            </a:r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 err="1"/>
              <a:t>역대급</a:t>
            </a:r>
            <a:r>
              <a:rPr lang="ko-KR" altLang="en-US" dirty="0"/>
              <a:t> 경제성장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2700" dirty="0"/>
              <a:t>한국전쟁으로 인한 어부지리</a:t>
            </a:r>
            <a:r>
              <a:rPr lang="en-US" altLang="ko-KR" sz="2700" dirty="0"/>
              <a:t/>
            </a:r>
            <a:br>
              <a:rPr lang="en-US" altLang="ko-KR" sz="2700" dirty="0"/>
            </a:br>
            <a:r>
              <a:rPr lang="en-US" altLang="ko-KR" sz="2700" dirty="0"/>
              <a:t>1950~</a:t>
            </a:r>
            <a:endParaRPr lang="ko-KR" altLang="en-US" sz="2700" dirty="0"/>
          </a:p>
        </p:txBody>
      </p:sp>
      <p:pic>
        <p:nvPicPr>
          <p:cNvPr id="4" name="그림 3" descr="텍스트, 건물, 오래된이(가) 표시된 사진&#10;&#10;자동 생성된 설명">
            <a:extLst>
              <a:ext uri="{FF2B5EF4-FFF2-40B4-BE49-F238E27FC236}">
                <a16:creationId xmlns:a16="http://schemas.microsoft.com/office/drawing/2014/main" id="{4D2EB07A-5E05-4239-8917-FD7E1ABF4B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0" r="17632" b="-1"/>
          <a:stretch/>
        </p:blipFill>
        <p:spPr>
          <a:xfrm>
            <a:off x="4651962" y="1828800"/>
            <a:ext cx="3904076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049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4100" err="1"/>
              <a:t>진무경기</a:t>
            </a:r>
            <a:r>
              <a:rPr lang="en-US" altLang="ko-KR" sz="4100"/>
              <a:t/>
            </a:r>
            <a:br>
              <a:rPr lang="en-US" altLang="ko-KR" sz="4100"/>
            </a:br>
            <a:r>
              <a:rPr lang="en-US" altLang="ko-KR" sz="4100"/>
              <a:t>1955~</a:t>
            </a:r>
            <a:endParaRPr lang="ko-KR" altLang="en-US" sz="4100"/>
          </a:p>
        </p:txBody>
      </p:sp>
      <p:graphicFrame>
        <p:nvGraphicFramePr>
          <p:cNvPr id="5" name="내용 개체 틀 1">
            <a:extLst>
              <a:ext uri="{FF2B5EF4-FFF2-40B4-BE49-F238E27FC236}">
                <a16:creationId xmlns:a16="http://schemas.microsoft.com/office/drawing/2014/main" id="{16E43DB0-1318-CFCC-14C6-D5A70E34B6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9438"/>
              </p:ext>
            </p:extLst>
          </p:nvPr>
        </p:nvGraphicFramePr>
        <p:xfrm>
          <a:off x="107504" y="2276872"/>
          <a:ext cx="5212101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그림 5" descr="바닥, 실내, 오래된, 기기이(가) 표시된 사진&#10;&#10;자동 생성된 설명">
            <a:extLst>
              <a:ext uri="{FF2B5EF4-FFF2-40B4-BE49-F238E27FC236}">
                <a16:creationId xmlns:a16="http://schemas.microsoft.com/office/drawing/2014/main" id="{54D97138-E2BA-482E-BA06-7623FCAF301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0" r="-5" b="958"/>
          <a:stretch/>
        </p:blipFill>
        <p:spPr>
          <a:xfrm>
            <a:off x="4645024" y="4725144"/>
            <a:ext cx="4498975" cy="21328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34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4100" err="1"/>
              <a:t>이와토</a:t>
            </a:r>
            <a:r>
              <a:rPr lang="ko-KR" altLang="en-US" sz="4100"/>
              <a:t> 경기</a:t>
            </a:r>
            <a:r>
              <a:rPr lang="en-US" altLang="ko-KR" sz="4100"/>
              <a:t/>
            </a:r>
            <a:br>
              <a:rPr lang="en-US" altLang="ko-KR" sz="4100"/>
            </a:br>
            <a:r>
              <a:rPr lang="en-US" altLang="ko-KR" sz="4100"/>
              <a:t>1958~</a:t>
            </a:r>
            <a:endParaRPr lang="ko-KR" altLang="en-US" sz="4100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>
            <a:normAutofit/>
          </a:bodyPr>
          <a:lstStyle/>
          <a:p>
            <a:r>
              <a:rPr lang="ko-KR" altLang="en-US" dirty="0"/>
              <a:t>중산층 확대</a:t>
            </a:r>
            <a:endParaRPr lang="en-US" altLang="ko-KR" dirty="0"/>
          </a:p>
          <a:p>
            <a:r>
              <a:rPr lang="ko-KR" altLang="en-US" dirty="0"/>
              <a:t>중화학공업의 국제 경쟁력 향상</a:t>
            </a:r>
            <a:endParaRPr lang="en-US" altLang="ko-KR" dirty="0"/>
          </a:p>
          <a:p>
            <a:r>
              <a:rPr lang="en-US" altLang="ko-KR" dirty="0"/>
              <a:t>GDP 5</a:t>
            </a:r>
            <a:r>
              <a:rPr lang="ko-KR" altLang="en-US" dirty="0"/>
              <a:t>위</a:t>
            </a:r>
            <a:endParaRPr lang="en-US" altLang="ko-KR" dirty="0"/>
          </a:p>
          <a:p>
            <a:endParaRPr lang="ko-KR" altLang="en-US" dirty="0"/>
          </a:p>
        </p:txBody>
      </p:sp>
      <p:pic>
        <p:nvPicPr>
          <p:cNvPr id="4" name="그림 3" descr="산, 실외, 하늘, 고정된이(가) 표시된 사진&#10;&#10;자동 생성된 설명">
            <a:extLst>
              <a:ext uri="{FF2B5EF4-FFF2-40B4-BE49-F238E27FC236}">
                <a16:creationId xmlns:a16="http://schemas.microsoft.com/office/drawing/2014/main" id="{B04F318E-BD9D-4FB1-A8CE-D79B06E449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r="13654" b="3"/>
          <a:stretch/>
        </p:blipFill>
        <p:spPr>
          <a:xfrm>
            <a:off x="4645152" y="2679192"/>
            <a:ext cx="3822192" cy="3447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019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4100"/>
              <a:t>일본 올림픽 특수</a:t>
            </a:r>
            <a:r>
              <a:rPr lang="en-US" altLang="ko-KR" sz="4100"/>
              <a:t/>
            </a:r>
            <a:br>
              <a:rPr lang="en-US" altLang="ko-KR" sz="4100"/>
            </a:br>
            <a:r>
              <a:rPr lang="en-US" altLang="ko-KR" sz="4100"/>
              <a:t>1964~</a:t>
            </a:r>
            <a:endParaRPr lang="ko-KR" altLang="en-US" sz="4100"/>
          </a:p>
        </p:txBody>
      </p:sp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85662CE4-8B8F-4168-B910-B9E7D28FA9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6" r="36800" b="1"/>
          <a:stretch/>
        </p:blipFill>
        <p:spPr>
          <a:xfrm>
            <a:off x="676655" y="2679192"/>
            <a:ext cx="3822192" cy="3447288"/>
          </a:xfrm>
          <a:prstGeom prst="rect">
            <a:avLst/>
          </a:prstGeom>
          <a:noFill/>
        </p:spPr>
      </p:pic>
      <p:sp>
        <p:nvSpPr>
          <p:cNvPr id="2" name="내용 개체 틀 1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>
            <a:normAutofit/>
          </a:bodyPr>
          <a:lstStyle/>
          <a:p>
            <a:r>
              <a:rPr lang="en-US" altLang="ko-KR" dirty="0"/>
              <a:t>1</a:t>
            </a:r>
            <a:r>
              <a:rPr lang="ko-KR" altLang="en-US" dirty="0" err="1"/>
              <a:t>조엔의</a:t>
            </a:r>
            <a:r>
              <a:rPr lang="ko-KR" altLang="en-US" dirty="0"/>
              <a:t> 올림픽</a:t>
            </a:r>
            <a:endParaRPr lang="en-US" altLang="ko-KR" dirty="0"/>
          </a:p>
          <a:p>
            <a:r>
              <a:rPr lang="ko-KR" altLang="en-US" dirty="0" err="1"/>
              <a:t>신칸센</a:t>
            </a:r>
            <a:r>
              <a:rPr lang="ko-KR" altLang="en-US" dirty="0"/>
              <a:t> 건설</a:t>
            </a:r>
            <a:endParaRPr lang="en-US" altLang="ko-KR" dirty="0"/>
          </a:p>
          <a:p>
            <a:r>
              <a:rPr lang="ko-KR" altLang="en-US" dirty="0"/>
              <a:t>수도고속도로 건설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87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type="body" sz="half" idx="2"/>
          </p:nvPr>
        </p:nvSpPr>
        <p:spPr>
          <a:xfrm>
            <a:off x="755576" y="3581400"/>
            <a:ext cx="3511624" cy="287193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/>
              <a:t>73</a:t>
            </a:r>
            <a:r>
              <a:rPr lang="ko-KR" altLang="en-US" sz="2000" dirty="0"/>
              <a:t>개월 동안 지속된 일본의 경제 호황기</a:t>
            </a:r>
            <a:endParaRPr lang="en-US" altLang="ko-KR" sz="2000" dirty="0"/>
          </a:p>
          <a:p>
            <a:pPr>
              <a:lnSpc>
                <a:spcPct val="90000"/>
              </a:lnSpc>
            </a:pPr>
            <a:r>
              <a:rPr lang="en-US" altLang="ko-KR" sz="2000" dirty="0"/>
              <a:t>11.5% </a:t>
            </a:r>
            <a:r>
              <a:rPr lang="ko-KR" altLang="en-US" sz="2000" dirty="0"/>
              <a:t>경제 성장률</a:t>
            </a:r>
            <a:endParaRPr lang="en-US" altLang="ko-KR" sz="2000" dirty="0"/>
          </a:p>
          <a:p>
            <a:pPr>
              <a:lnSpc>
                <a:spcPct val="90000"/>
              </a:lnSpc>
            </a:pPr>
            <a:r>
              <a:rPr lang="ko-KR" altLang="en-US" sz="2000" dirty="0"/>
              <a:t>자동차</a:t>
            </a:r>
            <a:r>
              <a:rPr lang="en-US" altLang="ko-KR" sz="2000" dirty="0"/>
              <a:t>, </a:t>
            </a:r>
            <a:r>
              <a:rPr lang="ko-KR" altLang="en-US" sz="2000" dirty="0"/>
              <a:t>에어컨</a:t>
            </a:r>
            <a:r>
              <a:rPr lang="en-US" altLang="ko-KR" sz="2000" dirty="0"/>
              <a:t>, </a:t>
            </a:r>
            <a:r>
              <a:rPr lang="ko-KR" altLang="en-US" sz="2000" dirty="0"/>
              <a:t>컬러</a:t>
            </a:r>
            <a:r>
              <a:rPr lang="en-US" altLang="ko-KR" sz="2000" dirty="0"/>
              <a:t>TV </a:t>
            </a:r>
            <a:r>
              <a:rPr lang="ko-KR" altLang="en-US" sz="2000" dirty="0"/>
              <a:t>대중보급</a:t>
            </a:r>
            <a:endParaRPr lang="en-US" altLang="ko-KR" sz="2000" dirty="0"/>
          </a:p>
          <a:p>
            <a:pPr>
              <a:lnSpc>
                <a:spcPct val="90000"/>
              </a:lnSpc>
            </a:pPr>
            <a:r>
              <a:rPr lang="ko-KR" altLang="en-US" sz="2000" dirty="0"/>
              <a:t>세계 </a:t>
            </a:r>
            <a:r>
              <a:rPr lang="en-US" altLang="ko-KR" sz="2000" dirty="0"/>
              <a:t>2</a:t>
            </a:r>
            <a:r>
              <a:rPr lang="ko-KR" altLang="en-US" sz="2000" dirty="0"/>
              <a:t>위 경제 대국</a:t>
            </a:r>
            <a:endParaRPr lang="en-US" altLang="ko-KR" sz="2000" dirty="0"/>
          </a:p>
          <a:p>
            <a:pPr>
              <a:lnSpc>
                <a:spcPct val="90000"/>
              </a:lnSpc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rmAutofit/>
          </a:bodyPr>
          <a:lstStyle/>
          <a:p>
            <a:r>
              <a:rPr lang="ko-KR" altLang="en-US" dirty="0" err="1"/>
              <a:t>이자나기</a:t>
            </a:r>
            <a:r>
              <a:rPr lang="ko-KR" altLang="en-US" dirty="0"/>
              <a:t> 경기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1965~</a:t>
            </a:r>
            <a:endParaRPr lang="ko-KR" altLang="en-US" dirty="0"/>
          </a:p>
        </p:txBody>
      </p:sp>
      <p:pic>
        <p:nvPicPr>
          <p:cNvPr id="4" name="그림 3" descr="텍스트, 실내, 바닥, 가구이(가) 표시된 사진&#10;&#10;자동 생성된 설명">
            <a:extLst>
              <a:ext uri="{FF2B5EF4-FFF2-40B4-BE49-F238E27FC236}">
                <a16:creationId xmlns:a16="http://schemas.microsoft.com/office/drawing/2014/main" id="{D9682EF6-1597-4192-B0AE-BB0E5DAEB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4" r="25409" b="2"/>
          <a:stretch/>
        </p:blipFill>
        <p:spPr>
          <a:xfrm>
            <a:off x="4651962" y="1828800"/>
            <a:ext cx="3904076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033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/>
          <a:p>
            <a:r>
              <a:rPr lang="en-US" altLang="ko-KR" dirty="0"/>
              <a:t>-</a:t>
            </a:r>
            <a:r>
              <a:rPr lang="ko-KR" altLang="en-US" dirty="0"/>
              <a:t>유가 급등</a:t>
            </a:r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/>
              <a:t>스태그플레이션</a:t>
            </a:r>
            <a:endParaRPr lang="en-US" altLang="ko-KR" dirty="0"/>
          </a:p>
          <a:p>
            <a:r>
              <a:rPr lang="en-US" altLang="ko-KR" dirty="0"/>
              <a:t>-GREAT </a:t>
            </a:r>
            <a:r>
              <a:rPr lang="ko-KR" altLang="en-US" dirty="0"/>
              <a:t>인플레이션</a:t>
            </a:r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/>
              <a:t>금리인상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rmAutofit/>
          </a:bodyPr>
          <a:lstStyle/>
          <a:p>
            <a:r>
              <a:rPr lang="ko-KR" altLang="en-US" dirty="0"/>
              <a:t>오일 쇼크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1973~</a:t>
            </a:r>
            <a:endParaRPr lang="ko-KR" altLang="en-US" dirty="0"/>
          </a:p>
        </p:txBody>
      </p:sp>
      <p:pic>
        <p:nvPicPr>
          <p:cNvPr id="5" name="그림 4" descr="일몰, 태양, 자연이(가) 표시된 사진&#10;&#10;자동 생성된 설명">
            <a:extLst>
              <a:ext uri="{FF2B5EF4-FFF2-40B4-BE49-F238E27FC236}">
                <a16:creationId xmlns:a16="http://schemas.microsoft.com/office/drawing/2014/main" id="{B923ECBD-C084-49BD-9FAB-360D827E42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6" r="14518" b="-4"/>
          <a:stretch/>
        </p:blipFill>
        <p:spPr>
          <a:xfrm>
            <a:off x="4651962" y="1828800"/>
            <a:ext cx="3904076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119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4100"/>
              <a:t>플라자 합의</a:t>
            </a:r>
            <a:r>
              <a:rPr lang="en-US" altLang="ko-KR" sz="4100"/>
              <a:t/>
            </a:r>
            <a:br>
              <a:rPr lang="en-US" altLang="ko-KR" sz="4100"/>
            </a:br>
            <a:r>
              <a:rPr lang="en-US" altLang="ko-KR" sz="4100"/>
              <a:t>1985~</a:t>
            </a:r>
            <a:endParaRPr lang="ko-KR" altLang="en-US" sz="4100"/>
          </a:p>
        </p:txBody>
      </p:sp>
      <p:graphicFrame>
        <p:nvGraphicFramePr>
          <p:cNvPr id="5" name="내용 개체 틀 1">
            <a:extLst>
              <a:ext uri="{FF2B5EF4-FFF2-40B4-BE49-F238E27FC236}">
                <a16:creationId xmlns:a16="http://schemas.microsoft.com/office/drawing/2014/main" id="{61D72182-B705-3F98-DE65-93DD6B9E8F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240073"/>
              </p:ext>
            </p:extLst>
          </p:nvPr>
        </p:nvGraphicFramePr>
        <p:xfrm>
          <a:off x="872067" y="2675467"/>
          <a:ext cx="7408333" cy="2193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3C1BA6-A88C-4C4D-B7F8-9F1EEA618FC8}"/>
              </a:ext>
            </a:extLst>
          </p:cNvPr>
          <p:cNvSpPr txBox="1"/>
          <p:nvPr/>
        </p:nvSpPr>
        <p:spPr>
          <a:xfrm>
            <a:off x="1043608" y="5344673"/>
            <a:ext cx="7236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ko-KR" altLang="en-US" b="0" i="0" dirty="0">
                <a:effectLst/>
                <a:latin typeface="Roboto" panose="02000000000000000000" pitchFamily="2" charset="0"/>
              </a:rPr>
              <a:t>플라자합의</a:t>
            </a:r>
            <a:r>
              <a:rPr lang="en-US" altLang="ko-KR" b="0" i="0" dirty="0">
                <a:effectLst/>
                <a:latin typeface="Roboto" panose="02000000000000000000" pitchFamily="2" charset="0"/>
              </a:rPr>
              <a:t>(Plaza Accord)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와 환율전쟁 </a:t>
            </a:r>
            <a:r>
              <a:rPr lang="en-US" altLang="ko-KR" b="0" i="0" dirty="0">
                <a:effectLst/>
                <a:latin typeface="Roboto" panose="02000000000000000000" pitchFamily="2" charset="0"/>
              </a:rPr>
              <a:t>[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만화로 보는 </a:t>
            </a:r>
            <a:r>
              <a:rPr lang="ko-KR" altLang="en-US" b="0" i="0" dirty="0" err="1">
                <a:effectLst/>
                <a:latin typeface="Roboto" panose="02000000000000000000" pitchFamily="2" charset="0"/>
              </a:rPr>
              <a:t>맨큐의</a:t>
            </a:r>
            <a:r>
              <a:rPr lang="ko-KR" altLang="en-US" b="0" i="0" dirty="0">
                <a:effectLst/>
                <a:latin typeface="Roboto" panose="02000000000000000000" pitchFamily="2" charset="0"/>
              </a:rPr>
              <a:t> 경제학</a:t>
            </a:r>
            <a:r>
              <a:rPr lang="en-US" altLang="ko-KR" b="0" i="0" dirty="0">
                <a:effectLst/>
                <a:latin typeface="Roboto" panose="02000000000000000000" pitchFamily="2" charset="0"/>
              </a:rPr>
              <a:t>]</a:t>
            </a:r>
          </a:p>
          <a:p>
            <a:r>
              <a:rPr lang="en-US" altLang="ko-KR" dirty="0"/>
              <a:t>https://www.youtube.com/watch?v=acz9IOq9BsI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686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파형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파형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파형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4442</TotalTime>
  <Words>159</Words>
  <Application>Microsoft Office PowerPoint</Application>
  <PresentationFormat>화면 슬라이드 쇼(4:3)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HY그래픽M</vt:lpstr>
      <vt:lpstr>Roboto</vt:lpstr>
      <vt:lpstr>Candara</vt:lpstr>
      <vt:lpstr>Symbol</vt:lpstr>
      <vt:lpstr>파형</vt:lpstr>
      <vt:lpstr>1945년 이후의 일본경제</vt:lpstr>
      <vt:lpstr>2차 세계 대전 후 1945~</vt:lpstr>
      <vt:lpstr>한국전쟁으로 인한 어부지리 1950~</vt:lpstr>
      <vt:lpstr>진무경기 1955~</vt:lpstr>
      <vt:lpstr>이와토 경기 1958~</vt:lpstr>
      <vt:lpstr>일본 올림픽 특수 1964~</vt:lpstr>
      <vt:lpstr>이자나기 경기 1965~</vt:lpstr>
      <vt:lpstr>오일 쇼크 1973~</vt:lpstr>
      <vt:lpstr>플라자 합의 1985~</vt:lpstr>
      <vt:lpstr>감사감사합니다!!!!!!!!!!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일본- 1945년 이후의 경제</dc:title>
  <dc:creator>통마</dc:creator>
  <cp:lastModifiedBy>김 세찬</cp:lastModifiedBy>
  <cp:revision>11</cp:revision>
  <dcterms:created xsi:type="dcterms:W3CDTF">2022-03-23T13:27:05Z</dcterms:created>
  <dcterms:modified xsi:type="dcterms:W3CDTF">2022-03-30T14:22:47Z</dcterms:modified>
</cp:coreProperties>
</file>