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8" r:id="rId6"/>
    <p:sldId id="257" r:id="rId7"/>
    <p:sldId id="259" r:id="rId8"/>
    <p:sldId id="262" r:id="rId9"/>
    <p:sldId id="269" r:id="rId10"/>
    <p:sldId id="270" r:id="rId11"/>
    <p:sldId id="264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1E4ED2A-96F1-4F24-B5F0-BC05CE9E4C98}">
          <p14:sldIdLst>
            <p14:sldId id="256"/>
            <p14:sldId id="258"/>
            <p14:sldId id="257"/>
            <p14:sldId id="259"/>
            <p14:sldId id="262"/>
            <p14:sldId id="269"/>
            <p14:sldId id="270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523308-9B7D-7793-525B-6CE2E398CB1F}" v="9" dt="2022-03-29T13:19:55.323"/>
    <p1510:client id="{692BD602-4B92-444E-8CD9-83BB1BEF562D}" v="319" dt="2022-03-29T13:37:46.271"/>
    <p1510:client id="{C4A229B5-22ED-467F-BEA7-4B2CD4E5EC98}" v="17" dt="2022-03-29T13:14:42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6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9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6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4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9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51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0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b="1" i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6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6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6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6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6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OScr5mAKI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COScr5mAK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A03FC48-7766-4225-A144-9CB641F45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ko-KR" altLang="en-US" sz="6000" dirty="0"/>
              <a:t>일본의 지방자치단체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3E5C5-DADB-4D8B-8B20-3EDB2FF81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r>
              <a:rPr lang="en-US" altLang="ko-KR" dirty="0"/>
              <a:t>22201996 </a:t>
            </a:r>
            <a:r>
              <a:rPr lang="ko-KR" altLang="en-US" dirty="0"/>
              <a:t>김예진</a:t>
            </a:r>
          </a:p>
        </p:txBody>
      </p:sp>
      <p:pic>
        <p:nvPicPr>
          <p:cNvPr id="4" name="Picture 3" descr="수채화 추상 배경">
            <a:extLst>
              <a:ext uri="{FF2B5EF4-FFF2-40B4-BE49-F238E27FC236}">
                <a16:creationId xmlns:a16="http://schemas.microsoft.com/office/drawing/2014/main" id="{64F47774-130A-ADF8-355B-1B9AA9F85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43" r="1924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14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F8F046-D0DA-3E65-D4D1-3C53CDD8B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957" y="2208514"/>
            <a:ext cx="3964007" cy="3553581"/>
          </a:xfrm>
        </p:spPr>
        <p:txBody>
          <a:bodyPr>
            <a:normAutofit/>
          </a:bodyPr>
          <a:lstStyle/>
          <a:p>
            <a:r>
              <a:rPr lang="en-US" altLang="ko-KR" sz="3600" b="1" dirty="0"/>
              <a:t>1</a:t>
            </a:r>
            <a:r>
              <a:rPr lang="ko-KR" altLang="en-US" sz="3600" b="1" dirty="0"/>
              <a:t>도</a:t>
            </a:r>
            <a:r>
              <a:rPr lang="en-US" altLang="ko-KR" sz="3600" b="1" dirty="0"/>
              <a:t>1</a:t>
            </a:r>
            <a:r>
              <a:rPr lang="ko-KR" altLang="en-US" sz="3600" b="1" dirty="0"/>
              <a:t>도</a:t>
            </a:r>
            <a:r>
              <a:rPr lang="en-US" altLang="ko-KR" sz="3600" b="1" dirty="0"/>
              <a:t>2</a:t>
            </a:r>
            <a:r>
              <a:rPr lang="ko-KR" altLang="en-US" sz="3600" b="1" dirty="0"/>
              <a:t>부</a:t>
            </a:r>
            <a:r>
              <a:rPr lang="en-US" altLang="ko-KR" sz="3600" b="1" dirty="0"/>
              <a:t>43</a:t>
            </a:r>
            <a:r>
              <a:rPr lang="ko-KR" altLang="en-US" sz="3600" b="1" dirty="0"/>
              <a:t>현</a:t>
            </a:r>
            <a:endParaRPr lang="en-US" altLang="ko-KR" sz="3600" b="1" dirty="0"/>
          </a:p>
          <a:p>
            <a:r>
              <a:rPr lang="ko-KR" altLang="en-US" sz="3600" b="1" dirty="0"/>
              <a:t>지방자치법</a:t>
            </a:r>
            <a:endParaRPr lang="en-US" altLang="ko-KR" sz="3600" b="1" dirty="0"/>
          </a:p>
          <a:p>
            <a:r>
              <a:rPr lang="ko-KR" altLang="en-US" sz="3600" b="1" dirty="0"/>
              <a:t>지방자치 분류</a:t>
            </a:r>
            <a:endParaRPr lang="en-US" altLang="ko-KR" sz="3600" b="1" dirty="0"/>
          </a:p>
          <a:p>
            <a:endParaRPr lang="en-US" altLang="ko-KR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C4B50E-BA9E-43CE-93DE-17566BBA5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46188" y="122067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852D3E-12E8-4ED0-9960-E244554A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81" y="1402605"/>
            <a:ext cx="3759447" cy="29975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0079623-44E3-4B59-B4D4-1464286E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720" y="3875881"/>
            <a:ext cx="1299218" cy="2585510"/>
          </a:xfrm>
          <a:prstGeom prst="rect">
            <a:avLst/>
          </a:prstGeom>
        </p:spPr>
      </p:pic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E61A62CD-960E-442F-BC8E-E392A361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277" y="3916386"/>
            <a:ext cx="1278864" cy="254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894347-C9A9-4BFD-8A6D-05A2B0CDD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9379192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rgbClr val="8C9ED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31D9B7-48AB-4407-A9E8-13391FCB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9902" flipV="1">
            <a:off x="5210629" y="4242714"/>
            <a:ext cx="7104297" cy="3137347"/>
          </a:xfrm>
          <a:custGeom>
            <a:avLst/>
            <a:gdLst>
              <a:gd name="connsiteX0" fmla="*/ 6772629 w 7104297"/>
              <a:gd name="connsiteY0" fmla="*/ 3137347 h 3137347"/>
              <a:gd name="connsiteX1" fmla="*/ 7104297 w 7104297"/>
              <a:gd name="connsiteY1" fmla="*/ 1081624 h 3137347"/>
              <a:gd name="connsiteX2" fmla="*/ 400225 w 7104297"/>
              <a:gd name="connsiteY2" fmla="*/ 0 h 3137347"/>
              <a:gd name="connsiteX3" fmla="*/ 277738 w 7104297"/>
              <a:gd name="connsiteY3" fmla="*/ 5048 h 3137347"/>
              <a:gd name="connsiteX4" fmla="*/ 0 w 7104297"/>
              <a:gd name="connsiteY4" fmla="*/ 23585 h 3137347"/>
              <a:gd name="connsiteX5" fmla="*/ 296410 w 7104297"/>
              <a:gd name="connsiteY5" fmla="*/ 136472 h 3137347"/>
              <a:gd name="connsiteX6" fmla="*/ 396403 w 7104297"/>
              <a:gd name="connsiteY6" fmla="*/ 445861 h 3137347"/>
              <a:gd name="connsiteX7" fmla="*/ 760665 w 7104297"/>
              <a:gd name="connsiteY7" fmla="*/ 621461 h 3137347"/>
              <a:gd name="connsiteX8" fmla="*/ 996368 w 7104297"/>
              <a:gd name="connsiteY8" fmla="*/ 684176 h 3137347"/>
              <a:gd name="connsiteX9" fmla="*/ 1535617 w 7104297"/>
              <a:gd name="connsiteY9" fmla="*/ 776157 h 3137347"/>
              <a:gd name="connsiteX10" fmla="*/ 1614185 w 7104297"/>
              <a:gd name="connsiteY10" fmla="*/ 926671 h 3137347"/>
              <a:gd name="connsiteX11" fmla="*/ 1682037 w 7104297"/>
              <a:gd name="connsiteY11" fmla="*/ 1093909 h 3137347"/>
              <a:gd name="connsiteX12" fmla="*/ 1824886 w 7104297"/>
              <a:gd name="connsiteY12" fmla="*/ 1202614 h 3137347"/>
              <a:gd name="connsiteX13" fmla="*/ 714243 w 7104297"/>
              <a:gd name="connsiteY13" fmla="*/ 1185890 h 3137347"/>
              <a:gd name="connsiteX14" fmla="*/ 1967733 w 7104297"/>
              <a:gd name="connsiteY14" fmla="*/ 1537090 h 3137347"/>
              <a:gd name="connsiteX15" fmla="*/ 1857026 w 7104297"/>
              <a:gd name="connsiteY15" fmla="*/ 1675062 h 3137347"/>
              <a:gd name="connsiteX16" fmla="*/ 2542697 w 7104297"/>
              <a:gd name="connsiteY16" fmla="*/ 1863205 h 3137347"/>
              <a:gd name="connsiteX17" fmla="*/ 2174863 w 7104297"/>
              <a:gd name="connsiteY17" fmla="*/ 1884109 h 3137347"/>
              <a:gd name="connsiteX18" fmla="*/ 4314015 w 7104297"/>
              <a:gd name="connsiteY18" fmla="*/ 2670128 h 3137347"/>
              <a:gd name="connsiteX19" fmla="*/ 5430784 w 7104297"/>
              <a:gd name="connsiteY19" fmla="*/ 2889725 h 3137347"/>
              <a:gd name="connsiteX20" fmla="*/ 6613344 w 7104297"/>
              <a:gd name="connsiteY20" fmla="*/ 3108822 h 3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04297" h="3137347">
                <a:moveTo>
                  <a:pt x="6772629" y="3137347"/>
                </a:moveTo>
                <a:lnTo>
                  <a:pt x="7104297" y="1081624"/>
                </a:lnTo>
                <a:lnTo>
                  <a:pt x="400225" y="0"/>
                </a:lnTo>
                <a:lnTo>
                  <a:pt x="277738" y="5048"/>
                </a:lnTo>
                <a:cubicBezTo>
                  <a:pt x="185423" y="9801"/>
                  <a:pt x="92851" y="15745"/>
                  <a:pt x="0" y="23585"/>
                </a:cubicBezTo>
                <a:cubicBezTo>
                  <a:pt x="96424" y="149013"/>
                  <a:pt x="221416" y="44490"/>
                  <a:pt x="296410" y="136472"/>
                </a:cubicBezTo>
                <a:cubicBezTo>
                  <a:pt x="224986" y="328795"/>
                  <a:pt x="253557" y="433318"/>
                  <a:pt x="396403" y="445861"/>
                </a:cubicBezTo>
                <a:cubicBezTo>
                  <a:pt x="535682" y="458403"/>
                  <a:pt x="685672" y="391507"/>
                  <a:pt x="760665" y="621461"/>
                </a:cubicBezTo>
                <a:cubicBezTo>
                  <a:pt x="782093" y="692537"/>
                  <a:pt x="914229" y="671633"/>
                  <a:pt x="996368" y="684176"/>
                </a:cubicBezTo>
                <a:cubicBezTo>
                  <a:pt x="1174926" y="713442"/>
                  <a:pt x="1364202" y="684176"/>
                  <a:pt x="1535617" y="776157"/>
                </a:cubicBezTo>
                <a:cubicBezTo>
                  <a:pt x="1603471" y="809604"/>
                  <a:pt x="1649896" y="834690"/>
                  <a:pt x="1614185" y="926671"/>
                </a:cubicBezTo>
                <a:cubicBezTo>
                  <a:pt x="1578472" y="1022833"/>
                  <a:pt x="1624898" y="1056279"/>
                  <a:pt x="1682037" y="1093909"/>
                </a:cubicBezTo>
                <a:cubicBezTo>
                  <a:pt x="1724892" y="1123175"/>
                  <a:pt x="1789173" y="1114814"/>
                  <a:pt x="1824886" y="1202614"/>
                </a:cubicBezTo>
                <a:cubicBezTo>
                  <a:pt x="1449909" y="1190070"/>
                  <a:pt x="1085647" y="1118994"/>
                  <a:pt x="714243" y="1185890"/>
                </a:cubicBezTo>
                <a:cubicBezTo>
                  <a:pt x="1121358" y="1353128"/>
                  <a:pt x="1567759" y="1344765"/>
                  <a:pt x="1967733" y="1537090"/>
                </a:cubicBezTo>
                <a:cubicBezTo>
                  <a:pt x="1953448" y="1603986"/>
                  <a:pt x="1860597" y="1574718"/>
                  <a:pt x="1857026" y="1675062"/>
                </a:cubicBezTo>
                <a:cubicBezTo>
                  <a:pt x="2067727" y="1779586"/>
                  <a:pt x="2321284" y="1708508"/>
                  <a:pt x="2542697" y="1863205"/>
                </a:cubicBezTo>
                <a:cubicBezTo>
                  <a:pt x="2414134" y="1934281"/>
                  <a:pt x="2296285" y="1817213"/>
                  <a:pt x="2174863" y="1884109"/>
                </a:cubicBezTo>
                <a:cubicBezTo>
                  <a:pt x="2214147" y="1984452"/>
                  <a:pt x="3992607" y="2603233"/>
                  <a:pt x="4314015" y="2670128"/>
                </a:cubicBezTo>
                <a:cubicBezTo>
                  <a:pt x="4559090" y="2721868"/>
                  <a:pt x="4976921" y="2803592"/>
                  <a:pt x="5430784" y="2889725"/>
                </a:cubicBezTo>
                <a:cubicBezTo>
                  <a:pt x="5827914" y="2965093"/>
                  <a:pt x="6252633" y="3043836"/>
                  <a:pt x="6613344" y="3108822"/>
                </a:cubicBezTo>
                <a:close/>
              </a:path>
            </a:pathLst>
          </a:custGeom>
          <a:solidFill>
            <a:srgbClr val="8C9ED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E07529A-8E7F-40DD-B289-2E00F18F6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" y="2165659"/>
            <a:ext cx="5898501" cy="2349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altLang="ko-KR" sz="6000" i="1" dirty="0"/>
            </a:br>
            <a:br>
              <a:rPr lang="en-US" altLang="ko-KR" sz="6000" i="1" dirty="0"/>
            </a:br>
            <a:r>
              <a:rPr lang="en-US" altLang="ko-KR" sz="6000" i="1" dirty="0"/>
              <a:t> </a:t>
            </a:r>
            <a:br>
              <a:rPr lang="en-US" altLang="ko-KR" sz="6000" i="1" dirty="0"/>
            </a:br>
            <a:br>
              <a:rPr lang="en-US" altLang="ko-KR" sz="6000" i="1" dirty="0"/>
            </a:br>
            <a:r>
              <a:rPr lang="ko-KR" altLang="en-US" sz="6000" i="1" dirty="0"/>
              <a:t> </a:t>
            </a:r>
            <a:r>
              <a:rPr kumimoji="0" lang="en-US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ko-KR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都</a:t>
            </a:r>
            <a:r>
              <a:rPr kumimoji="0" lang="en-US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ko-KR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道</a:t>
            </a:r>
            <a:r>
              <a:rPr kumimoji="0" lang="en-US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</a:t>
            </a:r>
            <a:r>
              <a:rPr kumimoji="0" lang="ko-KR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府</a:t>
            </a:r>
            <a:r>
              <a:rPr kumimoji="0" lang="en-US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43</a:t>
            </a:r>
            <a:r>
              <a:rPr kumimoji="0" lang="ko-KR" altLang="ko-KR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県</a:t>
            </a:r>
            <a:br>
              <a:rPr lang="en-US" altLang="ko-KR" sz="6000" i="1" dirty="0"/>
            </a:br>
            <a:r>
              <a:rPr lang="en-US" altLang="ko-KR" sz="4900" b="0" dirty="0"/>
              <a:t>    1</a:t>
            </a:r>
            <a:r>
              <a:rPr lang="ko-KR" altLang="en-US" sz="4900" b="0" dirty="0"/>
              <a:t>도</a:t>
            </a:r>
            <a:r>
              <a:rPr lang="en-US" altLang="ko-KR" sz="4900" b="0" dirty="0"/>
              <a:t>1</a:t>
            </a:r>
            <a:r>
              <a:rPr lang="ko-KR" altLang="en-US" sz="4900" b="0" dirty="0"/>
              <a:t>도</a:t>
            </a:r>
            <a:r>
              <a:rPr lang="en-US" altLang="ko-KR" sz="4900" b="0" dirty="0"/>
              <a:t>2</a:t>
            </a:r>
            <a:r>
              <a:rPr lang="ko-KR" altLang="en-US" sz="4900" b="0" dirty="0"/>
              <a:t>부</a:t>
            </a:r>
            <a:r>
              <a:rPr lang="en-US" altLang="ko-KR" sz="4900" b="0" dirty="0"/>
              <a:t>43</a:t>
            </a:r>
            <a:r>
              <a:rPr lang="ko-KR" altLang="en-US" sz="4900" b="0" dirty="0"/>
              <a:t>현</a:t>
            </a:r>
            <a:br>
              <a:rPr lang="en-US" altLang="ko-KR" sz="6000" i="1" dirty="0"/>
            </a:br>
            <a:br>
              <a:rPr lang="en-US" altLang="ko-KR" sz="6000" i="1" dirty="0"/>
            </a:br>
            <a:endParaRPr lang="en-US" altLang="ko-KR" sz="6000" i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9D1111E-FD7B-4C2E-B1FB-0B99E43D7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ko-KR" altLang="ko-KR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C4C842-14AD-4EC0-AF94-C288D74EA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F749175-5C97-40A9-AEB2-D90FAC1B1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454"/>
          <a:stretch/>
        </p:blipFill>
        <p:spPr>
          <a:xfrm>
            <a:off x="5742181" y="1120316"/>
            <a:ext cx="6449819" cy="5280484"/>
          </a:xfrm>
          <a:prstGeom prst="round2DiagRect">
            <a:avLst>
              <a:gd name="adj1" fmla="val 50000"/>
              <a:gd name="adj2" fmla="val 2032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9A6C222B-B04D-487B-BCFA-5484D9D35536}"/>
              </a:ext>
            </a:extLst>
          </p:cNvPr>
          <p:cNvSpPr/>
          <p:nvPr/>
        </p:nvSpPr>
        <p:spPr>
          <a:xfrm>
            <a:off x="8696131" y="1227955"/>
            <a:ext cx="1663397" cy="9341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홋카이도</a:t>
            </a:r>
          </a:p>
        </p:txBody>
      </p:sp>
      <p:sp>
        <p:nvSpPr>
          <p:cNvPr id="11" name="화살표: 왼쪽 10">
            <a:extLst>
              <a:ext uri="{FF2B5EF4-FFF2-40B4-BE49-F238E27FC236}">
                <a16:creationId xmlns:a16="http://schemas.microsoft.com/office/drawing/2014/main" id="{2D29AAD7-9BBC-4DE1-8F26-C53EE3BD6FFE}"/>
              </a:ext>
            </a:extLst>
          </p:cNvPr>
          <p:cNvSpPr/>
          <p:nvPr/>
        </p:nvSpPr>
        <p:spPr>
          <a:xfrm>
            <a:off x="9928914" y="4250409"/>
            <a:ext cx="1607358" cy="94080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/>
              <a:t>도쿄도</a:t>
            </a: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4662745F-F031-40B4-AA35-C0407DB6FFD6}"/>
              </a:ext>
            </a:extLst>
          </p:cNvPr>
          <p:cNvSpPr/>
          <p:nvPr/>
        </p:nvSpPr>
        <p:spPr>
          <a:xfrm>
            <a:off x="6808163" y="4306277"/>
            <a:ext cx="1488609" cy="829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오사카부</a:t>
            </a:r>
          </a:p>
        </p:txBody>
      </p:sp>
      <p:sp>
        <p:nvSpPr>
          <p:cNvPr id="15" name="화살표: 위쪽 14">
            <a:extLst>
              <a:ext uri="{FF2B5EF4-FFF2-40B4-BE49-F238E27FC236}">
                <a16:creationId xmlns:a16="http://schemas.microsoft.com/office/drawing/2014/main" id="{4995DC19-C4F8-40DB-A96C-C974FDEE12FE}"/>
              </a:ext>
            </a:extLst>
          </p:cNvPr>
          <p:cNvSpPr/>
          <p:nvPr/>
        </p:nvSpPr>
        <p:spPr>
          <a:xfrm>
            <a:off x="8132802" y="5247886"/>
            <a:ext cx="905344" cy="126055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교토부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F25D67F-64E0-48E2-9393-37D751960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39" y="3946327"/>
            <a:ext cx="1574778" cy="24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A0EE11-A926-401C-A592-8CCD0A3D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지방자치법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4EA3A53D-A388-4F74-84D6-A8944A6F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37882"/>
            <a:ext cx="10515600" cy="2949185"/>
          </a:xfrm>
        </p:spPr>
        <p:txBody>
          <a:bodyPr/>
          <a:lstStyle/>
          <a:p>
            <a:r>
              <a:rPr lang="en-US" altLang="ko-KR" dirty="0"/>
              <a:t>1947</a:t>
            </a:r>
            <a:r>
              <a:rPr lang="ko-KR" altLang="en-US" dirty="0"/>
              <a:t>年</a:t>
            </a:r>
            <a:endParaRPr lang="en-US" altLang="ko-KR" dirty="0"/>
          </a:p>
          <a:p>
            <a:r>
              <a:rPr lang="ko-KR" altLang="en-US" dirty="0"/>
              <a:t>지방의 민주적</a:t>
            </a:r>
            <a:r>
              <a:rPr lang="en-US" altLang="ko-KR" dirty="0"/>
              <a:t>, </a:t>
            </a:r>
            <a:r>
              <a:rPr lang="ko-KR" altLang="en-US" dirty="0"/>
              <a:t>효율적인 행동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직접 청구</a:t>
            </a:r>
          </a:p>
          <a:p>
            <a:r>
              <a:rPr lang="ko-KR" altLang="en-US" dirty="0"/>
              <a:t>이니셔티브</a:t>
            </a:r>
            <a:r>
              <a:rPr lang="en-US" altLang="ko-KR" dirty="0"/>
              <a:t>(</a:t>
            </a:r>
            <a:r>
              <a:rPr lang="ko-KR" altLang="en-US" dirty="0"/>
              <a:t>주민 발안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조례의 제정</a:t>
            </a:r>
            <a:r>
              <a:rPr lang="en-US" altLang="ko-KR" dirty="0"/>
              <a:t>, </a:t>
            </a:r>
            <a:r>
              <a:rPr lang="ko-KR" altLang="en-US" dirty="0"/>
              <a:t>개폐 청구</a:t>
            </a:r>
            <a:r>
              <a:rPr lang="en-US" altLang="ko-KR" dirty="0"/>
              <a:t>, </a:t>
            </a:r>
            <a:r>
              <a:rPr lang="ko-KR" altLang="en-US" dirty="0"/>
              <a:t>사무 감사청구</a:t>
            </a:r>
            <a:endParaRPr lang="en-US" altLang="ko-KR" dirty="0"/>
          </a:p>
        </p:txBody>
      </p:sp>
      <p:sp>
        <p:nvSpPr>
          <p:cNvPr id="8" name="사각형: 모서리가 접힌 도형 7">
            <a:extLst>
              <a:ext uri="{FF2B5EF4-FFF2-40B4-BE49-F238E27FC236}">
                <a16:creationId xmlns:a16="http://schemas.microsoft.com/office/drawing/2014/main" id="{6BDF3358-9A87-437B-894C-CBC8BF43AE14}"/>
              </a:ext>
            </a:extLst>
          </p:cNvPr>
          <p:cNvSpPr/>
          <p:nvPr/>
        </p:nvSpPr>
        <p:spPr>
          <a:xfrm>
            <a:off x="1094874" y="1594435"/>
            <a:ext cx="7327232" cy="1212056"/>
          </a:xfrm>
          <a:prstGeom prst="foldedCorner">
            <a:avLst/>
          </a:prstGeom>
          <a:solidFill>
            <a:srgbClr val="FBE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日本国憲法第</a:t>
            </a:r>
            <a:r>
              <a:rPr lang="en-US" altLang="ja-JP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92</a:t>
            </a:r>
            <a:r>
              <a:rPr lang="ja-JP" alt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条</a:t>
            </a:r>
            <a:endParaRPr lang="en-US" altLang="ja-JP" sz="2000" b="1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ja-JP" altLang="en-US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「地方公共団体の組織及び運営に関する事項は、地方自治の本旨に基いて、法律でこれを定める。」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사각형: 모서리가 접힌 도형 8">
            <a:extLst>
              <a:ext uri="{FF2B5EF4-FFF2-40B4-BE49-F238E27FC236}">
                <a16:creationId xmlns:a16="http://schemas.microsoft.com/office/drawing/2014/main" id="{D81D6AEA-867B-47DC-95CD-E9C4C2B72449}"/>
              </a:ext>
            </a:extLst>
          </p:cNvPr>
          <p:cNvSpPr/>
          <p:nvPr/>
        </p:nvSpPr>
        <p:spPr>
          <a:xfrm>
            <a:off x="2638927" y="2200463"/>
            <a:ext cx="8021053" cy="1148765"/>
          </a:xfrm>
          <a:prstGeom prst="foldedCorner">
            <a:avLst/>
          </a:prstGeom>
          <a:solidFill>
            <a:srgbClr val="FBEA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일본국헌법 제</a:t>
            </a:r>
            <a:r>
              <a:rPr lang="en-US" altLang="ko-KR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92</a:t>
            </a:r>
            <a:r>
              <a:rPr lang="ko-KR" altLang="en-US" sz="24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조 </a:t>
            </a:r>
            <a:r>
              <a:rPr lang="ko-KR" alt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지방공공단체의 조직 및 운영에 관한 사항은</a:t>
            </a:r>
            <a:r>
              <a:rPr lang="en-US" altLang="ko-KR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지방자치의 본지에 근거해</a:t>
            </a:r>
            <a:r>
              <a:rPr lang="en-US" altLang="ko-KR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법률로 이것을 정한다</a:t>
            </a:r>
            <a:r>
              <a:rPr lang="en-US" altLang="ko-KR" sz="24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.”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설명선: 위쪽 화살표 9">
            <a:extLst>
              <a:ext uri="{FF2B5EF4-FFF2-40B4-BE49-F238E27FC236}">
                <a16:creationId xmlns:a16="http://schemas.microsoft.com/office/drawing/2014/main" id="{001AEB6D-97C9-4464-B503-644055F17389}"/>
              </a:ext>
            </a:extLst>
          </p:cNvPr>
          <p:cNvSpPr/>
          <p:nvPr/>
        </p:nvSpPr>
        <p:spPr>
          <a:xfrm>
            <a:off x="4251159" y="2915987"/>
            <a:ext cx="3208420" cy="721895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중앙정부와 독립해서 정치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E8BEE-3052-45AC-A87D-8B648E7B1982}"/>
              </a:ext>
            </a:extLst>
          </p:cNvPr>
          <p:cNvSpPr txBox="1"/>
          <p:nvPr/>
        </p:nvSpPr>
        <p:spPr>
          <a:xfrm>
            <a:off x="6923506" y="4656667"/>
            <a:ext cx="3505199" cy="168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/>
              <a:t>  주민투표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의회의 해산청구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의원의 해직청구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271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32458D-6BE7-47E9-80F4-E8E22A44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지방자치 분류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335AF1-16A4-4F61-A1D4-17B3D374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787" y="2487168"/>
            <a:ext cx="4937760" cy="950976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주민자치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D6A784E-A80E-41D0-B191-C800CECB5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525182"/>
            <a:ext cx="4937760" cy="306324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800" dirty="0"/>
              <a:t>지방자치는 그 지역사회 의 주민 의 의사에 의해 행해져야 한다는 개념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주민투표</a:t>
            </a:r>
            <a:r>
              <a:rPr lang="en-US" altLang="ko-KR" sz="2800" dirty="0"/>
              <a:t>•</a:t>
            </a:r>
            <a:r>
              <a:rPr lang="ko-KR" altLang="en-US" sz="2800" dirty="0"/>
              <a:t>선거 등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E3D506-064C-463C-8FBC-46F9720CD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452" y="2487168"/>
            <a:ext cx="4937760" cy="950976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단체자치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4EB6E5F-E520-4A9A-B0A5-75EB3EE21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4452" y="3525182"/>
            <a:ext cx="4937760" cy="3063240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800" dirty="0"/>
              <a:t>나라</a:t>
            </a:r>
            <a:r>
              <a:rPr lang="en-US" altLang="ko-KR" sz="2800" dirty="0"/>
              <a:t>(</a:t>
            </a:r>
            <a:r>
              <a:rPr lang="ko-KR" altLang="en-US" sz="2800" dirty="0"/>
              <a:t>중앙정부</a:t>
            </a:r>
            <a:r>
              <a:rPr lang="en-US" altLang="ko-KR" sz="2800" dirty="0"/>
              <a:t>)</a:t>
            </a:r>
            <a:r>
              <a:rPr lang="ko-KR" altLang="en-US" sz="2800" dirty="0"/>
              <a:t>로부터 독립한 지역사회 스스로 만든 단체에 의해 행해져야 한다는 개념</a:t>
            </a:r>
            <a:endParaRPr lang="en-US" altLang="ko-KR" sz="2800" dirty="0"/>
          </a:p>
          <a:p>
            <a:pPr marL="0" indent="0">
              <a:buNone/>
            </a:pPr>
            <a:endParaRPr lang="en-US" altLang="ko-KR" sz="2800" dirty="0"/>
          </a:p>
          <a:p>
            <a:pPr marL="0" indent="0">
              <a:buNone/>
            </a:pPr>
            <a:r>
              <a:rPr lang="ko-KR" altLang="en-US" sz="2800" dirty="0"/>
              <a:t>조례</a:t>
            </a:r>
            <a:r>
              <a:rPr lang="en-US" altLang="ko-KR" sz="2800" dirty="0"/>
              <a:t>•</a:t>
            </a:r>
            <a:r>
              <a:rPr lang="ko-KR" altLang="en-US" sz="2800" dirty="0"/>
              <a:t>예산제정 등</a:t>
            </a:r>
          </a:p>
        </p:txBody>
      </p:sp>
      <p:sp>
        <p:nvSpPr>
          <p:cNvPr id="7" name="말풍선: 모서리가 둥근 사각형 6">
            <a:extLst>
              <a:ext uri="{FF2B5EF4-FFF2-40B4-BE49-F238E27FC236}">
                <a16:creationId xmlns:a16="http://schemas.microsoft.com/office/drawing/2014/main" id="{40A8264B-AF08-4917-97A9-771874436A2C}"/>
              </a:ext>
            </a:extLst>
          </p:cNvPr>
          <p:cNvSpPr/>
          <p:nvPr/>
        </p:nvSpPr>
        <p:spPr>
          <a:xfrm>
            <a:off x="2794001" y="1947332"/>
            <a:ext cx="2277533" cy="872067"/>
          </a:xfrm>
          <a:prstGeom prst="wedgeRoundRectCallout">
            <a:avLst>
              <a:gd name="adj1" fmla="val -40164"/>
              <a:gd name="adj2" fmla="val 84830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주민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명 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명</a:t>
            </a:r>
          </a:p>
        </p:txBody>
      </p:sp>
      <p:sp>
        <p:nvSpPr>
          <p:cNvPr id="8" name="말풍선: 모서리가 둥근 사각형 7">
            <a:extLst>
              <a:ext uri="{FF2B5EF4-FFF2-40B4-BE49-F238E27FC236}">
                <a16:creationId xmlns:a16="http://schemas.microsoft.com/office/drawing/2014/main" id="{1367DD7D-A075-4AD6-98EA-196728F3B5AD}"/>
              </a:ext>
            </a:extLst>
          </p:cNvPr>
          <p:cNvSpPr/>
          <p:nvPr/>
        </p:nvSpPr>
        <p:spPr>
          <a:xfrm>
            <a:off x="8447701" y="1947331"/>
            <a:ext cx="2277533" cy="872067"/>
          </a:xfrm>
          <a:prstGeom prst="wedgeRoundRectCallout">
            <a:avLst>
              <a:gd name="adj1" fmla="val -40164"/>
              <a:gd name="adj2" fmla="val 84830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지방모두</a:t>
            </a:r>
          </a:p>
        </p:txBody>
      </p:sp>
    </p:spTree>
    <p:extLst>
      <p:ext uri="{BB962C8B-B14F-4D97-AF65-F5344CB8AC3E}">
        <p14:creationId xmlns:p14="http://schemas.microsoft.com/office/powerpoint/2010/main" val="57985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28D41B-0CE6-4242-9F48-50D733C5D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온라인 미디어 3" title="【高校生のための政治・経済】地方自治とは#54">
            <a:hlinkClick r:id="" action="ppaction://media"/>
            <a:extLst>
              <a:ext uri="{FF2B5EF4-FFF2-40B4-BE49-F238E27FC236}">
                <a16:creationId xmlns:a16="http://schemas.microsoft.com/office/drawing/2014/main" id="{11D1AD0F-0131-A6E4-7953-8BCF19866FB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5213" y="1489520"/>
            <a:ext cx="6317503" cy="4733704"/>
          </a:xfrm>
        </p:spPr>
      </p:pic>
    </p:spTree>
    <p:extLst>
      <p:ext uri="{BB962C8B-B14F-4D97-AF65-F5344CB8AC3E}">
        <p14:creationId xmlns:p14="http://schemas.microsoft.com/office/powerpoint/2010/main" val="392687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1E8DE-E532-4CAD-A5FF-8D6CDFA1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9765AD-C45F-46FA-BB24-8E564B25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09728" tIns="109728" rIns="109728" bIns="91440" anchor="t"/>
          <a:lstStyle/>
          <a:p>
            <a:r>
              <a:rPr lang="en-US" altLang="ja-JP" dirty="0">
                <a:ea typeface="Microsoft GothicNeo"/>
                <a:cs typeface="Microsoft GothicNeo"/>
              </a:rPr>
              <a:t>https://ja.wikipedia.org/wiki/</a:t>
            </a:r>
            <a:r>
              <a:rPr lang="ja-JP" altLang="en-US" dirty="0">
                <a:ea typeface="Microsoft GothicNeo"/>
                <a:cs typeface="Microsoft GothicNeo"/>
              </a:rPr>
              <a:t>地方自治</a:t>
            </a:r>
            <a:r>
              <a:rPr lang="en-US" altLang="ja-JP" dirty="0">
                <a:ea typeface="Microsoft GothicNeo"/>
                <a:cs typeface="Microsoft GothicNeo"/>
              </a:rPr>
              <a:t>#</a:t>
            </a:r>
            <a:r>
              <a:rPr lang="ja-JP" altLang="en-US" dirty="0">
                <a:ea typeface="Microsoft GothicNeo"/>
                <a:cs typeface="Microsoft GothicNeo"/>
              </a:rPr>
              <a:t>地方自治の法的性格</a:t>
            </a:r>
            <a:endParaRPr lang="en-US" altLang="ja-JP" dirty="0">
              <a:ea typeface="Microsoft GothicNeo"/>
              <a:cs typeface="Microsoft GothicNeo"/>
            </a:endParaRPr>
          </a:p>
          <a:p>
            <a:r>
              <a:rPr lang="en-US" altLang="ja-JP" dirty="0">
                <a:ea typeface="Microsoft GothicNeo"/>
                <a:cs typeface="Microsoft GothicNeo"/>
                <a:hlinkClick r:id="rId2"/>
              </a:rPr>
              <a:t>https://youtu.be/zCOScr5mAKI</a:t>
            </a:r>
            <a:endParaRPr lang="en-US" altLang="ja-JP" dirty="0">
              <a:ea typeface="Microsoft GothicNeo"/>
              <a:cs typeface="Microsoft GothicNeo"/>
            </a:endParaRPr>
          </a:p>
          <a:p>
            <a:r>
              <a:rPr lang="en-US" altLang="ja-JP" dirty="0">
                <a:ea typeface="Microsoft GothicNeo"/>
                <a:cs typeface="Microsoft GothicNeo"/>
              </a:rPr>
              <a:t>https://www.homemate-research-junior-high-school.com/useful/20100_junio_study/3_koumin/region/</a:t>
            </a:r>
          </a:p>
          <a:p>
            <a:endParaRPr lang="en-US" altLang="ko-KR" dirty="0">
              <a:ea typeface="Microsoft GothicNeo"/>
              <a:cs typeface="Microsoft GothicNeo"/>
            </a:endParaRPr>
          </a:p>
        </p:txBody>
      </p:sp>
    </p:spTree>
    <p:extLst>
      <p:ext uri="{BB962C8B-B14F-4D97-AF65-F5344CB8AC3E}">
        <p14:creationId xmlns:p14="http://schemas.microsoft.com/office/powerpoint/2010/main" val="270127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8C9E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022D130-4341-4398-BD1F-8D1FC11BD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ko-KR" altLang="en-US" sz="7200" dirty="0">
                <a:latin typeface="궁서체" panose="02030609000101010101" pitchFamily="17" charset="-127"/>
                <a:ea typeface="궁서체" panose="02030609000101010101" pitchFamily="17" charset="-127"/>
              </a:rPr>
              <a:t>감사합니다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E603263-0C2C-49DB-AAE0-E3C502A56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endParaRPr lang="ko-KR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7582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92441"/>
      </a:dk2>
      <a:lt2>
        <a:srgbClr val="E8E6E2"/>
      </a:lt2>
      <a:accent1>
        <a:srgbClr val="8C9ED1"/>
      </a:accent1>
      <a:accent2>
        <a:srgbClr val="7F72C7"/>
      </a:accent2>
      <a:accent3>
        <a:srgbClr val="B38CD1"/>
      </a:accent3>
      <a:accent4>
        <a:srgbClr val="C672C7"/>
      </a:accent4>
      <a:accent5>
        <a:srgbClr val="D18CB5"/>
      </a:accent5>
      <a:accent6>
        <a:srgbClr val="C77281"/>
      </a:accent6>
      <a:hlink>
        <a:srgbClr val="908157"/>
      </a:hlink>
      <a:folHlink>
        <a:srgbClr val="7F7F7F"/>
      </a:folHlink>
    </a:clrScheme>
    <a:fontScheme name="Custom 3">
      <a:majorFont>
        <a:latin typeface="Microsoft GothicNeo"/>
        <a:ea typeface=""/>
        <a:cs typeface=""/>
      </a:majorFont>
      <a:minorFont>
        <a:latin typeface="Microsoft GothicN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196159EB87CA84D95C337456B72643B" ma:contentTypeVersion="0" ma:contentTypeDescription="새 문서를 만듭니다." ma:contentTypeScope="" ma:versionID="f12f06ce0bc340b185fc1a7dfbf92a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fcfd11c0a9fe372beaffafcb37ce95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7EDB6-F538-4FB8-BE5F-DE96FCE41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7F63B-F692-4896-A172-3A233FA97229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733649-2552-45AB-92DE-C1C47144E42F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252</Words>
  <Application>Microsoft Office PowerPoint</Application>
  <PresentationFormat>와이드스크린</PresentationFormat>
  <Paragraphs>43</Paragraphs>
  <Slides>8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Microsoft GothicNeo</vt:lpstr>
      <vt:lpstr>궁서체</vt:lpstr>
      <vt:lpstr>Arial</vt:lpstr>
      <vt:lpstr>BrushVTI</vt:lpstr>
      <vt:lpstr>일본의 지방자치단체</vt:lpstr>
      <vt:lpstr> </vt:lpstr>
      <vt:lpstr>      1都1道2府43県     1도1도2부43현  </vt:lpstr>
      <vt:lpstr>지방자치법</vt:lpstr>
      <vt:lpstr>지방자치 분류</vt:lpstr>
      <vt:lpstr>PowerPoint 프레젠테이션</vt:lpstr>
      <vt:lpstr>출처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지방자치단체</dc:title>
  <dc:creator>김예진</dc:creator>
  <cp:lastModifiedBy>김예진</cp:lastModifiedBy>
  <cp:revision>2</cp:revision>
  <dcterms:created xsi:type="dcterms:W3CDTF">2022-03-29T10:12:47Z</dcterms:created>
  <dcterms:modified xsi:type="dcterms:W3CDTF">2022-03-29T13:37:46Z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0x0101005196159EB87CA84D95C337456B72643B</vt:lpwstr>
  </property>
</Properties>
</file>