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83" r:id="rId5"/>
    <p:sldId id="259" r:id="rId6"/>
    <p:sldId id="266" r:id="rId7"/>
    <p:sldId id="263" r:id="rId8"/>
    <p:sldId id="260" r:id="rId9"/>
    <p:sldId id="268" r:id="rId10"/>
    <p:sldId id="270" r:id="rId11"/>
    <p:sldId id="274" r:id="rId12"/>
    <p:sldId id="271" r:id="rId13"/>
    <p:sldId id="272" r:id="rId14"/>
    <p:sldId id="273" r:id="rId15"/>
    <p:sldId id="275" r:id="rId16"/>
    <p:sldId id="281" r:id="rId17"/>
    <p:sldId id="286" r:id="rId18"/>
    <p:sldId id="276" r:id="rId19"/>
    <p:sldId id="277" r:id="rId20"/>
    <p:sldId id="280" r:id="rId21"/>
    <p:sldId id="279" r:id="rId22"/>
    <p:sldId id="282" r:id="rId23"/>
    <p:sldId id="28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DA"/>
    <a:srgbClr val="F2F1B0"/>
    <a:srgbClr val="B3B292"/>
    <a:srgbClr val="03A552"/>
    <a:srgbClr val="584525"/>
    <a:srgbClr val="00A44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53861-1A70-40E5-AD2C-B9D265765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A88975-5E15-4827-8D8A-C656E882C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7313D3-A798-4D91-B0FE-68C78E24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D60E9B-45CF-4716-B96B-35315133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A6DBF4-27A4-4014-A05D-8CA8319D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4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EBBB6-932A-4889-BCFA-0F990754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D0179A-96FF-4547-B92E-46923FB5F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3A4A6-31B4-4B0D-9107-71C97709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A79D90-4970-4BF2-A0A3-B4C4DC59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B99EBA-FA22-4E99-A3FB-F5B02F27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4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A38DEC0-7AC0-413C-A16B-10824F85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D66EA7-CDFE-4ACC-8090-69DB9A35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05CC9F-F35A-480F-B3CF-EA735E43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FE9E96-514A-41E9-A29B-0D5E42ED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470443-41D1-45D4-A92F-21434520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8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0BC4F-F1D9-4570-BE7C-B26D9B2C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755580-4FD3-4AC5-86EB-EF361CE7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82A1EF-3817-48A8-915C-1AD82DBE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C3C2A7-D4BB-4738-AB0A-7F4B6DBE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D472D0-5EE9-44BA-AFF2-3215A8D7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6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21B190-E2FA-4737-9C9C-C473AAB2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3699BA-8B62-4EA8-B732-6926E1EA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B1D2BC-F15C-4307-9E21-88C7EEAF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7CDC56-47BB-4AD5-80B6-48C738BB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71285A-4C03-4B85-9D4C-4AAE4F12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96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0A67E6-3B8E-4B78-87DB-D2FD5715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6E0545-478F-4614-A0A9-A205BBB72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A06CC7-15C9-4CB0-815F-42C505C9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9C724D-01EE-47DA-A836-59AD0C2B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9B0005-FBBE-41B7-9B40-BF35EDD6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15C179-78F8-4743-9AA7-EE491684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3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564E7A-D9B4-4625-B024-F53C1EEB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42FA98-9F17-48F9-81B5-0EE793D7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42189A-9FA0-48A7-B4F1-E0BCB2A79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3EFB43-BDCE-4158-B4BC-F7F0625B7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FDB538E-6430-4A38-908B-08F9A387E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8E26A59-13A1-4854-BCF7-7C7A2570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37C06D7-04FC-49AA-BBB5-35EDCD65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554D2AC-62E8-4E9B-9987-B3E796DE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26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AAB15-894F-4ED1-833A-02862CC2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9CDA321-D8DE-4043-8B75-0154B75F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CC9B109-1390-4969-B93C-CA43D997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130AAD-E5C9-4B46-8B5B-18937D80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08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AE820D-D01E-4F0F-8DC7-13F5729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A165851-AA04-4875-9559-62F3AB6C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68D46C-3F2F-4E77-BC49-F7245A3D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BD5EA5-E284-4FF2-B978-D662DB68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54DAB0-0205-4EFB-8844-59EDFC71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31F866-ED5B-45D1-B199-0D3AF6EF1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93648A-BAFE-490C-970A-C9BA0D98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F3A90C-8AC1-4984-A804-7574C8BB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C24B13-0126-48B8-B990-ADD39E58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07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44F35-BBE4-4765-9E5B-9F314F10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302A87-10E4-4107-B30B-5FFCD0546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C6D76D-1594-4315-9741-2B741C37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9F23C2-57C4-4683-B450-E1F9050E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454ED3A-8C2B-4776-83B7-396A8A58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340300-F5BB-47E6-A9E7-EFA9E667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20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47C0DE-D5F7-421B-88C6-D68D47B7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C4051E-D3EF-45DA-AB56-657EA1019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32F7AC-1EE0-40CF-B317-8A54ACBCA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EEE0-F8D2-4091-977E-434DF5AC1DBA}" type="datetimeFigureOut">
              <a:rPr lang="ko-KR" altLang="en-US" smtClean="0"/>
              <a:t>2021-12-05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F66A03-91DD-42DB-9C05-0961FB30F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62733B-6441-4801-8A78-846FD2CD8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89D4-01E9-420E-AEBA-7A96A227148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95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G83_-G8dA?feature=oembed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svg"/><Relationship Id="rId3" Type="http://schemas.openxmlformats.org/officeDocument/2006/relationships/image" Target="../media/image7.png"/><Relationship Id="rId7" Type="http://schemas.openxmlformats.org/officeDocument/2006/relationships/image" Target="../media/image40.svg"/><Relationship Id="rId12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svg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image" Target="../media/image37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microsoft.com/office/2007/relationships/hdphoto" Target="../media/hdphoto5.wdp"/><Relationship Id="rId7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6BA70-D763-4C8B-BB45-3DFC617C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520" y="2174558"/>
            <a:ext cx="9144000" cy="1904682"/>
          </a:xfrm>
        </p:spPr>
        <p:txBody>
          <a:bodyPr/>
          <a:lstStyle/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애니메이션 속 숨은</a:t>
            </a:r>
            <a:b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</a:b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일본 문화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D03131-48EA-43E9-981D-88B718FA2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007" y="5070219"/>
            <a:ext cx="9144000" cy="406400"/>
          </a:xfrm>
        </p:spPr>
        <p:txBody>
          <a:bodyPr>
            <a:normAutofit lnSpcReduction="10000"/>
          </a:bodyPr>
          <a:lstStyle/>
          <a:p>
            <a:r>
              <a:rPr lang="en-US" altLang="ko-KR" b="1" dirty="0">
                <a:ea typeface="HY동녘B" panose="02030600000101010101" pitchFamily="18" charset="-127"/>
              </a:rPr>
              <a:t>21812221 </a:t>
            </a:r>
            <a:r>
              <a:rPr lang="ko-KR" altLang="en-US" dirty="0">
                <a:ea typeface="HY동녘B" panose="02030600000101010101" pitchFamily="18" charset="-127"/>
              </a:rPr>
              <a:t>김시은</a:t>
            </a:r>
          </a:p>
        </p:txBody>
      </p:sp>
      <p:pic>
        <p:nvPicPr>
          <p:cNvPr id="5" name="【クレヨンしんちゃん　アニメBGM】耳コピ">
            <a:hlinkClick r:id="" action="ppaction://media"/>
            <a:extLst>
              <a:ext uri="{FF2B5EF4-FFF2-40B4-BE49-F238E27FC236}">
                <a16:creationId xmlns:a16="http://schemas.microsoft.com/office/drawing/2014/main" id="{1B430DAC-7A82-4007-AFC7-8E666D851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9680" y="1374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ED7D1D-2A62-487F-A210-CBE26AAA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23" y="522512"/>
            <a:ext cx="3234055" cy="17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_x143090240">
            <a:extLst>
              <a:ext uri="{FF2B5EF4-FFF2-40B4-BE49-F238E27FC236}">
                <a16:creationId xmlns:a16="http://schemas.microsoft.com/office/drawing/2014/main" id="{12D4E430-5275-4BE7-95A3-31A1E10A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47250" b="28749"/>
          <a:stretch>
            <a:fillRect/>
          </a:stretch>
        </p:blipFill>
        <p:spPr bwMode="auto">
          <a:xfrm>
            <a:off x="8721945" y="2447515"/>
            <a:ext cx="3042599" cy="19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7298EDB-291A-48D9-8EA7-9EAD06260ADA}"/>
              </a:ext>
            </a:extLst>
          </p:cNvPr>
          <p:cNvSpPr/>
          <p:nvPr/>
        </p:nvSpPr>
        <p:spPr>
          <a:xfrm>
            <a:off x="10108096" y="364686"/>
            <a:ext cx="1958008" cy="176256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42600A-DF94-407C-9885-5C386CBB4E5D}"/>
              </a:ext>
            </a:extLst>
          </p:cNvPr>
          <p:cNvSpPr/>
          <p:nvPr/>
        </p:nvSpPr>
        <p:spPr>
          <a:xfrm>
            <a:off x="8126209" y="2600724"/>
            <a:ext cx="2117035" cy="1455238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267" name="_x143090240">
            <a:extLst>
              <a:ext uri="{FF2B5EF4-FFF2-40B4-BE49-F238E27FC236}">
                <a16:creationId xmlns:a16="http://schemas.microsoft.com/office/drawing/2014/main" id="{DCB5435D-E313-4507-8850-9099C8144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9"/>
          <a:stretch>
            <a:fillRect/>
          </a:stretch>
        </p:blipFill>
        <p:spPr bwMode="auto">
          <a:xfrm>
            <a:off x="716743" y="1590019"/>
            <a:ext cx="4690440" cy="35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004">
            <a:extLst>
              <a:ext uri="{FF2B5EF4-FFF2-40B4-BE49-F238E27FC236}">
                <a16:creationId xmlns:a16="http://schemas.microsoft.com/office/drawing/2014/main" id="{E759A251-5178-4178-ADF6-51F41BA481FC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C33379DA-29A0-4921-8EDF-ACA6B3B4A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부제목 2">
            <a:extLst>
              <a:ext uri="{FF2B5EF4-FFF2-40B4-BE49-F238E27FC236}">
                <a16:creationId xmlns:a16="http://schemas.microsoft.com/office/drawing/2014/main" id="{EF330138-7D5E-4DE1-8BC5-FBC2CCD8C67C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 err="1">
                <a:ea typeface="HY동녘B" panose="02030600000101010101" pitchFamily="18" charset="-127"/>
              </a:rPr>
              <a:t>도</a:t>
            </a:r>
            <a:r>
              <a:rPr lang="ko-KR" altLang="en-US" sz="5400" dirty="0" err="1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코</a:t>
            </a:r>
            <a:r>
              <a:rPr lang="ko-KR" altLang="en-US" sz="5400" dirty="0" err="1">
                <a:solidFill>
                  <a:srgbClr val="7030A0"/>
                </a:solidFill>
                <a:ea typeface="HY동녘B" panose="02030600000101010101" pitchFamily="18" charset="-127"/>
              </a:rPr>
              <a:t>노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마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D4632C3-E4D7-42DC-A289-0C6148CA3E07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F1208F2-D78B-44BC-BCDA-9AEB7A963314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F243E6AD-FAF5-4D9B-8364-D50A719A8D16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모서리가 둥근 직사각형 38">
              <a:extLst>
                <a:ext uri="{FF2B5EF4-FFF2-40B4-BE49-F238E27FC236}">
                  <a16:creationId xmlns:a16="http://schemas.microsoft.com/office/drawing/2014/main" id="{98151DCF-EA6B-47DD-9C8D-7C5E37C547F3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CFBEF31-8BD9-4678-B79D-F3AA2AF97A8E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C00847D5-9FEC-4CC4-8661-49FD67CD5120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73B7FEF-F9C3-4855-97C7-D9704DC84BC6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모서리가 둥근 직사각형 38">
              <a:extLst>
                <a:ext uri="{FF2B5EF4-FFF2-40B4-BE49-F238E27FC236}">
                  <a16:creationId xmlns:a16="http://schemas.microsoft.com/office/drawing/2014/main" id="{0014F238-5BDD-4BCF-ACAA-76124145FAE9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id="{D083C7C2-6FD4-4566-A420-E79BB9171FA1}"/>
              </a:ext>
            </a:extLst>
          </p:cNvPr>
          <p:cNvSpPr/>
          <p:nvPr/>
        </p:nvSpPr>
        <p:spPr>
          <a:xfrm>
            <a:off x="3318392" y="1287643"/>
            <a:ext cx="2609138" cy="4183263"/>
          </a:xfrm>
          <a:prstGeom prst="ellipse">
            <a:avLst/>
          </a:prstGeom>
          <a:noFill/>
          <a:ln w="57150">
            <a:solidFill>
              <a:srgbClr val="B3B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30C39CED-2208-450E-8650-C1C0176FB50D}"/>
              </a:ext>
            </a:extLst>
          </p:cNvPr>
          <p:cNvSpPr txBox="1">
            <a:spLocks/>
          </p:cNvSpPr>
          <p:nvPr/>
        </p:nvSpPr>
        <p:spPr>
          <a:xfrm>
            <a:off x="4176208" y="437562"/>
            <a:ext cx="4046990" cy="81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고급화분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혹은 장식품 등을 이용해 각 가정의 부 상징</a:t>
            </a: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39A68723-39D7-434F-9610-D5DCF7274BCA}"/>
              </a:ext>
            </a:extLst>
          </p:cNvPr>
          <p:cNvSpPr txBox="1">
            <a:spLocks/>
          </p:cNvSpPr>
          <p:nvPr/>
        </p:nvSpPr>
        <p:spPr>
          <a:xfrm>
            <a:off x="428903" y="5153198"/>
            <a:ext cx="4428258" cy="58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신성 시 되는 곳</a:t>
            </a:r>
            <a:endParaRPr lang="en-US" altLang="ko-KR" sz="3200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endParaRPr lang="ko-KR" altLang="en-US" sz="32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pic>
        <p:nvPicPr>
          <p:cNvPr id="27" name="Picture 2" descr="짱구는 못말려 속 일본 문화 4가지 : 네이버 블로그">
            <a:extLst>
              <a:ext uri="{FF2B5EF4-FFF2-40B4-BE49-F238E27FC236}">
                <a16:creationId xmlns:a16="http://schemas.microsoft.com/office/drawing/2014/main" id="{1F7FB4DC-C6D9-48F0-8F60-B0CE01CA0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58" y="4618271"/>
            <a:ext cx="3132971" cy="17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67599B6-D716-4F99-BBAA-565F5F497018}"/>
              </a:ext>
            </a:extLst>
          </p:cNvPr>
          <p:cNvSpPr/>
          <p:nvPr/>
        </p:nvSpPr>
        <p:spPr>
          <a:xfrm>
            <a:off x="7976013" y="4371614"/>
            <a:ext cx="1622967" cy="1275019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CC095636-6AFB-44EE-8B6F-3761597FDF55}"/>
              </a:ext>
            </a:extLst>
          </p:cNvPr>
          <p:cNvSpPr txBox="1">
            <a:spLocks/>
          </p:cNvSpPr>
          <p:nvPr/>
        </p:nvSpPr>
        <p:spPr>
          <a:xfrm>
            <a:off x="403474" y="5639566"/>
            <a:ext cx="5014374" cy="84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ea typeface="HY동녘B" panose="02030600000101010101" pitchFamily="18" charset="-127"/>
              </a:rPr>
              <a:t>*</a:t>
            </a:r>
            <a:r>
              <a:rPr lang="ko-KR" altLang="en-US" sz="2000" dirty="0">
                <a:ea typeface="HY동녘B" panose="02030600000101010101" pitchFamily="18" charset="-127"/>
              </a:rPr>
              <a:t>집에 손님이 오면 손님은 </a:t>
            </a:r>
            <a:r>
              <a:rPr lang="ko-KR" altLang="en-US" sz="2000" dirty="0" err="1">
                <a:ea typeface="HY동녘B" panose="02030600000101010101" pitchFamily="18" charset="-127"/>
              </a:rPr>
              <a:t>도코노마를</a:t>
            </a:r>
            <a:r>
              <a:rPr lang="ko-KR" altLang="en-US" sz="2000" dirty="0">
                <a:ea typeface="HY동녘B" panose="02030600000101010101" pitchFamily="18" charset="-127"/>
              </a:rPr>
              <a:t> 등지고 앉고 집주인은 그 맞은편에 앉는다</a:t>
            </a:r>
            <a:r>
              <a:rPr lang="en-US" altLang="ko-KR" sz="2000" dirty="0">
                <a:ea typeface="HY동녘B" panose="02030600000101010101" pitchFamily="18" charset="-127"/>
              </a:rPr>
              <a:t>.</a:t>
            </a:r>
          </a:p>
          <a:p>
            <a:pPr marL="0" indent="0">
              <a:buNone/>
            </a:pPr>
            <a:endParaRPr lang="ko-KR" altLang="en-US" sz="20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F5A59ED-0C21-4AAE-ADE3-67216176110E}"/>
              </a:ext>
            </a:extLst>
          </p:cNvPr>
          <p:cNvCxnSpPr>
            <a:stCxn id="8" idx="1"/>
          </p:cNvCxnSpPr>
          <p:nvPr/>
        </p:nvCxnSpPr>
        <p:spPr>
          <a:xfrm flipH="1">
            <a:off x="5407183" y="1245966"/>
            <a:ext cx="4700913" cy="120154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F253353-B9C7-4138-B75B-ED70F075BD07}"/>
              </a:ext>
            </a:extLst>
          </p:cNvPr>
          <p:cNvCxnSpPr>
            <a:cxnSpLocks/>
            <a:stCxn id="11" idx="1"/>
            <a:endCxn id="11267" idx="3"/>
          </p:cNvCxnSpPr>
          <p:nvPr/>
        </p:nvCxnSpPr>
        <p:spPr>
          <a:xfrm flipH="1">
            <a:off x="5407183" y="3328343"/>
            <a:ext cx="2719026" cy="3457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532A0E33-9C9B-49B0-AC92-CD829ADAEFFB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5407183" y="4111142"/>
            <a:ext cx="2568830" cy="89798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6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3" name="그룹 1004">
            <a:extLst>
              <a:ext uri="{FF2B5EF4-FFF2-40B4-BE49-F238E27FC236}">
                <a16:creationId xmlns:a16="http://schemas.microsoft.com/office/drawing/2014/main" id="{68031A20-F332-423A-9BCB-D7A428C69641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89792EEB-DECD-47F6-897F-EAAA24206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부제목 2">
            <a:extLst>
              <a:ext uri="{FF2B5EF4-FFF2-40B4-BE49-F238E27FC236}">
                <a16:creationId xmlns:a16="http://schemas.microsoft.com/office/drawing/2014/main" id="{916130E4-0A06-4F3D-9DD1-59F46124F7FB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 err="1">
                <a:solidFill>
                  <a:schemeClr val="accent4"/>
                </a:solidFill>
                <a:ea typeface="HY동녘B" panose="02030600000101010101" pitchFamily="18" charset="-127"/>
              </a:rPr>
              <a:t>오</a:t>
            </a:r>
            <a:r>
              <a:rPr lang="ko-KR" altLang="en-US" sz="5400" dirty="0" err="1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시</a:t>
            </a:r>
            <a:r>
              <a:rPr lang="ko-KR" altLang="en-US" sz="5400" dirty="0" err="1">
                <a:solidFill>
                  <a:srgbClr val="7030A0"/>
                </a:solidFill>
                <a:ea typeface="HY동녘B" panose="02030600000101010101" pitchFamily="18" charset="-127"/>
              </a:rPr>
              <a:t>이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레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637BC07-9157-4841-9379-8EE6C9694690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E6B6064-127F-42F6-9365-E5CCE046AB19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75AC318C-26EC-45B3-9E13-8C2B8D3DD2FC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38">
              <a:extLst>
                <a:ext uri="{FF2B5EF4-FFF2-40B4-BE49-F238E27FC236}">
                  <a16:creationId xmlns:a16="http://schemas.microsoft.com/office/drawing/2014/main" id="{3424ACC3-7F2F-4340-B52F-49E01276A028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7751935-D782-447C-A224-769136594968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236BB5C-6BB2-4B1D-ABFE-966A2DCFA2FE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0ACD946-0529-4F0B-82D6-BA364E708DA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모서리가 둥근 직사각형 38">
              <a:extLst>
                <a:ext uri="{FF2B5EF4-FFF2-40B4-BE49-F238E27FC236}">
                  <a16:creationId xmlns:a16="http://schemas.microsoft.com/office/drawing/2014/main" id="{62F9AE96-424A-490F-9256-960F7D704AF4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9458" name="Picture 2" descr="짱구는 못말려 속 일본 문화 4가지 : 네이버 블로그">
            <a:extLst>
              <a:ext uri="{FF2B5EF4-FFF2-40B4-BE49-F238E27FC236}">
                <a16:creationId xmlns:a16="http://schemas.microsoft.com/office/drawing/2014/main" id="{A794B46D-B46C-42C9-B288-C3DF1257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3" y="1254349"/>
            <a:ext cx="4729244" cy="26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짱구는 못말려 안유명한 소름돋는편 - 인스티즈(instiz) 인티포털">
            <a:extLst>
              <a:ext uri="{FF2B5EF4-FFF2-40B4-BE49-F238E27FC236}">
                <a16:creationId xmlns:a16="http://schemas.microsoft.com/office/drawing/2014/main" id="{5A2811E6-B573-41AE-A72F-1444DC46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10" y="1234151"/>
            <a:ext cx="4683194" cy="26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C5AFED2F-7C2F-45FB-B73E-36B2D6A6EF86}"/>
              </a:ext>
            </a:extLst>
          </p:cNvPr>
          <p:cNvSpPr txBox="1">
            <a:spLocks/>
          </p:cNvSpPr>
          <p:nvPr/>
        </p:nvSpPr>
        <p:spPr>
          <a:xfrm>
            <a:off x="4021647" y="4050046"/>
            <a:ext cx="4395315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000" dirty="0">
                <a:ea typeface="HY동녘B" panose="02030600000101010101" pitchFamily="18" charset="-127"/>
              </a:rPr>
              <a:t>일본식 </a:t>
            </a:r>
            <a:r>
              <a:rPr lang="ko-KR" altLang="en-US" sz="4000" dirty="0" err="1">
                <a:ea typeface="HY동녘B" panose="02030600000101010101" pitchFamily="18" charset="-127"/>
              </a:rPr>
              <a:t>붙방이장</a:t>
            </a:r>
            <a:endParaRPr lang="en-US" altLang="ko-KR" sz="4000" dirty="0">
              <a:ea typeface="HY동녘B" panose="02030600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28E8C12-2E10-4DAE-9F94-0302066D5111}"/>
              </a:ext>
            </a:extLst>
          </p:cNvPr>
          <p:cNvSpPr/>
          <p:nvPr/>
        </p:nvSpPr>
        <p:spPr>
          <a:xfrm>
            <a:off x="3946358" y="3923330"/>
            <a:ext cx="4153881" cy="854335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1B492FB7-448E-4909-B3D8-4846E3BDE092}"/>
              </a:ext>
            </a:extLst>
          </p:cNvPr>
          <p:cNvSpPr txBox="1">
            <a:spLocks/>
          </p:cNvSpPr>
          <p:nvPr/>
        </p:nvSpPr>
        <p:spPr>
          <a:xfrm>
            <a:off x="3182187" y="5098457"/>
            <a:ext cx="6953216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ea typeface="HY동녘B" panose="02030600000101010101" pitchFamily="18" charset="-127"/>
              </a:rPr>
              <a:t>침구류</a:t>
            </a:r>
            <a:r>
              <a:rPr lang="en-US" altLang="ko-KR" dirty="0">
                <a:ea typeface="HY동녘B" panose="02030600000101010101" pitchFamily="18" charset="-127"/>
              </a:rPr>
              <a:t>, </a:t>
            </a:r>
            <a:r>
              <a:rPr lang="ko-KR" altLang="en-US" dirty="0">
                <a:ea typeface="HY동녘B" panose="02030600000101010101" pitchFamily="18" charset="-127"/>
              </a:rPr>
              <a:t>의류</a:t>
            </a:r>
            <a:r>
              <a:rPr lang="en-US" altLang="ko-KR" dirty="0">
                <a:ea typeface="HY동녘B" panose="02030600000101010101" pitchFamily="18" charset="-127"/>
              </a:rPr>
              <a:t>, </a:t>
            </a:r>
            <a:r>
              <a:rPr lang="ko-KR" altLang="en-US" dirty="0">
                <a:ea typeface="HY동녘B" panose="02030600000101010101" pitchFamily="18" charset="-127"/>
              </a:rPr>
              <a:t>잡동사니 등 수납 가능</a:t>
            </a:r>
            <a:endParaRPr lang="en-US" altLang="ko-KR" dirty="0"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0341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1002">
            <a:extLst>
              <a:ext uri="{FF2B5EF4-FFF2-40B4-BE49-F238E27FC236}">
                <a16:creationId xmlns:a16="http://schemas.microsoft.com/office/drawing/2014/main" id="{70816794-65AA-45F5-9139-1C77B8265482}"/>
              </a:ext>
            </a:extLst>
          </p:cNvPr>
          <p:cNvGrpSpPr/>
          <p:nvPr/>
        </p:nvGrpSpPr>
        <p:grpSpPr>
          <a:xfrm>
            <a:off x="3333669" y="1885308"/>
            <a:ext cx="5689446" cy="1189461"/>
            <a:chOff x="15101" y="3100429"/>
            <a:chExt cx="5132359" cy="5132359"/>
          </a:xfrm>
        </p:grpSpPr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EE8A650D-41DF-4637-A76D-A6268D69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15101" y="3100429"/>
              <a:ext cx="5132359" cy="5132359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1004">
            <a:extLst>
              <a:ext uri="{FF2B5EF4-FFF2-40B4-BE49-F238E27FC236}">
                <a16:creationId xmlns:a16="http://schemas.microsoft.com/office/drawing/2014/main" id="{A53C310D-3524-499D-910F-A2917ED09A4E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95CB435C-52BC-4E1D-AA17-775D0414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부제목 2">
            <a:extLst>
              <a:ext uri="{FF2B5EF4-FFF2-40B4-BE49-F238E27FC236}">
                <a16:creationId xmlns:a16="http://schemas.microsoft.com/office/drawing/2014/main" id="{31262F44-0DF4-4100-8FF5-8252B2C31326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 err="1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코</a:t>
            </a:r>
            <a:r>
              <a:rPr lang="ko-KR" altLang="en-US" sz="5400" dirty="0" err="1">
                <a:solidFill>
                  <a:srgbClr val="7030A0"/>
                </a:solidFill>
                <a:ea typeface="HY동녘B" panose="02030600000101010101" pitchFamily="18" charset="-127"/>
              </a:rPr>
              <a:t>타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츠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E0722FE-BD59-4D61-ACC7-0FC0DCCD7F75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25A54A5-D7E7-4DBE-ABDB-4115331C8469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4ACF0CA-0AB7-4D02-A5AB-7200A7B55A4A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모서리가 둥근 직사각형 38">
              <a:extLst>
                <a:ext uri="{FF2B5EF4-FFF2-40B4-BE49-F238E27FC236}">
                  <a16:creationId xmlns:a16="http://schemas.microsoft.com/office/drawing/2014/main" id="{ABE923F3-9213-45E8-A956-CFAC617DE6FA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0F6F619-DCF7-427B-BB20-43B2D9F1659D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E8FD10E-0B66-43B6-9866-185FB8859A29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E6BBD9B-1B2F-41E1-9301-A5FF14293217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모서리가 둥근 직사각형 38">
              <a:extLst>
                <a:ext uri="{FF2B5EF4-FFF2-40B4-BE49-F238E27FC236}">
                  <a16:creationId xmlns:a16="http://schemas.microsoft.com/office/drawing/2014/main" id="{309857DB-B00D-43F8-B60F-4DDBAE83C534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5364" name="Picture 4" descr="지이라이프] 장방형 코타츠 이불 - 플레즈 (190X240cm) :: 1300k 천삼백케이">
            <a:extLst>
              <a:ext uri="{FF2B5EF4-FFF2-40B4-BE49-F238E27FC236}">
                <a16:creationId xmlns:a16="http://schemas.microsoft.com/office/drawing/2014/main" id="{4AB5358A-787A-49BC-B2C0-DE38FEF2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4" y="1590019"/>
            <a:ext cx="2598844" cy="25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2D51CF01-7E4B-441A-9C1A-901808966C3B}"/>
              </a:ext>
            </a:extLst>
          </p:cNvPr>
          <p:cNvSpPr/>
          <p:nvPr/>
        </p:nvSpPr>
        <p:spPr>
          <a:xfrm>
            <a:off x="1354407" y="2164595"/>
            <a:ext cx="2555442" cy="1640149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5362" name="Picture 2" descr="Interior] 겨울 즐기기 난로테이블 코타츠로 인테리어 : 네이버 블로그">
            <a:extLst>
              <a:ext uri="{FF2B5EF4-FFF2-40B4-BE49-F238E27FC236}">
                <a16:creationId xmlns:a16="http://schemas.microsoft.com/office/drawing/2014/main" id="{1EB4CD56-9F8E-4F6A-900C-27171A52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98" y="0"/>
            <a:ext cx="3089312" cy="2356396"/>
          </a:xfrm>
          <a:prstGeom prst="chord">
            <a:avLst>
              <a:gd name="adj1" fmla="val 2815899"/>
              <a:gd name="adj2" fmla="val 188511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부제목 2">
            <a:extLst>
              <a:ext uri="{FF2B5EF4-FFF2-40B4-BE49-F238E27FC236}">
                <a16:creationId xmlns:a16="http://schemas.microsoft.com/office/drawing/2014/main" id="{F3B77322-E86B-4437-AEBB-01DD6F54C907}"/>
              </a:ext>
            </a:extLst>
          </p:cNvPr>
          <p:cNvSpPr txBox="1">
            <a:spLocks/>
          </p:cNvSpPr>
          <p:nvPr/>
        </p:nvSpPr>
        <p:spPr>
          <a:xfrm>
            <a:off x="4639552" y="1755220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ea typeface="HY동녘B" panose="02030600000101010101" pitchFamily="18" charset="-127"/>
            </a:endParaRP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F33FB4AF-A133-4017-9427-23334B8414A4}"/>
              </a:ext>
            </a:extLst>
          </p:cNvPr>
          <p:cNvSpPr txBox="1">
            <a:spLocks/>
          </p:cNvSpPr>
          <p:nvPr/>
        </p:nvSpPr>
        <p:spPr>
          <a:xfrm>
            <a:off x="3687144" y="1990996"/>
            <a:ext cx="4904990" cy="112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dirty="0">
                <a:ea typeface="HY동녘B" panose="02030600000101010101" pitchFamily="18" charset="-127"/>
              </a:rPr>
              <a:t>한국보다 짧은 겨울</a:t>
            </a:r>
            <a:r>
              <a:rPr lang="en-US" altLang="ko-KR" sz="2000" dirty="0">
                <a:ea typeface="HY동녘B" panose="02030600000101010101" pitchFamily="18" charset="-127"/>
              </a:rPr>
              <a:t>. </a:t>
            </a:r>
            <a:r>
              <a:rPr lang="ko-KR" altLang="en-US" sz="2000" dirty="0">
                <a:ea typeface="HY동녘B" panose="02030600000101010101" pitchFamily="18" charset="-127"/>
              </a:rPr>
              <a:t>비교적 낮지 않은 온도와 온돌 형식이 적은 이유때문에 </a:t>
            </a:r>
            <a:r>
              <a:rPr lang="ko-KR" altLang="en-US" sz="2000" dirty="0" err="1">
                <a:ea typeface="HY동녘B" panose="02030600000101010101" pitchFamily="18" charset="-127"/>
              </a:rPr>
              <a:t>코타츠</a:t>
            </a:r>
            <a:r>
              <a:rPr lang="ko-KR" altLang="en-US" sz="2000" dirty="0">
                <a:ea typeface="HY동녘B" panose="02030600000101010101" pitchFamily="18" charset="-127"/>
              </a:rPr>
              <a:t> 이용</a:t>
            </a:r>
            <a:r>
              <a:rPr lang="en-US" altLang="ko-KR" sz="2000" dirty="0">
                <a:ea typeface="HY동녘B" panose="02030600000101010101" pitchFamily="18" charset="-127"/>
              </a:rPr>
              <a:t>.</a:t>
            </a:r>
          </a:p>
        </p:txBody>
      </p:sp>
      <p:pic>
        <p:nvPicPr>
          <p:cNvPr id="15366" name="Picture 6" descr="코타츠 - Wikiwand">
            <a:extLst>
              <a:ext uri="{FF2B5EF4-FFF2-40B4-BE49-F238E27FC236}">
                <a16:creationId xmlns:a16="http://schemas.microsoft.com/office/drawing/2014/main" id="{731B622E-39DB-43FB-B9DF-46AA051D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34" y="3614033"/>
            <a:ext cx="3141230" cy="23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그래픽 27" descr="시계 반대 방향으로 굽은 사선 화살표 단색으로 채워진">
            <a:extLst>
              <a:ext uri="{FF2B5EF4-FFF2-40B4-BE49-F238E27FC236}">
                <a16:creationId xmlns:a16="http://schemas.microsoft.com/office/drawing/2014/main" id="{71A09AFD-4022-44CE-B02C-620EA7BAB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822579" flipH="1">
            <a:off x="2768782" y="2238287"/>
            <a:ext cx="1589207" cy="1789353"/>
          </a:xfrm>
          <a:prstGeom prst="rect">
            <a:avLst/>
          </a:prstGeom>
          <a:effectLst>
            <a:outerShdw blurRad="50800" dist="177800" dir="2160000" sx="94000" sy="94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15368" name="Picture 8" descr="일본의 난방. 겨울엔 빼놓을 수 없는 코타츠 !! : 네이버 블로그">
            <a:extLst>
              <a:ext uri="{FF2B5EF4-FFF2-40B4-BE49-F238E27FC236}">
                <a16:creationId xmlns:a16="http://schemas.microsoft.com/office/drawing/2014/main" id="{C3D974AF-82A5-4E49-BA48-F7D6B0C9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9" y="2617899"/>
            <a:ext cx="4078423" cy="27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부제목 2">
            <a:extLst>
              <a:ext uri="{FF2B5EF4-FFF2-40B4-BE49-F238E27FC236}">
                <a16:creationId xmlns:a16="http://schemas.microsoft.com/office/drawing/2014/main" id="{99A326B2-FEAF-46A9-A958-97757A50422C}"/>
              </a:ext>
            </a:extLst>
          </p:cNvPr>
          <p:cNvSpPr txBox="1">
            <a:spLocks/>
          </p:cNvSpPr>
          <p:nvPr/>
        </p:nvSpPr>
        <p:spPr>
          <a:xfrm>
            <a:off x="6845443" y="3002034"/>
            <a:ext cx="3322578" cy="954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1"/>
                </a:solidFill>
                <a:ea typeface="HY동녘B" panose="02030600000101010101" pitchFamily="18" charset="-127"/>
              </a:rPr>
              <a:t>일본의 옛 </a:t>
            </a:r>
            <a:r>
              <a:rPr lang="ko-KR" altLang="en-US" sz="2400" dirty="0" err="1">
                <a:solidFill>
                  <a:schemeClr val="bg1"/>
                </a:solidFill>
                <a:ea typeface="HY동녘B" panose="02030600000101010101" pitchFamily="18" charset="-127"/>
              </a:rPr>
              <a:t>코타츠</a:t>
            </a:r>
            <a:endParaRPr lang="en-US" altLang="ko-KR" sz="2400" dirty="0">
              <a:solidFill>
                <a:schemeClr val="bg1"/>
              </a:solidFill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bg1"/>
                </a:solidFill>
                <a:ea typeface="HY동녘B" panose="02030600000101010101" pitchFamily="18" charset="-127"/>
              </a:rPr>
              <a:t>*</a:t>
            </a:r>
            <a:r>
              <a:rPr lang="ko-KR" altLang="en-US" sz="2400" dirty="0">
                <a:solidFill>
                  <a:schemeClr val="bg1"/>
                </a:solidFill>
                <a:ea typeface="HY동녘B" panose="02030600000101010101" pitchFamily="18" charset="-127"/>
              </a:rPr>
              <a:t>무로마치 시대부터 등장</a:t>
            </a:r>
            <a:endParaRPr lang="en-US" altLang="ko-KR" sz="24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sp>
        <p:nvSpPr>
          <p:cNvPr id="34" name="부제목 2">
            <a:extLst>
              <a:ext uri="{FF2B5EF4-FFF2-40B4-BE49-F238E27FC236}">
                <a16:creationId xmlns:a16="http://schemas.microsoft.com/office/drawing/2014/main" id="{07283C4D-7715-4A29-B73E-3886EEAAD537}"/>
              </a:ext>
            </a:extLst>
          </p:cNvPr>
          <p:cNvSpPr txBox="1">
            <a:spLocks/>
          </p:cNvSpPr>
          <p:nvPr/>
        </p:nvSpPr>
        <p:spPr>
          <a:xfrm>
            <a:off x="7280352" y="5460978"/>
            <a:ext cx="3031016" cy="95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ea typeface="HY동녘B" panose="02030600000101010101" pitchFamily="18" charset="-127"/>
              </a:rPr>
              <a:t>숯불 위에 차 따위를</a:t>
            </a:r>
            <a:endParaRPr lang="en-US" altLang="ko-KR" sz="2400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2400" dirty="0">
                <a:ea typeface="HY동녘B" panose="02030600000101010101" pitchFamily="18" charset="-127"/>
              </a:rPr>
              <a:t>우려 먹을 수 있었음</a:t>
            </a:r>
            <a:endParaRPr lang="en-US" altLang="ko-KR" sz="2400" dirty="0">
              <a:ea typeface="HY동녘B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92F99-F31D-4106-B5FB-90CCD3E3B744}"/>
              </a:ext>
            </a:extLst>
          </p:cNvPr>
          <p:cNvSpPr txBox="1"/>
          <p:nvPr/>
        </p:nvSpPr>
        <p:spPr>
          <a:xfrm>
            <a:off x="3182753" y="304420"/>
            <a:ext cx="551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코타츠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? </a:t>
            </a:r>
          </a:p>
          <a:p>
            <a:r>
              <a:rPr lang="ko-KR" altLang="en-US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윗판과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다리가 </a:t>
            </a:r>
            <a:r>
              <a:rPr lang="ko-KR" altLang="en-US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따로인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탁자로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다리 부분에 담요를 덮고 그 위에 상판을 덮어서 사용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  <a:p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안쪽에는 전기히터가 있다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031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5" name="그룹 1004">
            <a:extLst>
              <a:ext uri="{FF2B5EF4-FFF2-40B4-BE49-F238E27FC236}">
                <a16:creationId xmlns:a16="http://schemas.microsoft.com/office/drawing/2014/main" id="{551FF90A-DCC3-4BB8-A300-8C0435A3E045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7FEE5F97-D912-44C0-9EE3-8F568B7F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부제목 2">
            <a:extLst>
              <a:ext uri="{FF2B5EF4-FFF2-40B4-BE49-F238E27FC236}">
                <a16:creationId xmlns:a16="http://schemas.microsoft.com/office/drawing/2014/main" id="{9F202F04-C605-40F7-850A-0418F2C413C5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 err="1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코</a:t>
            </a:r>
            <a:r>
              <a:rPr lang="ko-KR" altLang="en-US" sz="5400" dirty="0" err="1">
                <a:solidFill>
                  <a:srgbClr val="7030A0"/>
                </a:solidFill>
                <a:ea typeface="HY동녘B" panose="02030600000101010101" pitchFamily="18" charset="-127"/>
              </a:rPr>
              <a:t>타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츠</a:t>
            </a: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BFEC377-B1C4-464A-A6AB-A0FB97F5F04D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7DDE8046-7550-4A55-9007-CF3CD58F94C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DB061DDA-FD4E-4212-979F-03793203C4A2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모서리가 둥근 직사각형 38">
              <a:extLst>
                <a:ext uri="{FF2B5EF4-FFF2-40B4-BE49-F238E27FC236}">
                  <a16:creationId xmlns:a16="http://schemas.microsoft.com/office/drawing/2014/main" id="{7D313ABB-65C7-4083-B6B2-7733D67E806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11337AE-2A50-44E3-AA2B-1A67CE3CD5A2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C57FAB5-8B9B-496E-9811-09E3BD916A3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70024A1-07F8-49E1-B37E-579CB78EBC38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모서리가 둥근 직사각형 38">
              <a:extLst>
                <a:ext uri="{FF2B5EF4-FFF2-40B4-BE49-F238E27FC236}">
                  <a16:creationId xmlns:a16="http://schemas.microsoft.com/office/drawing/2014/main" id="{8AA3A58B-4B68-4346-9B08-CDA4D13CC3B0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부제목 2">
            <a:extLst>
              <a:ext uri="{FF2B5EF4-FFF2-40B4-BE49-F238E27FC236}">
                <a16:creationId xmlns:a16="http://schemas.microsoft.com/office/drawing/2014/main" id="{AC1A8A3F-9C4F-434F-9D40-4A6901E94039}"/>
              </a:ext>
            </a:extLst>
          </p:cNvPr>
          <p:cNvSpPr txBox="1">
            <a:spLocks/>
          </p:cNvSpPr>
          <p:nvPr/>
        </p:nvSpPr>
        <p:spPr>
          <a:xfrm>
            <a:off x="3584028" y="4848384"/>
            <a:ext cx="7283668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000" dirty="0" err="1">
                <a:ea typeface="HY동녘B" panose="02030600000101010101" pitchFamily="18" charset="-127"/>
              </a:rPr>
              <a:t>코타츠무리</a:t>
            </a:r>
            <a:r>
              <a:rPr lang="en-US" altLang="ko-KR" sz="4000" dirty="0">
                <a:ea typeface="HY동녘B" panose="02030600000101010101" pitchFamily="18" charset="-127"/>
              </a:rPr>
              <a:t>(</a:t>
            </a:r>
            <a:r>
              <a:rPr lang="ja-JP" altLang="en-US" sz="4400" dirty="0"/>
              <a:t>こたつむり</a:t>
            </a:r>
            <a:r>
              <a:rPr lang="en-US" altLang="ja-JP" sz="4400" dirty="0"/>
              <a:t>)</a:t>
            </a:r>
            <a:endParaRPr lang="ja-JP" altLang="en-US" sz="4400" dirty="0"/>
          </a:p>
          <a:p>
            <a:pPr marL="0" indent="0">
              <a:buNone/>
            </a:pPr>
            <a:endParaRPr lang="en-US" altLang="ko-KR" sz="4000" dirty="0">
              <a:ea typeface="HY동녘B" panose="02030600000101010101" pitchFamily="18" charset="-127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8BA4ED25-1767-474F-A06B-F753E9E3DF44}"/>
              </a:ext>
            </a:extLst>
          </p:cNvPr>
          <p:cNvSpPr txBox="1">
            <a:spLocks/>
          </p:cNvSpPr>
          <p:nvPr/>
        </p:nvSpPr>
        <p:spPr>
          <a:xfrm>
            <a:off x="2596055" y="5547542"/>
            <a:ext cx="7983053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겨울이 되면 </a:t>
            </a:r>
            <a:r>
              <a:rPr lang="ko-KR" altLang="en-US" sz="2400" dirty="0" err="1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코타츠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 안에서 하루 종일 나오지 않는 사람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.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7134748D-69AB-4CCA-B6E2-8C16DDF55D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28" y="633847"/>
            <a:ext cx="5392182" cy="40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28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55563ECF-9615-4F9C-840E-D189BD0A216C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15" name="그룹 1004">
            <a:extLst>
              <a:ext uri="{FF2B5EF4-FFF2-40B4-BE49-F238E27FC236}">
                <a16:creationId xmlns:a16="http://schemas.microsoft.com/office/drawing/2014/main" id="{CEE49F43-E46D-454B-A316-95A283F23320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6FB5B3B6-BCEC-48B9-A78A-4837213E1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부제목 2">
            <a:extLst>
              <a:ext uri="{FF2B5EF4-FFF2-40B4-BE49-F238E27FC236}">
                <a16:creationId xmlns:a16="http://schemas.microsoft.com/office/drawing/2014/main" id="{91CA2A07-4880-4FC5-B6E2-4041D251F608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목욕</a:t>
            </a:r>
            <a:r>
              <a:rPr lang="ko-KR" altLang="en-US" sz="5400" dirty="0">
                <a:solidFill>
                  <a:srgbClr val="7030A0"/>
                </a:solidFill>
                <a:ea typeface="HY동녘B" panose="02030600000101010101" pitchFamily="18" charset="-127"/>
              </a:rPr>
              <a:t>문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화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179DB60-3673-4A72-9327-E814EBCAC3DE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E778160-919A-45AA-A7C3-45475588C1F0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D547795A-B513-4910-BE2A-BB249E6FB913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모서리가 둥근 직사각형 38">
              <a:extLst>
                <a:ext uri="{FF2B5EF4-FFF2-40B4-BE49-F238E27FC236}">
                  <a16:creationId xmlns:a16="http://schemas.microsoft.com/office/drawing/2014/main" id="{0A99658F-B8CE-47F7-97C6-AB5ECD138B0C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BA1526C-46EA-4B5F-8A4F-805DC0817E2D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E676E56-9702-401C-8D0F-84DEBB96D5AA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4B33EEAD-799C-4B78-8FB4-852A897A0DE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모서리가 둥근 직사각형 38">
              <a:extLst>
                <a:ext uri="{FF2B5EF4-FFF2-40B4-BE49-F238E27FC236}">
                  <a16:creationId xmlns:a16="http://schemas.microsoft.com/office/drawing/2014/main" id="{D4DF4BBE-59FD-4525-9A1E-1BC2FD5F3D21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그룹 1003">
            <a:extLst>
              <a:ext uri="{FF2B5EF4-FFF2-40B4-BE49-F238E27FC236}">
                <a16:creationId xmlns:a16="http://schemas.microsoft.com/office/drawing/2014/main" id="{25E14D9E-0264-4BF3-BE1F-16C7529A0223}"/>
              </a:ext>
            </a:extLst>
          </p:cNvPr>
          <p:cNvGrpSpPr/>
          <p:nvPr/>
        </p:nvGrpSpPr>
        <p:grpSpPr>
          <a:xfrm rot="21262065">
            <a:off x="630160" y="1539231"/>
            <a:ext cx="2312744" cy="2181534"/>
            <a:chOff x="452523" y="3587847"/>
            <a:chExt cx="3713845" cy="2489043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pic>
          <p:nvPicPr>
            <p:cNvPr id="29" name="Object 8">
              <a:extLst>
                <a:ext uri="{FF2B5EF4-FFF2-40B4-BE49-F238E27FC236}">
                  <a16:creationId xmlns:a16="http://schemas.microsoft.com/office/drawing/2014/main" id="{92C51C01-069E-40BA-9A73-440472BB0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-10800000">
              <a:off x="452523" y="3587847"/>
              <a:ext cx="3713845" cy="2489043"/>
            </a:xfrm>
            <a:prstGeom prst="rect">
              <a:avLst/>
            </a:prstGeom>
          </p:spPr>
        </p:pic>
      </p:grpSp>
      <p:grpSp>
        <p:nvGrpSpPr>
          <p:cNvPr id="31" name="그룹 1010">
            <a:extLst>
              <a:ext uri="{FF2B5EF4-FFF2-40B4-BE49-F238E27FC236}">
                <a16:creationId xmlns:a16="http://schemas.microsoft.com/office/drawing/2014/main" id="{32D4FFF8-463C-468E-9158-B9406BCCBFB9}"/>
              </a:ext>
            </a:extLst>
          </p:cNvPr>
          <p:cNvGrpSpPr/>
          <p:nvPr/>
        </p:nvGrpSpPr>
        <p:grpSpPr>
          <a:xfrm>
            <a:off x="3120053" y="1925980"/>
            <a:ext cx="1914606" cy="1690723"/>
            <a:chOff x="4195926" y="3306137"/>
            <a:chExt cx="3753239" cy="2713418"/>
          </a:xfrm>
          <a:effectLst>
            <a:glow rad="127000">
              <a:schemeClr val="accent5">
                <a:lumMod val="40000"/>
                <a:lumOff val="60000"/>
              </a:schemeClr>
            </a:glow>
          </a:effectLst>
        </p:grpSpPr>
        <p:pic>
          <p:nvPicPr>
            <p:cNvPr id="32" name="Object 37">
              <a:extLst>
                <a:ext uri="{FF2B5EF4-FFF2-40B4-BE49-F238E27FC236}">
                  <a16:creationId xmlns:a16="http://schemas.microsoft.com/office/drawing/2014/main" id="{C44D0775-666E-486D-9C80-DC159615C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0800000">
              <a:off x="4195926" y="3306137"/>
              <a:ext cx="3753239" cy="2713418"/>
            </a:xfrm>
            <a:prstGeom prst="rect">
              <a:avLst/>
            </a:prstGeom>
          </p:spPr>
        </p:pic>
      </p:grpSp>
      <p:sp>
        <p:nvSpPr>
          <p:cNvPr id="37" name="부제목 2">
            <a:extLst>
              <a:ext uri="{FF2B5EF4-FFF2-40B4-BE49-F238E27FC236}">
                <a16:creationId xmlns:a16="http://schemas.microsoft.com/office/drawing/2014/main" id="{18982269-8837-4807-86BB-1920E632383C}"/>
              </a:ext>
            </a:extLst>
          </p:cNvPr>
          <p:cNvSpPr txBox="1">
            <a:spLocks/>
          </p:cNvSpPr>
          <p:nvPr/>
        </p:nvSpPr>
        <p:spPr>
          <a:xfrm>
            <a:off x="809396" y="2031689"/>
            <a:ext cx="1954271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풍부한 온천수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ea typeface="HY동녘B" panose="02030600000101010101" pitchFamily="18" charset="-127"/>
            </a:endParaRPr>
          </a:p>
        </p:txBody>
      </p:sp>
      <p:sp>
        <p:nvSpPr>
          <p:cNvPr id="38" name="부제목 2">
            <a:extLst>
              <a:ext uri="{FF2B5EF4-FFF2-40B4-BE49-F238E27FC236}">
                <a16:creationId xmlns:a16="http://schemas.microsoft.com/office/drawing/2014/main" id="{0197898D-237A-41B7-87DB-5318F3AF2BD5}"/>
              </a:ext>
            </a:extLst>
          </p:cNvPr>
          <p:cNvSpPr txBox="1">
            <a:spLocks/>
          </p:cNvSpPr>
          <p:nvPr/>
        </p:nvSpPr>
        <p:spPr>
          <a:xfrm>
            <a:off x="3226321" y="2264424"/>
            <a:ext cx="1914605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취약한 난방 구조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ea typeface="HY동녘B" panose="02030600000101010101" pitchFamily="18" charset="-127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893A32C0-60A2-4703-966F-F6EBA4DC91DA}"/>
              </a:ext>
            </a:extLst>
          </p:cNvPr>
          <p:cNvCxnSpPr/>
          <p:nvPr/>
        </p:nvCxnSpPr>
        <p:spPr>
          <a:xfrm>
            <a:off x="5849567" y="795009"/>
            <a:ext cx="0" cy="52881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짱구는못말려] 초고화질 목욕은 목욕탕이지편/짱구/짱구엄마(봉미선)/짱구아빠(신형식/신형만)/짱아사진/배경화면/바탕화면/잠금화면/프로필사진/캡쳐화면/커버  : 네이버 블로그">
            <a:extLst>
              <a:ext uri="{FF2B5EF4-FFF2-40B4-BE49-F238E27FC236}">
                <a16:creationId xmlns:a16="http://schemas.microsoft.com/office/drawing/2014/main" id="{1FA0421C-73C9-4D79-B60C-0D6F964A8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86667" l="5500" r="97875">
                        <a14:foregroundMark x1="47875" y1="2222" x2="47875" y2="2222"/>
                        <a14:foregroundMark x1="49000" y1="3333" x2="49000" y2="3333"/>
                        <a14:foregroundMark x1="44125" y1="18222" x2="44125" y2="18222"/>
                        <a14:foregroundMark x1="54000" y1="16667" x2="54000" y2="16667"/>
                        <a14:foregroundMark x1="15625" y1="60000" x2="15625" y2="60000"/>
                        <a14:foregroundMark x1="16250" y1="69556" x2="16250" y2="69556"/>
                        <a14:foregroundMark x1="29625" y1="75111" x2="29625" y2="75111"/>
                        <a14:foregroundMark x1="20000" y1="80222" x2="65500" y2="75556"/>
                        <a14:foregroundMark x1="65500" y1="75556" x2="65625" y2="75556"/>
                        <a14:foregroundMark x1="85250" y1="62000" x2="66625" y2="68000"/>
                        <a14:foregroundMark x1="82500" y1="76667" x2="16500" y2="81333"/>
                        <a14:foregroundMark x1="16500" y1="81333" x2="12000" y2="61111"/>
                        <a14:foregroundMark x1="82375" y1="81111" x2="18750" y2="84444"/>
                        <a14:foregroundMark x1="18750" y1="84444" x2="12625" y2="78000"/>
                        <a14:foregroundMark x1="12625" y1="78000" x2="11750" y2="67333"/>
                        <a14:foregroundMark x1="85125" y1="76444" x2="85250" y2="79556"/>
                        <a14:foregroundMark x1="86000" y1="79556" x2="16500" y2="83556"/>
                        <a14:foregroundMark x1="16500" y1="83556" x2="10250" y2="69111"/>
                        <a14:foregroundMark x1="10250" y1="69111" x2="10250" y2="66667"/>
                        <a14:foregroundMark x1="14125" y1="73556" x2="5500" y2="84667"/>
                        <a14:foregroundMark x1="81125" y1="72889" x2="97125" y2="85778"/>
                        <a14:foregroundMark x1="97125" y1="85778" x2="97875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1" t="-810" r="12359" b="16392"/>
          <a:stretch/>
        </p:blipFill>
        <p:spPr bwMode="auto">
          <a:xfrm>
            <a:off x="1050124" y="3674436"/>
            <a:ext cx="3720488" cy="22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부제목 2">
            <a:extLst>
              <a:ext uri="{FF2B5EF4-FFF2-40B4-BE49-F238E27FC236}">
                <a16:creationId xmlns:a16="http://schemas.microsoft.com/office/drawing/2014/main" id="{7A3A3B16-3B89-45AB-9112-3B13B0617B13}"/>
              </a:ext>
            </a:extLst>
          </p:cNvPr>
          <p:cNvSpPr txBox="1">
            <a:spLocks/>
          </p:cNvSpPr>
          <p:nvPr/>
        </p:nvSpPr>
        <p:spPr>
          <a:xfrm>
            <a:off x="1204664" y="4886419"/>
            <a:ext cx="4395315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000" dirty="0">
                <a:ea typeface="HY동녘B" panose="02030600000101010101" pitchFamily="18" charset="-127"/>
              </a:rPr>
              <a:t>목욕문화 발달</a:t>
            </a:r>
            <a:endParaRPr lang="en-US" altLang="ko-KR" sz="4000" dirty="0">
              <a:ea typeface="HY동녘B" panose="02030600000101010101" pitchFamily="18" charset="-127"/>
            </a:endParaRPr>
          </a:p>
        </p:txBody>
      </p:sp>
      <p:sp>
        <p:nvSpPr>
          <p:cNvPr id="43" name="부제목 2">
            <a:extLst>
              <a:ext uri="{FF2B5EF4-FFF2-40B4-BE49-F238E27FC236}">
                <a16:creationId xmlns:a16="http://schemas.microsoft.com/office/drawing/2014/main" id="{5590ACC4-F849-4881-874D-D3513C0137F4}"/>
              </a:ext>
            </a:extLst>
          </p:cNvPr>
          <p:cNvSpPr txBox="1">
            <a:spLocks/>
          </p:cNvSpPr>
          <p:nvPr/>
        </p:nvSpPr>
        <p:spPr>
          <a:xfrm>
            <a:off x="7199493" y="1629986"/>
            <a:ext cx="4395315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한국 </a:t>
            </a:r>
            <a:r>
              <a:rPr lang="en-US" altLang="ko-KR" sz="3200" dirty="0">
                <a:ea typeface="HY동녘B" panose="02030600000101010101" pitchFamily="18" charset="-127"/>
              </a:rPr>
              <a:t>vs </a:t>
            </a:r>
            <a:r>
              <a:rPr lang="ko-KR" altLang="en-US" sz="3200" dirty="0">
                <a:ea typeface="HY동녘B" panose="02030600000101010101" pitchFamily="18" charset="-127"/>
              </a:rPr>
              <a:t>일본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sp>
        <p:nvSpPr>
          <p:cNvPr id="44" name="부제목 2">
            <a:extLst>
              <a:ext uri="{FF2B5EF4-FFF2-40B4-BE49-F238E27FC236}">
                <a16:creationId xmlns:a16="http://schemas.microsoft.com/office/drawing/2014/main" id="{FBB6601E-3645-42B3-A22A-68AB7DE62C8F}"/>
              </a:ext>
            </a:extLst>
          </p:cNvPr>
          <p:cNvSpPr txBox="1">
            <a:spLocks/>
          </p:cNvSpPr>
          <p:nvPr/>
        </p:nvSpPr>
        <p:spPr>
          <a:xfrm>
            <a:off x="6414887" y="2771342"/>
            <a:ext cx="5179921" cy="150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한국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 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때를 벗긴다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일본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“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몸을 따뜻하게 해서 피로를 푼다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”</a:t>
            </a:r>
          </a:p>
        </p:txBody>
      </p:sp>
      <p:sp>
        <p:nvSpPr>
          <p:cNvPr id="45" name="오른쪽 화살표 32">
            <a:extLst>
              <a:ext uri="{FF2B5EF4-FFF2-40B4-BE49-F238E27FC236}">
                <a16:creationId xmlns:a16="http://schemas.microsoft.com/office/drawing/2014/main" id="{C2D2986D-5080-415C-AAF7-88F7CD22230F}"/>
              </a:ext>
            </a:extLst>
          </p:cNvPr>
          <p:cNvSpPr/>
          <p:nvPr/>
        </p:nvSpPr>
        <p:spPr>
          <a:xfrm>
            <a:off x="6558209" y="4448012"/>
            <a:ext cx="576064" cy="504056"/>
          </a:xfrm>
          <a:prstGeom prst="rightArrow">
            <a:avLst/>
          </a:prstGeom>
          <a:solidFill>
            <a:srgbClr val="D9AA9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부제목 2">
            <a:extLst>
              <a:ext uri="{FF2B5EF4-FFF2-40B4-BE49-F238E27FC236}">
                <a16:creationId xmlns:a16="http://schemas.microsoft.com/office/drawing/2014/main" id="{48B53D93-274E-4205-90B2-519EF2FE77F3}"/>
              </a:ext>
            </a:extLst>
          </p:cNvPr>
          <p:cNvSpPr txBox="1">
            <a:spLocks/>
          </p:cNvSpPr>
          <p:nvPr/>
        </p:nvSpPr>
        <p:spPr>
          <a:xfrm>
            <a:off x="7199493" y="4510708"/>
            <a:ext cx="4225445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주로 퇴근시간이나 저녁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84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3" name="부제목 2">
            <a:extLst>
              <a:ext uri="{FF2B5EF4-FFF2-40B4-BE49-F238E27FC236}">
                <a16:creationId xmlns:a16="http://schemas.microsoft.com/office/drawing/2014/main" id="{732CA2E4-9A3B-4D79-A484-EDF72577E4EA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4" name="그룹 1004">
            <a:extLst>
              <a:ext uri="{FF2B5EF4-FFF2-40B4-BE49-F238E27FC236}">
                <a16:creationId xmlns:a16="http://schemas.microsoft.com/office/drawing/2014/main" id="{10A2E200-90B0-4BD4-A96D-BB643F4975DA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6F718D64-CD78-48F6-9435-322FBDC3F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부제목 2">
            <a:extLst>
              <a:ext uri="{FF2B5EF4-FFF2-40B4-BE49-F238E27FC236}">
                <a16:creationId xmlns:a16="http://schemas.microsoft.com/office/drawing/2014/main" id="{DE40362B-9B61-4D0D-B8BC-E6592F7A335F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목욕</a:t>
            </a:r>
            <a:r>
              <a:rPr lang="ko-KR" altLang="en-US" sz="5400" dirty="0">
                <a:solidFill>
                  <a:srgbClr val="7030A0"/>
                </a:solidFill>
                <a:ea typeface="HY동녘B" panose="02030600000101010101" pitchFamily="18" charset="-127"/>
              </a:rPr>
              <a:t>문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화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A800CDF-D89A-4F22-9300-96DE30B4A5AB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551205CE-BF85-4304-BDA1-8DAE33F0638B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80EC167-0B2F-4447-A2F8-DA46ADE6ED8D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모서리가 둥근 직사각형 38">
              <a:extLst>
                <a:ext uri="{FF2B5EF4-FFF2-40B4-BE49-F238E27FC236}">
                  <a16:creationId xmlns:a16="http://schemas.microsoft.com/office/drawing/2014/main" id="{5D6A565C-CBB8-415F-A4A9-E8DDEA6908C1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DE94457-BAE9-4B55-8745-3FA5FB41FC73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94D24A9-6CD7-4E4B-AA15-2F8B309147DD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C967272B-54FC-4F20-834D-4E400767A6F2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모서리가 둥근 직사각형 38">
              <a:extLst>
                <a:ext uri="{FF2B5EF4-FFF2-40B4-BE49-F238E27FC236}">
                  <a16:creationId xmlns:a16="http://schemas.microsoft.com/office/drawing/2014/main" id="{AE40288F-42D1-4B3A-964D-74F8AD5D165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434" name="Picture 2" descr="일본 생활 문화 :: 일본의 목욕(お風呂) 문화 : 네이버 블로그">
            <a:extLst>
              <a:ext uri="{FF2B5EF4-FFF2-40B4-BE49-F238E27FC236}">
                <a16:creationId xmlns:a16="http://schemas.microsoft.com/office/drawing/2014/main" id="{BA0DD91E-861B-49A1-8922-51015DAF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1" y="1197716"/>
            <a:ext cx="7442745" cy="51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부제목 2">
            <a:extLst>
              <a:ext uri="{FF2B5EF4-FFF2-40B4-BE49-F238E27FC236}">
                <a16:creationId xmlns:a16="http://schemas.microsoft.com/office/drawing/2014/main" id="{66B56CAE-89BD-4743-BE90-10BFB98D1448}"/>
              </a:ext>
            </a:extLst>
          </p:cNvPr>
          <p:cNvSpPr txBox="1">
            <a:spLocks/>
          </p:cNvSpPr>
          <p:nvPr/>
        </p:nvSpPr>
        <p:spPr>
          <a:xfrm>
            <a:off x="7881602" y="1245966"/>
            <a:ext cx="3824273" cy="144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ea typeface="HY동녘B" panose="02030600000101010101" pitchFamily="18" charset="-127"/>
              </a:rPr>
              <a:t>한번 받아 놓은 물을 가족 모두가 돌아가며 사용</a:t>
            </a:r>
            <a:r>
              <a:rPr lang="en-US" altLang="ko-KR" dirty="0">
                <a:ea typeface="HY동녘B" panose="02030600000101010101" pitchFamily="18" charset="-127"/>
              </a:rPr>
              <a:t>.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8DCB14C2-8C28-47B5-A917-6CDAF9BE3BF9}"/>
              </a:ext>
            </a:extLst>
          </p:cNvPr>
          <p:cNvCxnSpPr>
            <a:cxnSpLocks/>
          </p:cNvCxnSpPr>
          <p:nvPr/>
        </p:nvCxnSpPr>
        <p:spPr>
          <a:xfrm flipV="1">
            <a:off x="4790661" y="3299333"/>
            <a:ext cx="3349487" cy="172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부제목 2">
            <a:extLst>
              <a:ext uri="{FF2B5EF4-FFF2-40B4-BE49-F238E27FC236}">
                <a16:creationId xmlns:a16="http://schemas.microsoft.com/office/drawing/2014/main" id="{873B5E8A-E95D-4051-9D5C-C9A9C99B9BB5}"/>
              </a:ext>
            </a:extLst>
          </p:cNvPr>
          <p:cNvSpPr txBox="1">
            <a:spLocks/>
          </p:cNvSpPr>
          <p:nvPr/>
        </p:nvSpPr>
        <p:spPr>
          <a:xfrm>
            <a:off x="8103356" y="2934562"/>
            <a:ext cx="3824273" cy="1000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덮개 이용</a:t>
            </a:r>
            <a:r>
              <a:rPr lang="en-US" altLang="ko-KR" sz="3200" dirty="0">
                <a:ea typeface="HY동녘B" panose="02030600000101010101" pitchFamily="18" charset="-127"/>
                <a:sym typeface="Wingdings" panose="05000000000000000000" pitchFamily="2" charset="2"/>
              </a:rPr>
              <a:t></a:t>
            </a:r>
            <a:r>
              <a:rPr lang="ko-KR" altLang="en-US" sz="3200" dirty="0">
                <a:ea typeface="HY동녘B" panose="02030600000101010101" pitchFamily="18" charset="-127"/>
                <a:sym typeface="Wingdings" panose="05000000000000000000" pitchFamily="2" charset="2"/>
              </a:rPr>
              <a:t>온도유지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6510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002">
            <a:extLst>
              <a:ext uri="{FF2B5EF4-FFF2-40B4-BE49-F238E27FC236}">
                <a16:creationId xmlns:a16="http://schemas.microsoft.com/office/drawing/2014/main" id="{DCCFBB14-E2DE-4E21-BC19-1E4362D14355}"/>
              </a:ext>
            </a:extLst>
          </p:cNvPr>
          <p:cNvGrpSpPr/>
          <p:nvPr/>
        </p:nvGrpSpPr>
        <p:grpSpPr>
          <a:xfrm>
            <a:off x="6558053" y="1813108"/>
            <a:ext cx="4609732" cy="1960014"/>
            <a:chOff x="15101" y="3100429"/>
            <a:chExt cx="5132359" cy="5132359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97451C86-8603-4C6F-A837-AA1ACCAB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15101" y="3100429"/>
              <a:ext cx="5132359" cy="5132359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3" name="그룹 1004">
            <a:extLst>
              <a:ext uri="{FF2B5EF4-FFF2-40B4-BE49-F238E27FC236}">
                <a16:creationId xmlns:a16="http://schemas.microsoft.com/office/drawing/2014/main" id="{1B448E09-5196-4C62-A76A-DB39AB874152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E1FBEA0D-DB85-43CF-A0D9-0F7755F8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28FFFFB-2259-4ACE-A863-814A8A171352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9025A4E-95E4-426F-8151-72FD561E5C8D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06C32E5-B837-4042-B0CE-66B7CA9F15A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38">
              <a:extLst>
                <a:ext uri="{FF2B5EF4-FFF2-40B4-BE49-F238E27FC236}">
                  <a16:creationId xmlns:a16="http://schemas.microsoft.com/office/drawing/2014/main" id="{C6D16C8D-56B6-4F31-988C-BECE3AEDA332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68ED8A-D50C-43AD-AA7C-45F15D195A95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9BD12F5-2F24-4416-9238-31FED3FA2BA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1C3C443-FE87-43FB-A476-FCB6AE72BE1A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모서리가 둥근 직사각형 38">
              <a:extLst>
                <a:ext uri="{FF2B5EF4-FFF2-40B4-BE49-F238E27FC236}">
                  <a16:creationId xmlns:a16="http://schemas.microsoft.com/office/drawing/2014/main" id="{A4A87134-E2D2-4854-98FC-890694E3203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부제목 2">
            <a:extLst>
              <a:ext uri="{FF2B5EF4-FFF2-40B4-BE49-F238E27FC236}">
                <a16:creationId xmlns:a16="http://schemas.microsoft.com/office/drawing/2014/main" id="{1B8C5400-4F19-4856-A6CE-E82EC647851E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목욕</a:t>
            </a:r>
            <a:r>
              <a:rPr lang="ko-KR" altLang="en-US" sz="5400" dirty="0">
                <a:solidFill>
                  <a:srgbClr val="7030A0"/>
                </a:solidFill>
                <a:ea typeface="HY동녘B" panose="02030600000101010101" pitchFamily="18" charset="-127"/>
              </a:rPr>
              <a:t>문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화</a:t>
            </a:r>
          </a:p>
        </p:txBody>
      </p:sp>
      <p:pic>
        <p:nvPicPr>
          <p:cNvPr id="26628" name="Picture 4" descr="집이 폭발해도 변하지 않는 &amp;quot;짱구는 못말려 속&amp;quot; - [일본 주택 인테리어] : 네이버 블로그">
            <a:extLst>
              <a:ext uri="{FF2B5EF4-FFF2-40B4-BE49-F238E27FC236}">
                <a16:creationId xmlns:a16="http://schemas.microsoft.com/office/drawing/2014/main" id="{9D9CB99F-B809-48C4-B663-23BA906B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48" y="1316351"/>
            <a:ext cx="6787117" cy="45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부제목 2">
            <a:extLst>
              <a:ext uri="{FF2B5EF4-FFF2-40B4-BE49-F238E27FC236}">
                <a16:creationId xmlns:a16="http://schemas.microsoft.com/office/drawing/2014/main" id="{01418A1B-E55B-48D4-BD2D-A2D339769F39}"/>
              </a:ext>
            </a:extLst>
          </p:cNvPr>
          <p:cNvSpPr txBox="1">
            <a:spLocks/>
          </p:cNvSpPr>
          <p:nvPr/>
        </p:nvSpPr>
        <p:spPr>
          <a:xfrm>
            <a:off x="3373728" y="1891201"/>
            <a:ext cx="1760579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ea typeface="HY동녘B" panose="02030600000101010101" pitchFamily="18" charset="-127"/>
              </a:rPr>
              <a:t>욕실</a:t>
            </a: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3589012F-BDA1-4B24-B00E-577C12C36B99}"/>
              </a:ext>
            </a:extLst>
          </p:cNvPr>
          <p:cNvSpPr txBox="1">
            <a:spLocks/>
          </p:cNvSpPr>
          <p:nvPr/>
        </p:nvSpPr>
        <p:spPr>
          <a:xfrm>
            <a:off x="6096000" y="703975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ea typeface="HY동녘B" panose="02030600000101010101" pitchFamily="18" charset="-127"/>
              </a:rPr>
              <a:t>화장실</a:t>
            </a: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8FAF75F8-8587-4891-A88D-A33E7B45D1A3}"/>
              </a:ext>
            </a:extLst>
          </p:cNvPr>
          <p:cNvSpPr txBox="1">
            <a:spLocks/>
          </p:cNvSpPr>
          <p:nvPr/>
        </p:nvSpPr>
        <p:spPr>
          <a:xfrm>
            <a:off x="7092150" y="2189384"/>
            <a:ext cx="3824273" cy="2224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ea typeface="HY동녘B" panose="02030600000101010101" pitchFamily="18" charset="-127"/>
              </a:rPr>
              <a:t>일본의 전통가정은 보통 욕실과 화장실이 </a:t>
            </a:r>
            <a:r>
              <a:rPr lang="ko-KR" altLang="en-US" dirty="0" err="1">
                <a:ea typeface="HY동녘B" panose="02030600000101010101" pitchFamily="18" charset="-127"/>
              </a:rPr>
              <a:t>분리되어있다</a:t>
            </a:r>
            <a:r>
              <a:rPr lang="en-US" altLang="ko-KR" dirty="0">
                <a:ea typeface="HY동녘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35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2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2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5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CFEE2DF-AAFA-4ADD-B01C-4495ADB56CF7}"/>
              </a:ext>
            </a:extLst>
          </p:cNvPr>
          <p:cNvSpPr/>
          <p:nvPr/>
        </p:nvSpPr>
        <p:spPr>
          <a:xfrm>
            <a:off x="849701" y="730470"/>
            <a:ext cx="10492597" cy="557573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온라인 미디어 2" title="50년 된 일본 집 목욕탕 들어가보기 (한일간 목욕문화 비교)">
            <a:hlinkClick r:id="" action="ppaction://media"/>
            <a:extLst>
              <a:ext uri="{FF2B5EF4-FFF2-40B4-BE49-F238E27FC236}">
                <a16:creationId xmlns:a16="http://schemas.microsoft.com/office/drawing/2014/main" id="{07759FE8-B0B7-424C-B10A-3978DBE5DE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7911" y="796118"/>
            <a:ext cx="9636175" cy="54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2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E448398-9975-4971-A7CD-EDF529FAB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8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6C59BBA-5856-4310-AD3C-D79F87095596}"/>
              </a:ext>
            </a:extLst>
          </p:cNvPr>
          <p:cNvSpPr/>
          <p:nvPr/>
        </p:nvSpPr>
        <p:spPr>
          <a:xfrm>
            <a:off x="265471" y="117987"/>
            <a:ext cx="11602064" cy="6577781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7EBD360-4DF8-4F78-8C15-7CCFA3898A10}"/>
              </a:ext>
            </a:extLst>
          </p:cNvPr>
          <p:cNvSpPr/>
          <p:nvPr/>
        </p:nvSpPr>
        <p:spPr>
          <a:xfrm>
            <a:off x="3526561" y="1671145"/>
            <a:ext cx="5135830" cy="2953407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63926D03-B77F-4916-992C-47C383F888DF}"/>
              </a:ext>
            </a:extLst>
          </p:cNvPr>
          <p:cNvSpPr txBox="1">
            <a:spLocks/>
          </p:cNvSpPr>
          <p:nvPr/>
        </p:nvSpPr>
        <p:spPr>
          <a:xfrm>
            <a:off x="3981896" y="2778157"/>
            <a:ext cx="4225159" cy="156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4800" dirty="0">
                <a:solidFill>
                  <a:schemeClr val="bg1"/>
                </a:solidFill>
                <a:ea typeface="HY동녘B" panose="02030600000101010101" pitchFamily="18" charset="-127"/>
              </a:rPr>
              <a:t>음식 문화</a:t>
            </a:r>
          </a:p>
        </p:txBody>
      </p:sp>
    </p:spTree>
    <p:extLst>
      <p:ext uri="{BB962C8B-B14F-4D97-AF65-F5344CB8AC3E}">
        <p14:creationId xmlns:p14="http://schemas.microsoft.com/office/powerpoint/2010/main" val="64846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5" name="부제목 2">
            <a:extLst>
              <a:ext uri="{FF2B5EF4-FFF2-40B4-BE49-F238E27FC236}">
                <a16:creationId xmlns:a16="http://schemas.microsoft.com/office/drawing/2014/main" id="{09412F68-4502-4C4D-A14B-0DE6E89A45FC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grpSp>
        <p:nvGrpSpPr>
          <p:cNvPr id="6" name="그룹 1004">
            <a:extLst>
              <a:ext uri="{FF2B5EF4-FFF2-40B4-BE49-F238E27FC236}">
                <a16:creationId xmlns:a16="http://schemas.microsoft.com/office/drawing/2014/main" id="{8E044430-2959-46E1-B270-BBCA834524C3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91C5AB8F-E219-421B-BD77-CDFEA631A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부제목 2">
            <a:extLst>
              <a:ext uri="{FF2B5EF4-FFF2-40B4-BE49-F238E27FC236}">
                <a16:creationId xmlns:a16="http://schemas.microsoft.com/office/drawing/2014/main" id="{07303FD1-34F9-4ECB-8CEC-E9E472834BD0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2871376" cy="901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HY동녘B" panose="02030600000101010101" pitchFamily="18" charset="-127"/>
              </a:rPr>
              <a:t>스</a:t>
            </a:r>
            <a:r>
              <a:rPr lang="ko-KR" altLang="en-US" sz="5400" dirty="0" err="1">
                <a:solidFill>
                  <a:schemeClr val="accent1"/>
                </a:solidFill>
                <a:ea typeface="HY동녘B" panose="02030600000101010101" pitchFamily="18" charset="-127"/>
              </a:rPr>
              <a:t>키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야</a:t>
            </a:r>
            <a:r>
              <a:rPr lang="ko-KR" altLang="en-US" sz="5400" dirty="0" err="1">
                <a:solidFill>
                  <a:schemeClr val="accent6"/>
                </a:solidFill>
                <a:ea typeface="HY동녘B" panose="02030600000101010101" pitchFamily="18" charset="-127"/>
              </a:rPr>
              <a:t>키</a:t>
            </a:r>
            <a:endParaRPr lang="ko-KR" altLang="en-US" sz="5400" dirty="0">
              <a:solidFill>
                <a:schemeClr val="accent6"/>
              </a:solidFill>
              <a:ea typeface="HY동녘B" panose="02030600000101010101" pitchFamily="18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23F8B0D-A1ED-454B-9A78-6C3E53A79EF6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1CD6C3C-F420-4CDE-B3F8-37CC0DB1A878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E85AC7A-E7F7-4E96-87E3-26FF34FA54FD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모서리가 둥근 직사각형 38">
              <a:extLst>
                <a:ext uri="{FF2B5EF4-FFF2-40B4-BE49-F238E27FC236}">
                  <a16:creationId xmlns:a16="http://schemas.microsoft.com/office/drawing/2014/main" id="{9C819C6C-742E-4BFA-BEBD-D928F301C040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40C9DB0-4F2A-4A34-BC35-815995A00F68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9088879-E75D-444A-B597-F048D738062E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3C9F8B3D-CA64-4447-9919-5821BDABD837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모서리가 둥근 직사각형 38">
              <a:extLst>
                <a:ext uri="{FF2B5EF4-FFF2-40B4-BE49-F238E27FC236}">
                  <a16:creationId xmlns:a16="http://schemas.microsoft.com/office/drawing/2014/main" id="{C4DD6655-ECFD-43BA-8777-F124F840CE7F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386" name="Picture 2" descr="다이어트 할 때 보면 큰일나는 애니메이션">
            <a:extLst>
              <a:ext uri="{FF2B5EF4-FFF2-40B4-BE49-F238E27FC236}">
                <a16:creationId xmlns:a16="http://schemas.microsoft.com/office/drawing/2014/main" id="{DA5CFE11-0EF8-40BA-B911-51C58269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2" y="3179974"/>
            <a:ext cx="4725375" cy="25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스키야키 만드는 법과 맛있게 먹는 방법, 그리고 도쿄 지역의 추천 점포까지 Discover Oishii Japan -SAVOR  JAPAN -Japanese Restaurant Guide-">
            <a:extLst>
              <a:ext uri="{FF2B5EF4-FFF2-40B4-BE49-F238E27FC236}">
                <a16:creationId xmlns:a16="http://schemas.microsoft.com/office/drawing/2014/main" id="{0A09955D-FEFC-4330-AFFC-C8EC73E2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41" y="541519"/>
            <a:ext cx="4669049" cy="31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047C972-3B10-425A-A3A3-88AC6A42ED17}"/>
              </a:ext>
            </a:extLst>
          </p:cNvPr>
          <p:cNvCxnSpPr>
            <a:cxnSpLocks/>
          </p:cNvCxnSpPr>
          <p:nvPr/>
        </p:nvCxnSpPr>
        <p:spPr>
          <a:xfrm>
            <a:off x="3699641" y="497434"/>
            <a:ext cx="0" cy="31519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7D29894B-FD9C-4FD4-81C2-33EAB82D4005}"/>
              </a:ext>
            </a:extLst>
          </p:cNvPr>
          <p:cNvCxnSpPr>
            <a:cxnSpLocks/>
          </p:cNvCxnSpPr>
          <p:nvPr/>
        </p:nvCxnSpPr>
        <p:spPr>
          <a:xfrm>
            <a:off x="3699641" y="3649355"/>
            <a:ext cx="46829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부제목 2">
            <a:extLst>
              <a:ext uri="{FF2B5EF4-FFF2-40B4-BE49-F238E27FC236}">
                <a16:creationId xmlns:a16="http://schemas.microsoft.com/office/drawing/2014/main" id="{F69ACF8C-0FA8-4174-B1EB-50F8B499FD89}"/>
              </a:ext>
            </a:extLst>
          </p:cNvPr>
          <p:cNvSpPr txBox="1">
            <a:spLocks/>
          </p:cNvSpPr>
          <p:nvPr/>
        </p:nvSpPr>
        <p:spPr>
          <a:xfrm>
            <a:off x="8558182" y="628954"/>
            <a:ext cx="656977" cy="1506454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400" dirty="0">
                <a:ea typeface="HY동녘B" panose="02030600000101010101" pitchFamily="18" charset="-127"/>
              </a:rPr>
              <a:t>스키</a:t>
            </a:r>
            <a:endParaRPr lang="en-US" altLang="ko-KR" sz="4400" dirty="0">
              <a:ea typeface="HY동녘B" panose="02030600000101010101" pitchFamily="18" charset="-127"/>
            </a:endParaRP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8F727D49-BB87-4F05-A178-918A9FA87A16}"/>
              </a:ext>
            </a:extLst>
          </p:cNvPr>
          <p:cNvSpPr txBox="1">
            <a:spLocks/>
          </p:cNvSpPr>
          <p:nvPr/>
        </p:nvSpPr>
        <p:spPr>
          <a:xfrm>
            <a:off x="8558182" y="2011135"/>
            <a:ext cx="656977" cy="1506454"/>
          </a:xfrm>
          <a:prstGeom prst="rect">
            <a:avLst/>
          </a:prstGeom>
        </p:spPr>
        <p:txBody>
          <a:bodyPr vert="eaVert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400" dirty="0" err="1">
                <a:ea typeface="HY동녘B" panose="02030600000101010101" pitchFamily="18" charset="-127"/>
              </a:rPr>
              <a:t>야키</a:t>
            </a:r>
            <a:endParaRPr lang="en-US" altLang="ko-KR" sz="4400" dirty="0">
              <a:ea typeface="HY동녘B" panose="02030600000101010101" pitchFamily="18" charset="-127"/>
            </a:endParaRP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40FA59AF-5A65-40B6-AB11-3512498A83F2}"/>
              </a:ext>
            </a:extLst>
          </p:cNvPr>
          <p:cNvSpPr txBox="1">
            <a:spLocks/>
          </p:cNvSpPr>
          <p:nvPr/>
        </p:nvSpPr>
        <p:spPr>
          <a:xfrm>
            <a:off x="9215159" y="865395"/>
            <a:ext cx="2223417" cy="450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밭 갈 </a:t>
            </a:r>
            <a:r>
              <a:rPr lang="ko-KR" altLang="en-US" sz="2400" dirty="0" err="1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때쓰는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 농기구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ea typeface="HY동녘B" panose="02030600000101010101" pitchFamily="18" charset="-127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0107D0DB-EEE7-4481-A667-1CA3F5CCF4C0}"/>
              </a:ext>
            </a:extLst>
          </p:cNvPr>
          <p:cNvSpPr txBox="1">
            <a:spLocks/>
          </p:cNvSpPr>
          <p:nvPr/>
        </p:nvSpPr>
        <p:spPr>
          <a:xfrm>
            <a:off x="9197829" y="2135262"/>
            <a:ext cx="2223417" cy="450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고기</a:t>
            </a:r>
            <a:endParaRPr lang="en-US" altLang="ko-KR" sz="2400" dirty="0">
              <a:solidFill>
                <a:schemeClr val="bg2">
                  <a:lumMod val="50000"/>
                </a:schemeClr>
              </a:solidFill>
              <a:ea typeface="HY동녘B" panose="02030600000101010101" pitchFamily="18" charset="-127"/>
            </a:endParaRPr>
          </a:p>
        </p:txBody>
      </p:sp>
      <p:sp>
        <p:nvSpPr>
          <p:cNvPr id="28" name="부제목 2">
            <a:extLst>
              <a:ext uri="{FF2B5EF4-FFF2-40B4-BE49-F238E27FC236}">
                <a16:creationId xmlns:a16="http://schemas.microsoft.com/office/drawing/2014/main" id="{D458CB58-3E8A-4D14-B605-1B9AC860AC49}"/>
              </a:ext>
            </a:extLst>
          </p:cNvPr>
          <p:cNvSpPr txBox="1">
            <a:spLocks/>
          </p:cNvSpPr>
          <p:nvPr/>
        </p:nvSpPr>
        <p:spPr>
          <a:xfrm>
            <a:off x="7372101" y="1076531"/>
            <a:ext cx="1232237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>
                <a:solidFill>
                  <a:schemeClr val="bg1"/>
                </a:solidFill>
                <a:ea typeface="HY동녘B" panose="02030600000101010101" pitchFamily="18" charset="-127"/>
              </a:rPr>
              <a:t>고기</a:t>
            </a:r>
            <a:endParaRPr lang="en-US" altLang="ko-KR" sz="32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sp>
        <p:nvSpPr>
          <p:cNvPr id="29" name="부제목 2">
            <a:extLst>
              <a:ext uri="{FF2B5EF4-FFF2-40B4-BE49-F238E27FC236}">
                <a16:creationId xmlns:a16="http://schemas.microsoft.com/office/drawing/2014/main" id="{D06E934B-32D9-4E39-AAA4-9F4A68167BC5}"/>
              </a:ext>
            </a:extLst>
          </p:cNvPr>
          <p:cNvSpPr txBox="1">
            <a:spLocks/>
          </p:cNvSpPr>
          <p:nvPr/>
        </p:nvSpPr>
        <p:spPr>
          <a:xfrm>
            <a:off x="6562734" y="2375203"/>
            <a:ext cx="1232237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solidFill>
                  <a:schemeClr val="bg1"/>
                </a:solidFill>
                <a:ea typeface="HY동녘B" panose="02030600000101010101" pitchFamily="18" charset="-127"/>
              </a:rPr>
              <a:t>두부</a:t>
            </a:r>
            <a:endParaRPr lang="en-US" altLang="ko-KR" sz="32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sp>
        <p:nvSpPr>
          <p:cNvPr id="30" name="부제목 2">
            <a:extLst>
              <a:ext uri="{FF2B5EF4-FFF2-40B4-BE49-F238E27FC236}">
                <a16:creationId xmlns:a16="http://schemas.microsoft.com/office/drawing/2014/main" id="{D5433540-145C-4603-A335-777BA1E57E1A}"/>
              </a:ext>
            </a:extLst>
          </p:cNvPr>
          <p:cNvSpPr txBox="1">
            <a:spLocks/>
          </p:cNvSpPr>
          <p:nvPr/>
        </p:nvSpPr>
        <p:spPr>
          <a:xfrm>
            <a:off x="5766223" y="1316352"/>
            <a:ext cx="1232237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solidFill>
                  <a:schemeClr val="bg1"/>
                </a:solidFill>
                <a:ea typeface="HY동녘B" panose="02030600000101010101" pitchFamily="18" charset="-127"/>
              </a:rPr>
              <a:t>배추</a:t>
            </a:r>
            <a:endParaRPr lang="en-US" altLang="ko-KR" sz="32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sp>
        <p:nvSpPr>
          <p:cNvPr id="31" name="부제목 2">
            <a:extLst>
              <a:ext uri="{FF2B5EF4-FFF2-40B4-BE49-F238E27FC236}">
                <a16:creationId xmlns:a16="http://schemas.microsoft.com/office/drawing/2014/main" id="{54C5FF38-9CB4-48DA-A61D-FF259997F655}"/>
              </a:ext>
            </a:extLst>
          </p:cNvPr>
          <p:cNvSpPr txBox="1">
            <a:spLocks/>
          </p:cNvSpPr>
          <p:nvPr/>
        </p:nvSpPr>
        <p:spPr>
          <a:xfrm>
            <a:off x="4863763" y="2434262"/>
            <a:ext cx="1232237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>
                <a:solidFill>
                  <a:schemeClr val="bg1"/>
                </a:solidFill>
                <a:ea typeface="HY동녘B" panose="02030600000101010101" pitchFamily="18" charset="-127"/>
              </a:rPr>
              <a:t>버섯</a:t>
            </a:r>
            <a:endParaRPr lang="en-US" altLang="ko-KR" sz="32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sp>
        <p:nvSpPr>
          <p:cNvPr id="32" name="부제목 2">
            <a:extLst>
              <a:ext uri="{FF2B5EF4-FFF2-40B4-BE49-F238E27FC236}">
                <a16:creationId xmlns:a16="http://schemas.microsoft.com/office/drawing/2014/main" id="{BC7BDD43-7DED-4801-B6F4-EE2E5385EB14}"/>
              </a:ext>
            </a:extLst>
          </p:cNvPr>
          <p:cNvSpPr txBox="1">
            <a:spLocks/>
          </p:cNvSpPr>
          <p:nvPr/>
        </p:nvSpPr>
        <p:spPr>
          <a:xfrm>
            <a:off x="4395260" y="1567467"/>
            <a:ext cx="1412158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>
                <a:solidFill>
                  <a:schemeClr val="bg1"/>
                </a:solidFill>
                <a:ea typeface="HY동녘B" panose="02030600000101010101" pitchFamily="18" charset="-127"/>
              </a:rPr>
              <a:t>실곤약</a:t>
            </a:r>
            <a:endParaRPr lang="en-US" altLang="ko-KR" sz="3200" dirty="0">
              <a:solidFill>
                <a:schemeClr val="bg1"/>
              </a:solidFill>
              <a:ea typeface="HY동녘B" panose="02030600000101010101" pitchFamily="18" charset="-127"/>
            </a:endParaRPr>
          </a:p>
        </p:txBody>
      </p:sp>
      <p:pic>
        <p:nvPicPr>
          <p:cNvPr id="33" name="그래픽 32" descr="시계 반대 방향으로 굽은 사선 화살표 단색으로 채워진">
            <a:extLst>
              <a:ext uri="{FF2B5EF4-FFF2-40B4-BE49-F238E27FC236}">
                <a16:creationId xmlns:a16="http://schemas.microsoft.com/office/drawing/2014/main" id="{EEF8C39D-EEEC-4FAC-A6B8-76B739B0E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9679542" y="1467282"/>
            <a:ext cx="1813160" cy="3121575"/>
          </a:xfrm>
          <a:prstGeom prst="rect">
            <a:avLst/>
          </a:prstGeom>
          <a:effectLst>
            <a:outerShdw blurRad="50800" dist="177800" dir="2160000" sx="94000" sy="94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16390" name="Picture 6" descr="일본호미 일제호미 - 옥션">
            <a:extLst>
              <a:ext uri="{FF2B5EF4-FFF2-40B4-BE49-F238E27FC236}">
                <a16:creationId xmlns:a16="http://schemas.microsoft.com/office/drawing/2014/main" id="{2F47AD32-EDFE-4787-B9C4-AF9E16B4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86" y="4413121"/>
            <a:ext cx="2422188" cy="24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래픽 21" descr="어류 단색으로 채워진">
            <a:extLst>
              <a:ext uri="{FF2B5EF4-FFF2-40B4-BE49-F238E27FC236}">
                <a16:creationId xmlns:a16="http://schemas.microsoft.com/office/drawing/2014/main" id="{E2879652-3187-40F2-A8BD-7EB79C032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7138" y="4740804"/>
            <a:ext cx="914400" cy="914400"/>
          </a:xfrm>
          <a:prstGeom prst="rect">
            <a:avLst/>
          </a:prstGeom>
        </p:spPr>
      </p:pic>
      <p:pic>
        <p:nvPicPr>
          <p:cNvPr id="16385" name="그래픽 16384" descr="불꽃 단색으로 채워진">
            <a:extLst>
              <a:ext uri="{FF2B5EF4-FFF2-40B4-BE49-F238E27FC236}">
                <a16:creationId xmlns:a16="http://schemas.microsoft.com/office/drawing/2014/main" id="{81132001-7983-414F-8A4D-0548CC09A7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46159" y="5344491"/>
            <a:ext cx="1116459" cy="1116459"/>
          </a:xfrm>
          <a:prstGeom prst="rect">
            <a:avLst/>
          </a:prstGeom>
        </p:spPr>
      </p:pic>
      <p:sp>
        <p:nvSpPr>
          <p:cNvPr id="34" name="부제목 2">
            <a:extLst>
              <a:ext uri="{FF2B5EF4-FFF2-40B4-BE49-F238E27FC236}">
                <a16:creationId xmlns:a16="http://schemas.microsoft.com/office/drawing/2014/main" id="{6C369D58-5C7D-4B11-8714-A61EF8C3F72B}"/>
              </a:ext>
            </a:extLst>
          </p:cNvPr>
          <p:cNvSpPr txBox="1">
            <a:spLocks/>
          </p:cNvSpPr>
          <p:nvPr/>
        </p:nvSpPr>
        <p:spPr>
          <a:xfrm>
            <a:off x="5521614" y="3742285"/>
            <a:ext cx="4682919" cy="1605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에도시대에 농부들이 밭을 갈고 일을 하다가 배고프면 금속부분에 두부나 생선을 </a:t>
            </a:r>
            <a:r>
              <a:rPr lang="ko-KR" altLang="en-US" sz="2400" dirty="0" err="1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구워먹는데서</a:t>
            </a: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 시작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410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0142C0-6EF6-41C6-9558-F9550928E0CE}"/>
              </a:ext>
            </a:extLst>
          </p:cNvPr>
          <p:cNvSpPr txBox="1"/>
          <p:nvPr/>
        </p:nvSpPr>
        <p:spPr>
          <a:xfrm>
            <a:off x="4446997" y="487845"/>
            <a:ext cx="329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HY동녘B" panose="02030600000101010101" pitchFamily="18" charset="-127"/>
                <a:ea typeface="HY동녘B" panose="02030600000101010101" pitchFamily="18" charset="-127"/>
              </a:rPr>
              <a:t>목차</a:t>
            </a:r>
          </a:p>
        </p:txBody>
      </p:sp>
      <p:grpSp>
        <p:nvGrpSpPr>
          <p:cNvPr id="11" name="그룹 1008">
            <a:extLst>
              <a:ext uri="{FF2B5EF4-FFF2-40B4-BE49-F238E27FC236}">
                <a16:creationId xmlns:a16="http://schemas.microsoft.com/office/drawing/2014/main" id="{E86877C4-210C-4172-9E87-94EF8C211554}"/>
              </a:ext>
            </a:extLst>
          </p:cNvPr>
          <p:cNvGrpSpPr/>
          <p:nvPr/>
        </p:nvGrpSpPr>
        <p:grpSpPr>
          <a:xfrm>
            <a:off x="793234" y="1134918"/>
            <a:ext cx="1043714" cy="1041692"/>
            <a:chOff x="7818743" y="5720476"/>
            <a:chExt cx="3696257" cy="3605594"/>
          </a:xfrm>
        </p:grpSpPr>
        <p:pic>
          <p:nvPicPr>
            <p:cNvPr id="16" name="Object 23">
              <a:extLst>
                <a:ext uri="{FF2B5EF4-FFF2-40B4-BE49-F238E27FC236}">
                  <a16:creationId xmlns:a16="http://schemas.microsoft.com/office/drawing/2014/main" id="{2007AC7E-637A-471F-AC8F-97912EA8A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743" y="5720476"/>
              <a:ext cx="3696257" cy="360559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530DFC-4B56-4A4F-B28F-EEA7E030B591}"/>
              </a:ext>
            </a:extLst>
          </p:cNvPr>
          <p:cNvSpPr txBox="1"/>
          <p:nvPr/>
        </p:nvSpPr>
        <p:spPr>
          <a:xfrm>
            <a:off x="1315091" y="1350799"/>
            <a:ext cx="5455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1. 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짱구는 </a:t>
            </a:r>
            <a:r>
              <a:rPr lang="ko-KR" altLang="en-US" sz="24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못말려</a:t>
            </a:r>
            <a:endParaRPr lang="en-US" altLang="ko-KR" sz="2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        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-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주제 선정 이유</a:t>
            </a:r>
            <a:endParaRPr lang="en-US" altLang="ko-KR" sz="2400" dirty="0">
              <a:solidFill>
                <a:schemeClr val="accent6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애니메이션 속 시대별 변천사</a:t>
            </a:r>
          </a:p>
        </p:txBody>
      </p:sp>
      <p:grpSp>
        <p:nvGrpSpPr>
          <p:cNvPr id="17" name="그룹 1008">
            <a:extLst>
              <a:ext uri="{FF2B5EF4-FFF2-40B4-BE49-F238E27FC236}">
                <a16:creationId xmlns:a16="http://schemas.microsoft.com/office/drawing/2014/main" id="{182D73F7-91ED-4D3E-A807-C407846ADB0B}"/>
              </a:ext>
            </a:extLst>
          </p:cNvPr>
          <p:cNvGrpSpPr/>
          <p:nvPr/>
        </p:nvGrpSpPr>
        <p:grpSpPr>
          <a:xfrm>
            <a:off x="3521023" y="2666414"/>
            <a:ext cx="1043714" cy="1041692"/>
            <a:chOff x="7818743" y="5720476"/>
            <a:chExt cx="3696257" cy="3605594"/>
          </a:xfrm>
        </p:grpSpPr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C99CC28E-7DE7-4CB5-8CE2-1DBF19634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743" y="5720476"/>
              <a:ext cx="3696257" cy="3605594"/>
            </a:xfrm>
            <a:prstGeom prst="rect">
              <a:avLst/>
            </a:prstGeom>
          </p:spPr>
        </p:pic>
      </p:grpSp>
      <p:grpSp>
        <p:nvGrpSpPr>
          <p:cNvPr id="19" name="그룹 1008">
            <a:extLst>
              <a:ext uri="{FF2B5EF4-FFF2-40B4-BE49-F238E27FC236}">
                <a16:creationId xmlns:a16="http://schemas.microsoft.com/office/drawing/2014/main" id="{A3BE0FE0-E024-47C3-ABF6-FA6E3CEA2595}"/>
              </a:ext>
            </a:extLst>
          </p:cNvPr>
          <p:cNvGrpSpPr/>
          <p:nvPr/>
        </p:nvGrpSpPr>
        <p:grpSpPr>
          <a:xfrm>
            <a:off x="7223145" y="4200891"/>
            <a:ext cx="1043714" cy="1041692"/>
            <a:chOff x="7818743" y="5720476"/>
            <a:chExt cx="3696257" cy="3605594"/>
          </a:xfrm>
        </p:grpSpPr>
        <p:pic>
          <p:nvPicPr>
            <p:cNvPr id="20" name="Object 23">
              <a:extLst>
                <a:ext uri="{FF2B5EF4-FFF2-40B4-BE49-F238E27FC236}">
                  <a16:creationId xmlns:a16="http://schemas.microsoft.com/office/drawing/2014/main" id="{8582541A-EDDE-4B76-A3BC-53F685FC4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743" y="5720476"/>
              <a:ext cx="3696257" cy="360559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0C436D-43C5-4E20-AA4F-905AA1C18592}"/>
              </a:ext>
            </a:extLst>
          </p:cNvPr>
          <p:cNvSpPr txBox="1"/>
          <p:nvPr/>
        </p:nvSpPr>
        <p:spPr>
          <a:xfrm>
            <a:off x="4056578" y="2950657"/>
            <a:ext cx="5455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2. 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애니메이션 속 주거문화</a:t>
            </a:r>
            <a:endParaRPr lang="en-US" altLang="ko-KR" sz="2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        </a:t>
            </a:r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-</a:t>
            </a:r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건축</a:t>
            </a:r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단독주택</a:t>
            </a:r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공용주택</a:t>
            </a:r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</a:p>
          <a:p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 err="1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도코노마</a:t>
            </a:r>
            <a:endParaRPr lang="en-US" altLang="ko-KR" sz="2400" dirty="0">
              <a:solidFill>
                <a:schemeClr val="accent5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 err="1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오시이레</a:t>
            </a:r>
            <a:endParaRPr lang="en-US" altLang="ko-KR" sz="2400" dirty="0">
              <a:solidFill>
                <a:schemeClr val="accent5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 err="1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코타츠</a:t>
            </a:r>
            <a:endParaRPr lang="en-US" altLang="ko-KR" sz="2400" dirty="0">
              <a:solidFill>
                <a:schemeClr val="accent5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목욕문화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A83C46-A1E4-482C-8827-1EEE728D0E00}"/>
              </a:ext>
            </a:extLst>
          </p:cNvPr>
          <p:cNvSpPr txBox="1"/>
          <p:nvPr/>
        </p:nvSpPr>
        <p:spPr>
          <a:xfrm>
            <a:off x="7837468" y="4431163"/>
            <a:ext cx="4029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3. 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애니메이션 속 음식문화</a:t>
            </a:r>
            <a:endParaRPr lang="en-US" altLang="ko-KR" sz="2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        </a:t>
            </a:r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-</a:t>
            </a:r>
            <a:r>
              <a:rPr lang="ko-KR" altLang="en-US" sz="2400" dirty="0" err="1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스키야키</a:t>
            </a:r>
            <a:endParaRPr lang="en-US" altLang="ko-KR" sz="2400" dirty="0">
              <a:solidFill>
                <a:schemeClr val="accent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 err="1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낫또</a:t>
            </a:r>
            <a:endParaRPr lang="en-US" altLang="ko-KR" sz="2400" dirty="0">
              <a:solidFill>
                <a:schemeClr val="accent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미소 된장국</a:t>
            </a:r>
            <a:endParaRPr lang="en-US" altLang="ko-KR" sz="2400" dirty="0">
              <a:solidFill>
                <a:schemeClr val="accent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        -</a:t>
            </a:r>
            <a:r>
              <a:rPr lang="ko-KR" altLang="en-US" sz="2400" dirty="0">
                <a:solidFill>
                  <a:schemeClr val="accent2">
                    <a:lumMod val="7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식사문화예절</a:t>
            </a:r>
            <a:endParaRPr lang="en-US" altLang="ko-KR" sz="2400" dirty="0">
              <a:solidFill>
                <a:schemeClr val="accent2">
                  <a:lumMod val="7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79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1008">
            <a:extLst>
              <a:ext uri="{FF2B5EF4-FFF2-40B4-BE49-F238E27FC236}">
                <a16:creationId xmlns:a16="http://schemas.microsoft.com/office/drawing/2014/main" id="{B2DC318C-11EE-4C96-ABB3-5C0CB903DF4E}"/>
              </a:ext>
            </a:extLst>
          </p:cNvPr>
          <p:cNvGrpSpPr/>
          <p:nvPr/>
        </p:nvGrpSpPr>
        <p:grpSpPr>
          <a:xfrm>
            <a:off x="3100876" y="3942212"/>
            <a:ext cx="1045896" cy="847618"/>
            <a:chOff x="7311599" y="5144894"/>
            <a:chExt cx="3696257" cy="3605594"/>
          </a:xfrm>
        </p:grpSpPr>
        <p:pic>
          <p:nvPicPr>
            <p:cNvPr id="26" name="Object 23">
              <a:extLst>
                <a:ext uri="{FF2B5EF4-FFF2-40B4-BE49-F238E27FC236}">
                  <a16:creationId xmlns:a16="http://schemas.microsoft.com/office/drawing/2014/main" id="{1A3D3C5C-448E-4C7F-835A-6C892CBDD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grpSp>
        <p:nvGrpSpPr>
          <p:cNvPr id="23" name="그룹 1008">
            <a:extLst>
              <a:ext uri="{FF2B5EF4-FFF2-40B4-BE49-F238E27FC236}">
                <a16:creationId xmlns:a16="http://schemas.microsoft.com/office/drawing/2014/main" id="{EA1E93F0-BEB9-49B5-86AC-5B39310004D9}"/>
              </a:ext>
            </a:extLst>
          </p:cNvPr>
          <p:cNvGrpSpPr/>
          <p:nvPr/>
        </p:nvGrpSpPr>
        <p:grpSpPr>
          <a:xfrm>
            <a:off x="405026" y="3057889"/>
            <a:ext cx="1045896" cy="847618"/>
            <a:chOff x="7311599" y="5144894"/>
            <a:chExt cx="3696257" cy="3605594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7194443A-EED2-419D-85FC-E7BF92939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sp>
        <p:nvSpPr>
          <p:cNvPr id="16" name="순서도: 천공 테이프 15">
            <a:extLst>
              <a:ext uri="{FF2B5EF4-FFF2-40B4-BE49-F238E27FC236}">
                <a16:creationId xmlns:a16="http://schemas.microsoft.com/office/drawing/2014/main" id="{9BBC8A30-8571-47FA-A4EF-9C1FF9A9E740}"/>
              </a:ext>
            </a:extLst>
          </p:cNvPr>
          <p:cNvSpPr/>
          <p:nvPr/>
        </p:nvSpPr>
        <p:spPr>
          <a:xfrm>
            <a:off x="132181" y="4968944"/>
            <a:ext cx="6016054" cy="1347537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2CCB77-9C20-4C57-8D85-3D6FA055DCEB}"/>
              </a:ext>
            </a:extLst>
          </p:cNvPr>
          <p:cNvSpPr txBox="1">
            <a:spLocks/>
          </p:cNvSpPr>
          <p:nvPr/>
        </p:nvSpPr>
        <p:spPr>
          <a:xfrm>
            <a:off x="753424" y="344053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solidFill>
                <a:schemeClr val="accent2">
                  <a:lumMod val="75000"/>
                </a:schemeClr>
              </a:solidFill>
              <a:ea typeface="HY동녘B" panose="02030600000101010101" pitchFamily="18" charset="-127"/>
            </a:endParaRPr>
          </a:p>
        </p:txBody>
      </p:sp>
      <p:pic>
        <p:nvPicPr>
          <p:cNvPr id="24580" name="Picture 4" descr="낫토 맛있게 먹는 방법 : 네이버 블로그">
            <a:extLst>
              <a:ext uri="{FF2B5EF4-FFF2-40B4-BE49-F238E27FC236}">
                <a16:creationId xmlns:a16="http://schemas.microsoft.com/office/drawing/2014/main" id="{5D784E80-F4B4-4C63-95AE-C9363E12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9" y="3528912"/>
            <a:ext cx="3872380" cy="29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짱구 구루메 - 짱구의 낫또밥 해먹기 대도전! (사진별로 설명있으니 눌러서 봐주세요 ㅎㅎ) | Facebook">
            <a:extLst>
              <a:ext uri="{FF2B5EF4-FFF2-40B4-BE49-F238E27FC236}">
                <a16:creationId xmlns:a16="http://schemas.microsoft.com/office/drawing/2014/main" id="{BC51FBB6-A1F2-43A1-9B33-04FE3898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0" y="344887"/>
            <a:ext cx="4533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세계 5대 건강식품 &amp;#39;낫토&amp;#39; 다양하게 먹는 방법">
            <a:extLst>
              <a:ext uri="{FF2B5EF4-FFF2-40B4-BE49-F238E27FC236}">
                <a16:creationId xmlns:a16="http://schemas.microsoft.com/office/drawing/2014/main" id="{594C66BD-6026-4EEE-A67A-18B24FF4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41" y="2558091"/>
            <a:ext cx="3732836" cy="24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8CC80045-54B1-4B64-ACD5-8D2D5A44D8A9}"/>
              </a:ext>
            </a:extLst>
          </p:cNvPr>
          <p:cNvSpPr txBox="1">
            <a:spLocks/>
          </p:cNvSpPr>
          <p:nvPr/>
        </p:nvSpPr>
        <p:spPr>
          <a:xfrm>
            <a:off x="405026" y="5187457"/>
            <a:ext cx="5471131" cy="108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dirty="0">
                <a:latin typeface="HY동녘B" panose="02030600000101010101" pitchFamily="18" charset="-127"/>
                <a:ea typeface="HY동녘B" panose="02030600000101010101" pitchFamily="18" charset="-127"/>
              </a:rPr>
              <a:t>1920</a:t>
            </a:r>
            <a:r>
              <a:rPr lang="ko-KR" altLang="en-US" sz="3200" dirty="0">
                <a:latin typeface="HY동녘B" panose="02030600000101010101" pitchFamily="18" charset="-127"/>
                <a:ea typeface="HY동녘B" panose="02030600000101010101" pitchFamily="18" charset="-127"/>
              </a:rPr>
              <a:t>년부터 매년 </a:t>
            </a:r>
            <a:endParaRPr lang="en-US" altLang="ko-KR" sz="32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sz="3200" dirty="0">
                <a:latin typeface="HY동녘B" panose="02030600000101010101" pitchFamily="18" charset="-127"/>
                <a:ea typeface="HY동녘B" panose="02030600000101010101" pitchFamily="18" charset="-127"/>
              </a:rPr>
              <a:t>7</a:t>
            </a:r>
            <a:r>
              <a:rPr lang="ko-KR" altLang="en-US" sz="3200" dirty="0">
                <a:ea typeface="HY동녘B" panose="02030600000101010101" pitchFamily="18" charset="-127"/>
              </a:rPr>
              <a:t>월 </a:t>
            </a:r>
            <a:r>
              <a:rPr lang="en-US" altLang="ko-KR" sz="3200" dirty="0">
                <a:latin typeface="HY동녘B" panose="02030600000101010101" pitchFamily="18" charset="-127"/>
                <a:ea typeface="HY동녘B" panose="02030600000101010101" pitchFamily="18" charset="-127"/>
              </a:rPr>
              <a:t>12</a:t>
            </a:r>
            <a:r>
              <a:rPr lang="ko-KR" altLang="en-US" sz="3200" dirty="0">
                <a:ea typeface="HY동녘B" panose="02030600000101010101" pitchFamily="18" charset="-127"/>
              </a:rPr>
              <a:t>일 </a:t>
            </a:r>
            <a:r>
              <a:rPr lang="en-US" altLang="ko-KR" sz="3200" dirty="0">
                <a:ea typeface="HY동녘B" panose="02030600000101010101" pitchFamily="18" charset="-127"/>
              </a:rPr>
              <a:t>‘</a:t>
            </a:r>
            <a:r>
              <a:rPr lang="ko-KR" altLang="en-US" sz="3200" dirty="0" err="1">
                <a:ea typeface="HY동녘B" panose="02030600000101010101" pitchFamily="18" charset="-127"/>
              </a:rPr>
              <a:t>낫또의</a:t>
            </a:r>
            <a:r>
              <a:rPr lang="ko-KR" altLang="en-US" sz="3200" dirty="0">
                <a:ea typeface="HY동녘B" panose="02030600000101010101" pitchFamily="18" charset="-127"/>
              </a:rPr>
              <a:t> 날</a:t>
            </a:r>
            <a:r>
              <a:rPr lang="en-US" altLang="ko-KR" sz="3200" dirty="0">
                <a:ea typeface="HY동녘B" panose="02030600000101010101" pitchFamily="18" charset="-127"/>
              </a:rPr>
              <a:t>’</a:t>
            </a:r>
            <a:r>
              <a:rPr lang="ko-KR" altLang="en-US" sz="3200" dirty="0">
                <a:ea typeface="HY동녘B" panose="02030600000101010101" pitchFamily="18" charset="-127"/>
              </a:rPr>
              <a:t>로 지정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4" name="그룹 1004">
            <a:extLst>
              <a:ext uri="{FF2B5EF4-FFF2-40B4-BE49-F238E27FC236}">
                <a16:creationId xmlns:a16="http://schemas.microsoft.com/office/drawing/2014/main" id="{7AEA8E39-C410-4721-A943-F14E395A5A0B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39A6A440-73E3-4947-B703-AA38672E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부제목 2">
            <a:extLst>
              <a:ext uri="{FF2B5EF4-FFF2-40B4-BE49-F238E27FC236}">
                <a16:creationId xmlns:a16="http://schemas.microsoft.com/office/drawing/2014/main" id="{0CA840B1-057A-49DF-BF93-CCBCC45B9A8A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1686335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낫</a:t>
            </a:r>
            <a:r>
              <a:rPr lang="ko-KR" altLang="en-US" sz="5400">
                <a:solidFill>
                  <a:schemeClr val="accent6"/>
                </a:solidFill>
                <a:ea typeface="HY동녘B" panose="02030600000101010101" pitchFamily="18" charset="-127"/>
              </a:rPr>
              <a:t>또</a:t>
            </a:r>
            <a:endParaRPr lang="ko-KR" altLang="en-US" sz="5400" dirty="0">
              <a:solidFill>
                <a:schemeClr val="accent6"/>
              </a:solidFill>
              <a:ea typeface="HY동녘B" panose="02030600000101010101" pitchFamily="18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CDE69E8-824F-467A-98B4-C525720E9CC0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CBCB09C2-4806-4212-AE92-119AEB4F5033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864F541-4156-49E9-89D3-F45B33B58AAC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모서리가 둥근 직사각형 38">
              <a:extLst>
                <a:ext uri="{FF2B5EF4-FFF2-40B4-BE49-F238E27FC236}">
                  <a16:creationId xmlns:a16="http://schemas.microsoft.com/office/drawing/2014/main" id="{634077B0-DA26-4D8D-9D50-83A806123D4C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6CB2102-440E-4978-A5E7-1D6A769752FB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0718E9B-1CA0-4160-9ECF-A63E9F177143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2418E45-1AB0-46C9-AA28-728BEF39D3DE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모서리가 둥근 직사각형 38">
              <a:extLst>
                <a:ext uri="{FF2B5EF4-FFF2-40B4-BE49-F238E27FC236}">
                  <a16:creationId xmlns:a16="http://schemas.microsoft.com/office/drawing/2014/main" id="{28EFCA22-1750-4A9E-A4DF-5B475981C342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부제목 2">
            <a:extLst>
              <a:ext uri="{FF2B5EF4-FFF2-40B4-BE49-F238E27FC236}">
                <a16:creationId xmlns:a16="http://schemas.microsoft.com/office/drawing/2014/main" id="{F85D9E75-8609-4D7D-B41D-562EC06F90CC}"/>
              </a:ext>
            </a:extLst>
          </p:cNvPr>
          <p:cNvSpPr txBox="1">
            <a:spLocks/>
          </p:cNvSpPr>
          <p:nvPr/>
        </p:nvSpPr>
        <p:spPr>
          <a:xfrm>
            <a:off x="737606" y="3457868"/>
            <a:ext cx="2868156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두 개에 </a:t>
            </a:r>
            <a:r>
              <a:rPr lang="en-US" altLang="ko-KR" sz="3200" dirty="0">
                <a:latin typeface="HY동녘B" panose="02030600000101010101" pitchFamily="18" charset="-127"/>
                <a:ea typeface="HY동녘B" panose="02030600000101010101" pitchFamily="18" charset="-127"/>
              </a:rPr>
              <a:t>2</a:t>
            </a:r>
            <a:r>
              <a:rPr lang="ko-KR" altLang="en-US" sz="3200" dirty="0">
                <a:ea typeface="HY동녘B" panose="02030600000101010101" pitchFamily="18" charset="-127"/>
              </a:rPr>
              <a:t>천원</a:t>
            </a:r>
            <a:r>
              <a:rPr lang="en-US" altLang="ko-KR" sz="3200" dirty="0">
                <a:ea typeface="HY동녘B" panose="02030600000101010101" pitchFamily="18" charset="-127"/>
              </a:rPr>
              <a:t>!</a:t>
            </a: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A5BEBDF7-5A3F-45E6-8C1F-900790FB6360}"/>
              </a:ext>
            </a:extLst>
          </p:cNvPr>
          <p:cNvSpPr txBox="1">
            <a:spLocks/>
          </p:cNvSpPr>
          <p:nvPr/>
        </p:nvSpPr>
        <p:spPr>
          <a:xfrm>
            <a:off x="739722" y="4014763"/>
            <a:ext cx="3827003" cy="702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심장 질환에 예방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sp>
        <p:nvSpPr>
          <p:cNvPr id="27" name="부제목 2">
            <a:extLst>
              <a:ext uri="{FF2B5EF4-FFF2-40B4-BE49-F238E27FC236}">
                <a16:creationId xmlns:a16="http://schemas.microsoft.com/office/drawing/2014/main" id="{4F5D0916-FD13-40D1-A55A-6F1C0573113B}"/>
              </a:ext>
            </a:extLst>
          </p:cNvPr>
          <p:cNvSpPr txBox="1">
            <a:spLocks/>
          </p:cNvSpPr>
          <p:nvPr/>
        </p:nvSpPr>
        <p:spPr>
          <a:xfrm>
            <a:off x="918035" y="1290036"/>
            <a:ext cx="4682919" cy="117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일본인들이 즐겨먹는 전통식품으로 대두를 삶아 띄어 만든 식품이다</a:t>
            </a:r>
            <a:r>
              <a:rPr lang="en-US" altLang="ko-KR" sz="2400" dirty="0">
                <a:solidFill>
                  <a:schemeClr val="bg2">
                    <a:lumMod val="50000"/>
                  </a:schemeClr>
                </a:solidFill>
                <a:ea typeface="HY동녘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467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짱구 밥상에는 항상 된장국이 있는 것 같지 않음? | 인스티즈">
            <a:extLst>
              <a:ext uri="{FF2B5EF4-FFF2-40B4-BE49-F238E27FC236}">
                <a16:creationId xmlns:a16="http://schemas.microsoft.com/office/drawing/2014/main" id="{E04118BE-57ED-432E-BBD7-394E1D3D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1" b="99824" l="1232" r="97007">
                        <a14:foregroundMark x1="40669" y1="45951" x2="40669" y2="45951"/>
                        <a14:foregroundMark x1="65669" y1="71831" x2="68134" y2="71127"/>
                        <a14:foregroundMark x1="89789" y1="61972" x2="79049" y2="62324"/>
                        <a14:foregroundMark x1="79049" y1="62324" x2="81162" y2="65845"/>
                        <a14:foregroundMark x1="81338" y1="50704" x2="78169" y2="52993"/>
                        <a14:foregroundMark x1="93486" y1="57923" x2="94014" y2="62852"/>
                        <a14:foregroundMark x1="89789" y1="75528" x2="9507" y2="82570"/>
                        <a14:foregroundMark x1="85739" y1="90317" x2="23239" y2="99824"/>
                        <a14:foregroundMark x1="23239" y1="99824" x2="20070" y2="99824"/>
                        <a14:foregroundMark x1="37500" y1="48768" x2="37852" y2="47535"/>
                        <a14:foregroundMark x1="37500" y1="50000" x2="36796" y2="51056"/>
                        <a14:foregroundMark x1="36796" y1="50176" x2="35739" y2="50000"/>
                        <a14:foregroundMark x1="35211" y1="49120" x2="38908" y2="48239"/>
                        <a14:foregroundMark x1="60211" y1="65141" x2="60211" y2="70599"/>
                        <a14:foregroundMark x1="94542" y1="88556" x2="95599" y2="92254"/>
                        <a14:foregroundMark x1="95951" y1="66021" x2="95951" y2="66021"/>
                        <a14:foregroundMark x1="10739" y1="79754" x2="10739" y2="79754"/>
                        <a14:foregroundMark x1="4930" y1="75704" x2="4930" y2="75704"/>
                        <a14:foregroundMark x1="31514" y1="85387" x2="32394" y2="81866"/>
                        <a14:foregroundMark x1="89965" y1="94190" x2="89613" y2="97359"/>
                        <a14:foregroundMark x1="97535" y1="93662" x2="96479" y2="96831"/>
                        <a14:foregroundMark x1="10563" y1="76585" x2="4577" y2="80106"/>
                        <a14:foregroundMark x1="53873" y1="87324" x2="43134" y2="92077"/>
                        <a14:foregroundMark x1="67430" y1="75000" x2="63556" y2="76761"/>
                        <a14:foregroundMark x1="91373" y1="71303" x2="90317" y2="74648"/>
                        <a14:foregroundMark x1="84155" y1="97183" x2="82394" y2="98239"/>
                        <a14:foregroundMark x1="89437" y1="98768" x2="88028" y2="98944"/>
                        <a14:foregroundMark x1="8275" y1="86444" x2="8099" y2="86972"/>
                        <a14:foregroundMark x1="11972" y1="88028" x2="10563" y2="89965"/>
                        <a14:foregroundMark x1="7570" y1="95775" x2="5986" y2="95951"/>
                        <a14:foregroundMark x1="17430" y1="95775" x2="4401" y2="97183"/>
                        <a14:foregroundMark x1="4225" y1="93838" x2="3521" y2="95599"/>
                        <a14:foregroundMark x1="1232" y1="69190" x2="1937" y2="73063"/>
                        <a14:foregroundMark x1="1585" y1="67077" x2="2289" y2="71303"/>
                        <a14:foregroundMark x1="88380" y1="98944" x2="92254" y2="98768"/>
                        <a14:foregroundMark x1="55458" y1="48063" x2="55458" y2="48063"/>
                        <a14:foregroundMark x1="16373" y1="72887" x2="16373" y2="72887"/>
                        <a14:foregroundMark x1="24296" y1="71831" x2="24296" y2="71831"/>
                        <a14:foregroundMark x1="24296" y1="71303" x2="24296" y2="71303"/>
                        <a14:foregroundMark x1="22183" y1="71303" x2="22183" y2="71303"/>
                        <a14:foregroundMark x1="72711" y1="59155" x2="72711" y2="59155"/>
                        <a14:foregroundMark x1="71831" y1="60035" x2="71831" y2="60035"/>
                        <a14:foregroundMark x1="71303" y1="60035" x2="71303" y2="60035"/>
                        <a14:foregroundMark x1="71303" y1="61092" x2="71479" y2="61620"/>
                        <a14:foregroundMark x1="71655" y1="62148" x2="72183" y2="63028"/>
                        <a14:foregroundMark x1="72887" y1="64437" x2="73415" y2="64789"/>
                        <a14:foregroundMark x1="73239" y1="63380" x2="75000" y2="64085"/>
                        <a14:foregroundMark x1="30106" y1="70951" x2="30106" y2="70951"/>
                        <a14:foregroundMark x1="28345" y1="70775" x2="28345" y2="70775"/>
                        <a14:foregroundMark x1="28345" y1="70775" x2="31690" y2="71127"/>
                        <a14:backgroundMark x1="23944" y1="20070" x2="23944" y2="20070"/>
                        <a14:backgroundMark x1="33627" y1="12852" x2="25000" y2="23239"/>
                        <a14:backgroundMark x1="25000" y1="23239" x2="23239" y2="33099"/>
                        <a14:backgroundMark x1="35387" y1="30282" x2="15845" y2="36092"/>
                        <a14:backgroundMark x1="17254" y1="43134" x2="38734" y2="43266"/>
                        <a14:backgroundMark x1="25880" y1="59331" x2="24824" y2="58451"/>
                        <a14:backgroundMark x1="58803" y1="47007" x2="69014" y2="41197"/>
                        <a14:backgroundMark x1="51408" y1="18486" x2="51408" y2="28521"/>
                        <a14:backgroundMark x1="73415" y1="37148" x2="23768" y2="36620"/>
                        <a14:backgroundMark x1="84859" y1="42430" x2="13556" y2="40493"/>
                        <a14:backgroundMark x1="90317" y1="42254" x2="67430" y2="38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41" y="2765716"/>
            <a:ext cx="3783724" cy="37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3" name="그룹 1004">
            <a:extLst>
              <a:ext uri="{FF2B5EF4-FFF2-40B4-BE49-F238E27FC236}">
                <a16:creationId xmlns:a16="http://schemas.microsoft.com/office/drawing/2014/main" id="{1B448E09-5196-4C62-A76A-DB39AB874152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E1FBEA0D-DB85-43CF-A0D9-0F7755F8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부제목 2">
            <a:extLst>
              <a:ext uri="{FF2B5EF4-FFF2-40B4-BE49-F238E27FC236}">
                <a16:creationId xmlns:a16="http://schemas.microsoft.com/office/drawing/2014/main" id="{0133EA4B-DD26-434A-ACCA-43B1DC1974F5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3953942" cy="106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미소</a:t>
            </a:r>
            <a:r>
              <a:rPr lang="ko-KR" altLang="en-US" sz="5400" dirty="0">
                <a:solidFill>
                  <a:schemeClr val="accent6"/>
                </a:solidFill>
                <a:ea typeface="HY동녘B" panose="02030600000101010101" pitchFamily="18" charset="-127"/>
              </a:rPr>
              <a:t> 된장국 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28FFFFB-2259-4ACE-A863-814A8A171352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9025A4E-95E4-426F-8151-72FD561E5C8D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06C32E5-B837-4042-B0CE-66B7CA9F15A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38">
              <a:extLst>
                <a:ext uri="{FF2B5EF4-FFF2-40B4-BE49-F238E27FC236}">
                  <a16:creationId xmlns:a16="http://schemas.microsoft.com/office/drawing/2014/main" id="{C6D16C8D-56B6-4F31-988C-BECE3AEDA332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68ED8A-D50C-43AD-AA7C-45F15D195A95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9BD12F5-2F24-4416-9238-31FED3FA2BA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1C3C443-FE87-43FB-A476-FCB6AE72BE1A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모서리가 둥근 직사각형 38">
              <a:extLst>
                <a:ext uri="{FF2B5EF4-FFF2-40B4-BE49-F238E27FC236}">
                  <a16:creationId xmlns:a16="http://schemas.microsoft.com/office/drawing/2014/main" id="{A4A87134-E2D2-4854-98FC-890694E3203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5606" name="Picture 6" descr="짱구 밥상에는 항상 된장국이 있는 것 같지 않음? | 인스티즈">
            <a:extLst>
              <a:ext uri="{FF2B5EF4-FFF2-40B4-BE49-F238E27FC236}">
                <a16:creationId xmlns:a16="http://schemas.microsoft.com/office/drawing/2014/main" id="{F95CC298-A964-4A68-AB94-766E7EA929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9" y="1317916"/>
            <a:ext cx="39147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짱구 밥상에는 항상 된장국이 있는 것 같지 않음? | 인스티즈">
            <a:extLst>
              <a:ext uri="{FF2B5EF4-FFF2-40B4-BE49-F238E27FC236}">
                <a16:creationId xmlns:a16="http://schemas.microsoft.com/office/drawing/2014/main" id="{DEF183D5-C83F-41D1-80C6-9001958A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33" y="3826404"/>
            <a:ext cx="30194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짱구 밥상에는 항상 된장국이 있는 것 같지 않음? | 인스티즈">
            <a:extLst>
              <a:ext uri="{FF2B5EF4-FFF2-40B4-BE49-F238E27FC236}">
                <a16:creationId xmlns:a16="http://schemas.microsoft.com/office/drawing/2014/main" id="{6432CB2D-17ED-4CAB-9872-59DD8D0A6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" y="3983408"/>
            <a:ext cx="2642510" cy="26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F005931-91D3-4881-8F42-D894211C21BB}"/>
              </a:ext>
            </a:extLst>
          </p:cNvPr>
          <p:cNvSpPr/>
          <p:nvPr/>
        </p:nvSpPr>
        <p:spPr>
          <a:xfrm>
            <a:off x="2783531" y="3163120"/>
            <a:ext cx="1441908" cy="66328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1CA3ABC-3BDC-4DB7-B5A9-706D08937284}"/>
              </a:ext>
            </a:extLst>
          </p:cNvPr>
          <p:cNvSpPr/>
          <p:nvPr/>
        </p:nvSpPr>
        <p:spPr>
          <a:xfrm>
            <a:off x="3416500" y="4644656"/>
            <a:ext cx="1617877" cy="104613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30F4F4F-FB88-4497-9EFB-E3BEB2DC5A54}"/>
              </a:ext>
            </a:extLst>
          </p:cNvPr>
          <p:cNvSpPr/>
          <p:nvPr/>
        </p:nvSpPr>
        <p:spPr>
          <a:xfrm>
            <a:off x="63974" y="5412834"/>
            <a:ext cx="1617877" cy="104613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16016579-ACDF-4A03-A1BC-D7A92A0955B6}"/>
              </a:ext>
            </a:extLst>
          </p:cNvPr>
          <p:cNvSpPr txBox="1">
            <a:spLocks/>
          </p:cNvSpPr>
          <p:nvPr/>
        </p:nvSpPr>
        <p:spPr>
          <a:xfrm>
            <a:off x="5069033" y="1434134"/>
            <a:ext cx="2133693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미소 소스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sp>
        <p:nvSpPr>
          <p:cNvPr id="22" name="오른쪽 화살표 32">
            <a:extLst>
              <a:ext uri="{FF2B5EF4-FFF2-40B4-BE49-F238E27FC236}">
                <a16:creationId xmlns:a16="http://schemas.microsoft.com/office/drawing/2014/main" id="{67FAC102-58E3-4C3F-9C3C-99B92F9F0DD3}"/>
              </a:ext>
            </a:extLst>
          </p:cNvPr>
          <p:cNvSpPr/>
          <p:nvPr/>
        </p:nvSpPr>
        <p:spPr>
          <a:xfrm>
            <a:off x="7201520" y="1412197"/>
            <a:ext cx="576064" cy="504056"/>
          </a:xfrm>
          <a:prstGeom prst="rightArrow">
            <a:avLst/>
          </a:prstGeom>
          <a:solidFill>
            <a:srgbClr val="D9AA9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C8328345-3E86-41F1-848D-263F06390A91}"/>
              </a:ext>
            </a:extLst>
          </p:cNvPr>
          <p:cNvSpPr txBox="1">
            <a:spLocks/>
          </p:cNvSpPr>
          <p:nvPr/>
        </p:nvSpPr>
        <p:spPr>
          <a:xfrm>
            <a:off x="8029810" y="1427673"/>
            <a:ext cx="2133693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고기 맛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sp>
        <p:nvSpPr>
          <p:cNvPr id="24" name="부제목 2">
            <a:extLst>
              <a:ext uri="{FF2B5EF4-FFF2-40B4-BE49-F238E27FC236}">
                <a16:creationId xmlns:a16="http://schemas.microsoft.com/office/drawing/2014/main" id="{8A1BF513-3D3F-4ED9-BAD5-9B69AC175166}"/>
              </a:ext>
            </a:extLst>
          </p:cNvPr>
          <p:cNvSpPr txBox="1">
            <a:spLocks/>
          </p:cNvSpPr>
          <p:nvPr/>
        </p:nvSpPr>
        <p:spPr>
          <a:xfrm>
            <a:off x="5029153" y="2353542"/>
            <a:ext cx="6621408" cy="191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ea typeface="HY동녘B" panose="02030600000101010101" pitchFamily="18" charset="-127"/>
              </a:rPr>
              <a:t>한국 된장</a:t>
            </a:r>
            <a:r>
              <a:rPr lang="en-US" altLang="ko-KR" dirty="0">
                <a:ea typeface="HY동녘B" panose="02030600000101010101" pitchFamily="18" charset="-127"/>
              </a:rPr>
              <a:t>: </a:t>
            </a:r>
            <a:r>
              <a:rPr lang="ko-KR" altLang="en-US" dirty="0">
                <a:ea typeface="HY동녘B" panose="02030600000101010101" pitchFamily="18" charset="-127"/>
              </a:rPr>
              <a:t>콩만 사용</a:t>
            </a:r>
            <a:endParaRPr lang="en-US" altLang="ko-KR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ea typeface="HY동녘B" panose="02030600000101010101" pitchFamily="18" charset="-127"/>
              </a:rPr>
              <a:t>일본 미소 된장국</a:t>
            </a:r>
            <a:r>
              <a:rPr lang="en-US" altLang="ko-KR" dirty="0">
                <a:ea typeface="HY동녘B" panose="02030600000101010101" pitchFamily="18" charset="-127"/>
              </a:rPr>
              <a:t>: </a:t>
            </a:r>
            <a:r>
              <a:rPr lang="ko-KR" altLang="en-US" dirty="0">
                <a:ea typeface="HY동녘B" panose="02030600000101010101" pitchFamily="18" charset="-127"/>
              </a:rPr>
              <a:t>보리</a:t>
            </a:r>
            <a:r>
              <a:rPr lang="en-US" altLang="ko-KR" dirty="0">
                <a:ea typeface="HY동녘B" panose="02030600000101010101" pitchFamily="18" charset="-127"/>
              </a:rPr>
              <a:t>,</a:t>
            </a:r>
            <a:r>
              <a:rPr lang="ko-KR" altLang="en-US" dirty="0">
                <a:ea typeface="HY동녘B" panose="02030600000101010101" pitchFamily="18" charset="-127"/>
              </a:rPr>
              <a:t>쌀</a:t>
            </a:r>
            <a:r>
              <a:rPr lang="en-US" altLang="ko-KR" dirty="0">
                <a:ea typeface="HY동녘B" panose="02030600000101010101" pitchFamily="18" charset="-127"/>
              </a:rPr>
              <a:t>, </a:t>
            </a:r>
            <a:r>
              <a:rPr lang="ko-KR" altLang="en-US" dirty="0">
                <a:ea typeface="HY동녘B" panose="02030600000101010101" pitchFamily="18" charset="-127"/>
              </a:rPr>
              <a:t>밀가루 첨가</a:t>
            </a:r>
            <a:endParaRPr lang="en-US" altLang="ko-KR" dirty="0"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082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1002">
            <a:extLst>
              <a:ext uri="{FF2B5EF4-FFF2-40B4-BE49-F238E27FC236}">
                <a16:creationId xmlns:a16="http://schemas.microsoft.com/office/drawing/2014/main" id="{5FC3D27A-923B-43FE-B5FC-E29D0AAE2362}"/>
              </a:ext>
            </a:extLst>
          </p:cNvPr>
          <p:cNvGrpSpPr/>
          <p:nvPr/>
        </p:nvGrpSpPr>
        <p:grpSpPr>
          <a:xfrm>
            <a:off x="4857795" y="260547"/>
            <a:ext cx="6880735" cy="1492874"/>
            <a:chOff x="15101" y="3100429"/>
            <a:chExt cx="5132359" cy="5132359"/>
          </a:xfrm>
        </p:grpSpPr>
        <p:pic>
          <p:nvPicPr>
            <p:cNvPr id="33" name="Object 5">
              <a:extLst>
                <a:ext uri="{FF2B5EF4-FFF2-40B4-BE49-F238E27FC236}">
                  <a16:creationId xmlns:a16="http://schemas.microsoft.com/office/drawing/2014/main" id="{35442A9B-5525-46B3-BC91-9C29F6A91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6200000">
              <a:off x="15101" y="3100429"/>
              <a:ext cx="5132359" cy="5132359"/>
            </a:xfrm>
            <a:prstGeom prst="rect">
              <a:avLst/>
            </a:prstGeom>
          </p:spPr>
        </p:pic>
      </p:grpSp>
      <p:grpSp>
        <p:nvGrpSpPr>
          <p:cNvPr id="30" name="그룹 1008">
            <a:extLst>
              <a:ext uri="{FF2B5EF4-FFF2-40B4-BE49-F238E27FC236}">
                <a16:creationId xmlns:a16="http://schemas.microsoft.com/office/drawing/2014/main" id="{C431B691-533B-4A6D-90D5-44DFC93D2DEB}"/>
              </a:ext>
            </a:extLst>
          </p:cNvPr>
          <p:cNvGrpSpPr/>
          <p:nvPr/>
        </p:nvGrpSpPr>
        <p:grpSpPr>
          <a:xfrm>
            <a:off x="541439" y="3867440"/>
            <a:ext cx="1045896" cy="847618"/>
            <a:chOff x="7311599" y="5144894"/>
            <a:chExt cx="3696257" cy="3605594"/>
          </a:xfrm>
        </p:grpSpPr>
        <p:pic>
          <p:nvPicPr>
            <p:cNvPr id="31" name="Object 23">
              <a:extLst>
                <a:ext uri="{FF2B5EF4-FFF2-40B4-BE49-F238E27FC236}">
                  <a16:creationId xmlns:a16="http://schemas.microsoft.com/office/drawing/2014/main" id="{66007D1C-915D-4AF9-B757-4F236D5A3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grpSp>
        <p:nvGrpSpPr>
          <p:cNvPr id="28" name="그룹 1008">
            <a:extLst>
              <a:ext uri="{FF2B5EF4-FFF2-40B4-BE49-F238E27FC236}">
                <a16:creationId xmlns:a16="http://schemas.microsoft.com/office/drawing/2014/main" id="{E32BC7FB-04D4-402D-9029-8A7233738004}"/>
              </a:ext>
            </a:extLst>
          </p:cNvPr>
          <p:cNvGrpSpPr/>
          <p:nvPr/>
        </p:nvGrpSpPr>
        <p:grpSpPr>
          <a:xfrm>
            <a:off x="1587335" y="2158247"/>
            <a:ext cx="1045896" cy="847618"/>
            <a:chOff x="7311599" y="5144894"/>
            <a:chExt cx="3696257" cy="3605594"/>
          </a:xfrm>
        </p:grpSpPr>
        <p:pic>
          <p:nvPicPr>
            <p:cNvPr id="29" name="Object 23">
              <a:extLst>
                <a:ext uri="{FF2B5EF4-FFF2-40B4-BE49-F238E27FC236}">
                  <a16:creationId xmlns:a16="http://schemas.microsoft.com/office/drawing/2014/main" id="{B01FF719-29E3-41A3-A2AC-5CAD556B4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3" name="그룹 1004">
            <a:extLst>
              <a:ext uri="{FF2B5EF4-FFF2-40B4-BE49-F238E27FC236}">
                <a16:creationId xmlns:a16="http://schemas.microsoft.com/office/drawing/2014/main" id="{1B448E09-5196-4C62-A76A-DB39AB874152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E1FBEA0D-DB85-43CF-A0D9-0F7755F8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부제목 2">
            <a:extLst>
              <a:ext uri="{FF2B5EF4-FFF2-40B4-BE49-F238E27FC236}">
                <a16:creationId xmlns:a16="http://schemas.microsoft.com/office/drawing/2014/main" id="{0133EA4B-DD26-434A-ACCA-43B1DC1974F5}"/>
              </a:ext>
            </a:extLst>
          </p:cNvPr>
          <p:cNvSpPr txBox="1">
            <a:spLocks/>
          </p:cNvSpPr>
          <p:nvPr/>
        </p:nvSpPr>
        <p:spPr>
          <a:xfrm>
            <a:off x="828265" y="414439"/>
            <a:ext cx="3953942" cy="1063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5400" dirty="0">
              <a:solidFill>
                <a:schemeClr val="accent6"/>
              </a:solidFill>
              <a:ea typeface="HY동녘B" panose="02030600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28FFFFB-2259-4ACE-A863-814A8A171352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9025A4E-95E4-426F-8151-72FD561E5C8D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06C32E5-B837-4042-B0CE-66B7CA9F15A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38">
              <a:extLst>
                <a:ext uri="{FF2B5EF4-FFF2-40B4-BE49-F238E27FC236}">
                  <a16:creationId xmlns:a16="http://schemas.microsoft.com/office/drawing/2014/main" id="{C6D16C8D-56B6-4F31-988C-BECE3AEDA332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68ED8A-D50C-43AD-AA7C-45F15D195A95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9BD12F5-2F24-4416-9238-31FED3FA2BA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1C3C443-FE87-43FB-A476-FCB6AE72BE1A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모서리가 둥근 직사각형 38">
              <a:extLst>
                <a:ext uri="{FF2B5EF4-FFF2-40B4-BE49-F238E27FC236}">
                  <a16:creationId xmlns:a16="http://schemas.microsoft.com/office/drawing/2014/main" id="{A4A87134-E2D2-4854-98FC-890694E3203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부제목 2">
            <a:extLst>
              <a:ext uri="{FF2B5EF4-FFF2-40B4-BE49-F238E27FC236}">
                <a16:creationId xmlns:a16="http://schemas.microsoft.com/office/drawing/2014/main" id="{F639AFB6-EA43-41A5-86CC-FFBF847C39D3}"/>
              </a:ext>
            </a:extLst>
          </p:cNvPr>
          <p:cNvSpPr txBox="1">
            <a:spLocks/>
          </p:cNvSpPr>
          <p:nvPr/>
        </p:nvSpPr>
        <p:spPr>
          <a:xfrm>
            <a:off x="828264" y="419245"/>
            <a:ext cx="4497626" cy="1063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chemeClr val="accent2"/>
                </a:solidFill>
                <a:ea typeface="HY동녘B" panose="02030600000101010101" pitchFamily="18" charset="-127"/>
              </a:rPr>
              <a:t>식사</a:t>
            </a:r>
            <a:r>
              <a:rPr lang="ko-KR" altLang="en-US" sz="5400" dirty="0">
                <a:solidFill>
                  <a:schemeClr val="accent6">
                    <a:lumMod val="75000"/>
                  </a:schemeClr>
                </a:solidFill>
                <a:ea typeface="HY동녘B" panose="02030600000101010101" pitchFamily="18" charset="-127"/>
              </a:rPr>
              <a:t>문화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 </a:t>
            </a:r>
            <a:r>
              <a:rPr lang="ko-KR" altLang="en-US" sz="5400" dirty="0">
                <a:solidFill>
                  <a:schemeClr val="accent1"/>
                </a:solidFill>
                <a:ea typeface="HY동녘B" panose="02030600000101010101" pitchFamily="18" charset="-127"/>
              </a:rPr>
              <a:t>예절</a:t>
            </a:r>
          </a:p>
        </p:txBody>
      </p:sp>
      <p:pic>
        <p:nvPicPr>
          <p:cNvPr id="29698" name="Picture 2" descr="Interior] 겨울 즐기기 난로테이블 코타츠로 인테리어 : 네이버 블로그">
            <a:extLst>
              <a:ext uri="{FF2B5EF4-FFF2-40B4-BE49-F238E27FC236}">
                <a16:creationId xmlns:a16="http://schemas.microsoft.com/office/drawing/2014/main" id="{7E7CA2E6-3E63-486F-A85F-33C6883D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27" y="1953909"/>
            <a:ext cx="6763509" cy="43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부제목 2">
            <a:extLst>
              <a:ext uri="{FF2B5EF4-FFF2-40B4-BE49-F238E27FC236}">
                <a16:creationId xmlns:a16="http://schemas.microsoft.com/office/drawing/2014/main" id="{D7589ACA-D189-46F2-897B-1B1C0CD19750}"/>
              </a:ext>
            </a:extLst>
          </p:cNvPr>
          <p:cNvSpPr txBox="1">
            <a:spLocks/>
          </p:cNvSpPr>
          <p:nvPr/>
        </p:nvSpPr>
        <p:spPr>
          <a:xfrm>
            <a:off x="5193983" y="5857272"/>
            <a:ext cx="4395315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3200" dirty="0">
              <a:ea typeface="HY동녘B" panose="02030600000101010101" pitchFamily="18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E35EB11-EB00-43F9-AE6A-2F70FF02B3AD}"/>
              </a:ext>
            </a:extLst>
          </p:cNvPr>
          <p:cNvSpPr/>
          <p:nvPr/>
        </p:nvSpPr>
        <p:spPr>
          <a:xfrm>
            <a:off x="5857760" y="3292213"/>
            <a:ext cx="2478638" cy="104613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25CA0F3E-39B2-4499-AA1E-46D4F77A8CE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511524" y="3203980"/>
            <a:ext cx="1346236" cy="6113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부제목 2">
            <a:extLst>
              <a:ext uri="{FF2B5EF4-FFF2-40B4-BE49-F238E27FC236}">
                <a16:creationId xmlns:a16="http://schemas.microsoft.com/office/drawing/2014/main" id="{13029FA2-0EF9-4A6E-BBBB-A90F481EFA59}"/>
              </a:ext>
            </a:extLst>
          </p:cNvPr>
          <p:cNvSpPr txBox="1">
            <a:spLocks/>
          </p:cNvSpPr>
          <p:nvPr/>
        </p:nvSpPr>
        <p:spPr>
          <a:xfrm>
            <a:off x="2112604" y="2032098"/>
            <a:ext cx="2745191" cy="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dirty="0">
                <a:ea typeface="HY동녘B" panose="02030600000101010101" pitchFamily="18" charset="-127"/>
              </a:rPr>
              <a:t>젓가락 사용</a:t>
            </a:r>
            <a:endParaRPr lang="en-US" altLang="ko-KR" sz="3200" dirty="0">
              <a:ea typeface="HY동녘B" panose="02030600000101010101" pitchFamily="18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B712C73-F0F0-4FB6-919B-9BAE9112EB8E}"/>
              </a:ext>
            </a:extLst>
          </p:cNvPr>
          <p:cNvCxnSpPr>
            <a:cxnSpLocks/>
          </p:cNvCxnSpPr>
          <p:nvPr/>
        </p:nvCxnSpPr>
        <p:spPr>
          <a:xfrm flipH="1">
            <a:off x="4542435" y="3815280"/>
            <a:ext cx="1346236" cy="475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부제목 2">
            <a:extLst>
              <a:ext uri="{FF2B5EF4-FFF2-40B4-BE49-F238E27FC236}">
                <a16:creationId xmlns:a16="http://schemas.microsoft.com/office/drawing/2014/main" id="{21BF9152-554F-485E-8846-9D5EBB086B42}"/>
              </a:ext>
            </a:extLst>
          </p:cNvPr>
          <p:cNvSpPr txBox="1">
            <a:spLocks/>
          </p:cNvSpPr>
          <p:nvPr/>
        </p:nvSpPr>
        <p:spPr>
          <a:xfrm>
            <a:off x="716018" y="4009147"/>
            <a:ext cx="3953942" cy="139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국그릇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밥그릇 들기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각자의 그릇 사용</a:t>
            </a:r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B2F1A-A98A-429A-82FE-476E9F1EAE3C}"/>
              </a:ext>
            </a:extLst>
          </p:cNvPr>
          <p:cNvSpPr txBox="1"/>
          <p:nvPr/>
        </p:nvSpPr>
        <p:spPr>
          <a:xfrm>
            <a:off x="2243753" y="253077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오른손으로 젓가락의 가운데를 위로부터 </a:t>
            </a:r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집어든다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7" name="부제목 2">
            <a:extLst>
              <a:ext uri="{FF2B5EF4-FFF2-40B4-BE49-F238E27FC236}">
                <a16:creationId xmlns:a16="http://schemas.microsoft.com/office/drawing/2014/main" id="{4261BA8B-14D3-45B0-B90D-280D17D5F4D0}"/>
              </a:ext>
            </a:extLst>
          </p:cNvPr>
          <p:cNvSpPr txBox="1">
            <a:spLocks/>
          </p:cNvSpPr>
          <p:nvPr/>
        </p:nvSpPr>
        <p:spPr>
          <a:xfrm>
            <a:off x="5399233" y="497434"/>
            <a:ext cx="5883822" cy="120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일본인은 </a:t>
            </a:r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식사란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소중한 음식을 먹는 </a:t>
            </a:r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먹는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귀한 일이며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식사를 제공해준 사람과 신에게 감사하는 마음가짐으로 </a:t>
            </a:r>
            <a:r>
              <a:rPr lang="ko-KR" altLang="en-US" sz="2000" dirty="0" err="1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먹어야한다고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생각한다</a:t>
            </a:r>
            <a:r>
              <a:rPr lang="en-US" altLang="ko-KR" sz="2000" dirty="0">
                <a:solidFill>
                  <a:schemeClr val="bg2">
                    <a:lumMod val="50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309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짱구 배경화면/딸몽이/마귀할멈/짱구 - YouTube">
            <a:extLst>
              <a:ext uri="{FF2B5EF4-FFF2-40B4-BE49-F238E27FC236}">
                <a16:creationId xmlns:a16="http://schemas.microsoft.com/office/drawing/2014/main" id="{72488594-9166-471C-A92A-0A3DB9F6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2A10A400-FD24-4487-8772-74012D4BD0D8}"/>
              </a:ext>
            </a:extLst>
          </p:cNvPr>
          <p:cNvSpPr txBox="1">
            <a:spLocks/>
          </p:cNvSpPr>
          <p:nvPr/>
        </p:nvSpPr>
        <p:spPr>
          <a:xfrm>
            <a:off x="4077921" y="2620167"/>
            <a:ext cx="4771789" cy="161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6600" dirty="0">
                <a:ea typeface="HY동녘B" panose="02030600000101010101" pitchFamily="18" charset="-127"/>
              </a:rPr>
              <a:t>감사합니다</a:t>
            </a:r>
            <a:r>
              <a:rPr lang="en-US" altLang="ko-KR" sz="6600" dirty="0">
                <a:ea typeface="HY동녘B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596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14" descr="Crayon Shin-Chan...">
            <a:extLst>
              <a:ext uri="{FF2B5EF4-FFF2-40B4-BE49-F238E27FC236}">
                <a16:creationId xmlns:a16="http://schemas.microsoft.com/office/drawing/2014/main" id="{91FFBBD9-8553-41EC-84CF-38884CB5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4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짱구는 못말려 - 나무위키">
            <a:extLst>
              <a:ext uri="{FF2B5EF4-FFF2-40B4-BE49-F238E27FC236}">
                <a16:creationId xmlns:a16="http://schemas.microsoft.com/office/drawing/2014/main" id="{65AF84EE-023F-4F4C-ABEC-1589AF62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1" y="260900"/>
            <a:ext cx="2760603" cy="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부제목 2">
            <a:extLst>
              <a:ext uri="{FF2B5EF4-FFF2-40B4-BE49-F238E27FC236}">
                <a16:creationId xmlns:a16="http://schemas.microsoft.com/office/drawing/2014/main" id="{893E8246-EBD1-4437-BAEF-B26691F8EFB5}"/>
              </a:ext>
            </a:extLst>
          </p:cNvPr>
          <p:cNvSpPr txBox="1">
            <a:spLocks/>
          </p:cNvSpPr>
          <p:nvPr/>
        </p:nvSpPr>
        <p:spPr>
          <a:xfrm>
            <a:off x="562456" y="1911392"/>
            <a:ext cx="5692876" cy="62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ea typeface="HY동녘B" panose="02030600000101010101" pitchFamily="18" charset="-127"/>
              </a:rPr>
              <a:t>한국</a:t>
            </a:r>
            <a:r>
              <a:rPr lang="en-US" altLang="ko-KR" dirty="0">
                <a:ea typeface="HY동녘B" panose="02030600000101010101" pitchFamily="18" charset="-127"/>
              </a:rPr>
              <a:t>: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1999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년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6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월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28</a:t>
            </a:r>
            <a:r>
              <a:rPr lang="ko-KR" altLang="en-US" dirty="0">
                <a:ea typeface="HY동녘B" panose="02030600000101010101" pitchFamily="18" charset="-127"/>
              </a:rPr>
              <a:t>일 </a:t>
            </a:r>
            <a:r>
              <a:rPr lang="en-US" altLang="ko-KR" dirty="0">
                <a:ea typeface="HY동녘B" panose="02030600000101010101" pitchFamily="18" charset="-127"/>
              </a:rPr>
              <a:t>~ </a:t>
            </a:r>
            <a:r>
              <a:rPr lang="ko-KR" altLang="en-US" dirty="0">
                <a:ea typeface="HY동녘B" panose="02030600000101010101" pitchFamily="18" charset="-127"/>
              </a:rPr>
              <a:t>현재</a:t>
            </a: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8D42911D-729E-44E2-B06D-AA96AD9608EB}"/>
              </a:ext>
            </a:extLst>
          </p:cNvPr>
          <p:cNvSpPr txBox="1">
            <a:spLocks/>
          </p:cNvSpPr>
          <p:nvPr/>
        </p:nvSpPr>
        <p:spPr>
          <a:xfrm>
            <a:off x="562456" y="1397495"/>
            <a:ext cx="6186862" cy="513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ea typeface="HY동녘B" panose="02030600000101010101" pitchFamily="18" charset="-127"/>
              </a:rPr>
              <a:t>일본</a:t>
            </a:r>
            <a:r>
              <a:rPr lang="en-US" altLang="ko-KR" dirty="0">
                <a:ea typeface="HY동녘B" panose="02030600000101010101" pitchFamily="18" charset="-127"/>
              </a:rPr>
              <a:t>: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1992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년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4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월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13</a:t>
            </a:r>
            <a:r>
              <a:rPr lang="ko-KR" altLang="en-US" dirty="0">
                <a:ea typeface="HY동녘B" panose="02030600000101010101" pitchFamily="18" charset="-127"/>
              </a:rPr>
              <a:t>일 </a:t>
            </a:r>
            <a:r>
              <a:rPr lang="en-US" altLang="ko-KR" dirty="0">
                <a:ea typeface="HY동녘B" panose="02030600000101010101" pitchFamily="18" charset="-127"/>
              </a:rPr>
              <a:t>~ </a:t>
            </a:r>
            <a:r>
              <a:rPr lang="ko-KR" altLang="en-US" dirty="0">
                <a:ea typeface="HY동녘B" panose="02030600000101010101" pitchFamily="18" charset="-127"/>
              </a:rPr>
              <a:t>현재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C21D6192-54F1-4775-A9D7-EA53CF477D02}"/>
              </a:ext>
            </a:extLst>
          </p:cNvPr>
          <p:cNvSpPr txBox="1">
            <a:spLocks/>
          </p:cNvSpPr>
          <p:nvPr/>
        </p:nvSpPr>
        <p:spPr>
          <a:xfrm>
            <a:off x="997797" y="3052486"/>
            <a:ext cx="6186862" cy="329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>
                <a:highlight>
                  <a:srgbClr val="FEDADA"/>
                </a:highlight>
                <a:ea typeface="HY동녘B" panose="02030600000101010101" pitchFamily="18" charset="-127"/>
              </a:rPr>
              <a:t>선정한 이유</a:t>
            </a:r>
            <a:endParaRPr lang="en-US" altLang="ko-KR" dirty="0">
              <a:highlight>
                <a:srgbClr val="FEDADA"/>
              </a:highlight>
              <a:ea typeface="HY동녘B" panose="0203060000010101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ea typeface="HY동녘B" panose="02030600000101010101" pitchFamily="18" charset="-127"/>
              </a:rPr>
              <a:t>-</a:t>
            </a:r>
            <a:r>
              <a:rPr lang="ko-KR" altLang="en-US" dirty="0">
                <a:ea typeface="HY동녘B" panose="02030600000101010101" pitchFamily="18" charset="-127"/>
              </a:rPr>
              <a:t>무려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20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년에 걸쳐 방영한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‘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짱구는 </a:t>
            </a:r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못말려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＇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는 시대가 변함에 따라 함께 그 속에서의 문화도 변화하고 있다는 것을 알 수 있기 때문에 일본의 문화에 대해서도 쉽게 찾아볼 수 있었다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en-US" altLang="ko-KR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endParaRPr lang="ko-KR" altLang="en-US" dirty="0"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8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3" name="그룹 1004">
            <a:extLst>
              <a:ext uri="{FF2B5EF4-FFF2-40B4-BE49-F238E27FC236}">
                <a16:creationId xmlns:a16="http://schemas.microsoft.com/office/drawing/2014/main" id="{1B448E09-5196-4C62-A76A-DB39AB874152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E1FBEA0D-DB85-43CF-A0D9-0F7755F81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28FFFFB-2259-4ACE-A863-814A8A171352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79025A4E-95E4-426F-8151-72FD561E5C8D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D06C32E5-B837-4042-B0CE-66B7CA9F15A1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모서리가 둥근 직사각형 38">
              <a:extLst>
                <a:ext uri="{FF2B5EF4-FFF2-40B4-BE49-F238E27FC236}">
                  <a16:creationId xmlns:a16="http://schemas.microsoft.com/office/drawing/2014/main" id="{C6D16C8D-56B6-4F31-988C-BECE3AEDA332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668ED8A-D50C-43AD-AA7C-45F15D195A95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9BD12F5-2F24-4416-9238-31FED3FA2BAC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1C3C443-FE87-43FB-A476-FCB6AE72BE1A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모서리가 둥근 직사각형 38">
              <a:extLst>
                <a:ext uri="{FF2B5EF4-FFF2-40B4-BE49-F238E27FC236}">
                  <a16:creationId xmlns:a16="http://schemas.microsoft.com/office/drawing/2014/main" id="{A4A87134-E2D2-4854-98FC-890694E32037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부제목 2">
            <a:extLst>
              <a:ext uri="{FF2B5EF4-FFF2-40B4-BE49-F238E27FC236}">
                <a16:creationId xmlns:a16="http://schemas.microsoft.com/office/drawing/2014/main" id="{EB284284-E714-427A-915D-BBFBA7FD8F8F}"/>
              </a:ext>
            </a:extLst>
          </p:cNvPr>
          <p:cNvSpPr txBox="1">
            <a:spLocks/>
          </p:cNvSpPr>
          <p:nvPr/>
        </p:nvSpPr>
        <p:spPr>
          <a:xfrm>
            <a:off x="753423" y="344053"/>
            <a:ext cx="8653336" cy="817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solidFill>
                  <a:srgbClr val="7030A0"/>
                </a:solidFill>
                <a:ea typeface="HY동녘B" panose="02030600000101010101" pitchFamily="18" charset="-127"/>
              </a:rPr>
              <a:t>짱구</a:t>
            </a:r>
            <a:r>
              <a:rPr lang="ko-KR" altLang="en-US" sz="5400" dirty="0">
                <a:solidFill>
                  <a:schemeClr val="accent4"/>
                </a:solidFill>
                <a:ea typeface="HY동녘B" panose="02030600000101010101" pitchFamily="18" charset="-127"/>
              </a:rPr>
              <a:t>로 보는 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ea typeface="HY동녘B" panose="02030600000101010101" pitchFamily="18" charset="-127"/>
              </a:rPr>
              <a:t>시대별</a:t>
            </a:r>
            <a:r>
              <a:rPr lang="ko-KR" altLang="en-US" sz="5400" dirty="0">
                <a:solidFill>
                  <a:schemeClr val="accent4"/>
                </a:solidFill>
                <a:ea typeface="HY동녘B" panose="02030600000101010101" pitchFamily="18" charset="-127"/>
              </a:rPr>
              <a:t> </a:t>
            </a:r>
            <a:r>
              <a:rPr lang="ko-KR" altLang="en-US" sz="5400" dirty="0" err="1">
                <a:solidFill>
                  <a:schemeClr val="accent4"/>
                </a:solidFill>
                <a:ea typeface="HY동녘B" panose="02030600000101010101" pitchFamily="18" charset="-127"/>
              </a:rPr>
              <a:t>문화</a:t>
            </a:r>
            <a:r>
              <a:rPr lang="ko-KR" altLang="en-US" sz="5400" dirty="0" err="1">
                <a:solidFill>
                  <a:schemeClr val="accent1"/>
                </a:solidFill>
                <a:ea typeface="HY동녘B" panose="02030600000101010101" pitchFamily="18" charset="-127"/>
              </a:rPr>
              <a:t>변천사</a:t>
            </a:r>
            <a:endParaRPr lang="ko-KR" altLang="en-US" sz="5400" dirty="0">
              <a:solidFill>
                <a:schemeClr val="accent1"/>
              </a:solidFill>
              <a:ea typeface="HY동녘B" panose="02030600000101010101" pitchFamily="18" charset="-127"/>
            </a:endParaRPr>
          </a:p>
        </p:txBody>
      </p:sp>
      <p:pic>
        <p:nvPicPr>
          <p:cNvPr id="28674" name="Picture 2" descr="짱구 역대급 에피소드 나미리 선생님편 - 유머/움짤/이슈 - 에펨코리아">
            <a:extLst>
              <a:ext uri="{FF2B5EF4-FFF2-40B4-BE49-F238E27FC236}">
                <a16:creationId xmlns:a16="http://schemas.microsoft.com/office/drawing/2014/main" id="{DFD336CC-44E1-4905-9181-3D399A51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2" y="1619785"/>
            <a:ext cx="3146211" cy="23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부제목 2">
            <a:extLst>
              <a:ext uri="{FF2B5EF4-FFF2-40B4-BE49-F238E27FC236}">
                <a16:creationId xmlns:a16="http://schemas.microsoft.com/office/drawing/2014/main" id="{A91980CA-DCB9-4720-BFCC-8B6F766313A6}"/>
              </a:ext>
            </a:extLst>
          </p:cNvPr>
          <p:cNvSpPr txBox="1">
            <a:spLocks/>
          </p:cNvSpPr>
          <p:nvPr/>
        </p:nvSpPr>
        <p:spPr>
          <a:xfrm>
            <a:off x="264371" y="4344688"/>
            <a:ext cx="3740070" cy="98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ea typeface="HY동녘B" panose="02030600000101010101" pitchFamily="18" charset="-127"/>
              </a:rPr>
              <a:t>윤도현의 </a:t>
            </a:r>
            <a:r>
              <a:rPr lang="ko-KR" altLang="en-US" dirty="0" err="1">
                <a:ea typeface="HY동녘B" panose="02030600000101010101" pitchFamily="18" charset="-127"/>
              </a:rPr>
              <a:t>사랑했나봐</a:t>
            </a:r>
            <a:endParaRPr lang="en-US" altLang="ko-KR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  2005</a:t>
            </a:r>
            <a:r>
              <a:rPr lang="ko-KR" altLang="en-US" dirty="0">
                <a:ea typeface="HY동녘B" panose="02030600000101010101" pitchFamily="18" charset="-127"/>
              </a:rPr>
              <a:t>년 방영</a:t>
            </a:r>
          </a:p>
        </p:txBody>
      </p:sp>
      <p:pic>
        <p:nvPicPr>
          <p:cNvPr id="28676" name="Picture 4" descr="짱구는 송충이눈썹 - 이편감동적인데 강남스타일노래 나옴ㅋㅋㅋㅋㅋㅋㅋㅋㅋ">
            <a:extLst>
              <a:ext uri="{FF2B5EF4-FFF2-40B4-BE49-F238E27FC236}">
                <a16:creationId xmlns:a16="http://schemas.microsoft.com/office/drawing/2014/main" id="{CD198BF7-FDEE-49A2-BBE3-A88AA6E1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675" y="1600130"/>
            <a:ext cx="3709854" cy="24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7EA6D2D2-65B4-43E4-B034-82E5D2D0DCFE}"/>
              </a:ext>
            </a:extLst>
          </p:cNvPr>
          <p:cNvSpPr txBox="1">
            <a:spLocks/>
          </p:cNvSpPr>
          <p:nvPr/>
        </p:nvSpPr>
        <p:spPr>
          <a:xfrm>
            <a:off x="8187559" y="4344688"/>
            <a:ext cx="3740070" cy="98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>
                <a:ea typeface="HY동녘B" panose="02030600000101010101" pitchFamily="18" charset="-127"/>
              </a:rPr>
              <a:t>트와이스</a:t>
            </a:r>
            <a:r>
              <a:rPr lang="ko-KR" altLang="en-US" dirty="0">
                <a:ea typeface="HY동녘B" panose="02030600000101010101" pitchFamily="18" charset="-127"/>
              </a:rPr>
              <a:t>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TT</a:t>
            </a:r>
          </a:p>
          <a:p>
            <a:pPr marL="0" indent="0">
              <a:buNone/>
            </a:pP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  2018</a:t>
            </a:r>
            <a:r>
              <a:rPr lang="ko-KR" altLang="en-US" dirty="0">
                <a:ea typeface="HY동녘B" panose="02030600000101010101" pitchFamily="18" charset="-127"/>
              </a:rPr>
              <a:t>년 방영</a:t>
            </a:r>
          </a:p>
        </p:txBody>
      </p:sp>
      <p:pic>
        <p:nvPicPr>
          <p:cNvPr id="28678" name="Picture 6" descr="트와이스의 TT포즈가 등장한 오늘자 짱구는 못말려 | 인스티즈">
            <a:extLst>
              <a:ext uri="{FF2B5EF4-FFF2-40B4-BE49-F238E27FC236}">
                <a16:creationId xmlns:a16="http://schemas.microsoft.com/office/drawing/2014/main" id="{D443448B-3D4C-4856-AE58-4854381A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61" y="1649996"/>
            <a:ext cx="3146211" cy="23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부제목 2">
            <a:extLst>
              <a:ext uri="{FF2B5EF4-FFF2-40B4-BE49-F238E27FC236}">
                <a16:creationId xmlns:a16="http://schemas.microsoft.com/office/drawing/2014/main" id="{E77519B6-8DD8-495B-987B-66D5510FB7FC}"/>
              </a:ext>
            </a:extLst>
          </p:cNvPr>
          <p:cNvSpPr txBox="1">
            <a:spLocks/>
          </p:cNvSpPr>
          <p:nvPr/>
        </p:nvSpPr>
        <p:spPr>
          <a:xfrm>
            <a:off x="4156841" y="4360546"/>
            <a:ext cx="3740070" cy="98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ea typeface="HY동녘B" panose="02030600000101010101" pitchFamily="18" charset="-127"/>
              </a:rPr>
              <a:t>싸이의 강남스타일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2015</a:t>
            </a:r>
            <a:r>
              <a:rPr lang="ko-KR" altLang="en-US" dirty="0">
                <a:ea typeface="HY동녘B" panose="02030600000101010101" pitchFamily="18" charset="-127"/>
              </a:rPr>
              <a:t>년 방영</a:t>
            </a:r>
          </a:p>
        </p:txBody>
      </p:sp>
    </p:spTree>
    <p:extLst>
      <p:ext uri="{BB962C8B-B14F-4D97-AF65-F5344CB8AC3E}">
        <p14:creationId xmlns:p14="http://schemas.microsoft.com/office/powerpoint/2010/main" val="761405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내용 개체 틀 6" descr="집이(가) 표시된 사진&#10;&#10;자동 생성된 설명">
            <a:extLst>
              <a:ext uri="{FF2B5EF4-FFF2-40B4-BE49-F238E27FC236}">
                <a16:creationId xmlns:a16="http://schemas.microsoft.com/office/drawing/2014/main" id="{FA1B7EA4-7083-4ABE-BCA7-C98C4052F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42DCD0E-6826-43BB-A7EC-CF01728C4EC9}"/>
              </a:ext>
            </a:extLst>
          </p:cNvPr>
          <p:cNvSpPr/>
          <p:nvPr/>
        </p:nvSpPr>
        <p:spPr>
          <a:xfrm>
            <a:off x="3526561" y="1671145"/>
            <a:ext cx="5135830" cy="2953407"/>
          </a:xfrm>
          <a:prstGeom prst="rect">
            <a:avLst/>
          </a:prstGeom>
          <a:solidFill>
            <a:schemeClr val="dk1"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부제목 2">
            <a:extLst>
              <a:ext uri="{FF2B5EF4-FFF2-40B4-BE49-F238E27FC236}">
                <a16:creationId xmlns:a16="http://schemas.microsoft.com/office/drawing/2014/main" id="{4F8AEE5F-2BE2-4207-8F1D-DD596E46799A}"/>
              </a:ext>
            </a:extLst>
          </p:cNvPr>
          <p:cNvSpPr txBox="1">
            <a:spLocks/>
          </p:cNvSpPr>
          <p:nvPr/>
        </p:nvSpPr>
        <p:spPr>
          <a:xfrm>
            <a:off x="3981896" y="2778157"/>
            <a:ext cx="4225159" cy="156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4800" dirty="0">
                <a:solidFill>
                  <a:schemeClr val="bg1"/>
                </a:solidFill>
                <a:ea typeface="HY동녘B" panose="02030600000101010101" pitchFamily="18" charset="-127"/>
              </a:rPr>
              <a:t>주거 문화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AAFEEF-FE77-4C23-8C80-35A62ADE6A76}"/>
              </a:ext>
            </a:extLst>
          </p:cNvPr>
          <p:cNvSpPr/>
          <p:nvPr/>
        </p:nvSpPr>
        <p:spPr>
          <a:xfrm>
            <a:off x="265471" y="117987"/>
            <a:ext cx="11602064" cy="6577781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97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grpSp>
        <p:nvGrpSpPr>
          <p:cNvPr id="16" name="그룹 1004">
            <a:extLst>
              <a:ext uri="{FF2B5EF4-FFF2-40B4-BE49-F238E27FC236}">
                <a16:creationId xmlns:a16="http://schemas.microsoft.com/office/drawing/2014/main" id="{6AE7CB1A-DBFD-4A2E-BDC6-7635CAC33679}"/>
              </a:ext>
            </a:extLst>
          </p:cNvPr>
          <p:cNvGrpSpPr/>
          <p:nvPr/>
        </p:nvGrpSpPr>
        <p:grpSpPr>
          <a:xfrm>
            <a:off x="89885" y="43877"/>
            <a:ext cx="1590349" cy="1390257"/>
            <a:chOff x="4352216" y="6052202"/>
            <a:chExt cx="2385524" cy="2085385"/>
          </a:xfrm>
        </p:grpSpPr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AD0DBBEF-24BD-46CC-B967-7BA9D088D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52216" y="6052202"/>
              <a:ext cx="2385524" cy="208538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 descr="집이(가) 표시된 사진&#10;&#10;자동 생성된 설명">
            <a:extLst>
              <a:ext uri="{FF2B5EF4-FFF2-40B4-BE49-F238E27FC236}">
                <a16:creationId xmlns:a16="http://schemas.microsoft.com/office/drawing/2014/main" id="{B0964D3A-DF7B-4502-86E7-B514B4206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6" r="17807"/>
          <a:stretch/>
        </p:blipFill>
        <p:spPr>
          <a:xfrm>
            <a:off x="1142840" y="2039965"/>
            <a:ext cx="4613813" cy="391264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E91116E-7590-4FC5-9244-C58DA662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1558" y="334270"/>
            <a:ext cx="22167227" cy="96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03918752">
            <a:extLst>
              <a:ext uri="{FF2B5EF4-FFF2-40B4-BE49-F238E27FC236}">
                <a16:creationId xmlns:a16="http://schemas.microsoft.com/office/drawing/2014/main" id="{FE2432AE-5A66-4F37-A0D4-E065354DA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2617" r="14913" b="5513"/>
          <a:stretch/>
        </p:blipFill>
        <p:spPr bwMode="auto">
          <a:xfrm>
            <a:off x="823130" y="1526590"/>
            <a:ext cx="5536637" cy="45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6353FEF1-967B-4711-8067-D20792387795}"/>
              </a:ext>
            </a:extLst>
          </p:cNvPr>
          <p:cNvGrpSpPr/>
          <p:nvPr/>
        </p:nvGrpSpPr>
        <p:grpSpPr>
          <a:xfrm>
            <a:off x="641103" y="124497"/>
            <a:ext cx="2021894" cy="1088610"/>
            <a:chOff x="340639" y="115167"/>
            <a:chExt cx="2223718" cy="1206506"/>
          </a:xfrm>
        </p:grpSpPr>
        <p:sp>
          <p:nvSpPr>
            <p:cNvPr id="13" name="부제목 2">
              <a:extLst>
                <a:ext uri="{FF2B5EF4-FFF2-40B4-BE49-F238E27FC236}">
                  <a16:creationId xmlns:a16="http://schemas.microsoft.com/office/drawing/2014/main" id="{BFB5D276-276E-4736-8C32-80C8484DE40F}"/>
                </a:ext>
              </a:extLst>
            </p:cNvPr>
            <p:cNvSpPr txBox="1">
              <a:spLocks/>
            </p:cNvSpPr>
            <p:nvPr/>
          </p:nvSpPr>
          <p:spPr>
            <a:xfrm>
              <a:off x="340639" y="115167"/>
              <a:ext cx="1230183" cy="116664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8000" dirty="0">
                  <a:solidFill>
                    <a:schemeClr val="accent5">
                      <a:lumMod val="75000"/>
                    </a:schemeClr>
                  </a:solidFill>
                  <a:effectLst/>
                  <a:ea typeface="HY동녘B" panose="02030600000101010101" pitchFamily="18" charset="-127"/>
                </a:rPr>
                <a:t>건</a:t>
              </a:r>
            </a:p>
          </p:txBody>
        </p:sp>
        <p:sp>
          <p:nvSpPr>
            <p:cNvPr id="14" name="부제목 2">
              <a:extLst>
                <a:ext uri="{FF2B5EF4-FFF2-40B4-BE49-F238E27FC236}">
                  <a16:creationId xmlns:a16="http://schemas.microsoft.com/office/drawing/2014/main" id="{B0FFA24F-0899-4478-9B65-ABF7EF8A7C68}"/>
                </a:ext>
              </a:extLst>
            </p:cNvPr>
            <p:cNvSpPr txBox="1">
              <a:spLocks/>
            </p:cNvSpPr>
            <p:nvPr/>
          </p:nvSpPr>
          <p:spPr>
            <a:xfrm>
              <a:off x="1334174" y="155024"/>
              <a:ext cx="1230183" cy="11666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8000" dirty="0">
                  <a:solidFill>
                    <a:srgbClr val="03A552"/>
                  </a:solidFill>
                  <a:effectLst/>
                  <a:ea typeface="HY동녘B" panose="02030600000101010101" pitchFamily="18" charset="-127"/>
                </a:rPr>
                <a:t>축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4A52454-B38A-4477-AFAE-853EECF2F7E9}"/>
              </a:ext>
            </a:extLst>
          </p:cNvPr>
          <p:cNvGrpSpPr/>
          <p:nvPr/>
        </p:nvGrpSpPr>
        <p:grpSpPr>
          <a:xfrm rot="5400000" flipV="1">
            <a:off x="204629" y="14826"/>
            <a:ext cx="136413" cy="545670"/>
            <a:chOff x="1090423" y="3621485"/>
            <a:chExt cx="136413" cy="545670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620E4AFA-92DE-4577-ABF4-486795FAD2F9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5ABB96D1-328A-4E9A-8C10-9B7C1C914022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모서리가 둥근 직사각형 38">
              <a:extLst>
                <a:ext uri="{FF2B5EF4-FFF2-40B4-BE49-F238E27FC236}">
                  <a16:creationId xmlns:a16="http://schemas.microsoft.com/office/drawing/2014/main" id="{9F46C2ED-4855-4517-920E-827C7BF207CC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4D6A9AC-2F35-4FEA-9B01-39289FEB80D2}"/>
              </a:ext>
            </a:extLst>
          </p:cNvPr>
          <p:cNvGrpSpPr/>
          <p:nvPr/>
        </p:nvGrpSpPr>
        <p:grpSpPr>
          <a:xfrm rot="5400000" flipV="1">
            <a:off x="200397" y="292805"/>
            <a:ext cx="136413" cy="545670"/>
            <a:chOff x="1090423" y="3621485"/>
            <a:chExt cx="136413" cy="545670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F0CE0316-DFD1-4B36-A124-E0A4EB5DD693}"/>
                </a:ext>
              </a:extLst>
            </p:cNvPr>
            <p:cNvSpPr/>
            <p:nvPr/>
          </p:nvSpPr>
          <p:spPr>
            <a:xfrm>
              <a:off x="1090423" y="4030742"/>
              <a:ext cx="136413" cy="13641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26E68F01-1A9A-40A6-87DC-A79F858FB087}"/>
                </a:ext>
              </a:extLst>
            </p:cNvPr>
            <p:cNvSpPr/>
            <p:nvPr/>
          </p:nvSpPr>
          <p:spPr>
            <a:xfrm>
              <a:off x="1090423" y="3621485"/>
              <a:ext cx="136413" cy="13641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모서리가 둥근 직사각형 38">
              <a:extLst>
                <a:ext uri="{FF2B5EF4-FFF2-40B4-BE49-F238E27FC236}">
                  <a16:creationId xmlns:a16="http://schemas.microsoft.com/office/drawing/2014/main" id="{9BB2A927-891F-4062-A6FA-2775D5587003}"/>
                </a:ext>
              </a:extLst>
            </p:cNvPr>
            <p:cNvSpPr/>
            <p:nvPr/>
          </p:nvSpPr>
          <p:spPr>
            <a:xfrm>
              <a:off x="1134509" y="3674347"/>
              <a:ext cx="45719" cy="4314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687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4E527BB-3264-4ED6-A5D8-945ABD2B251E}"/>
              </a:ext>
            </a:extLst>
          </p:cNvPr>
          <p:cNvGrpSpPr/>
          <p:nvPr/>
        </p:nvGrpSpPr>
        <p:grpSpPr>
          <a:xfrm>
            <a:off x="8158872" y="1224117"/>
            <a:ext cx="2795838" cy="912683"/>
            <a:chOff x="6983546" y="1815459"/>
            <a:chExt cx="2748877" cy="2045589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F639F64-F6EF-4893-88AA-6E9FB4548A43}"/>
                </a:ext>
              </a:extLst>
            </p:cNvPr>
            <p:cNvSpPr/>
            <p:nvPr/>
          </p:nvSpPr>
          <p:spPr>
            <a:xfrm>
              <a:off x="7017688" y="1839597"/>
              <a:ext cx="2714735" cy="2021451"/>
            </a:xfrm>
            <a:custGeom>
              <a:avLst/>
              <a:gdLst>
                <a:gd name="connsiteX0" fmla="*/ 416696 w 2714735"/>
                <a:gd name="connsiteY0" fmla="*/ 0 h 2021451"/>
                <a:gd name="connsiteX1" fmla="*/ 2298039 w 2714735"/>
                <a:gd name="connsiteY1" fmla="*/ 0 h 2021451"/>
                <a:gd name="connsiteX2" fmla="*/ 2714735 w 2714735"/>
                <a:gd name="connsiteY2" fmla="*/ 416696 h 2021451"/>
                <a:gd name="connsiteX3" fmla="*/ 2714735 w 2714735"/>
                <a:gd name="connsiteY3" fmla="*/ 1270126 h 2021451"/>
                <a:gd name="connsiteX4" fmla="*/ 2298039 w 2714735"/>
                <a:gd name="connsiteY4" fmla="*/ 1686822 h 2021451"/>
                <a:gd name="connsiteX5" fmla="*/ 1381551 w 2714735"/>
                <a:gd name="connsiteY5" fmla="*/ 1686822 h 2021451"/>
                <a:gd name="connsiteX6" fmla="*/ 1122293 w 2714735"/>
                <a:gd name="connsiteY6" fmla="*/ 2021451 h 2021451"/>
                <a:gd name="connsiteX7" fmla="*/ 1235226 w 2714735"/>
                <a:gd name="connsiteY7" fmla="*/ 1686822 h 2021451"/>
                <a:gd name="connsiteX8" fmla="*/ 416696 w 2714735"/>
                <a:gd name="connsiteY8" fmla="*/ 1686822 h 2021451"/>
                <a:gd name="connsiteX9" fmla="*/ 0 w 2714735"/>
                <a:gd name="connsiteY9" fmla="*/ 1270126 h 2021451"/>
                <a:gd name="connsiteX10" fmla="*/ 0 w 2714735"/>
                <a:gd name="connsiteY10" fmla="*/ 416696 h 2021451"/>
                <a:gd name="connsiteX11" fmla="*/ 416696 w 2714735"/>
                <a:gd name="connsiteY11" fmla="*/ 0 h 20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4735" h="2021451">
                  <a:moveTo>
                    <a:pt x="416696" y="0"/>
                  </a:moveTo>
                  <a:lnTo>
                    <a:pt x="2298039" y="0"/>
                  </a:lnTo>
                  <a:cubicBezTo>
                    <a:pt x="2528174" y="0"/>
                    <a:pt x="2714735" y="186561"/>
                    <a:pt x="2714735" y="416696"/>
                  </a:cubicBezTo>
                  <a:lnTo>
                    <a:pt x="2714735" y="1270126"/>
                  </a:lnTo>
                  <a:cubicBezTo>
                    <a:pt x="2714735" y="1500261"/>
                    <a:pt x="2528174" y="1686822"/>
                    <a:pt x="2298039" y="1686822"/>
                  </a:cubicBezTo>
                  <a:lnTo>
                    <a:pt x="1381551" y="1686822"/>
                  </a:lnTo>
                  <a:lnTo>
                    <a:pt x="1122293" y="2021451"/>
                  </a:lnTo>
                  <a:lnTo>
                    <a:pt x="1235226" y="1686822"/>
                  </a:lnTo>
                  <a:lnTo>
                    <a:pt x="416696" y="1686822"/>
                  </a:lnTo>
                  <a:cubicBezTo>
                    <a:pt x="186561" y="1686822"/>
                    <a:pt x="0" y="1500261"/>
                    <a:pt x="0" y="1270126"/>
                  </a:cubicBezTo>
                  <a:lnTo>
                    <a:pt x="0" y="416696"/>
                  </a:lnTo>
                  <a:cubicBezTo>
                    <a:pt x="0" y="186561"/>
                    <a:pt x="186561" y="0"/>
                    <a:pt x="416696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8A53DF6-CD5B-417E-820B-48DE36627164}"/>
                </a:ext>
              </a:extLst>
            </p:cNvPr>
            <p:cNvSpPr/>
            <p:nvPr/>
          </p:nvSpPr>
          <p:spPr>
            <a:xfrm>
              <a:off x="6983546" y="1815459"/>
              <a:ext cx="2714735" cy="2021451"/>
            </a:xfrm>
            <a:custGeom>
              <a:avLst/>
              <a:gdLst>
                <a:gd name="connsiteX0" fmla="*/ 416696 w 2714735"/>
                <a:gd name="connsiteY0" fmla="*/ 0 h 2021451"/>
                <a:gd name="connsiteX1" fmla="*/ 2298039 w 2714735"/>
                <a:gd name="connsiteY1" fmla="*/ 0 h 2021451"/>
                <a:gd name="connsiteX2" fmla="*/ 2714735 w 2714735"/>
                <a:gd name="connsiteY2" fmla="*/ 416696 h 2021451"/>
                <a:gd name="connsiteX3" fmla="*/ 2714735 w 2714735"/>
                <a:gd name="connsiteY3" fmla="*/ 1270126 h 2021451"/>
                <a:gd name="connsiteX4" fmla="*/ 2298039 w 2714735"/>
                <a:gd name="connsiteY4" fmla="*/ 1686822 h 2021451"/>
                <a:gd name="connsiteX5" fmla="*/ 1381551 w 2714735"/>
                <a:gd name="connsiteY5" fmla="*/ 1686822 h 2021451"/>
                <a:gd name="connsiteX6" fmla="*/ 1122293 w 2714735"/>
                <a:gd name="connsiteY6" fmla="*/ 2021451 h 2021451"/>
                <a:gd name="connsiteX7" fmla="*/ 1235226 w 2714735"/>
                <a:gd name="connsiteY7" fmla="*/ 1686822 h 2021451"/>
                <a:gd name="connsiteX8" fmla="*/ 416696 w 2714735"/>
                <a:gd name="connsiteY8" fmla="*/ 1686822 h 2021451"/>
                <a:gd name="connsiteX9" fmla="*/ 0 w 2714735"/>
                <a:gd name="connsiteY9" fmla="*/ 1270126 h 2021451"/>
                <a:gd name="connsiteX10" fmla="*/ 0 w 2714735"/>
                <a:gd name="connsiteY10" fmla="*/ 416696 h 2021451"/>
                <a:gd name="connsiteX11" fmla="*/ 416696 w 2714735"/>
                <a:gd name="connsiteY11" fmla="*/ 0 h 2021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4735" h="2021451">
                  <a:moveTo>
                    <a:pt x="416696" y="0"/>
                  </a:moveTo>
                  <a:lnTo>
                    <a:pt x="2298039" y="0"/>
                  </a:lnTo>
                  <a:cubicBezTo>
                    <a:pt x="2528174" y="0"/>
                    <a:pt x="2714735" y="186561"/>
                    <a:pt x="2714735" y="416696"/>
                  </a:cubicBezTo>
                  <a:lnTo>
                    <a:pt x="2714735" y="1270126"/>
                  </a:lnTo>
                  <a:cubicBezTo>
                    <a:pt x="2714735" y="1500261"/>
                    <a:pt x="2528174" y="1686822"/>
                    <a:pt x="2298039" y="1686822"/>
                  </a:cubicBezTo>
                  <a:lnTo>
                    <a:pt x="1381551" y="1686822"/>
                  </a:lnTo>
                  <a:lnTo>
                    <a:pt x="1122293" y="2021451"/>
                  </a:lnTo>
                  <a:lnTo>
                    <a:pt x="1235226" y="1686822"/>
                  </a:lnTo>
                  <a:lnTo>
                    <a:pt x="416696" y="1686822"/>
                  </a:lnTo>
                  <a:cubicBezTo>
                    <a:pt x="186561" y="1686822"/>
                    <a:pt x="0" y="1500261"/>
                    <a:pt x="0" y="1270126"/>
                  </a:cubicBezTo>
                  <a:lnTo>
                    <a:pt x="0" y="416696"/>
                  </a:lnTo>
                  <a:cubicBezTo>
                    <a:pt x="0" y="186561"/>
                    <a:pt x="186561" y="0"/>
                    <a:pt x="416696" y="0"/>
                  </a:cubicBezTo>
                  <a:close/>
                </a:path>
              </a:pathLst>
            </a:custGeom>
            <a:solidFill>
              <a:srgbClr val="FCD8CA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ko-KR" altLang="en-US" sz="2000" dirty="0" err="1">
                  <a:solidFill>
                    <a:schemeClr val="tx1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잇코다테</a:t>
              </a:r>
              <a:r>
                <a:rPr lang="en-US" altLang="ko-KR" sz="2000" dirty="0">
                  <a:solidFill>
                    <a:schemeClr val="tx1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 (</a:t>
              </a:r>
              <a:r>
                <a:rPr lang="ja-JP" altLang="en-US" sz="2000" dirty="0">
                  <a:solidFill>
                    <a:schemeClr val="tx1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いっこだて</a:t>
              </a:r>
              <a:r>
                <a:rPr lang="en-US" altLang="ja-JP" sz="2000" dirty="0">
                  <a:solidFill>
                    <a:schemeClr val="tx1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)</a:t>
              </a:r>
              <a:endParaRPr lang="ko-KR" altLang="en-US" sz="2000" b="1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15" name="부제목 2">
            <a:extLst>
              <a:ext uri="{FF2B5EF4-FFF2-40B4-BE49-F238E27FC236}">
                <a16:creationId xmlns:a16="http://schemas.microsoft.com/office/drawing/2014/main" id="{44D288FB-CFC1-4AF0-98E5-626C295D161C}"/>
              </a:ext>
            </a:extLst>
          </p:cNvPr>
          <p:cNvSpPr txBox="1">
            <a:spLocks/>
          </p:cNvSpPr>
          <p:nvPr/>
        </p:nvSpPr>
        <p:spPr>
          <a:xfrm>
            <a:off x="8018144" y="2281535"/>
            <a:ext cx="3031016" cy="136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600" dirty="0">
                <a:ea typeface="HY동녘B" panose="02030600000101010101" pitchFamily="18" charset="-127"/>
              </a:rPr>
              <a:t>단독 주택</a:t>
            </a:r>
            <a:endParaRPr lang="en-US" altLang="ja-JP" sz="3600" dirty="0">
              <a:ea typeface="HY동녘B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1800" dirty="0">
                <a:latin typeface="HY동녘B" panose="02030600000101010101" pitchFamily="18" charset="-127"/>
                <a:ea typeface="HY동녘B" panose="02030600000101010101" pitchFamily="18" charset="-127"/>
              </a:rPr>
              <a:t>보통 </a:t>
            </a:r>
            <a:r>
              <a:rPr lang="en-US" altLang="ko-KR" sz="1800" dirty="0">
                <a:latin typeface="HY동녘B" panose="02030600000101010101" pitchFamily="18" charset="-127"/>
                <a:ea typeface="HY동녘B" panose="02030600000101010101" pitchFamily="18" charset="-127"/>
              </a:rPr>
              <a:t>1</a:t>
            </a:r>
            <a:r>
              <a:rPr lang="ko-KR" altLang="en-US" sz="1800" dirty="0">
                <a:latin typeface="HY동녘B" panose="02030600000101010101" pitchFamily="18" charset="-127"/>
                <a:ea typeface="HY동녘B" panose="02030600000101010101" pitchFamily="18" charset="-127"/>
              </a:rPr>
              <a:t>층이나 </a:t>
            </a:r>
            <a:r>
              <a:rPr lang="en-US" altLang="ko-KR" sz="1800" dirty="0">
                <a:latin typeface="HY동녘B" panose="02030600000101010101" pitchFamily="18" charset="-127"/>
                <a:ea typeface="HY동녘B" panose="02030600000101010101" pitchFamily="18" charset="-127"/>
              </a:rPr>
              <a:t>2</a:t>
            </a:r>
            <a:r>
              <a:rPr lang="ko-KR" altLang="en-US" sz="18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층짜리</a:t>
            </a:r>
            <a:r>
              <a:rPr lang="ko-KR" altLang="en-US" sz="1800" dirty="0">
                <a:latin typeface="HY동녘B" panose="02030600000101010101" pitchFamily="18" charset="-127"/>
                <a:ea typeface="HY동녘B" panose="02030600000101010101" pitchFamily="18" charset="-127"/>
              </a:rPr>
              <a:t> 주택</a:t>
            </a:r>
          </a:p>
        </p:txBody>
      </p:sp>
      <p:sp>
        <p:nvSpPr>
          <p:cNvPr id="37" name="부제목 2">
            <a:extLst>
              <a:ext uri="{FF2B5EF4-FFF2-40B4-BE49-F238E27FC236}">
                <a16:creationId xmlns:a16="http://schemas.microsoft.com/office/drawing/2014/main" id="{8E2AF5FE-3431-4F70-9EED-64013D026D48}"/>
              </a:ext>
            </a:extLst>
          </p:cNvPr>
          <p:cNvSpPr txBox="1">
            <a:spLocks/>
          </p:cNvSpPr>
          <p:nvPr/>
        </p:nvSpPr>
        <p:spPr>
          <a:xfrm>
            <a:off x="8018144" y="3660452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600" dirty="0">
                <a:ea typeface="HY동녘B" panose="02030600000101010101" pitchFamily="18" charset="-127"/>
              </a:rPr>
              <a:t>공동 주택</a:t>
            </a:r>
          </a:p>
        </p:txBody>
      </p:sp>
      <p:pic>
        <p:nvPicPr>
          <p:cNvPr id="39" name="Picture 4" descr="와르르맨션 | 크레용 신짱 위키 | Fandom">
            <a:extLst>
              <a:ext uri="{FF2B5EF4-FFF2-40B4-BE49-F238E27FC236}">
                <a16:creationId xmlns:a16="http://schemas.microsoft.com/office/drawing/2014/main" id="{100C6B06-29E3-40EB-870F-0D27B9C1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2" y="1848703"/>
            <a:ext cx="6339024" cy="39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그래픽 37" descr="시계 반대 방향으로 굽은 사선 화살표 단색으로 채워진">
            <a:extLst>
              <a:ext uri="{FF2B5EF4-FFF2-40B4-BE49-F238E27FC236}">
                <a16:creationId xmlns:a16="http://schemas.microsoft.com/office/drawing/2014/main" id="{D851E22B-ABA3-4018-AE61-E0F9EF639A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18566" flipH="1">
            <a:off x="6099021" y="1841398"/>
            <a:ext cx="1589207" cy="1789353"/>
          </a:xfrm>
          <a:prstGeom prst="rect">
            <a:avLst/>
          </a:prstGeom>
          <a:effectLst>
            <a:outerShdw blurRad="50800" dist="177800" dir="2160000" sx="94000" sy="94000" algn="ctr" rotWithShape="0">
              <a:srgbClr val="000000">
                <a:alpha val="15000"/>
              </a:srgb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6C89DB8-AC86-4B63-92E2-DFA3712401CD}"/>
              </a:ext>
            </a:extLst>
          </p:cNvPr>
          <p:cNvSpPr/>
          <p:nvPr/>
        </p:nvSpPr>
        <p:spPr>
          <a:xfrm>
            <a:off x="1896469" y="2080030"/>
            <a:ext cx="5981742" cy="3164292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3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0482 0.218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2E5D87AB-130F-4510-97C4-2DC03890C060}"/>
              </a:ext>
            </a:extLst>
          </p:cNvPr>
          <p:cNvSpPr txBox="1">
            <a:spLocks/>
          </p:cNvSpPr>
          <p:nvPr/>
        </p:nvSpPr>
        <p:spPr>
          <a:xfrm>
            <a:off x="4729119" y="693726"/>
            <a:ext cx="3031016" cy="901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5400" dirty="0">
                <a:ea typeface="HY동녘B" panose="02030600000101010101" pitchFamily="18" charset="-127"/>
              </a:rPr>
              <a:t>공동 주택</a:t>
            </a:r>
          </a:p>
        </p:txBody>
      </p:sp>
      <p:grpSp>
        <p:nvGrpSpPr>
          <p:cNvPr id="20" name="그룹 1008">
            <a:extLst>
              <a:ext uri="{FF2B5EF4-FFF2-40B4-BE49-F238E27FC236}">
                <a16:creationId xmlns:a16="http://schemas.microsoft.com/office/drawing/2014/main" id="{407FF93E-D1F9-4E3A-9A24-E7AEBCE2471A}"/>
              </a:ext>
            </a:extLst>
          </p:cNvPr>
          <p:cNvGrpSpPr/>
          <p:nvPr/>
        </p:nvGrpSpPr>
        <p:grpSpPr>
          <a:xfrm>
            <a:off x="1428537" y="2518473"/>
            <a:ext cx="1872044" cy="1930800"/>
            <a:chOff x="7311599" y="5144894"/>
            <a:chExt cx="3696257" cy="3605594"/>
          </a:xfrm>
        </p:grpSpPr>
        <p:pic>
          <p:nvPicPr>
            <p:cNvPr id="21" name="Object 23">
              <a:extLst>
                <a:ext uri="{FF2B5EF4-FFF2-40B4-BE49-F238E27FC236}">
                  <a16:creationId xmlns:a16="http://schemas.microsoft.com/office/drawing/2014/main" id="{BC7CD211-3C9B-43A3-B459-544B38E60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sp>
        <p:nvSpPr>
          <p:cNvPr id="26" name="부제목 2">
            <a:extLst>
              <a:ext uri="{FF2B5EF4-FFF2-40B4-BE49-F238E27FC236}">
                <a16:creationId xmlns:a16="http://schemas.microsoft.com/office/drawing/2014/main" id="{E8E9AC56-E038-4C38-A70C-FB0FE711398E}"/>
              </a:ext>
            </a:extLst>
          </p:cNvPr>
          <p:cNvSpPr txBox="1">
            <a:spLocks/>
          </p:cNvSpPr>
          <p:nvPr/>
        </p:nvSpPr>
        <p:spPr>
          <a:xfrm>
            <a:off x="1222116" y="2407223"/>
            <a:ext cx="2284885" cy="1116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800" dirty="0">
                <a:ea typeface="HY동녘B" panose="02030600000101010101" pitchFamily="18" charset="-127"/>
              </a:rPr>
              <a:t>아파트</a:t>
            </a:r>
          </a:p>
        </p:txBody>
      </p:sp>
      <p:grpSp>
        <p:nvGrpSpPr>
          <p:cNvPr id="32" name="그룹 1008">
            <a:extLst>
              <a:ext uri="{FF2B5EF4-FFF2-40B4-BE49-F238E27FC236}">
                <a16:creationId xmlns:a16="http://schemas.microsoft.com/office/drawing/2014/main" id="{47CF62C2-32F9-4558-ACFA-202BFB540D9F}"/>
              </a:ext>
            </a:extLst>
          </p:cNvPr>
          <p:cNvGrpSpPr/>
          <p:nvPr/>
        </p:nvGrpSpPr>
        <p:grpSpPr>
          <a:xfrm>
            <a:off x="5235958" y="2576872"/>
            <a:ext cx="1872044" cy="1930800"/>
            <a:chOff x="7311599" y="5144894"/>
            <a:chExt cx="3696257" cy="3605594"/>
          </a:xfrm>
        </p:grpSpPr>
        <p:pic>
          <p:nvPicPr>
            <p:cNvPr id="33" name="Object 23">
              <a:extLst>
                <a:ext uri="{FF2B5EF4-FFF2-40B4-BE49-F238E27FC236}">
                  <a16:creationId xmlns:a16="http://schemas.microsoft.com/office/drawing/2014/main" id="{6D4D8D5F-17D3-48ED-9D54-1FC6EFFDD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sp>
        <p:nvSpPr>
          <p:cNvPr id="34" name="부제목 2">
            <a:extLst>
              <a:ext uri="{FF2B5EF4-FFF2-40B4-BE49-F238E27FC236}">
                <a16:creationId xmlns:a16="http://schemas.microsoft.com/office/drawing/2014/main" id="{9C0C60D3-892B-41C6-B63B-A4AC4607E57C}"/>
              </a:ext>
            </a:extLst>
          </p:cNvPr>
          <p:cNvSpPr txBox="1">
            <a:spLocks/>
          </p:cNvSpPr>
          <p:nvPr/>
        </p:nvSpPr>
        <p:spPr>
          <a:xfrm>
            <a:off x="5394828" y="2415837"/>
            <a:ext cx="2083639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800" dirty="0">
                <a:ea typeface="HY동녘B" panose="02030600000101010101" pitchFamily="18" charset="-127"/>
              </a:rPr>
              <a:t>맨션</a:t>
            </a:r>
          </a:p>
        </p:txBody>
      </p:sp>
      <p:grpSp>
        <p:nvGrpSpPr>
          <p:cNvPr id="35" name="그룹 1008">
            <a:extLst>
              <a:ext uri="{FF2B5EF4-FFF2-40B4-BE49-F238E27FC236}">
                <a16:creationId xmlns:a16="http://schemas.microsoft.com/office/drawing/2014/main" id="{13A4C0B8-76CE-46A2-BBBB-F59DC9CD3868}"/>
              </a:ext>
            </a:extLst>
          </p:cNvPr>
          <p:cNvGrpSpPr/>
          <p:nvPr/>
        </p:nvGrpSpPr>
        <p:grpSpPr>
          <a:xfrm>
            <a:off x="8723966" y="2576872"/>
            <a:ext cx="1872044" cy="1930800"/>
            <a:chOff x="7311599" y="5144894"/>
            <a:chExt cx="3696257" cy="3605594"/>
          </a:xfrm>
        </p:grpSpPr>
        <p:pic>
          <p:nvPicPr>
            <p:cNvPr id="36" name="Object 23">
              <a:extLst>
                <a:ext uri="{FF2B5EF4-FFF2-40B4-BE49-F238E27FC236}">
                  <a16:creationId xmlns:a16="http://schemas.microsoft.com/office/drawing/2014/main" id="{30E6738D-CF69-4F4C-BE0B-FA0EBA540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1599" y="5144894"/>
              <a:ext cx="3696257" cy="3605594"/>
            </a:xfrm>
            <a:prstGeom prst="rect">
              <a:avLst/>
            </a:prstGeom>
          </p:spPr>
        </p:pic>
      </p:grpSp>
      <p:pic>
        <p:nvPicPr>
          <p:cNvPr id="5122" name="Picture 2" descr="무료]일본상식 - 2. 일본의 アパート와 우리나라 아파트는 같다?">
            <a:extLst>
              <a:ext uri="{FF2B5EF4-FFF2-40B4-BE49-F238E27FC236}">
                <a16:creationId xmlns:a16="http://schemas.microsoft.com/office/drawing/2014/main" id="{AADFACDB-A3A8-41BD-B9A9-5115EE91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9" y="3978809"/>
            <a:ext cx="3067269" cy="229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부제목 2">
            <a:extLst>
              <a:ext uri="{FF2B5EF4-FFF2-40B4-BE49-F238E27FC236}">
                <a16:creationId xmlns:a16="http://schemas.microsoft.com/office/drawing/2014/main" id="{8B66EF50-16C4-4546-AE28-38928CBB84AD}"/>
              </a:ext>
            </a:extLst>
          </p:cNvPr>
          <p:cNvSpPr txBox="1">
            <a:spLocks/>
          </p:cNvSpPr>
          <p:nvPr/>
        </p:nvSpPr>
        <p:spPr>
          <a:xfrm>
            <a:off x="8294540" y="2475953"/>
            <a:ext cx="2954621" cy="9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800" dirty="0" err="1">
                <a:ea typeface="HY동녘B" panose="02030600000101010101" pitchFamily="18" charset="-127"/>
              </a:rPr>
              <a:t>타워맨션</a:t>
            </a:r>
            <a:endParaRPr lang="ko-KR" altLang="en-US" sz="4800" dirty="0">
              <a:ea typeface="HY동녘B" panose="02030600000101010101" pitchFamily="18" charset="-127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AEB8C77-0F4E-4754-B974-04F1C4FC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97" y="4058628"/>
            <a:ext cx="3859887" cy="217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일본이 대단지 아파트가 없는 이유. : 클리앙">
            <a:extLst>
              <a:ext uri="{FF2B5EF4-FFF2-40B4-BE49-F238E27FC236}">
                <a16:creationId xmlns:a16="http://schemas.microsoft.com/office/drawing/2014/main" id="{0ECBBABE-CDD1-4F71-AF61-96E90D92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28" y="3878850"/>
            <a:ext cx="3340286" cy="24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와르르맨션 | 크레용 신짱 위키 | Fandom">
            <a:extLst>
              <a:ext uri="{FF2B5EF4-FFF2-40B4-BE49-F238E27FC236}">
                <a16:creationId xmlns:a16="http://schemas.microsoft.com/office/drawing/2014/main" id="{904E71C0-344F-44B0-A1CF-1688B3B5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523712"/>
            <a:ext cx="2898647" cy="17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7AB455E2-7B8F-4EDE-A114-04E6BD99B209}"/>
              </a:ext>
            </a:extLst>
          </p:cNvPr>
          <p:cNvSpPr/>
          <p:nvPr/>
        </p:nvSpPr>
        <p:spPr>
          <a:xfrm>
            <a:off x="733590" y="665734"/>
            <a:ext cx="3261939" cy="150509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06A0692F-8D79-4C58-BAD3-0298F15779C9}"/>
              </a:ext>
            </a:extLst>
          </p:cNvPr>
          <p:cNvSpPr txBox="1">
            <a:spLocks/>
          </p:cNvSpPr>
          <p:nvPr/>
        </p:nvSpPr>
        <p:spPr>
          <a:xfrm>
            <a:off x="142609" y="3013488"/>
            <a:ext cx="4798053" cy="149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2~3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층짜리의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목조 또는 철근으로 이루어진 주거공간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=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우리나라의 원룸과 </a:t>
            </a:r>
            <a:r>
              <a:rPr lang="ko-K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비슷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8622B500-402C-415D-BCA6-F6F5D26C64FE}"/>
              </a:ext>
            </a:extLst>
          </p:cNvPr>
          <p:cNvSpPr txBox="1">
            <a:spLocks/>
          </p:cNvSpPr>
          <p:nvPr/>
        </p:nvSpPr>
        <p:spPr>
          <a:xfrm>
            <a:off x="5172276" y="3112908"/>
            <a:ext cx="4798053" cy="149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Y동녘B" panose="02030600000101010101" pitchFamily="18" charset="-127"/>
              </a:rPr>
              <a:t>=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HY동녘B" panose="02030600000101010101" pitchFamily="18" charset="-127"/>
              </a:rPr>
              <a:t>우리나라의 아파트</a:t>
            </a:r>
          </a:p>
        </p:txBody>
      </p:sp>
    </p:spTree>
    <p:extLst>
      <p:ext uri="{BB962C8B-B14F-4D97-AF65-F5344CB8AC3E}">
        <p14:creationId xmlns:p14="http://schemas.microsoft.com/office/powerpoint/2010/main" val="1999731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1484 0.5208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2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7" grpId="0"/>
      <p:bldP spid="19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내용 개체 틀 6" descr="집이(가) 표시된 사진&#10;&#10;자동 생성된 설명">
            <a:extLst>
              <a:ext uri="{FF2B5EF4-FFF2-40B4-BE49-F238E27FC236}">
                <a16:creationId xmlns:a16="http://schemas.microsoft.com/office/drawing/2014/main" id="{784CAE95-989E-42D0-A878-866E10323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4C0A025-F5C1-4CE5-A531-04FCE20D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  <a:custGeom>
            <a:avLst/>
            <a:gdLst>
              <a:gd name="connsiteX0" fmla="*/ 304800 w 6858000"/>
              <a:gd name="connsiteY0" fmla="*/ 11897710 h 12192000"/>
              <a:gd name="connsiteX1" fmla="*/ 6505903 w 6858000"/>
              <a:gd name="connsiteY1" fmla="*/ 11897710 h 12192000"/>
              <a:gd name="connsiteX2" fmla="*/ 6505903 w 6858000"/>
              <a:gd name="connsiteY2" fmla="*/ 346841 h 12192000"/>
              <a:gd name="connsiteX3" fmla="*/ 304800 w 6858000"/>
              <a:gd name="connsiteY3" fmla="*/ 346841 h 12192000"/>
              <a:gd name="connsiteX4" fmla="*/ 0 w 6858000"/>
              <a:gd name="connsiteY4" fmla="*/ 12192000 h 12192000"/>
              <a:gd name="connsiteX5" fmla="*/ 0 w 6858000"/>
              <a:gd name="connsiteY5" fmla="*/ 0 h 12192000"/>
              <a:gd name="connsiteX6" fmla="*/ 6858000 w 6858000"/>
              <a:gd name="connsiteY6" fmla="*/ 0 h 12192000"/>
              <a:gd name="connsiteX7" fmla="*/ 6858000 w 6858000"/>
              <a:gd name="connsiteY7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2192000">
                <a:moveTo>
                  <a:pt x="304800" y="11897710"/>
                </a:moveTo>
                <a:lnTo>
                  <a:pt x="6505903" y="11897710"/>
                </a:lnTo>
                <a:lnTo>
                  <a:pt x="6505903" y="346841"/>
                </a:lnTo>
                <a:lnTo>
                  <a:pt x="304800" y="346841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8828ACC-9792-45AB-9BFD-4299E154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585" y="364686"/>
            <a:ext cx="34939371" cy="95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2" name="Picture 2" descr="집이 폭발해도 변하지 않는 &amp;quot;짱구는 못말려 속&amp;quot; - [일본 주택 인테리어] : 네이버 블로그">
            <a:extLst>
              <a:ext uri="{FF2B5EF4-FFF2-40B4-BE49-F238E27FC236}">
                <a16:creationId xmlns:a16="http://schemas.microsoft.com/office/drawing/2014/main" id="{1AA0344B-3302-4FCC-85D4-9147C879B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8" y="476144"/>
            <a:ext cx="10836165" cy="59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463</Words>
  <Application>Microsoft Office PowerPoint</Application>
  <PresentationFormat>와이드스크린</PresentationFormat>
  <Paragraphs>105</Paragraphs>
  <Slides>23</Slides>
  <Notes>0</Notes>
  <HiddenSlides>0</HiddenSlides>
  <MMClips>2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HY동녘B</vt:lpstr>
      <vt:lpstr>맑은 고딕</vt:lpstr>
      <vt:lpstr>Arial</vt:lpstr>
      <vt:lpstr>Calibri</vt:lpstr>
      <vt:lpstr>Office 테마</vt:lpstr>
      <vt:lpstr>애니메이션 속 숨은 일본 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애니메이션 속 숨은 일본 문화</dc:title>
  <dc:creator>김 시은</dc:creator>
  <cp:lastModifiedBy>김 시은</cp:lastModifiedBy>
  <cp:revision>9</cp:revision>
  <dcterms:created xsi:type="dcterms:W3CDTF">2021-09-30T08:39:15Z</dcterms:created>
  <dcterms:modified xsi:type="dcterms:W3CDTF">2021-12-05T17:50:23Z</dcterms:modified>
</cp:coreProperties>
</file>