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10/10/2021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10/10/2021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10/10/2021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1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1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1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1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1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1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1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1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1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8B5A3A0-6504-47EA-960B-3F4B0A0FA9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1230971"/>
          </a:xfrm>
        </p:spPr>
        <p:txBody>
          <a:bodyPr/>
          <a:lstStyle/>
          <a:p>
            <a:r>
              <a:rPr lang="ko-KR" altLang="en-US" sz="5800" dirty="0"/>
              <a:t>일본 국가의 과거와 현재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CAFA3BEF-2796-4A87-BD48-09639A2A84E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ko-KR" dirty="0"/>
          </a:p>
          <a:p>
            <a:r>
              <a:rPr lang="en-US" altLang="ko-KR" dirty="0"/>
              <a:t>21908957 </a:t>
            </a:r>
            <a:r>
              <a:rPr lang="ko-KR" altLang="en-US" dirty="0" err="1"/>
              <a:t>일본어일본학과</a:t>
            </a:r>
            <a:r>
              <a:rPr lang="ko-KR" altLang="en-US" dirty="0"/>
              <a:t> </a:t>
            </a:r>
            <a:r>
              <a:rPr lang="ko-KR" altLang="en-US" dirty="0" err="1"/>
              <a:t>이재은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06950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0F216EC-62AC-4DCB-AA7B-4CC1B3909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304925"/>
          </a:xfrm>
        </p:spPr>
        <p:txBody>
          <a:bodyPr/>
          <a:lstStyle/>
          <a:p>
            <a:br>
              <a:rPr lang="en-US" altLang="ko-KR" dirty="0"/>
            </a:br>
            <a:r>
              <a:rPr lang="ko-KR" altLang="en-US" dirty="0"/>
              <a:t>일본 애니메이션의 역사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46304B6-3C09-4106-AD6E-E447F614FA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세계적으로 많은 관심과 사랑을 받고 있는 일본의 </a:t>
            </a:r>
            <a:r>
              <a:rPr lang="en-US" altLang="ko-KR" dirty="0"/>
              <a:t>‘</a:t>
            </a:r>
            <a:r>
              <a:rPr lang="ko-KR" altLang="en-US" dirty="0"/>
              <a:t>애니메이션</a:t>
            </a:r>
            <a:r>
              <a:rPr lang="en-US" altLang="ko-KR" dirty="0"/>
              <a:t>’ </a:t>
            </a:r>
            <a:r>
              <a:rPr lang="ko-KR" altLang="en-US" dirty="0"/>
              <a:t>과거부터 지금까지 셀 수 없는 애니메이션이 쏟아져 나오면서 전세계적으로 최고의 인기를 누리고 있다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일본의 애니메이션은 서양문화의 영향을 받아 제작된 것이 많다</a:t>
            </a:r>
            <a:r>
              <a:rPr lang="en-US" altLang="ko-KR" dirty="0"/>
              <a:t>. </a:t>
            </a:r>
            <a:r>
              <a:rPr lang="ko-KR" altLang="en-US" dirty="0"/>
              <a:t>서양작품을 모방하였다고 말하기보다 애니메이션 기법을 활용하여 일본 만의 독자적인 애니메이션을 개발하였고</a:t>
            </a:r>
            <a:r>
              <a:rPr lang="en-US" altLang="ko-KR" dirty="0"/>
              <a:t>, </a:t>
            </a:r>
            <a:r>
              <a:rPr lang="ko-KR" altLang="en-US" dirty="0"/>
              <a:t>일본 만의 독자적인 기법을 구축하였다</a:t>
            </a:r>
            <a:r>
              <a:rPr lang="en-US" altLang="ko-KR" dirty="0"/>
              <a:t>.</a:t>
            </a:r>
          </a:p>
          <a:p>
            <a:r>
              <a:rPr lang="en-US" altLang="ko-KR" dirty="0"/>
              <a:t>1971</a:t>
            </a:r>
            <a:r>
              <a:rPr lang="ko-KR" altLang="en-US" dirty="0"/>
              <a:t>년 일본 만화의 아버지라고 불리는 </a:t>
            </a:r>
            <a:r>
              <a:rPr lang="ko-KR" altLang="en-US" dirty="0" err="1"/>
              <a:t>데즈카</a:t>
            </a:r>
            <a:r>
              <a:rPr lang="ko-KR" altLang="en-US" dirty="0"/>
              <a:t> </a:t>
            </a:r>
            <a:r>
              <a:rPr lang="ko-KR" altLang="en-US" dirty="0" err="1"/>
              <a:t>오사무의</a:t>
            </a:r>
            <a:r>
              <a:rPr lang="ko-KR" altLang="en-US" dirty="0"/>
              <a:t> 그림이 미국 애니메이션에 차용되었던 것을 최초의 애니메이션으로 보고있다</a:t>
            </a:r>
            <a:r>
              <a:rPr lang="en-US" altLang="ko-KR" dirty="0"/>
              <a:t>.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10608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CC34FC0-8AF6-4BC3-8C24-B16378EDE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90600"/>
            <a:ext cx="9601200" cy="1181100"/>
          </a:xfrm>
        </p:spPr>
        <p:txBody>
          <a:bodyPr/>
          <a:lstStyle/>
          <a:p>
            <a:r>
              <a:rPr lang="ko-KR" altLang="en-US" dirty="0"/>
              <a:t>일본 애니메이션의 시초</a:t>
            </a:r>
            <a:r>
              <a:rPr lang="en-US" altLang="ko-KR" dirty="0"/>
              <a:t>?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3016320-EEB3-4385-B5A1-11FEDC054F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일본의 애니메이션의 시초는 정확히 알 수는 없지만</a:t>
            </a:r>
            <a:r>
              <a:rPr lang="en-US" altLang="ko-KR" dirty="0"/>
              <a:t>, 9</a:t>
            </a:r>
            <a:r>
              <a:rPr lang="ko-KR" altLang="en-US" dirty="0"/>
              <a:t>세기 헤이안 시대에 주로 불전이나 중국 고사를 그렸던 것들이 일본 고유의 </a:t>
            </a:r>
            <a:r>
              <a:rPr lang="ko-KR" altLang="en-US" dirty="0" err="1"/>
              <a:t>모노카</a:t>
            </a:r>
            <a:r>
              <a:rPr lang="ko-KR" altLang="en-US" dirty="0"/>
              <a:t> </a:t>
            </a:r>
            <a:r>
              <a:rPr lang="ko-KR" altLang="en-US" dirty="0" err="1"/>
              <a:t>타리나</a:t>
            </a:r>
            <a:r>
              <a:rPr lang="ko-KR" altLang="en-US" dirty="0"/>
              <a:t> 설화가 그려지면서 시녀들이 그림을 보여주면서 읽어줬는데 이것이 그림을 보고 이야기를 듣는 최초의 형태로 애니메이션의 시초라고 부른다</a:t>
            </a:r>
            <a:r>
              <a:rPr lang="en-US" altLang="ko-KR" dirty="0"/>
              <a:t>.</a:t>
            </a:r>
          </a:p>
          <a:p>
            <a:endParaRPr lang="ko-KR" altLang="en-US" dirty="0"/>
          </a:p>
        </p:txBody>
      </p:sp>
      <p:pic>
        <p:nvPicPr>
          <p:cNvPr id="1028" name="Picture 4" descr="헤이안 시대의 모나가타리(物語)에서 일본의 속살을 읽어낼 수 있다 | YES24 블로그">
            <a:extLst>
              <a:ext uri="{FF2B5EF4-FFF2-40B4-BE49-F238E27FC236}">
                <a16:creationId xmlns:a16="http://schemas.microsoft.com/office/drawing/2014/main" id="{8CAFA445-760C-42AD-9351-6BFFC61B16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1188" y="3600450"/>
            <a:ext cx="3958891" cy="2838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헤이안 시대의 수업 (일본의 이미지) - 스톡일러스트 [2257711] - PIXTA">
            <a:extLst>
              <a:ext uri="{FF2B5EF4-FFF2-40B4-BE49-F238E27FC236}">
                <a16:creationId xmlns:a16="http://schemas.microsoft.com/office/drawing/2014/main" id="{C89FB5A7-4E43-4793-9D7E-672D88899C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3600450"/>
            <a:ext cx="4009874" cy="2838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7038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1B351A0-F497-49DF-ACC7-DD57E5ED8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95350"/>
          </a:xfrm>
        </p:spPr>
        <p:txBody>
          <a:bodyPr/>
          <a:lstStyle/>
          <a:p>
            <a:r>
              <a:rPr lang="ko-KR" altLang="en-US" dirty="0"/>
              <a:t>일본 애니메이션의 역사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4547D59-4DC7-487A-ACB9-128D8CB1F9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57325"/>
            <a:ext cx="9601200" cy="4410075"/>
          </a:xfrm>
        </p:spPr>
        <p:txBody>
          <a:bodyPr/>
          <a:lstStyle/>
          <a:p>
            <a:r>
              <a:rPr lang="en-US" altLang="ko-KR" dirty="0"/>
              <a:t>1940</a:t>
            </a:r>
            <a:r>
              <a:rPr lang="ko-KR" altLang="en-US" dirty="0"/>
              <a:t>년대의 애니메이션</a:t>
            </a:r>
            <a:endParaRPr lang="en-US" altLang="ko-KR" dirty="0"/>
          </a:p>
          <a:p>
            <a:pPr>
              <a:buFontTx/>
              <a:buChar char="-"/>
            </a:pPr>
            <a:r>
              <a:rPr lang="ko-KR" altLang="en-US" dirty="0" err="1"/>
              <a:t>시모가와</a:t>
            </a:r>
            <a:r>
              <a:rPr lang="ko-KR" altLang="en-US" dirty="0"/>
              <a:t> </a:t>
            </a:r>
            <a:r>
              <a:rPr lang="ko-KR" altLang="en-US" dirty="0" err="1"/>
              <a:t>헤코텐</a:t>
            </a:r>
            <a:r>
              <a:rPr lang="ko-KR" altLang="en-US" dirty="0"/>
              <a:t> </a:t>
            </a:r>
            <a:r>
              <a:rPr lang="en-US" altLang="ko-KR" dirty="0"/>
              <a:t>, </a:t>
            </a:r>
            <a:r>
              <a:rPr lang="ko-KR" altLang="en-US" dirty="0" err="1"/>
              <a:t>기타야마</a:t>
            </a:r>
            <a:r>
              <a:rPr lang="ko-KR" altLang="en-US" dirty="0"/>
              <a:t> </a:t>
            </a:r>
            <a:r>
              <a:rPr lang="ko-KR" altLang="en-US" dirty="0" err="1"/>
              <a:t>세이타로</a:t>
            </a:r>
            <a:r>
              <a:rPr lang="en-US" altLang="ko-KR" dirty="0"/>
              <a:t>, </a:t>
            </a:r>
            <a:r>
              <a:rPr lang="ko-KR" altLang="en-US" dirty="0" err="1"/>
              <a:t>고우치</a:t>
            </a:r>
            <a:r>
              <a:rPr lang="ko-KR" altLang="en-US" dirty="0"/>
              <a:t> 준이치에 의해 애니메이션 창조</a:t>
            </a:r>
            <a:endParaRPr lang="en-US" altLang="ko-KR" dirty="0"/>
          </a:p>
          <a:p>
            <a:pPr>
              <a:buFontTx/>
              <a:buChar char="-"/>
            </a:pPr>
            <a:r>
              <a:rPr lang="en-US" altLang="ko-KR" dirty="0"/>
              <a:t>2</a:t>
            </a:r>
            <a:r>
              <a:rPr lang="ko-KR" altLang="en-US" dirty="0" err="1"/>
              <a:t>차세계</a:t>
            </a:r>
            <a:r>
              <a:rPr lang="ko-KR" altLang="en-US" dirty="0"/>
              <a:t> 대전 전까지는 우화를 중심으로 이야기를 다룸</a:t>
            </a:r>
            <a:endParaRPr lang="en-US" altLang="ko-KR" dirty="0"/>
          </a:p>
          <a:p>
            <a:pPr>
              <a:buFontTx/>
              <a:buChar char="-"/>
            </a:pPr>
            <a:r>
              <a:rPr lang="ko-KR" altLang="en-US" dirty="0"/>
              <a:t>전쟁 중에는 전쟁이야기들이 주를 이룸</a:t>
            </a:r>
            <a:endParaRPr lang="en-US" altLang="ko-KR" dirty="0"/>
          </a:p>
          <a:p>
            <a:pPr>
              <a:buFontTx/>
              <a:buChar char="-"/>
            </a:pPr>
            <a:endParaRPr lang="en-US" altLang="ko-KR" dirty="0"/>
          </a:p>
        </p:txBody>
      </p:sp>
      <p:pic>
        <p:nvPicPr>
          <p:cNvPr id="2050" name="Picture 2" descr="일본애니메이션의역사1">
            <a:extLst>
              <a:ext uri="{FF2B5EF4-FFF2-40B4-BE49-F238E27FC236}">
                <a16:creationId xmlns:a16="http://schemas.microsoft.com/office/drawing/2014/main" id="{1FE3E588-76AE-4CF3-A031-D96CD8AF92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332724"/>
            <a:ext cx="3262313" cy="3306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일본 애니메이션의 역사 – 늙고 골병든 교수의 기록책">
            <a:extLst>
              <a:ext uri="{FF2B5EF4-FFF2-40B4-BE49-F238E27FC236}">
                <a16:creationId xmlns:a16="http://schemas.microsoft.com/office/drawing/2014/main" id="{E2414745-FD41-4C74-8D6F-17ACBF3FCE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7888" y="3332724"/>
            <a:ext cx="4061207" cy="3125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4851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7F06935-D2DB-46F6-AAF3-8843D31F4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52475"/>
          </a:xfrm>
        </p:spPr>
        <p:txBody>
          <a:bodyPr>
            <a:normAutofit fontScale="90000"/>
          </a:bodyPr>
          <a:lstStyle/>
          <a:p>
            <a:r>
              <a:rPr lang="ko-KR" altLang="en-US" dirty="0"/>
              <a:t>일본 애니메이션의 역사</a:t>
            </a:r>
            <a:br>
              <a:rPr lang="en-US" altLang="ko-KR" dirty="0"/>
            </a:b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1D13A3F-ED63-42B5-BEFF-197C092AEB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352549"/>
            <a:ext cx="9601200" cy="4562475"/>
          </a:xfrm>
        </p:spPr>
        <p:txBody>
          <a:bodyPr/>
          <a:lstStyle/>
          <a:p>
            <a:r>
              <a:rPr lang="en-US" altLang="ko-KR" dirty="0"/>
              <a:t>1950</a:t>
            </a:r>
            <a:r>
              <a:rPr lang="ko-KR" altLang="en-US" dirty="0"/>
              <a:t>년대의 애니메이션</a:t>
            </a:r>
            <a:endParaRPr lang="en-US" altLang="ko-KR" dirty="0"/>
          </a:p>
          <a:p>
            <a:pPr>
              <a:buFontTx/>
              <a:buChar char="-"/>
            </a:pPr>
            <a:r>
              <a:rPr lang="ko-KR" altLang="en-US" dirty="0"/>
              <a:t>일본 애니메이션 계의 한 획을 그은 </a:t>
            </a:r>
            <a:r>
              <a:rPr lang="ko-KR" altLang="en-US" dirty="0" err="1"/>
              <a:t>토에이</a:t>
            </a:r>
            <a:r>
              <a:rPr lang="ko-KR" altLang="en-US" dirty="0"/>
              <a:t> 동화 스튜디오가 설립됨</a:t>
            </a:r>
            <a:r>
              <a:rPr lang="en-US" altLang="ko-KR" dirty="0"/>
              <a:t>.</a:t>
            </a:r>
          </a:p>
          <a:p>
            <a:pPr>
              <a:buFontTx/>
              <a:buChar char="-"/>
            </a:pPr>
            <a:r>
              <a:rPr lang="ko-KR" altLang="en-US" dirty="0"/>
              <a:t>동양의 디즈니가 되겠다고 선언한 후</a:t>
            </a:r>
            <a:r>
              <a:rPr lang="en-US" altLang="ko-KR" dirty="0"/>
              <a:t>, </a:t>
            </a:r>
            <a:r>
              <a:rPr lang="ko-KR" altLang="en-US" dirty="0"/>
              <a:t>그동안 보기 힘들었던 호화스러운 스튜디오를 준공하고 활발한 작품활동을 </a:t>
            </a:r>
            <a:r>
              <a:rPr lang="ko-KR" altLang="en-US" dirty="0" err="1"/>
              <a:t>이어오고있음</a:t>
            </a:r>
            <a:endParaRPr lang="en-US" altLang="ko-KR" dirty="0"/>
          </a:p>
          <a:p>
            <a:pPr>
              <a:buFontTx/>
              <a:buChar char="-"/>
            </a:pPr>
            <a:r>
              <a:rPr lang="ko-KR" altLang="en-US" dirty="0" err="1"/>
              <a:t>지브리</a:t>
            </a:r>
            <a:r>
              <a:rPr lang="ko-KR" altLang="en-US" dirty="0"/>
              <a:t> 스튜디오의 미야자키 </a:t>
            </a:r>
            <a:r>
              <a:rPr lang="ko-KR" altLang="en-US" dirty="0" err="1"/>
              <a:t>하야오</a:t>
            </a:r>
            <a:r>
              <a:rPr lang="en-US" altLang="ko-KR" dirty="0"/>
              <a:t>, </a:t>
            </a:r>
            <a:r>
              <a:rPr lang="ko-KR" altLang="en-US" dirty="0" err="1"/>
              <a:t>타카히타</a:t>
            </a:r>
            <a:r>
              <a:rPr lang="ko-KR" altLang="en-US" dirty="0"/>
              <a:t> </a:t>
            </a:r>
            <a:r>
              <a:rPr lang="ko-KR" altLang="en-US" dirty="0" err="1"/>
              <a:t>이사오</a:t>
            </a:r>
            <a:r>
              <a:rPr lang="ko-KR" altLang="en-US" dirty="0"/>
              <a:t> 감독 역시 </a:t>
            </a:r>
            <a:r>
              <a:rPr lang="ko-KR" altLang="en-US" dirty="0" err="1"/>
              <a:t>지브리에서</a:t>
            </a:r>
            <a:r>
              <a:rPr lang="ko-KR" altLang="en-US" dirty="0"/>
              <a:t> 활동 중임</a:t>
            </a:r>
            <a:endParaRPr lang="en-US" altLang="ko-KR" dirty="0"/>
          </a:p>
          <a:p>
            <a:pPr>
              <a:buFontTx/>
              <a:buChar char="-"/>
            </a:pPr>
            <a:endParaRPr lang="ko-KR" altLang="en-US" dirty="0"/>
          </a:p>
        </p:txBody>
      </p:sp>
      <p:pic>
        <p:nvPicPr>
          <p:cNvPr id="3074" name="Picture 2" descr="토에이 애니메이션">
            <a:extLst>
              <a:ext uri="{FF2B5EF4-FFF2-40B4-BE49-F238E27FC236}">
                <a16:creationId xmlns:a16="http://schemas.microsoft.com/office/drawing/2014/main" id="{60E4F14C-8CA1-43C7-9C4F-BB43EB5B24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5563" y="3429000"/>
            <a:ext cx="3538537" cy="3219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장화 신은 고양이 (1969) 토에이 동화의 마스코트 탄생 | 퍼블릭도메인">
            <a:extLst>
              <a:ext uri="{FF2B5EF4-FFF2-40B4-BE49-F238E27FC236}">
                <a16:creationId xmlns:a16="http://schemas.microsoft.com/office/drawing/2014/main" id="{5700F56E-FD73-448E-AD2B-D3D88B5160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7999" y="3428999"/>
            <a:ext cx="3237477" cy="3219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2182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8D359A9-35B0-4D92-9F10-253B0F511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14375"/>
          </a:xfrm>
        </p:spPr>
        <p:txBody>
          <a:bodyPr/>
          <a:lstStyle/>
          <a:p>
            <a:r>
              <a:rPr lang="ko-KR" altLang="en-US"/>
              <a:t>일본 애니메이션의 역사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DFAB41C-FDC1-40FA-A913-09F9AE7FAE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66850"/>
            <a:ext cx="9601200" cy="4400550"/>
          </a:xfrm>
        </p:spPr>
        <p:txBody>
          <a:bodyPr/>
          <a:lstStyle/>
          <a:p>
            <a:r>
              <a:rPr lang="en-US" altLang="ko-KR" dirty="0"/>
              <a:t>1960</a:t>
            </a:r>
            <a:r>
              <a:rPr lang="ko-KR" altLang="en-US" dirty="0"/>
              <a:t>년대 일본 애니메이션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-TV  </a:t>
            </a:r>
            <a:r>
              <a:rPr lang="ko-KR" altLang="en-US" dirty="0"/>
              <a:t>애니메이션과 극장판 애니메이션이 흥행하기 시작함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-TV</a:t>
            </a:r>
            <a:r>
              <a:rPr lang="ko-KR" altLang="en-US" dirty="0"/>
              <a:t> 애니메이션의 시작은 </a:t>
            </a:r>
            <a:r>
              <a:rPr lang="ko-KR" altLang="en-US" dirty="0" err="1"/>
              <a:t>아톰이였으며</a:t>
            </a:r>
            <a:r>
              <a:rPr lang="en-US" altLang="ko-KR" dirty="0"/>
              <a:t>,</a:t>
            </a:r>
            <a:r>
              <a:rPr lang="ko-KR" altLang="en-US" dirty="0"/>
              <a:t> 그 당시 시청률이 </a:t>
            </a:r>
            <a:r>
              <a:rPr lang="en-US" altLang="ko-KR" dirty="0"/>
              <a:t>40%</a:t>
            </a:r>
            <a:r>
              <a:rPr lang="ko-KR" altLang="en-US" dirty="0"/>
              <a:t>이상을 기록함</a:t>
            </a:r>
          </a:p>
        </p:txBody>
      </p:sp>
      <p:pic>
        <p:nvPicPr>
          <p:cNvPr id="4098" name="Picture 2" descr="우주소년 아톰: 그림체 변천사 | YES24 블로그">
            <a:extLst>
              <a:ext uri="{FF2B5EF4-FFF2-40B4-BE49-F238E27FC236}">
                <a16:creationId xmlns:a16="http://schemas.microsoft.com/office/drawing/2014/main" id="{4198DD42-F9D0-4C10-9326-59769EFCA6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209925"/>
            <a:ext cx="5534025" cy="257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철완 아톰 - 나무위키">
            <a:extLst>
              <a:ext uri="{FF2B5EF4-FFF2-40B4-BE49-F238E27FC236}">
                <a16:creationId xmlns:a16="http://schemas.microsoft.com/office/drawing/2014/main" id="{A783267F-AF82-4310-B0F5-89122BC421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9019" y="3009900"/>
            <a:ext cx="2947987" cy="3537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158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084A47E-1665-4A77-BEA5-AD5306368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14400"/>
          </a:xfrm>
        </p:spPr>
        <p:txBody>
          <a:bodyPr/>
          <a:lstStyle/>
          <a:p>
            <a:r>
              <a:rPr lang="ko-KR" altLang="en-US"/>
              <a:t>일본 애니메이션의 역사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2CDD074-0595-4029-925D-1CF90A2BB9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352550"/>
            <a:ext cx="9601200" cy="4514850"/>
          </a:xfrm>
        </p:spPr>
        <p:txBody>
          <a:bodyPr/>
          <a:lstStyle/>
          <a:p>
            <a:r>
              <a:rPr lang="en-US" altLang="ko-KR" dirty="0"/>
              <a:t>1990</a:t>
            </a:r>
            <a:r>
              <a:rPr lang="ko-KR" altLang="en-US" dirty="0"/>
              <a:t>년대 일본 애니메이션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-90</a:t>
            </a:r>
            <a:r>
              <a:rPr lang="ko-KR" altLang="en-US" dirty="0"/>
              <a:t>년대에 들어서면서 신인 감독들이 데뷔를 함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-</a:t>
            </a:r>
            <a:r>
              <a:rPr lang="ko-KR" altLang="en-US" dirty="0"/>
              <a:t>일본 애니메이션계는 새로운 지평을 </a:t>
            </a:r>
            <a:r>
              <a:rPr lang="ko-KR" altLang="en-US" dirty="0" err="1"/>
              <a:t>열게되는데</a:t>
            </a:r>
            <a:r>
              <a:rPr lang="ko-KR" altLang="en-US" dirty="0"/>
              <a:t> </a:t>
            </a:r>
            <a:r>
              <a:rPr lang="ko-KR" altLang="en-US" dirty="0" err="1"/>
              <a:t>신세기에반게리온을</a:t>
            </a:r>
            <a:r>
              <a:rPr lang="ko-KR" altLang="en-US" dirty="0"/>
              <a:t> 제작한 </a:t>
            </a:r>
            <a:r>
              <a:rPr lang="ko-KR" altLang="en-US" dirty="0" err="1"/>
              <a:t>안노히데야키</a:t>
            </a:r>
            <a:r>
              <a:rPr lang="ko-KR" altLang="en-US" dirty="0"/>
              <a:t> 감독과 </a:t>
            </a:r>
            <a:r>
              <a:rPr lang="ko-KR" altLang="en-US" dirty="0" err="1"/>
              <a:t>공각기동대를</a:t>
            </a:r>
            <a:r>
              <a:rPr lang="ko-KR" altLang="en-US" dirty="0"/>
              <a:t> 제작한 오시이 </a:t>
            </a:r>
            <a:r>
              <a:rPr lang="ko-KR" altLang="en-US" dirty="0" err="1"/>
              <a:t>마모루</a:t>
            </a:r>
            <a:r>
              <a:rPr lang="ko-KR" altLang="en-US" dirty="0"/>
              <a:t> 감독이 대표적인 감독임</a:t>
            </a:r>
            <a:r>
              <a:rPr lang="en-US" altLang="ko-KR" dirty="0"/>
              <a:t>.</a:t>
            </a:r>
            <a:endParaRPr lang="ko-KR" altLang="en-US" dirty="0"/>
          </a:p>
        </p:txBody>
      </p:sp>
      <p:pic>
        <p:nvPicPr>
          <p:cNvPr id="5122" name="Picture 2" descr="신세기 에반게리온 - 위키백과, 우리 모두의 백과사전">
            <a:extLst>
              <a:ext uri="{FF2B5EF4-FFF2-40B4-BE49-F238E27FC236}">
                <a16:creationId xmlns:a16="http://schemas.microsoft.com/office/drawing/2014/main" id="{19C6F8AE-725B-4A3A-B78C-B8D94F8B99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8863" y="3176588"/>
            <a:ext cx="2780256" cy="3471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공각기동대(극장판) - 나무위키">
            <a:extLst>
              <a:ext uri="{FF2B5EF4-FFF2-40B4-BE49-F238E27FC236}">
                <a16:creationId xmlns:a16="http://schemas.microsoft.com/office/drawing/2014/main" id="{05983816-7CA2-4223-B7CC-1C5DB8C22A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086100"/>
            <a:ext cx="2539333" cy="3652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8048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6389348-F2E2-4726-A896-9DEF8C4E5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19150"/>
          </a:xfrm>
        </p:spPr>
        <p:txBody>
          <a:bodyPr/>
          <a:lstStyle/>
          <a:p>
            <a:r>
              <a:rPr lang="ko-KR" altLang="en-US"/>
              <a:t>일본 애니메이션의 역사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D36591B-CADD-4DA8-A2E0-C29F024CC9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09700"/>
            <a:ext cx="9601200" cy="4457700"/>
          </a:xfrm>
        </p:spPr>
        <p:txBody>
          <a:bodyPr/>
          <a:lstStyle/>
          <a:p>
            <a:r>
              <a:rPr lang="en-US" altLang="ko-KR" dirty="0"/>
              <a:t>2000</a:t>
            </a:r>
            <a:r>
              <a:rPr lang="ko-KR" altLang="en-US" dirty="0"/>
              <a:t>년대 일본의 애니메이션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-2000</a:t>
            </a:r>
            <a:r>
              <a:rPr lang="ko-KR" altLang="en-US" dirty="0"/>
              <a:t>년대에 들어서 일본 애니메이션의 크기는 더 커짐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-</a:t>
            </a:r>
            <a:r>
              <a:rPr lang="ko-KR" altLang="en-US" dirty="0"/>
              <a:t>작가 주의 작품이 줄어들고 상업 목적이 뚜렷한 작품들이 제작되기 시작함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-</a:t>
            </a:r>
            <a:r>
              <a:rPr lang="ko-KR" altLang="en-US" dirty="0"/>
              <a:t>애니메이션 제작 기술이 늘어가면서 소수의 </a:t>
            </a:r>
            <a:r>
              <a:rPr lang="ko-KR" altLang="en-US" dirty="0" err="1"/>
              <a:t>사람들만이</a:t>
            </a:r>
            <a:r>
              <a:rPr lang="ko-KR" altLang="en-US" dirty="0"/>
              <a:t> </a:t>
            </a:r>
            <a:r>
              <a:rPr lang="ko-KR" altLang="en-US" dirty="0" err="1"/>
              <a:t>고퀄리티의</a:t>
            </a:r>
            <a:r>
              <a:rPr lang="ko-KR" altLang="en-US" dirty="0"/>
              <a:t> 애니메이션을 만들 수 있던 시절이 지나 비슷한 퀄리티의 작품을 빠르고 간편하게 만들 수 있게 되면서 높은 퀄리티의 제작사들의 힘이 </a:t>
            </a:r>
            <a:r>
              <a:rPr lang="ko-KR" altLang="en-US" dirty="0" err="1"/>
              <a:t>줄어들게됨</a:t>
            </a:r>
            <a:r>
              <a:rPr lang="en-US" altLang="ko-KR" dirty="0"/>
              <a:t>.</a:t>
            </a:r>
            <a:endParaRPr lang="ko-KR" altLang="en-US" dirty="0"/>
          </a:p>
        </p:txBody>
      </p:sp>
      <p:pic>
        <p:nvPicPr>
          <p:cNvPr id="6146" name="Picture 2" descr="정확한 데이터를 찾을 수 없습니다. Demo">
            <a:extLst>
              <a:ext uri="{FF2B5EF4-FFF2-40B4-BE49-F238E27FC236}">
                <a16:creationId xmlns:a16="http://schemas.microsoft.com/office/drawing/2014/main" id="{D74D260D-0326-4CB3-B779-7B9F7677A6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3986213"/>
            <a:ext cx="2600325" cy="1762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☆ 사진有 2000년대 추억의 만화들 1탄 ☆ : 네이트판">
            <a:extLst>
              <a:ext uri="{FF2B5EF4-FFF2-40B4-BE49-F238E27FC236}">
                <a16:creationId xmlns:a16="http://schemas.microsoft.com/office/drawing/2014/main" id="{910099ED-2D63-45F0-A6C0-51F16F1BF9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694" y="3986213"/>
            <a:ext cx="2038350" cy="223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2000년대 중반 여자애들 사이에서 핵인기 애니 - 인스티즈(instiz) 인티포털">
            <a:extLst>
              <a:ext uri="{FF2B5EF4-FFF2-40B4-BE49-F238E27FC236}">
                <a16:creationId xmlns:a16="http://schemas.microsoft.com/office/drawing/2014/main" id="{164FC663-EF99-4AAF-BE5B-C7B23AD745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3813" y="3986213"/>
            <a:ext cx="1971675" cy="2324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457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9794449-1DA9-43C1-8AC7-0D8DC8738D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95275"/>
            <a:ext cx="9601200" cy="1228725"/>
          </a:xfrm>
        </p:spPr>
        <p:txBody>
          <a:bodyPr>
            <a:normAutofit fontScale="90000"/>
          </a:bodyPr>
          <a:lstStyle/>
          <a:p>
            <a:r>
              <a:rPr lang="ko-KR" altLang="en-US" dirty="0"/>
              <a:t>일본 애니메이션에 대중들이 열광하는 이유는 무엇일까</a:t>
            </a:r>
            <a:r>
              <a:rPr lang="en-US" altLang="ko-KR" dirty="0"/>
              <a:t>?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E15C6F5-4DAC-427C-AA96-925C11A472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24001"/>
            <a:ext cx="9601200" cy="4972050"/>
          </a:xfrm>
        </p:spPr>
        <p:txBody>
          <a:bodyPr/>
          <a:lstStyle/>
          <a:p>
            <a:r>
              <a:rPr lang="ko-KR" altLang="en-US" dirty="0"/>
              <a:t>일본 애니메이션의 주제는 판타지</a:t>
            </a:r>
            <a:r>
              <a:rPr lang="en-US" altLang="ko-KR" dirty="0"/>
              <a:t>, </a:t>
            </a:r>
            <a:r>
              <a:rPr lang="ko-KR" altLang="en-US" dirty="0"/>
              <a:t>하이틴 로맨스</a:t>
            </a:r>
            <a:r>
              <a:rPr lang="en-US" altLang="ko-KR" dirty="0"/>
              <a:t>, </a:t>
            </a:r>
            <a:r>
              <a:rPr lang="ko-KR" altLang="en-US" dirty="0"/>
              <a:t>스포츠 등 셀 수 없이 </a:t>
            </a:r>
            <a:r>
              <a:rPr lang="ko-KR" altLang="en-US" dirty="0" err="1"/>
              <a:t>다앙하고</a:t>
            </a:r>
            <a:r>
              <a:rPr lang="ko-KR" altLang="en-US" dirty="0"/>
              <a:t> 작은 틀에 </a:t>
            </a:r>
            <a:r>
              <a:rPr lang="ko-KR" altLang="en-US" dirty="0" err="1"/>
              <a:t>박혀있지</a:t>
            </a:r>
            <a:r>
              <a:rPr lang="ko-KR" altLang="en-US" dirty="0"/>
              <a:t> 않고 과감한 표현 기법을 이용하기때문에 많은 사람들이 관심을 가지고 보게 됨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다양한 장르 뿐 아니라 높은 퀄리티의 배경음악을 만들어 사용하기 때문에 큰 인기를 끌고 있음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대표적인 예로 </a:t>
            </a:r>
            <a:r>
              <a:rPr lang="en-US" altLang="ko-KR" dirty="0"/>
              <a:t>‘</a:t>
            </a:r>
            <a:r>
              <a:rPr lang="ko-KR" altLang="en-US" dirty="0" err="1"/>
              <a:t>하울의</a:t>
            </a:r>
            <a:r>
              <a:rPr lang="ko-KR" altLang="en-US" dirty="0"/>
              <a:t> 움직이는 성</a:t>
            </a:r>
            <a:r>
              <a:rPr lang="en-US" altLang="ko-KR" dirty="0"/>
              <a:t>’</a:t>
            </a:r>
            <a:r>
              <a:rPr lang="ko-KR" altLang="en-US" dirty="0"/>
              <a:t>의 </a:t>
            </a:r>
            <a:r>
              <a:rPr lang="en-US" altLang="ko-KR" dirty="0"/>
              <a:t>‘</a:t>
            </a:r>
            <a:r>
              <a:rPr lang="ko-KR" altLang="en-US" dirty="0"/>
              <a:t>인생의 회전목마</a:t>
            </a:r>
            <a:r>
              <a:rPr lang="en-US" altLang="ko-KR" dirty="0"/>
              <a:t>＇</a:t>
            </a:r>
            <a:r>
              <a:rPr lang="ko-KR" altLang="en-US" dirty="0"/>
              <a:t>는 수많은 리메이크 버전으로도 엄청난 인기를 끌었음</a:t>
            </a:r>
            <a:r>
              <a:rPr lang="en-US" altLang="ko-KR" dirty="0"/>
              <a:t>.</a:t>
            </a:r>
            <a:endParaRPr lang="ko-KR" altLang="en-US" dirty="0"/>
          </a:p>
        </p:txBody>
      </p:sp>
      <p:pic>
        <p:nvPicPr>
          <p:cNvPr id="7172" name="Picture 4" descr="하울의 움직이는 성 (영화) - 위키백과, 우리 모두의 백과사전">
            <a:extLst>
              <a:ext uri="{FF2B5EF4-FFF2-40B4-BE49-F238E27FC236}">
                <a16:creationId xmlns:a16="http://schemas.microsoft.com/office/drawing/2014/main" id="{87C129B3-CDA6-4F0C-A4FD-D141A0DFF4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9632" y="4095749"/>
            <a:ext cx="2198285" cy="2466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8" name="Picture 10" descr="전전전세 - Explore | Facebook">
            <a:extLst>
              <a:ext uri="{FF2B5EF4-FFF2-40B4-BE49-F238E27FC236}">
                <a16:creationId xmlns:a16="http://schemas.microsoft.com/office/drawing/2014/main" id="{5A4EB38D-BA67-4D86-8488-8137D490BC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7325" y="4381500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0" name="Picture 12" descr="2hour] 공부할 때 듣기 좋은 애니메이션 OST 피아노 커버 모음 | Animation OST Piano Cover  Collection - YouTube">
            <a:extLst>
              <a:ext uri="{FF2B5EF4-FFF2-40B4-BE49-F238E27FC236}">
                <a16:creationId xmlns:a16="http://schemas.microsoft.com/office/drawing/2014/main" id="{6C468070-2572-43A6-8DCD-0ECB9AC2E9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0" y="4381500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6949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자르기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TM10001105[[fn=자르기]]</Template>
  <TotalTime>47</TotalTime>
  <Words>384</Words>
  <Application>Microsoft Office PowerPoint</Application>
  <PresentationFormat>와이드스크린</PresentationFormat>
  <Paragraphs>36</Paragraphs>
  <Slides>9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2" baseType="lpstr">
      <vt:lpstr>Arial</vt:lpstr>
      <vt:lpstr>Franklin Gothic Book</vt:lpstr>
      <vt:lpstr>자르기</vt:lpstr>
      <vt:lpstr>일본 국가의 과거와 현재</vt:lpstr>
      <vt:lpstr> 일본 애니메이션의 역사</vt:lpstr>
      <vt:lpstr>일본 애니메이션의 시초?</vt:lpstr>
      <vt:lpstr>일본 애니메이션의 역사</vt:lpstr>
      <vt:lpstr>일본 애니메이션의 역사 </vt:lpstr>
      <vt:lpstr>일본 애니메이션의 역사</vt:lpstr>
      <vt:lpstr>일본 애니메이션의 역사</vt:lpstr>
      <vt:lpstr>일본 애니메이션의 역사</vt:lpstr>
      <vt:lpstr>일본 애니메이션에 대중들이 열광하는 이유는 무엇일까?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일본 국가의 과거와 현재</dc:title>
  <dc:creator>wodms9313@naver.com</dc:creator>
  <cp:lastModifiedBy>wodms9313@naver.com</cp:lastModifiedBy>
  <cp:revision>1</cp:revision>
  <dcterms:created xsi:type="dcterms:W3CDTF">2021-10-10T13:56:13Z</dcterms:created>
  <dcterms:modified xsi:type="dcterms:W3CDTF">2021-10-10T14:44:08Z</dcterms:modified>
</cp:coreProperties>
</file>