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7" r:id="rId2"/>
    <p:sldId id="267" r:id="rId3"/>
    <p:sldId id="272" r:id="rId4"/>
    <p:sldId id="273" r:id="rId5"/>
    <p:sldId id="280" r:id="rId6"/>
    <p:sldId id="278" r:id="rId7"/>
    <p:sldId id="288" r:id="rId8"/>
    <p:sldId id="289" r:id="rId9"/>
    <p:sldId id="291" r:id="rId10"/>
    <p:sldId id="297" r:id="rId11"/>
    <p:sldId id="279" r:id="rId12"/>
    <p:sldId id="281" r:id="rId13"/>
    <p:sldId id="294" r:id="rId14"/>
    <p:sldId id="282" r:id="rId15"/>
    <p:sldId id="283" r:id="rId16"/>
    <p:sldId id="284" r:id="rId17"/>
    <p:sldId id="292" r:id="rId18"/>
    <p:sldId id="285" r:id="rId19"/>
    <p:sldId id="286" r:id="rId20"/>
    <p:sldId id="293" r:id="rId21"/>
  </p:sldIdLst>
  <p:sldSz cx="12192000" cy="68580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6834" autoAdjust="0"/>
  </p:normalViewPr>
  <p:slideViewPr>
    <p:cSldViewPr snapToGrid="0">
      <p:cViewPr varScale="1">
        <p:scale>
          <a:sx n="112" d="100"/>
          <a:sy n="112" d="100"/>
        </p:scale>
        <p:origin x="738" y="10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FB9772-F6AB-4781-888B-FD8798DAD125}" type="datetime4">
              <a:rPr lang="ko-KR" altLang="en-US" smtClean="0">
                <a:latin typeface="바탕" panose="02030600000101010101" pitchFamily="18" charset="-127"/>
                <a:ea typeface="바탕" panose="02030600000101010101" pitchFamily="18" charset="-127"/>
              </a:rPr>
              <a:t>2021년 10월 10일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0BD58-3BFF-4EAF-BB8B-AC67FE801E47}" type="slidenum">
              <a:rPr lang="en-US" altLang="ko-KR" smtClean="0">
                <a:latin typeface="바탕" panose="02030600000101010101" pitchFamily="18" charset="-127"/>
                <a:ea typeface="바탕" panose="02030600000101010101" pitchFamily="18" charset="-127"/>
              </a:rPr>
              <a:t>‹#›</a:t>
            </a:fld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6A3E1411-DFC6-4362-9AF7-3E0AB6BD4A88}" type="datetime4">
              <a:rPr lang="ko-KR" altLang="en-US" smtClean="0"/>
              <a:pPr/>
              <a:t>2021년 10월 10일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ko-KR" altLang="en-US" noProof="0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-KR" altLang="en-US" noProof="0" dirty="0" smtClean="0"/>
              <a:t>마스터 텍스트 스타일을 편집하려면 클릭하세요</a:t>
            </a:r>
            <a:r>
              <a:rPr lang="en-US" altLang="ko-KR" noProof="0" dirty="0" smtClean="0"/>
              <a:t>.</a:t>
            </a:r>
          </a:p>
          <a:p>
            <a:pPr lvl="1" rtl="0"/>
            <a:r>
              <a:rPr lang="ko-KR" altLang="en-US" noProof="0" dirty="0" smtClean="0"/>
              <a:t>둘째 수준</a:t>
            </a:r>
          </a:p>
          <a:p>
            <a:pPr lvl="2" rtl="0"/>
            <a:r>
              <a:rPr lang="ko-KR" altLang="en-US" noProof="0" dirty="0" smtClean="0"/>
              <a:t>셋째 수준</a:t>
            </a:r>
          </a:p>
          <a:p>
            <a:pPr lvl="3" rtl="0"/>
            <a:r>
              <a:rPr lang="ko-KR" altLang="en-US" noProof="0" dirty="0" smtClean="0"/>
              <a:t>넷째 수준</a:t>
            </a:r>
          </a:p>
          <a:p>
            <a:pPr lvl="4" rtl="0"/>
            <a:r>
              <a:rPr lang="ko-KR" altLang="en-US" noProof="0" dirty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noProof="0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68322CDD-9D6C-4F63-9EC2-648226624108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4546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28387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2846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189787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92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9525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5191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1446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93048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247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9626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7191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8322CDD-9D6C-4F63-9EC2-648226624108}" type="slidenum">
              <a:rPr lang="en-US" altLang="ko-KR" smtClean="0"/>
              <a:t>10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0708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>
                    <a:lumMod val="75000"/>
                  </a:schemeClr>
                </a:solidFill>
                <a:effectLst/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ko-KR" altLang="en-US" noProof="0" smtClean="0"/>
              <a:t>마스터 부제목 스타일 편집</a:t>
            </a:r>
            <a:endParaRPr lang="ko-KR" altLang="en-US" noProof="0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9DDB28-1A3D-4F5A-AD66-35F47674B399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 rtlCol="0"/>
          <a:lstStyle/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2B634EE-735B-43D7-821E-447482A453B2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ko-KR" altLang="en-US" smtClean="0"/>
              <a:t>마스터 텍스트 스타일을 편집합니다</a:t>
            </a:r>
          </a:p>
          <a:p>
            <a:pPr lvl="1" rtl="0"/>
            <a:r>
              <a:rPr lang="ko-KR" altLang="en-US" smtClean="0"/>
              <a:t>둘째 수준</a:t>
            </a:r>
          </a:p>
          <a:p>
            <a:pPr lvl="2" rtl="0"/>
            <a:r>
              <a:rPr lang="ko-KR" altLang="en-US" smtClean="0"/>
              <a:t>셋째 수준</a:t>
            </a:r>
          </a:p>
          <a:p>
            <a:pPr lvl="3" rtl="0"/>
            <a:r>
              <a:rPr lang="ko-KR" altLang="en-US" smtClean="0"/>
              <a:t>넷째 수준</a:t>
            </a:r>
          </a:p>
          <a:p>
            <a:pPr lvl="4" rtl="0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dirty="0" smtClean="0"/>
              <a:t>바닥글 추가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08D2671-6D1F-44F3-9898-141AFDA34DAF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718457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1948" y="283"/>
            <a:ext cx="442750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E988D4C-F86E-45C7-83CF-8758B6F91BEF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B2E177-A67B-49A1-99C7-8DCDE11BF16B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D03D795-669F-4C0F-9BA1-9CBBBB2B14A7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비어 있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1A7D8A5-68CB-4BBE-98C2-E84A968C97CD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ko-KR" noProof="0" smtClean="0"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 rtlCol="0">
            <a:normAutofit/>
          </a:bodyPr>
          <a:lstStyle>
            <a:lvl1pPr>
              <a:defRPr sz="20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2pPr>
            <a:lvl3pPr>
              <a:defRPr sz="1600">
                <a:latin typeface="바탕" panose="02030600000101010101" pitchFamily="18" charset="-127"/>
                <a:ea typeface="바탕" panose="02030600000101010101" pitchFamily="18" charset="-127"/>
              </a:defRPr>
            </a:lvl3pPr>
            <a:lvl4pPr>
              <a:defRPr sz="1400">
                <a:latin typeface="바탕" panose="02030600000101010101" pitchFamily="18" charset="-127"/>
                <a:ea typeface="바탕" panose="02030600000101010101" pitchFamily="18" charset="-127"/>
              </a:defRPr>
            </a:lvl4pPr>
            <a:lvl5pPr>
              <a:defRPr sz="1400">
                <a:latin typeface="바탕" panose="02030600000101010101" pitchFamily="18" charset="-127"/>
                <a:ea typeface="바탕" panose="02030600000101010101" pitchFamily="18" charset="-12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  <a:p>
            <a:pPr lvl="1" rtl="0"/>
            <a:r>
              <a:rPr lang="ko-KR" altLang="en-US" noProof="0" smtClean="0"/>
              <a:t>둘째 수준</a:t>
            </a:r>
          </a:p>
          <a:p>
            <a:pPr lvl="2" rtl="0"/>
            <a:r>
              <a:rPr lang="ko-KR" altLang="en-US" noProof="0" smtClean="0"/>
              <a:t>셋째 수준</a:t>
            </a:r>
          </a:p>
          <a:p>
            <a:pPr lvl="3" rtl="0"/>
            <a:r>
              <a:rPr lang="ko-KR" altLang="en-US" noProof="0" smtClean="0"/>
              <a:t>넷째 수준</a:t>
            </a:r>
          </a:p>
          <a:p>
            <a:pPr lvl="4" rtl="0"/>
            <a:r>
              <a:rPr lang="ko-KR" altLang="en-US" noProof="0" smtClean="0"/>
              <a:t>다섯째 수준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10" name="직사각형 9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CDDED9C-2EB4-4EDC-8630-200BDD59D907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66439" y="283"/>
            <a:ext cx="4435717" cy="6856286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rtlCol="0" anchor="b"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rtl="0"/>
            <a:r>
              <a:rPr lang="ko-KR" altLang="en-US" noProof="0" smtClean="0"/>
              <a:t>마스터 제목 스타일 편집</a:t>
            </a:r>
            <a:endParaRPr lang="ko-KR" altLang="en-US" noProof="0" dirty="0"/>
          </a:p>
        </p:txBody>
      </p:sp>
      <p:sp>
        <p:nvSpPr>
          <p:cNvPr id="3" name="그림 개체 틀 2" descr="이미지를 추가할 수 있는 빈 개체 틀입니다. 개체 틀을 클릭하고 추가할 이미지를 선택하세요.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ko-KR" altLang="en-US" noProof="0" smtClean="0"/>
              <a:t>그림을 추가하려면 아이콘을 클릭하십시오</a:t>
            </a:r>
            <a:endParaRPr lang="ko-KR" altLang="en-US" noProof="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800"/>
              </a:spcBef>
              <a:buNone/>
              <a:defRPr sz="1800">
                <a:latin typeface="바탕" panose="02030600000101010101" pitchFamily="18" charset="-127"/>
                <a:ea typeface="바탕" panose="02030600000101010101" pitchFamily="18" charset="-12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ko-KR" altLang="en-US" noProof="0" smtClean="0"/>
              <a:t>마스터 텍스트 스타일을 편집합니다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noProof="0" dirty="0" smtClean="0"/>
              <a:t>바닥글 추가</a:t>
            </a:r>
            <a:endParaRPr lang="ko-KR" altLang="en-US" noProof="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4F353535-3C0C-480E-BBE4-7469F007CBA3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noProof="0" smtClean="0"/>
              <a:pPr/>
              <a:t>‹#›</a:t>
            </a:fld>
            <a:endParaRPr lang="ko-KR" altLang="en-US" noProof="0" dirty="0"/>
          </a:p>
        </p:txBody>
      </p:sp>
      <p:sp>
        <p:nvSpPr>
          <p:cNvPr id="11" name="직사각형 10"/>
          <p:cNvSpPr/>
          <p:nvPr userDrawn="1"/>
        </p:nvSpPr>
        <p:spPr>
          <a:xfrm>
            <a:off x="7711702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noProof="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ko-KR" altLang="en-US" dirty="0" smtClean="0"/>
              <a:t>마스터 텍스트 스타일을 편집하려면 클릭하세요</a:t>
            </a:r>
            <a:r>
              <a:rPr lang="en-US" altLang="ko-KR" dirty="0" smtClean="0"/>
              <a:t>.</a:t>
            </a:r>
          </a:p>
          <a:p>
            <a:pPr lvl="1" rtl="0"/>
            <a:r>
              <a:rPr lang="ko-KR" altLang="en-US" dirty="0" smtClean="0"/>
              <a:t>둘째 수준</a:t>
            </a:r>
          </a:p>
          <a:p>
            <a:pPr lvl="2" rtl="0"/>
            <a:r>
              <a:rPr lang="ko-KR" altLang="en-US" dirty="0" smtClean="0"/>
              <a:t>셋째 수준</a:t>
            </a:r>
          </a:p>
          <a:p>
            <a:pPr lvl="3" rtl="0"/>
            <a:r>
              <a:rPr lang="ko-KR" altLang="en-US" dirty="0" smtClean="0"/>
              <a:t>넷째 수준</a:t>
            </a:r>
          </a:p>
          <a:p>
            <a:pPr lvl="4" rtl="0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smtClean="0"/>
              <a:t>바닥글 추가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84ECE69A-58FA-4EFE-8F2E-FD5C9B00CC23}" type="datetime4">
              <a:rPr lang="ko-KR" altLang="en-US" smtClean="0"/>
              <a:t>2021년 10월 10일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E31375A4-56A4-47D6-9801-1991572033F7}" type="slidenum">
              <a:rPr lang="en-US" altLang="ko-KR" smtClean="0"/>
              <a:pPr/>
              <a:t>‹#›</a:t>
            </a:fld>
            <a:endParaRPr lang="ko-KR" altLang="en-US" dirty="0"/>
          </a:p>
        </p:txBody>
      </p:sp>
      <p:sp>
        <p:nvSpPr>
          <p:cNvPr id="8" name="직사각형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바탕" panose="02030600000101010101" pitchFamily="18" charset="-127"/>
          <a:ea typeface="바탕" panose="02030600000101010101" pitchFamily="18" charset="-127"/>
          <a:cs typeface="+mj-cs"/>
        </a:defRPr>
      </a:lvl1pPr>
    </p:titleStyle>
    <p:bodyStyle>
      <a:lvl1pPr marL="274320" indent="-228600" algn="l" defTabSz="914400" rtl="0" eaLnBrk="1" latinLnBrk="1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1pPr>
      <a:lvl2pPr marL="594360" indent="-228600" algn="l" defTabSz="914400" rtl="0" eaLnBrk="1" latinLnBrk="1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2pPr>
      <a:lvl3pPr marL="9144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3pPr>
      <a:lvl4pPr marL="1234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4pPr>
      <a:lvl5pPr marL="155448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5pPr>
      <a:lvl6pPr marL="182880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0" algn="l" defTabSz="914400" rtl="0" eaLnBrk="1" latinLnBrk="1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3347624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jCkVlriKNo" TargetMode="Externa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xjQEDk8TUE" TargetMode="Externa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f1lgZcHjQw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6jTT8jeKo4" TargetMode="Externa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rms.naver.com/entry.naver?docId=334762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erms.naver.com/entry.nhn?docId=1382919&amp;ref=y" TargetMode="External"/><Relationship Id="rId4" Type="http://schemas.openxmlformats.org/officeDocument/2006/relationships/hyperlink" Target="https://terms.naver.com/entry.nhn?docId=1068588&amp;ref=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66800" y="2457758"/>
            <a:ext cx="10058400" cy="2743200"/>
          </a:xfrm>
        </p:spPr>
        <p:txBody>
          <a:bodyPr rtlCol="0"/>
          <a:lstStyle/>
          <a:p>
            <a:pPr rtl="0"/>
            <a:r>
              <a:rPr lang="ko-KR" altLang="en-US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문체부 쓰기 흘림체" panose="02030609000101010101" pitchFamily="17" charset="-127"/>
                <a:sym typeface="Cambria" panose="02040503050406030204" pitchFamily="18" charset="0"/>
              </a:rPr>
              <a:t>일본 정치와 경제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문체부 쓰기 흘림체" panose="02030609000101010101" pitchFamily="17" charset="-127"/>
              <a:sym typeface="Cambria" panose="02040503050406030204" pitchFamily="18" charset="0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66800" y="5200958"/>
            <a:ext cx="10058400" cy="903279"/>
          </a:xfrm>
        </p:spPr>
        <p:txBody>
          <a:bodyPr rtlCol="0">
            <a:normAutofit/>
          </a:bodyPr>
          <a:lstStyle/>
          <a:p>
            <a:pPr rtl="0"/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과거 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헤이안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시대</a:t>
            </a:r>
            <a: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~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가마쿠라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막부의 정치 세력에 대하여</a:t>
            </a:r>
            <a:endParaRPr lang="en-US" altLang="ko-KR" dirty="0" smtClean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  <a:p>
            <a:pPr algn="r" rtl="0"/>
            <a:r>
              <a:rPr lang="en-US" altLang="ko-KR" dirty="0" smtClean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21829492 </a:t>
            </a:r>
            <a:r>
              <a:rPr lang="ko-KR" altLang="en-US" dirty="0" err="1" smtClean="0">
                <a:solidFill>
                  <a:schemeClr val="tx1"/>
                </a:solidFill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김다연</a:t>
            </a:r>
            <a:endParaRPr lang="en-US" altLang="ko-KR" dirty="0" smtClean="0">
              <a:solidFill>
                <a:schemeClr val="tx1"/>
              </a:solidFill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  <a:p>
            <a:pPr rtl="0"/>
            <a:endParaRPr lang="en-US" altLang="ko-KR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rtl="0"/>
            <a:endParaRPr lang="ko-KR" altLang="en-US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63610"/>
            <a:ext cx="9601200" cy="502508"/>
          </a:xfrm>
        </p:spPr>
        <p:txBody>
          <a:bodyPr rtlCol="0">
            <a:normAutofit fontScale="90000"/>
          </a:bodyPr>
          <a:lstStyle/>
          <a:p>
            <a:pPr rtl="0"/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전쟁의 과정 및 흐름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295400" y="6559505"/>
            <a:ext cx="5181600" cy="238902"/>
          </a:xfrm>
        </p:spPr>
        <p:txBody>
          <a:bodyPr/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네이버</a:t>
            </a:r>
            <a:r>
              <a:rPr lang="ko-KR" altLang="en-US" b="1" dirty="0"/>
              <a:t> 지식백과</a:t>
            </a:r>
            <a:r>
              <a:rPr lang="en-US" altLang="ko-KR" b="1" dirty="0"/>
              <a:t>]</a:t>
            </a:r>
            <a:r>
              <a:rPr lang="ko-KR" altLang="en-US" dirty="0"/>
              <a:t> </a:t>
            </a:r>
            <a:r>
              <a:rPr lang="ko-KR" altLang="en-US" dirty="0" err="1">
                <a:hlinkClick r:id="rId3"/>
              </a:rPr>
              <a:t>겐페이</a:t>
            </a:r>
            <a:r>
              <a:rPr lang="ko-KR" altLang="en-US" dirty="0">
                <a:hlinkClick r:id="rId3"/>
              </a:rPr>
              <a:t> 전쟁</a:t>
            </a:r>
            <a:r>
              <a:rPr lang="ko-KR" altLang="en-US" dirty="0"/>
              <a:t> </a:t>
            </a:r>
            <a:r>
              <a:rPr lang="en-US" altLang="ko-KR" dirty="0"/>
              <a:t>[</a:t>
            </a:r>
            <a:r>
              <a:rPr lang="en-US" altLang="ko-KR" dirty="0" err="1"/>
              <a:t>Genpei</a:t>
            </a:r>
            <a:r>
              <a:rPr lang="en-US" altLang="ko-KR" dirty="0"/>
              <a:t> War, </a:t>
            </a:r>
            <a:r>
              <a:rPr lang="ko-KR" altLang="en-US" dirty="0" err="1"/>
              <a:t>源平戰爭</a:t>
            </a:r>
            <a:r>
              <a:rPr lang="en-US" altLang="ko-KR" dirty="0"/>
              <a:t>] (</a:t>
            </a:r>
            <a:r>
              <a:rPr lang="ko-KR" altLang="en-US" dirty="0" err="1"/>
              <a:t>두산백과</a:t>
            </a:r>
            <a:r>
              <a:rPr lang="en-US" altLang="ko-KR" dirty="0"/>
              <a:t>)</a:t>
            </a:r>
          </a:p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1281" y="1015867"/>
            <a:ext cx="9605319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1183</a:t>
            </a:r>
            <a:r>
              <a:rPr lang="ko-KR" altLang="en-US" sz="1600" dirty="0"/>
              <a:t>년 </a:t>
            </a:r>
            <a:r>
              <a:rPr lang="en-US" altLang="ko-KR" sz="1600" dirty="0"/>
              <a:t>9</a:t>
            </a:r>
            <a:r>
              <a:rPr lang="ko-KR" altLang="en-US" sz="1600" dirty="0"/>
              <a:t>월 기소 </a:t>
            </a:r>
            <a:r>
              <a:rPr lang="ko-KR" altLang="en-US" sz="1600" dirty="0" err="1"/>
              <a:t>요시나카는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세력을 진압하기 위해 직접 군대를 이끌고 </a:t>
            </a:r>
            <a:r>
              <a:rPr lang="ko-KR" altLang="en-US" sz="1600" dirty="0" smtClean="0"/>
              <a:t>산요도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방면으로 </a:t>
            </a:r>
            <a:r>
              <a:rPr lang="ko-KR" altLang="en-US" sz="1600" dirty="0"/>
              <a:t>출정했다</a:t>
            </a:r>
            <a:r>
              <a:rPr lang="en-US" altLang="ko-KR" sz="1600" dirty="0"/>
              <a:t>. </a:t>
            </a:r>
            <a:r>
              <a:rPr lang="ko-KR" altLang="en-US" sz="1600" dirty="0"/>
              <a:t>하지만 </a:t>
            </a:r>
            <a:r>
              <a:rPr lang="ko-KR" altLang="en-US" sz="1600" dirty="0" err="1"/>
              <a:t>빗추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국의 </a:t>
            </a:r>
            <a:r>
              <a:rPr lang="ko-KR" altLang="en-US" sz="1600" dirty="0" err="1"/>
              <a:t>미즈시마</a:t>
            </a:r>
            <a:r>
              <a:rPr lang="en-US" altLang="ko-KR" sz="1600" dirty="0"/>
              <a:t>[</a:t>
            </a:r>
            <a:r>
              <a:rPr lang="ko-KR" altLang="en-US" sz="1600" dirty="0"/>
              <a:t>水島</a:t>
            </a:r>
            <a:r>
              <a:rPr lang="en-US" altLang="ko-KR" sz="1600" dirty="0"/>
              <a:t>]</a:t>
            </a:r>
            <a:r>
              <a:rPr lang="ko-KR" altLang="en-US" sz="1600" dirty="0"/>
              <a:t>에서 크게 패했다</a:t>
            </a:r>
            <a:r>
              <a:rPr lang="en-US" altLang="ko-KR" sz="1600" dirty="0"/>
              <a:t>. </a:t>
            </a:r>
            <a:r>
              <a:rPr lang="ko-KR" altLang="en-US" sz="1600" dirty="0"/>
              <a:t>한편</a:t>
            </a:r>
            <a:r>
              <a:rPr lang="en-US" altLang="ko-KR" sz="1600" dirty="0"/>
              <a:t>, </a:t>
            </a:r>
            <a:r>
              <a:rPr lang="ko-KR" altLang="en-US" sz="1600" dirty="0"/>
              <a:t>기소 </a:t>
            </a:r>
            <a:r>
              <a:rPr lang="ko-KR" altLang="en-US" sz="1600" dirty="0" err="1"/>
              <a:t>요시나카의</a:t>
            </a:r>
            <a:r>
              <a:rPr lang="ko-KR" altLang="en-US" sz="1600" dirty="0"/>
              <a:t> 전횡에 불만을 품은 </a:t>
            </a:r>
            <a:r>
              <a:rPr lang="ko-KR" altLang="en-US" sz="1600" dirty="0" err="1"/>
              <a:t>고시라카와는</a:t>
            </a:r>
            <a:r>
              <a:rPr lang="ko-KR" altLang="en-US" sz="1600" dirty="0"/>
              <a:t> 그가 출정한 사이에 사신을 보내 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요리토모를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교토로</a:t>
            </a:r>
            <a:r>
              <a:rPr lang="ko-KR" altLang="en-US" sz="1600" dirty="0"/>
              <a:t> 불러들이려 했다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 err="1"/>
              <a:t>고시라카와에게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도고쿠의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지배권을 공식적으로 인정받은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요리토모는</a:t>
            </a:r>
            <a:r>
              <a:rPr lang="ko-KR" altLang="en-US" sz="1600" dirty="0"/>
              <a:t> 동생인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요시츠네로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하여금 군대를 이끌고 </a:t>
            </a:r>
            <a:r>
              <a:rPr lang="ko-KR" altLang="en-US" sz="1600" dirty="0" err="1"/>
              <a:t>교토로</a:t>
            </a:r>
            <a:r>
              <a:rPr lang="ko-KR" altLang="en-US" sz="1600" dirty="0"/>
              <a:t> 향하게 했다</a:t>
            </a:r>
            <a:r>
              <a:rPr lang="en-US" altLang="ko-KR" sz="1600" dirty="0"/>
              <a:t>. </a:t>
            </a:r>
            <a:r>
              <a:rPr lang="ko-KR" altLang="en-US" sz="1600" dirty="0"/>
              <a:t>이 소식을 들은 기소 </a:t>
            </a:r>
            <a:r>
              <a:rPr lang="ko-KR" altLang="en-US" sz="1600" dirty="0" err="1"/>
              <a:t>요시나카는</a:t>
            </a:r>
            <a:r>
              <a:rPr lang="ko-KR" altLang="en-US" sz="1600" dirty="0"/>
              <a:t> 원정을 중단하고 </a:t>
            </a:r>
            <a:r>
              <a:rPr lang="ko-KR" altLang="en-US" sz="1600" dirty="0" err="1"/>
              <a:t>교토로</a:t>
            </a:r>
            <a:r>
              <a:rPr lang="ko-KR" altLang="en-US" sz="1600" dirty="0"/>
              <a:t> 돌아왔다</a:t>
            </a:r>
            <a:r>
              <a:rPr lang="en-US" altLang="ko-KR" sz="1600" dirty="0"/>
              <a:t>. </a:t>
            </a:r>
            <a:r>
              <a:rPr lang="ko-KR" altLang="en-US" sz="1600" dirty="0"/>
              <a:t>그리고 </a:t>
            </a:r>
            <a:r>
              <a:rPr lang="ko-KR" altLang="en-US" sz="1600" dirty="0" err="1"/>
              <a:t>그해</a:t>
            </a:r>
            <a:r>
              <a:rPr lang="ko-KR" altLang="en-US" sz="1600" dirty="0"/>
              <a:t> </a:t>
            </a:r>
            <a:r>
              <a:rPr lang="en-US" altLang="ko-KR" sz="1600" dirty="0"/>
              <a:t>11</a:t>
            </a:r>
            <a:r>
              <a:rPr lang="ko-KR" altLang="en-US" sz="1600" dirty="0"/>
              <a:t>월 </a:t>
            </a:r>
            <a:r>
              <a:rPr lang="ko-KR" altLang="en-US" sz="1600" dirty="0" err="1" smtClean="0"/>
              <a:t>호주지를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급습해 </a:t>
            </a:r>
            <a:r>
              <a:rPr lang="ko-KR" altLang="en-US" sz="1600" dirty="0" err="1"/>
              <a:t>고시라카와를</a:t>
            </a:r>
            <a:r>
              <a:rPr lang="ko-KR" altLang="en-US" sz="1600" dirty="0"/>
              <a:t> 유폐시키고 </a:t>
            </a:r>
            <a:r>
              <a:rPr lang="ko-KR" altLang="en-US" sz="1600" dirty="0" err="1"/>
              <a:t>마츠도노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모로이에를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섭정으로 삼았다</a:t>
            </a:r>
            <a:r>
              <a:rPr lang="en-US" altLang="ko-KR" sz="1600" dirty="0"/>
              <a:t>. </a:t>
            </a:r>
            <a:r>
              <a:rPr lang="ko-KR" altLang="en-US" sz="1600" dirty="0"/>
              <a:t>그러나 이에 굴하지 않고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요리토모는</a:t>
            </a:r>
            <a:r>
              <a:rPr lang="ko-KR" altLang="en-US" sz="1600" dirty="0"/>
              <a:t> 또 다른 동생인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노리요리를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보내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요시쓰네와</a:t>
            </a:r>
            <a:r>
              <a:rPr lang="ko-KR" altLang="en-US" sz="1600" dirty="0"/>
              <a:t> 함께 기소 </a:t>
            </a:r>
            <a:r>
              <a:rPr lang="ko-KR" altLang="en-US" sz="1600" dirty="0" err="1"/>
              <a:t>요시나카에</a:t>
            </a:r>
            <a:r>
              <a:rPr lang="ko-KR" altLang="en-US" sz="1600" dirty="0"/>
              <a:t> 맞서게 했다</a:t>
            </a:r>
            <a:r>
              <a:rPr lang="en-US" altLang="ko-KR" sz="1600" dirty="0"/>
              <a:t>. </a:t>
            </a:r>
            <a:r>
              <a:rPr lang="ko-KR" altLang="en-US" sz="1600" dirty="0"/>
              <a:t>두 세력은 </a:t>
            </a:r>
            <a:r>
              <a:rPr lang="en-US" altLang="ko-KR" sz="1600" dirty="0"/>
              <a:t>1184</a:t>
            </a:r>
            <a:r>
              <a:rPr lang="ko-KR" altLang="en-US" sz="1600" dirty="0"/>
              <a:t>년 음력 </a:t>
            </a:r>
            <a:r>
              <a:rPr lang="en-US" altLang="ko-KR" sz="1600" dirty="0"/>
              <a:t>1</a:t>
            </a:r>
            <a:r>
              <a:rPr lang="ko-KR" altLang="en-US" sz="1600" dirty="0"/>
              <a:t>월에 전투를 벌였고</a:t>
            </a:r>
            <a:r>
              <a:rPr lang="en-US" altLang="ko-KR" sz="1600" dirty="0"/>
              <a:t>, </a:t>
            </a:r>
            <a:r>
              <a:rPr lang="ko-KR" altLang="en-US" sz="1600" dirty="0"/>
              <a:t>기소 </a:t>
            </a:r>
            <a:r>
              <a:rPr lang="ko-KR" altLang="en-US" sz="1600" dirty="0" err="1"/>
              <a:t>요시나카는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오미의 </a:t>
            </a:r>
            <a:r>
              <a:rPr lang="ko-KR" altLang="en-US" sz="1600" dirty="0" err="1" smtClean="0"/>
              <a:t>아와즈에서</a:t>
            </a:r>
            <a:r>
              <a:rPr lang="ko-KR" altLang="en-US" sz="1600" dirty="0" smtClean="0"/>
              <a:t> 전사했다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/>
          </a:p>
          <a:p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요리토모와</a:t>
            </a:r>
            <a:r>
              <a:rPr lang="ko-KR" altLang="en-US" sz="1600" dirty="0"/>
              <a:t> 기소 </a:t>
            </a:r>
            <a:r>
              <a:rPr lang="ko-KR" altLang="en-US" sz="1600" dirty="0" err="1"/>
              <a:t>요시나카의</a:t>
            </a:r>
            <a:r>
              <a:rPr lang="ko-KR" altLang="en-US" sz="1600" dirty="0"/>
              <a:t> 세력이 대립하는 사이에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일족도 세력을 정비해 </a:t>
            </a:r>
            <a:r>
              <a:rPr lang="en-US" altLang="ko-KR" sz="1600" dirty="0"/>
              <a:t>1184</a:t>
            </a:r>
            <a:r>
              <a:rPr lang="ko-KR" altLang="en-US" sz="1600" dirty="0"/>
              <a:t>년 음력 </a:t>
            </a:r>
            <a:r>
              <a:rPr lang="en-US" altLang="ko-KR" sz="1600" dirty="0"/>
              <a:t>1</a:t>
            </a:r>
            <a:r>
              <a:rPr lang="ko-KR" altLang="en-US" sz="1600" dirty="0"/>
              <a:t>월에는 </a:t>
            </a:r>
            <a:r>
              <a:rPr lang="ko-KR" altLang="en-US" sz="1600" dirty="0" err="1"/>
              <a:t>셋쓰</a:t>
            </a:r>
            <a:r>
              <a:rPr lang="ko-KR" altLang="en-US" sz="1600" dirty="0"/>
              <a:t> 국의 </a:t>
            </a:r>
            <a:r>
              <a:rPr lang="ko-KR" altLang="en-US" sz="1600" dirty="0" err="1" smtClean="0"/>
              <a:t>후쿠하라까지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진군해왔다</a:t>
            </a:r>
            <a:r>
              <a:rPr lang="en-US" altLang="ko-KR" sz="1600" dirty="0"/>
              <a:t>. </a:t>
            </a:r>
            <a:r>
              <a:rPr lang="ko-KR" altLang="en-US" sz="1600" dirty="0"/>
              <a:t>그러나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노리요리와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요시쓰네는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헤이시의</a:t>
            </a:r>
            <a:r>
              <a:rPr lang="ko-KR" altLang="en-US" sz="1600" dirty="0"/>
              <a:t> 군대를 급습하여 </a:t>
            </a:r>
            <a:r>
              <a:rPr lang="ko-KR" altLang="en-US" sz="1600" dirty="0" err="1" smtClean="0"/>
              <a:t>이치노야전투에서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큰 승리를 </a:t>
            </a:r>
            <a:r>
              <a:rPr lang="ko-KR" altLang="en-US" sz="1600" dirty="0" smtClean="0"/>
              <a:t>거두었다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/>
          </a:p>
          <a:p>
            <a:r>
              <a:rPr lang="ko-KR" altLang="en-US" sz="1600" dirty="0" err="1"/>
              <a:t>야시마</a:t>
            </a:r>
            <a:r>
              <a:rPr lang="ko-KR" altLang="en-US" sz="1600" dirty="0"/>
              <a:t> 전투에서 패한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세력은 </a:t>
            </a:r>
            <a:r>
              <a:rPr lang="ko-KR" altLang="en-US" sz="1600" dirty="0" err="1"/>
              <a:t>혼슈</a:t>
            </a:r>
            <a:r>
              <a:rPr lang="ko-KR" altLang="en-US" sz="1600" dirty="0"/>
              <a:t> 섬과 </a:t>
            </a:r>
            <a:r>
              <a:rPr lang="ko-KR" altLang="en-US" sz="1600" dirty="0" err="1"/>
              <a:t>시코쿠</a:t>
            </a:r>
            <a:r>
              <a:rPr lang="ko-KR" altLang="en-US" sz="1600" dirty="0"/>
              <a:t> 섬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규슈</a:t>
            </a:r>
            <a:r>
              <a:rPr lang="ko-KR" altLang="en-US" sz="1600" dirty="0"/>
              <a:t> 섬 사이의 </a:t>
            </a:r>
            <a:r>
              <a:rPr lang="ko-KR" altLang="en-US" sz="1600" dirty="0" err="1"/>
              <a:t>세토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내해의 </a:t>
            </a:r>
            <a:r>
              <a:rPr lang="ko-KR" altLang="en-US" sz="1600" dirty="0"/>
              <a:t>제해권을 빼앗겼다</a:t>
            </a:r>
            <a:r>
              <a:rPr lang="en-US" altLang="ko-KR" sz="1600" dirty="0"/>
              <a:t>. </a:t>
            </a:r>
            <a:r>
              <a:rPr lang="ko-KR" altLang="en-US" sz="1600" dirty="0"/>
              <a:t>그들은 </a:t>
            </a:r>
            <a:r>
              <a:rPr lang="ko-KR" altLang="en-US" sz="1600" dirty="0" err="1" smtClean="0"/>
              <a:t>나가토로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물러나 세력을 정비하려 했으나 </a:t>
            </a:r>
            <a:r>
              <a:rPr lang="ko-KR" altLang="en-US" sz="1600" dirty="0" err="1"/>
              <a:t>미나모토노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노리요리가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규슈마저</a:t>
            </a:r>
            <a:r>
              <a:rPr lang="ko-KR" altLang="en-US" sz="1600" dirty="0"/>
              <a:t> 점령하면서 포위되어 고립된 상태에 빠졌다</a:t>
            </a:r>
            <a:r>
              <a:rPr lang="en-US" altLang="ko-KR" sz="1600" dirty="0"/>
              <a:t>. </a:t>
            </a:r>
            <a:r>
              <a:rPr lang="ko-KR" altLang="en-US" sz="1600" dirty="0"/>
              <a:t>결국 두 세력은 </a:t>
            </a:r>
            <a:r>
              <a:rPr lang="en-US" altLang="ko-KR" sz="1600" dirty="0"/>
              <a:t>1185</a:t>
            </a:r>
            <a:r>
              <a:rPr lang="ko-KR" altLang="en-US" sz="1600" dirty="0"/>
              <a:t>년 음력 </a:t>
            </a:r>
            <a:r>
              <a:rPr lang="en-US" altLang="ko-KR" sz="1600" dirty="0"/>
              <a:t>3</a:t>
            </a:r>
            <a:r>
              <a:rPr lang="ko-KR" altLang="en-US" sz="1600" dirty="0"/>
              <a:t>월 </a:t>
            </a:r>
            <a:r>
              <a:rPr lang="en-US" altLang="ko-KR" sz="1600" dirty="0"/>
              <a:t>24</a:t>
            </a:r>
            <a:r>
              <a:rPr lang="ko-KR" altLang="en-US" sz="1600" dirty="0"/>
              <a:t>일에 </a:t>
            </a:r>
            <a:r>
              <a:rPr lang="ko-KR" altLang="en-US" sz="1600" dirty="0" err="1"/>
              <a:t>간몬해협에</a:t>
            </a:r>
            <a:r>
              <a:rPr lang="ko-KR" altLang="en-US" sz="1600" dirty="0"/>
              <a:t> 있는 </a:t>
            </a:r>
            <a:r>
              <a:rPr lang="ko-KR" altLang="en-US" sz="1600" dirty="0" err="1" smtClean="0"/>
              <a:t>단노우라에서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결전을 벌였고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세력은 완전히 궤멸되었다</a:t>
            </a:r>
            <a:r>
              <a:rPr lang="en-US" altLang="ko-KR" sz="1600" dirty="0"/>
              <a:t>.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일족의 장수들과 </a:t>
            </a:r>
            <a:r>
              <a:rPr lang="ko-KR" altLang="en-US" sz="1600" dirty="0" err="1"/>
              <a:t>일왕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안토쿠</a:t>
            </a:r>
            <a:r>
              <a:rPr lang="ko-KR" altLang="en-US" sz="1600" dirty="0"/>
              <a:t> 등은 전투에서 패한 뒤에 모두 스스로 목숨을 </a:t>
            </a:r>
            <a:r>
              <a:rPr lang="ko-KR" altLang="en-US" sz="1600" dirty="0" smtClean="0"/>
              <a:t>끊었다</a:t>
            </a:r>
            <a:r>
              <a:rPr lang="en-US" altLang="ko-KR" sz="1600" dirty="0" smtClean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r>
              <a:rPr lang="ko-KR" altLang="en-US" sz="1400" dirty="0"/>
              <a:t/>
            </a:r>
            <a:br>
              <a:rPr lang="ko-KR" altLang="en-US" sz="1400" dirty="0"/>
            </a:b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54684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전쟁의 과정 및 흐름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14127"/>
            <a:ext cx="4381500" cy="329565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14127"/>
            <a:ext cx="5048250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전쟁을 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요약정리한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영상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6" name="HjCkVlriKNo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834206"/>
            <a:ext cx="6479060" cy="3644471"/>
          </a:xfrm>
          <a:prstGeom prst="rect">
            <a:avLst/>
          </a:prstGeom>
        </p:spPr>
      </p:pic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750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ko-KR" altLang="en-US" dirty="0" err="1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전쟁을 </a:t>
            </a:r>
            <a:r>
              <a:rPr lang="ko-KR" altLang="en-US" dirty="0" err="1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요약정리한</a:t>
            </a:r>
            <a:r>
              <a:rPr lang="ko-KR" altLang="en-US" dirty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영상</a:t>
            </a:r>
            <a: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-2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pic>
        <p:nvPicPr>
          <p:cNvPr id="3" name="BxjQEDk8TUE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879514"/>
            <a:ext cx="6734434" cy="378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5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372762"/>
            <a:ext cx="9601200" cy="1143000"/>
          </a:xfrm>
        </p:spPr>
        <p:txBody>
          <a:bodyPr/>
          <a:lstStyle/>
          <a:p>
            <a:r>
              <a:rPr lang="ko-KR" altLang="en-US" dirty="0" smtClean="0"/>
              <a:t>드라마로 보는 </a:t>
            </a:r>
            <a:r>
              <a:rPr lang="ko-KR" altLang="en-US" dirty="0" err="1" smtClean="0"/>
              <a:t>겐지와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헤이케의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단노우라</a:t>
            </a:r>
            <a:r>
              <a:rPr lang="ko-KR" altLang="en-US" dirty="0" smtClean="0"/>
              <a:t> 결전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  <p:pic>
        <p:nvPicPr>
          <p:cNvPr id="5" name="Mf1lgZcHjQ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95400" y="1813612"/>
            <a:ext cx="6617271" cy="372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겐페이</a:t>
            </a:r>
            <a:r>
              <a:rPr lang="ko-KR" altLang="en-US" dirty="0" smtClean="0"/>
              <a:t> 전쟁의 결과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헤이케는</a:t>
            </a:r>
            <a:r>
              <a:rPr lang="ko-KR" altLang="en-US" dirty="0" smtClean="0"/>
              <a:t> </a:t>
            </a:r>
            <a:r>
              <a:rPr lang="ko-KR" altLang="en-US" dirty="0"/>
              <a:t>멸망하고 겐지는 승리하여 </a:t>
            </a:r>
            <a:r>
              <a:rPr lang="ko-KR" altLang="en-US" dirty="0" err="1" smtClean="0"/>
              <a:t>가마쿠라</a:t>
            </a:r>
            <a:r>
              <a:rPr lang="ko-KR" altLang="en-US" dirty="0" smtClean="0"/>
              <a:t> 막부가 설립되었다</a:t>
            </a:r>
            <a:r>
              <a:rPr lang="en-US" altLang="ko-KR" dirty="0"/>
              <a:t>. </a:t>
            </a:r>
            <a:r>
              <a:rPr lang="ko-KR" altLang="en-US" dirty="0" err="1" smtClean="0"/>
              <a:t>요리토모는</a:t>
            </a:r>
            <a:r>
              <a:rPr lang="ko-KR" altLang="en-US" dirty="0"/>
              <a:t> </a:t>
            </a:r>
            <a:r>
              <a:rPr lang="ko-KR" altLang="en-US" dirty="0" err="1" smtClean="0"/>
              <a:t>쇼군의</a:t>
            </a:r>
            <a:r>
              <a:rPr lang="ko-KR" altLang="en-US" dirty="0" smtClean="0"/>
              <a:t> </a:t>
            </a:r>
            <a:r>
              <a:rPr lang="ko-KR" altLang="en-US" dirty="0"/>
              <a:t>직위를 가진 사람은 아니지만</a:t>
            </a:r>
            <a:r>
              <a:rPr lang="en-US" altLang="ko-KR" dirty="0"/>
              <a:t>, </a:t>
            </a:r>
            <a:r>
              <a:rPr lang="ko-KR" altLang="en-US" dirty="0"/>
              <a:t>실질적인 </a:t>
            </a:r>
            <a:r>
              <a:rPr lang="ko-KR" altLang="en-US" dirty="0" err="1" smtClean="0"/>
              <a:t>센고쿠의</a:t>
            </a:r>
            <a:r>
              <a:rPr lang="ko-KR" altLang="en-US" dirty="0" smtClean="0"/>
              <a:t> </a:t>
            </a:r>
            <a:r>
              <a:rPr lang="ko-KR" altLang="en-US" dirty="0"/>
              <a:t>지배자로서의 </a:t>
            </a:r>
            <a:r>
              <a:rPr lang="ko-KR" altLang="en-US" dirty="0" err="1"/>
              <a:t>쇼군은</a:t>
            </a:r>
            <a:r>
              <a:rPr lang="ko-KR" altLang="en-US" dirty="0"/>
              <a:t> 그가 처음이었다</a:t>
            </a:r>
            <a:r>
              <a:rPr lang="en-US" altLang="ko-KR" dirty="0"/>
              <a:t>. </a:t>
            </a:r>
            <a:r>
              <a:rPr lang="ko-KR" altLang="en-US" dirty="0"/>
              <a:t>이 전쟁의 결과 </a:t>
            </a:r>
            <a:r>
              <a:rPr lang="ko-KR" altLang="en-US" dirty="0" err="1"/>
              <a:t>공가을</a:t>
            </a:r>
            <a:r>
              <a:rPr lang="ko-KR" altLang="en-US" dirty="0"/>
              <a:t> 제치고 무가가 실질적인 지배권력으로 떠올랐고</a:t>
            </a:r>
            <a:r>
              <a:rPr lang="en-US" altLang="ko-KR" dirty="0"/>
              <a:t>, </a:t>
            </a:r>
            <a:r>
              <a:rPr lang="ko-KR" altLang="en-US" dirty="0" err="1"/>
              <a:t>일왕의</a:t>
            </a:r>
            <a:r>
              <a:rPr lang="ko-KR" altLang="en-US" dirty="0"/>
              <a:t> 권력은 매우 축소되어 정치적</a:t>
            </a:r>
            <a:r>
              <a:rPr lang="en-US" altLang="ko-KR" dirty="0"/>
              <a:t>, </a:t>
            </a:r>
            <a:r>
              <a:rPr lang="ko-KR" altLang="en-US" dirty="0"/>
              <a:t>군사적 실권은 거의 없어졌다</a:t>
            </a:r>
            <a:r>
              <a:rPr lang="en-US" altLang="ko-KR" dirty="0"/>
              <a:t>. </a:t>
            </a:r>
            <a:r>
              <a:rPr lang="ko-KR" altLang="en-US" dirty="0"/>
              <a:t>이러한 상태는 </a:t>
            </a:r>
            <a:r>
              <a:rPr lang="en-US" altLang="ko-KR" dirty="0"/>
              <a:t>650</a:t>
            </a:r>
            <a:r>
              <a:rPr lang="ko-KR" altLang="en-US" dirty="0"/>
              <a:t>년 후의 메이지 유신 이전까지 지속되었다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err="1" smtClean="0"/>
              <a:t>헤이케의</a:t>
            </a:r>
            <a:r>
              <a:rPr lang="ko-KR" altLang="en-US" dirty="0" smtClean="0"/>
              <a:t> </a:t>
            </a:r>
            <a:r>
              <a:rPr lang="ko-KR" altLang="en-US" dirty="0"/>
              <a:t>붉은 군기와 겐지의 하얀 군기에서 일본의 전통적인 </a:t>
            </a:r>
            <a:r>
              <a:rPr lang="ko-KR" altLang="en-US" dirty="0" smtClean="0"/>
              <a:t>국색인</a:t>
            </a:r>
            <a:r>
              <a:rPr lang="ko-KR" altLang="en-US" dirty="0"/>
              <a:t> 붉은색과 흰색이 유래되었다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82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헤이케와</a:t>
            </a:r>
            <a:r>
              <a:rPr lang="ko-KR" altLang="en-US" dirty="0" smtClean="0"/>
              <a:t> 겐지를 상징하는 </a:t>
            </a:r>
            <a:r>
              <a:rPr lang="ko-KR" altLang="en-US" dirty="0" err="1" smtClean="0"/>
              <a:t>가몬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968843"/>
            <a:ext cx="3128885" cy="289971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864" y="2026507"/>
            <a:ext cx="2933348" cy="27843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93404" y="5063639"/>
            <a:ext cx="1680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헤이케의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호랑나비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1308" y="5063639"/>
            <a:ext cx="2079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겐지의 </a:t>
            </a:r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왕대잎과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용담꽃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7411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가마쿠라</a:t>
            </a:r>
            <a:r>
              <a:rPr lang="ko-KR" altLang="en-US" dirty="0" smtClean="0"/>
              <a:t> 막부의 역대 </a:t>
            </a:r>
            <a:r>
              <a:rPr lang="ko-KR" altLang="en-US" dirty="0" err="1" smtClean="0"/>
              <a:t>정이대장군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65805"/>
            <a:ext cx="9135750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9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230658"/>
            <a:ext cx="9601200" cy="1143000"/>
          </a:xfrm>
        </p:spPr>
        <p:txBody>
          <a:bodyPr/>
          <a:lstStyle/>
          <a:p>
            <a:r>
              <a:rPr lang="ko-KR" altLang="en-US" dirty="0" err="1" smtClean="0"/>
              <a:t>겐지와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헤이케를</a:t>
            </a:r>
            <a:r>
              <a:rPr lang="ko-KR" altLang="en-US" dirty="0" smtClean="0"/>
              <a:t> 바탕으로 한 창작물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051011" y="5578042"/>
            <a:ext cx="3756454" cy="492213"/>
          </a:xfrm>
        </p:spPr>
        <p:txBody>
          <a:bodyPr/>
          <a:lstStyle/>
          <a:p>
            <a:pPr rtl="0"/>
            <a:r>
              <a:rPr lang="ko-KR" altLang="en-US" dirty="0" err="1" smtClean="0"/>
              <a:t>헤이케모노가타리</a:t>
            </a:r>
            <a:r>
              <a:rPr lang="en-US" altLang="ko-KR" dirty="0" smtClean="0"/>
              <a:t>(</a:t>
            </a:r>
            <a:r>
              <a:rPr lang="ko-KR" altLang="en-US" dirty="0" smtClean="0"/>
              <a:t>작자 미상의 군담문학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서장 중에서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0836"/>
            <a:ext cx="3267676" cy="3676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3442" y="2298357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ko-KR" altLang="ko-K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ko-KR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8685" y="1373658"/>
            <a:ext cx="56686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平家物語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　</a:t>
            </a:r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巻第一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헤이케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이야기 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권</a:t>
            </a:r>
            <a:endParaRPr lang="en-US" altLang="ko-KR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第一句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　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祇園精舎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제</a:t>
            </a:r>
            <a: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구 기원정사</a:t>
            </a: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祇園精舎の鐘の声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기원정사</a:t>
            </a:r>
            <a: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祈園精舍</a:t>
            </a:r>
            <a: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의 종소리</a:t>
            </a: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諸行無常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のひびきあり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제행무상의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울림 있으니</a:t>
            </a: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沙羅双樹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の花の色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사라쌍수의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꽃의 빛깔</a:t>
            </a:r>
          </a:p>
          <a:p>
            <a:r>
              <a:rPr lang="ko-KR" altLang="en-US" sz="1400" dirty="0" err="1">
                <a:latin typeface="바탕" panose="02030600000101010101" pitchFamily="18" charset="-127"/>
                <a:ea typeface="바탕" panose="02030600000101010101" pitchFamily="18" charset="-127"/>
              </a:rPr>
              <a:t>盛者必衰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のことわりをあらはす 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성한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자 필히 쇠한다는 이치를 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드러낸다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おごれる者も久しからず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교만한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자도 오래가지 못하고</a:t>
            </a: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ただ春の夜の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夢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のごとし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단지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봄날 밤의 꿈과 같으며</a:t>
            </a: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たけき者もつひには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滅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びぬ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강한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자도 마침내는 멸망하니</a:t>
            </a: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ひとへに風のまへの塵におなじ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오로지 </a:t>
            </a:r>
            <a:r>
              <a:rPr lang="ko-KR" altLang="en-US" sz="1400" dirty="0">
                <a:latin typeface="바탕" panose="02030600000101010101" pitchFamily="18" charset="-127"/>
                <a:ea typeface="바탕" panose="02030600000101010101" pitchFamily="18" charset="-127"/>
              </a:rPr>
              <a:t>바람 앞의 티끌과 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같도다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868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79854" y="90615"/>
            <a:ext cx="9601200" cy="494271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겐지와</a:t>
            </a:r>
            <a:r>
              <a:rPr lang="ko-KR" altLang="en-US" dirty="0"/>
              <a:t> </a:t>
            </a:r>
            <a:r>
              <a:rPr lang="ko-KR" altLang="en-US" dirty="0" err="1"/>
              <a:t>헤이케를</a:t>
            </a:r>
            <a:r>
              <a:rPr lang="ko-KR" altLang="en-US" dirty="0"/>
              <a:t> 바탕으로 한 창작물</a:t>
            </a: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79854" y="5157376"/>
            <a:ext cx="2521624" cy="343803"/>
          </a:xfrm>
        </p:spPr>
        <p:txBody>
          <a:bodyPr/>
          <a:lstStyle/>
          <a:p>
            <a:pPr rtl="0"/>
            <a:r>
              <a:rPr lang="ko-KR" altLang="en-US" sz="1400" dirty="0" smtClean="0"/>
              <a:t>대하 드라마 </a:t>
            </a:r>
            <a:r>
              <a:rPr lang="en-US" altLang="ko-KR" sz="1400" dirty="0" smtClean="0"/>
              <a:t>‘</a:t>
            </a:r>
            <a:r>
              <a:rPr lang="ko-KR" altLang="en-US" sz="1400" dirty="0" err="1" smtClean="0"/>
              <a:t>요시츠네</a:t>
            </a:r>
            <a:r>
              <a:rPr lang="en-US" altLang="ko-KR" sz="1400" dirty="0" smtClean="0"/>
              <a:t>’</a:t>
            </a:r>
            <a:endParaRPr lang="ko-KR" altLang="en-US" sz="140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54" y="705284"/>
            <a:ext cx="3048846" cy="445131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227" y="705284"/>
            <a:ext cx="4157532" cy="25028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55600" y="3852883"/>
            <a:ext cx="1606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드라마 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키요모리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099" y="3742154"/>
            <a:ext cx="4157532" cy="237633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158" y="705284"/>
            <a:ext cx="3178003" cy="47958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2050" y="3289551"/>
            <a:ext cx="1598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드라마 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키요모리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85201" y="5810714"/>
            <a:ext cx="18325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게임 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비르샤나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전기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06002" y="5591664"/>
            <a:ext cx="2158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만화 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차나왕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요시츠네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393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목차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헤이안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시대의 주요인물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겐지의 주요인물</a:t>
            </a:r>
            <a:endParaRPr lang="en-US" altLang="ko-KR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전쟁의 흐름</a:t>
            </a:r>
            <a:endParaRPr lang="en-US" altLang="ko-KR" dirty="0" smtClean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pPr rtl="0"/>
            <a:r>
              <a:rPr lang="ko-KR" altLang="en-US" dirty="0" err="1" smtClean="0">
                <a:latin typeface="Cambria" panose="02040503050406030204" pitchFamily="18" charset="0"/>
                <a:sym typeface="Cambria" panose="02040503050406030204" pitchFamily="18" charset="0"/>
              </a:rPr>
              <a:t>가마쿠라</a:t>
            </a:r>
            <a:r>
              <a:rPr lang="ko-KR" altLang="en-US" dirty="0" smtClean="0">
                <a:latin typeface="Cambria" panose="02040503050406030204" pitchFamily="18" charset="0"/>
                <a:sym typeface="Cambria" panose="02040503050406030204" pitchFamily="18" charset="0"/>
              </a:rPr>
              <a:t> 막부의 성립 과정</a:t>
            </a:r>
            <a:endParaRPr lang="en-US" altLang="ko-KR" dirty="0" smtClean="0">
              <a:latin typeface="Cambria" panose="02040503050406030204" pitchFamily="18" charset="0"/>
              <a:sym typeface="Cambria" panose="02040503050406030204" pitchFamily="18" charset="0"/>
            </a:endParaRPr>
          </a:p>
          <a:p>
            <a:pPr rtl="0"/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겐지와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헤이케를</a:t>
            </a:r>
            <a:r>
              <a:rPr lang="ko-KR" altLang="en-US" dirty="0" smtClean="0">
                <a:latin typeface="Cambria" panose="02040503050406030204" pitchFamily="18" charset="0"/>
                <a:ea typeface="바탕" panose="02030600000101010101" pitchFamily="18" charset="-127"/>
                <a:sym typeface="Cambria" panose="02040503050406030204" pitchFamily="18" charset="0"/>
              </a:rPr>
              <a:t> 배경으로 한 현대 창작물</a:t>
            </a:r>
            <a:endParaRPr lang="ko-KR" altLang="en-US" dirty="0">
              <a:latin typeface="Cambria" panose="02040503050406030204" pitchFamily="18" charset="0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462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드라마 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요시츠네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일부 영상</a:t>
            </a:r>
            <a: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/>
            </a:r>
            <a:b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</a:br>
            <a: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(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요시츠네와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벤케이의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첫만남</a:t>
            </a:r>
            <a:r>
              <a:rPr lang="en-US" altLang="ko-KR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)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pic>
        <p:nvPicPr>
          <p:cNvPr id="3" name="r6jTT8jeKo4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95400" y="1887753"/>
            <a:ext cx="6565557" cy="36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sym typeface="Cambria" panose="02040503050406030204" pitchFamily="18" charset="0"/>
              </a:rPr>
              <a:t>헤이케의</a:t>
            </a:r>
            <a:r>
              <a:rPr lang="ko-KR" altLang="en-US" dirty="0" smtClean="0">
                <a:sym typeface="Cambria" panose="02040503050406030204" pitchFamily="18" charset="0"/>
              </a:rPr>
              <a:t> 주요인물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타이라노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키요모리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r>
              <a:rPr lang="ko-KR" altLang="en-US" sz="1400" dirty="0" err="1">
                <a:sym typeface="Cambria" panose="02040503050406030204" pitchFamily="18" charset="0"/>
              </a:rPr>
              <a:t>다이라노</a:t>
            </a:r>
            <a:r>
              <a:rPr lang="ko-KR" altLang="en-US" sz="1400" dirty="0">
                <a:sym typeface="Cambria" panose="02040503050406030204" pitchFamily="18" charset="0"/>
              </a:rPr>
              <a:t> </a:t>
            </a:r>
            <a:r>
              <a:rPr lang="ko-KR" altLang="en-US" sz="1400" dirty="0" err="1">
                <a:sym typeface="Cambria" panose="02040503050406030204" pitchFamily="18" charset="0"/>
              </a:rPr>
              <a:t>다다모리의</a:t>
            </a:r>
            <a:r>
              <a:rPr lang="ko-KR" altLang="en-US" sz="1400" dirty="0">
                <a:sym typeface="Cambria" panose="02040503050406030204" pitchFamily="18" charset="0"/>
              </a:rPr>
              <a:t> </a:t>
            </a:r>
            <a:r>
              <a:rPr lang="ko-KR" altLang="en-US" sz="1400" dirty="0" smtClean="0">
                <a:sym typeface="Cambria" panose="02040503050406030204" pitchFamily="18" charset="0"/>
              </a:rPr>
              <a:t>장남</a:t>
            </a:r>
            <a:r>
              <a:rPr lang="en-US" altLang="ko-KR" sz="1400" dirty="0" smtClean="0">
                <a:sym typeface="Cambria" panose="02040503050406030204" pitchFamily="18" charset="0"/>
              </a:rPr>
              <a:t>.</a:t>
            </a:r>
            <a:r>
              <a:rPr lang="ko-KR" altLang="en-US" sz="1400" dirty="0" smtClean="0">
                <a:sym typeface="Cambria" panose="02040503050406030204" pitchFamily="18" charset="0"/>
              </a:rPr>
              <a:t> </a:t>
            </a:r>
            <a:r>
              <a:rPr lang="ko-KR" altLang="en-US" sz="1400" dirty="0" err="1">
                <a:sym typeface="Cambria" panose="02040503050406030204" pitchFamily="18" charset="0"/>
              </a:rPr>
              <a:t>호겐의</a:t>
            </a:r>
            <a:r>
              <a:rPr lang="ko-KR" altLang="en-US" sz="1400" dirty="0">
                <a:sym typeface="Cambria" panose="02040503050406030204" pitchFamily="18" charset="0"/>
              </a:rPr>
              <a:t> 난에서 </a:t>
            </a:r>
            <a:r>
              <a:rPr lang="ko-KR" altLang="en-US" sz="1400" dirty="0" err="1">
                <a:sym typeface="Cambria" panose="02040503050406030204" pitchFamily="18" charset="0"/>
              </a:rPr>
              <a:t>고시라카와</a:t>
            </a:r>
            <a:r>
              <a:rPr lang="ko-KR" altLang="en-US" sz="1400" dirty="0">
                <a:sym typeface="Cambria" panose="02040503050406030204" pitchFamily="18" charset="0"/>
              </a:rPr>
              <a:t> 천황의 신뢰를 얻었고</a:t>
            </a:r>
            <a:r>
              <a:rPr lang="en-US" altLang="ko-KR" sz="1400" dirty="0">
                <a:sym typeface="Cambria" panose="02040503050406030204" pitchFamily="18" charset="0"/>
              </a:rPr>
              <a:t>, </a:t>
            </a:r>
            <a:r>
              <a:rPr lang="ko-KR" altLang="en-US" sz="1400" dirty="0" err="1">
                <a:sym typeface="Cambria" panose="02040503050406030204" pitchFamily="18" charset="0"/>
              </a:rPr>
              <a:t>헤이지의</a:t>
            </a:r>
            <a:r>
              <a:rPr lang="ko-KR" altLang="en-US" sz="1400" dirty="0">
                <a:sym typeface="Cambria" panose="02040503050406030204" pitchFamily="18" charset="0"/>
              </a:rPr>
              <a:t> 난으로 </a:t>
            </a:r>
            <a:r>
              <a:rPr lang="ko-KR" altLang="en-US" sz="1400" dirty="0" err="1">
                <a:sym typeface="Cambria" panose="02040503050406030204" pitchFamily="18" charset="0"/>
              </a:rPr>
              <a:t>겐지에게도</a:t>
            </a:r>
            <a:r>
              <a:rPr lang="ko-KR" altLang="en-US" sz="1400" dirty="0">
                <a:sym typeface="Cambria" panose="02040503050406030204" pitchFamily="18" charset="0"/>
              </a:rPr>
              <a:t> 승리를 </a:t>
            </a:r>
            <a:r>
              <a:rPr lang="ko-KR" altLang="en-US" sz="1400" dirty="0" smtClean="0">
                <a:sym typeface="Cambria" panose="02040503050406030204" pitchFamily="18" charset="0"/>
              </a:rPr>
              <a:t>거둠</a:t>
            </a:r>
            <a:r>
              <a:rPr lang="en-US" altLang="ko-KR" sz="1400" dirty="0" smtClean="0">
                <a:sym typeface="Cambria" panose="02040503050406030204" pitchFamily="18" charset="0"/>
              </a:rPr>
              <a:t>.</a:t>
            </a:r>
          </a:p>
          <a:p>
            <a:r>
              <a:rPr lang="ko-KR" altLang="en-US" sz="1400" dirty="0">
                <a:sym typeface="Cambria" panose="02040503050406030204" pitchFamily="18" charset="0"/>
              </a:rPr>
              <a:t>‘</a:t>
            </a:r>
            <a:r>
              <a:rPr lang="ko-KR" altLang="en-US" sz="1400" dirty="0" err="1">
                <a:sym typeface="Cambria" panose="02040503050406030204" pitchFamily="18" charset="0"/>
              </a:rPr>
              <a:t>헤이케가</a:t>
            </a:r>
            <a:r>
              <a:rPr lang="ko-KR" altLang="en-US" sz="1400" dirty="0">
                <a:sym typeface="Cambria" panose="02040503050406030204" pitchFamily="18" charset="0"/>
              </a:rPr>
              <a:t> 아니면 사람도 아니다</a:t>
            </a:r>
            <a:r>
              <a:rPr lang="en-US" altLang="ko-KR" sz="1400" dirty="0" smtClean="0">
                <a:sym typeface="Cambria" panose="02040503050406030204" pitchFamily="18" charset="0"/>
              </a:rPr>
              <a:t>.</a:t>
            </a:r>
          </a:p>
          <a:p>
            <a:r>
              <a:rPr lang="ko-KR" altLang="en-US" sz="1400" dirty="0"/>
              <a:t> </a:t>
            </a:r>
            <a:r>
              <a:rPr lang="ko-KR" altLang="en-US" sz="1400" dirty="0" err="1" smtClean="0"/>
              <a:t>헤이지의</a:t>
            </a:r>
            <a:r>
              <a:rPr lang="ko-KR" altLang="en-US" sz="1400" dirty="0" smtClean="0"/>
              <a:t> 난에서 급속히 </a:t>
            </a:r>
            <a:r>
              <a:rPr lang="ko-KR" altLang="en-US" sz="1400" dirty="0"/>
              <a:t>자신의 정치적 지위를 높이게 되었다</a:t>
            </a:r>
            <a:r>
              <a:rPr lang="en-US" altLang="ko-KR" sz="1400" dirty="0"/>
              <a:t>. </a:t>
            </a:r>
            <a:r>
              <a:rPr lang="ko-KR" altLang="en-US" sz="1400" dirty="0" smtClean="0"/>
              <a:t>기요모리는 </a:t>
            </a:r>
            <a:r>
              <a:rPr lang="ko-KR" altLang="en-US" sz="1400" dirty="0"/>
              <a:t>무사들 중 제 </a:t>
            </a:r>
            <a:r>
              <a:rPr lang="en-US" altLang="ko-KR" sz="1400" dirty="0"/>
              <a:t>1</a:t>
            </a:r>
            <a:r>
              <a:rPr lang="ko-KR" altLang="en-US" sz="1400" dirty="0"/>
              <a:t>인자가 되어 조정의 군사력</a:t>
            </a:r>
            <a:r>
              <a:rPr lang="en-US" altLang="ko-KR" sz="1400" dirty="0"/>
              <a:t>, </a:t>
            </a:r>
            <a:r>
              <a:rPr lang="ko-KR" altLang="en-US" sz="1400" dirty="0"/>
              <a:t>경찰력을 장악했다</a:t>
            </a:r>
            <a:r>
              <a:rPr lang="en-US" altLang="ko-KR" sz="1400" dirty="0"/>
              <a:t>. </a:t>
            </a:r>
            <a:r>
              <a:rPr lang="ko-KR" altLang="en-US" sz="1400" dirty="0"/>
              <a:t>이로 인해 기요모리는 무가정권 수립의 기초를 쌓게 되었다</a:t>
            </a:r>
            <a:r>
              <a:rPr lang="en-US" altLang="ko-KR" sz="1400" dirty="0"/>
              <a:t>.</a:t>
            </a:r>
            <a:endParaRPr lang="en-US" altLang="ko-KR" sz="1400" dirty="0" smtClean="0">
              <a:sym typeface="Cambria" panose="02040503050406030204" pitchFamily="18" charset="0"/>
            </a:endParaRPr>
          </a:p>
          <a:p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열병으로 사망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.</a:t>
            </a:r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타이라노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무네모리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pPr rtl="0"/>
            <a:r>
              <a:rPr lang="ko-KR" altLang="en-US" sz="1400" dirty="0" err="1" smtClean="0">
                <a:sym typeface="Cambria" panose="02040503050406030204" pitchFamily="18" charset="0"/>
              </a:rPr>
              <a:t>키요모리의</a:t>
            </a:r>
            <a:r>
              <a:rPr lang="ko-KR" altLang="en-US" sz="1400" dirty="0" smtClean="0">
                <a:sym typeface="Cambria" panose="02040503050406030204" pitchFamily="18" charset="0"/>
              </a:rPr>
              <a:t> </a:t>
            </a:r>
            <a:r>
              <a:rPr lang="en-US" altLang="ko-KR" sz="1400" dirty="0" smtClean="0">
                <a:sym typeface="Cambria" panose="02040503050406030204" pitchFamily="18" charset="0"/>
              </a:rPr>
              <a:t>3</a:t>
            </a:r>
            <a:r>
              <a:rPr lang="ko-KR" altLang="en-US" sz="1400" dirty="0" smtClean="0">
                <a:sym typeface="Cambria" panose="02040503050406030204" pitchFamily="18" charset="0"/>
              </a:rPr>
              <a:t>남</a:t>
            </a:r>
            <a:r>
              <a:rPr lang="en-US" altLang="ko-KR" sz="1400" dirty="0" smtClean="0">
                <a:sym typeface="Cambria" panose="02040503050406030204" pitchFamily="18" charset="0"/>
              </a:rPr>
              <a:t>.</a:t>
            </a:r>
          </a:p>
          <a:p>
            <a:r>
              <a:rPr lang="ko-KR" altLang="en-US" sz="1400" dirty="0" err="1"/>
              <a:t>키요모리가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열병으로 숨을 </a:t>
            </a:r>
            <a:r>
              <a:rPr lang="ko-KR" altLang="en-US" sz="1400" dirty="0"/>
              <a:t>거두고 </a:t>
            </a:r>
            <a:r>
              <a:rPr lang="ko-KR" altLang="en-US" sz="1400" dirty="0" smtClean="0"/>
              <a:t>뒤를 </a:t>
            </a:r>
            <a:r>
              <a:rPr lang="ko-KR" altLang="en-US" sz="1400" dirty="0"/>
              <a:t>잇게 </a:t>
            </a:r>
            <a:r>
              <a:rPr lang="ko-KR" altLang="en-US" sz="1400" dirty="0" smtClean="0"/>
              <a:t>되었다</a:t>
            </a:r>
            <a:r>
              <a:rPr lang="en-US" altLang="ko-KR" sz="1400" dirty="0" smtClean="0"/>
              <a:t>.</a:t>
            </a:r>
          </a:p>
          <a:p>
            <a:r>
              <a:rPr lang="en-US" altLang="ko-KR" sz="1400" dirty="0"/>
              <a:t>1183</a:t>
            </a:r>
            <a:r>
              <a:rPr lang="ko-KR" altLang="en-US" sz="1400" dirty="0"/>
              <a:t>년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무네모리는</a:t>
            </a:r>
            <a:r>
              <a:rPr lang="ko-KR" altLang="en-US" sz="1400" dirty="0"/>
              <a:t> </a:t>
            </a:r>
            <a:r>
              <a:rPr lang="ko-KR" altLang="en-US" sz="1400" dirty="0" err="1" smtClean="0"/>
              <a:t>미나모토노</a:t>
            </a:r>
            <a:r>
              <a:rPr lang="ko-KR" altLang="en-US" sz="1400" dirty="0" smtClean="0"/>
              <a:t> </a:t>
            </a:r>
            <a:r>
              <a:rPr lang="ko-KR" altLang="en-US" sz="1400" dirty="0" err="1"/>
              <a:t>요시나카의</a:t>
            </a:r>
            <a:r>
              <a:rPr lang="ko-KR" altLang="en-US" sz="1400" dirty="0"/>
              <a:t> 군대를 토벌하러 보냈는데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화우의</a:t>
            </a:r>
            <a:r>
              <a:rPr lang="ko-KR" altLang="en-US" sz="1400" dirty="0"/>
              <a:t> 계책을 사용한 </a:t>
            </a:r>
            <a:r>
              <a:rPr lang="ko-KR" altLang="en-US" sz="1400" dirty="0" err="1"/>
              <a:t>요시나카에</a:t>
            </a:r>
            <a:r>
              <a:rPr lang="ko-KR" altLang="en-US" sz="1400" dirty="0"/>
              <a:t> 의해 </a:t>
            </a:r>
            <a:r>
              <a:rPr lang="ko-KR" altLang="en-US" sz="1400" dirty="0" err="1" smtClean="0"/>
              <a:t>쿠리카라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고개의 전투에서 </a:t>
            </a:r>
            <a:r>
              <a:rPr lang="ko-KR" altLang="en-US" sz="1400" dirty="0" err="1"/>
              <a:t>괴멸당했다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ko-KR" altLang="en-US" sz="1400" dirty="0" err="1"/>
              <a:t>이치노타니에서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절벽을 타고 내려온 </a:t>
            </a:r>
            <a:r>
              <a:rPr lang="ko-KR" altLang="en-US" sz="1400" dirty="0" err="1" smtClean="0"/>
              <a:t>미나모토노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요시츠네에게</a:t>
            </a:r>
            <a:r>
              <a:rPr lang="ko-KR" altLang="en-US" sz="1400" dirty="0" smtClean="0"/>
              <a:t> 참패했다</a:t>
            </a:r>
            <a:r>
              <a:rPr lang="en-US" altLang="ko-KR" sz="1400" dirty="0" smtClean="0"/>
              <a:t>.</a:t>
            </a:r>
          </a:p>
        </p:txBody>
      </p:sp>
      <p:sp>
        <p:nvSpPr>
          <p:cNvPr id="10" name="바닥글 개체 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46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키요모리와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무네모리의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모습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05233"/>
            <a:ext cx="3699650" cy="4131276"/>
          </a:xfrm>
          <a:prstGeom prst="rect">
            <a:avLst/>
          </a:prstGeom>
        </p:spPr>
      </p:pic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dirty="0" smtClean="0"/>
              <a:t>왼쪽 </a:t>
            </a:r>
            <a:r>
              <a:rPr lang="ko-KR" altLang="en-US" dirty="0" err="1" smtClean="0"/>
              <a:t>키요모리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오른쪽 </a:t>
            </a:r>
            <a:r>
              <a:rPr lang="ko-KR" altLang="en-US" dirty="0" err="1" smtClean="0"/>
              <a:t>무네모리</a:t>
            </a:r>
            <a:endParaRPr lang="ko-KR" altLang="en-US" noProof="0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" b="8877"/>
          <a:stretch/>
        </p:blipFill>
        <p:spPr>
          <a:xfrm>
            <a:off x="6178378" y="1705233"/>
            <a:ext cx="3921210" cy="413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0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smtClean="0">
                <a:sym typeface="Cambria" panose="02040503050406030204" pitchFamily="18" charset="0"/>
              </a:rPr>
              <a:t>겐지의 주요인물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미나모토노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요리토모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r>
              <a:rPr lang="ko-KR" altLang="en-US" sz="1400" dirty="0" err="1" smtClean="0"/>
              <a:t>겐페이</a:t>
            </a:r>
            <a:r>
              <a:rPr lang="ko-KR" altLang="en-US" sz="1400" dirty="0" smtClean="0"/>
              <a:t> 전쟁에서</a:t>
            </a:r>
            <a:r>
              <a:rPr lang="ko-KR" altLang="en-US" sz="1400" dirty="0"/>
              <a:t> </a:t>
            </a:r>
            <a:r>
              <a:rPr lang="ko-KR" altLang="en-US" sz="1400" dirty="0" smtClean="0"/>
              <a:t>겐지를 </a:t>
            </a:r>
            <a:r>
              <a:rPr lang="ko-KR" altLang="en-US" sz="1400" dirty="0"/>
              <a:t>이끌었던 무사 가운데 한 명이었으며</a:t>
            </a:r>
            <a:r>
              <a:rPr lang="en-US" altLang="ko-KR" sz="1400" dirty="0"/>
              <a:t>, </a:t>
            </a:r>
            <a:r>
              <a:rPr lang="ko-KR" altLang="en-US" sz="1400" dirty="0" err="1" smtClean="0"/>
              <a:t>가마쿠라</a:t>
            </a:r>
            <a:r>
              <a:rPr lang="ko-KR" altLang="en-US" sz="1400" dirty="0" smtClean="0"/>
              <a:t> 막부를 개창한 </a:t>
            </a:r>
            <a:r>
              <a:rPr lang="ko-KR" altLang="en-US" sz="1400" dirty="0"/>
              <a:t>초대 </a:t>
            </a:r>
            <a:r>
              <a:rPr lang="ko-KR" altLang="en-US" sz="1400" dirty="0" err="1" smtClean="0"/>
              <a:t>정이대장군이다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이즈에서</a:t>
            </a:r>
            <a:r>
              <a:rPr lang="ko-KR" altLang="en-US" sz="1400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어렸을 적 유배생활을 지냈다</a:t>
            </a:r>
            <a:r>
              <a:rPr lang="en-US" altLang="ko-KR" sz="1400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.</a:t>
            </a:r>
          </a:p>
          <a:p>
            <a:r>
              <a:rPr lang="ko-KR" altLang="en-US" sz="1400" dirty="0"/>
              <a:t>그곳에서 황족 </a:t>
            </a:r>
            <a:r>
              <a:rPr lang="ko-KR" altLang="en-US" sz="1400" dirty="0" err="1"/>
              <a:t>모치히토</a:t>
            </a:r>
            <a:r>
              <a:rPr lang="ko-KR" altLang="en-US" sz="1400" dirty="0"/>
              <a:t> 왕의 </a:t>
            </a:r>
            <a:r>
              <a:rPr lang="ko-KR" altLang="en-US" sz="1400" dirty="0" smtClean="0"/>
              <a:t>영지를 </a:t>
            </a:r>
            <a:r>
              <a:rPr lang="ko-KR" altLang="en-US" sz="1400" dirty="0"/>
              <a:t>받고 이후 극적으로 회생</a:t>
            </a:r>
            <a:r>
              <a:rPr lang="en-US" altLang="ko-KR" sz="1400" dirty="0"/>
              <a:t>, </a:t>
            </a:r>
            <a:r>
              <a:rPr lang="ko-KR" altLang="en-US" sz="1400" dirty="0" err="1"/>
              <a:t>미나모토노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요시나카</a:t>
            </a:r>
            <a:r>
              <a:rPr lang="ko-KR" altLang="en-US" sz="1400" dirty="0"/>
              <a:t> 등의 </a:t>
            </a:r>
            <a:r>
              <a:rPr lang="ko-KR" altLang="en-US" sz="1400" dirty="0" err="1"/>
              <a:t>겐지들과</a:t>
            </a:r>
            <a:r>
              <a:rPr lang="ko-KR" altLang="en-US" sz="1400" dirty="0"/>
              <a:t> 함께 거병해 </a:t>
            </a:r>
            <a:r>
              <a:rPr lang="ko-KR" altLang="en-US" sz="1400" dirty="0" err="1"/>
              <a:t>간토의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헤이케</a:t>
            </a:r>
            <a:r>
              <a:rPr lang="ko-KR" altLang="en-US" sz="1400" dirty="0"/>
              <a:t> 세력을 평정하고 </a:t>
            </a:r>
            <a:r>
              <a:rPr lang="ko-KR" altLang="en-US" sz="1400" dirty="0" err="1"/>
              <a:t>가마쿠라를</a:t>
            </a:r>
            <a:r>
              <a:rPr lang="ko-KR" altLang="en-US" sz="1400" dirty="0"/>
              <a:t> 본거지로 삼았다</a:t>
            </a:r>
            <a:r>
              <a:rPr lang="en-US" altLang="ko-KR" sz="1400" dirty="0" smtClean="0"/>
              <a:t>.</a:t>
            </a:r>
            <a:endParaRPr lang="en-US" altLang="ko-KR" sz="1400" dirty="0"/>
          </a:p>
          <a:p>
            <a:r>
              <a:rPr lang="ko-KR" altLang="en-US" sz="1400" dirty="0"/>
              <a:t> </a:t>
            </a:r>
            <a:r>
              <a:rPr lang="ko-KR" altLang="en-US" sz="1400" dirty="0" err="1"/>
              <a:t>헤이케를</a:t>
            </a:r>
            <a:r>
              <a:rPr lang="ko-KR" altLang="en-US" sz="1400" dirty="0"/>
              <a:t> 쓰러뜨린 뒤</a:t>
            </a:r>
            <a:r>
              <a:rPr lang="en-US" altLang="ko-KR" sz="1400" dirty="0"/>
              <a:t>, </a:t>
            </a:r>
            <a:r>
              <a:rPr lang="ko-KR" altLang="en-US" sz="1400" dirty="0"/>
              <a:t>전공이 뛰어났던 이복 동생 </a:t>
            </a:r>
            <a:r>
              <a:rPr lang="ko-KR" altLang="en-US" sz="1400" dirty="0" err="1" smtClean="0"/>
              <a:t>요시츠네를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추방해 권력을 강화했다</a:t>
            </a:r>
            <a:r>
              <a:rPr lang="en-US" altLang="ko-KR" sz="1400" dirty="0"/>
              <a:t>. </a:t>
            </a:r>
            <a:endParaRPr lang="en-US" altLang="ko-KR" sz="1400" dirty="0" smtClean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  <a:p>
            <a:endParaRPr lang="ko-KR" altLang="en-US" sz="1400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미나모토노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  <a:sym typeface="Cambria" panose="02040503050406030204" pitchFamily="18" charset="0"/>
              </a:rPr>
              <a:t>요시츠네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/>
        <p:txBody>
          <a:bodyPr rtlCol="0">
            <a:normAutofit/>
          </a:bodyPr>
          <a:lstStyle/>
          <a:p>
            <a:r>
              <a:rPr lang="en-US" altLang="ko-KR" sz="1400" dirty="0"/>
              <a:t>11</a:t>
            </a:r>
            <a:r>
              <a:rPr lang="ko-KR" altLang="en-US" sz="1400" dirty="0"/>
              <a:t>살 </a:t>
            </a:r>
            <a:r>
              <a:rPr lang="ko-KR" altLang="en-US" sz="1400" dirty="0" smtClean="0"/>
              <a:t>때에 </a:t>
            </a:r>
            <a:r>
              <a:rPr lang="ko-KR" altLang="en-US" sz="1400" dirty="0" err="1" smtClean="0"/>
              <a:t>쿠라마</a:t>
            </a:r>
            <a:r>
              <a:rPr lang="ko-KR" altLang="en-US" sz="1400" dirty="0" smtClean="0"/>
              <a:t> 절에 </a:t>
            </a:r>
            <a:r>
              <a:rPr lang="ko-KR" altLang="en-US" sz="1400" dirty="0"/>
              <a:t>맡겨졌고 자신의 이름을 </a:t>
            </a:r>
            <a:r>
              <a:rPr lang="ko-KR" altLang="en-US" sz="1400" dirty="0" err="1"/>
              <a:t>샤나오</a:t>
            </a:r>
            <a:r>
              <a:rPr lang="en-US" altLang="ko-KR" sz="1400" dirty="0"/>
              <a:t>(</a:t>
            </a:r>
            <a:r>
              <a:rPr lang="ko-KR" altLang="en-US" sz="1400" dirty="0" err="1"/>
              <a:t>遮那王</a:t>
            </a:r>
            <a:r>
              <a:rPr lang="en-US" altLang="ko-KR" sz="1400" dirty="0"/>
              <a:t>)</a:t>
            </a:r>
            <a:r>
              <a:rPr lang="ko-KR" altLang="en-US" sz="1400" dirty="0"/>
              <a:t>라 </a:t>
            </a:r>
            <a:r>
              <a:rPr lang="ko-KR" altLang="en-US" sz="1400" dirty="0" smtClean="0"/>
              <a:t>하였다</a:t>
            </a:r>
            <a:r>
              <a:rPr lang="en-US" altLang="ko-KR" sz="1400" dirty="0" smtClean="0"/>
              <a:t>.</a:t>
            </a:r>
            <a:r>
              <a:rPr lang="ko-KR" altLang="en-US" sz="1400" dirty="0"/>
              <a:t> </a:t>
            </a:r>
            <a:endParaRPr lang="en-US" altLang="ko-KR" sz="1400" dirty="0"/>
          </a:p>
          <a:p>
            <a:r>
              <a:rPr lang="ko-KR" altLang="en-US" sz="1400" dirty="0" smtClean="0"/>
              <a:t>이후 </a:t>
            </a:r>
            <a:r>
              <a:rPr lang="ko-KR" altLang="en-US" sz="1400" dirty="0"/>
              <a:t>자신의 출생의 비밀을 알고</a:t>
            </a:r>
            <a:r>
              <a:rPr lang="en-US" altLang="ko-KR" sz="1400" dirty="0"/>
              <a:t>, </a:t>
            </a:r>
            <a:r>
              <a:rPr lang="ko-KR" altLang="en-US" sz="1400" dirty="0"/>
              <a:t>스님이 되는 것을 거부하고 </a:t>
            </a:r>
            <a:r>
              <a:rPr lang="ko-KR" altLang="en-US" sz="1400" dirty="0" err="1" smtClean="0"/>
              <a:t>쿠라마</a:t>
            </a:r>
            <a:r>
              <a:rPr lang="ko-KR" altLang="en-US" sz="1400" dirty="0" smtClean="0"/>
              <a:t> 절을 떠나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</a:t>
            </a:r>
            <a:r>
              <a:rPr lang="ko-KR" altLang="en-US" sz="1400" dirty="0"/>
              <a:t>스스로 원복을 행한 뒤</a:t>
            </a:r>
            <a:r>
              <a:rPr lang="en-US" altLang="ko-KR" sz="1400" dirty="0"/>
              <a:t>, </a:t>
            </a:r>
            <a:r>
              <a:rPr lang="ko-KR" altLang="en-US" sz="1400" dirty="0" err="1" smtClean="0"/>
              <a:t>오슈의</a:t>
            </a:r>
            <a:r>
              <a:rPr lang="ko-KR" altLang="en-US" sz="1400" dirty="0" smtClean="0"/>
              <a:t> </a:t>
            </a:r>
            <a:r>
              <a:rPr lang="ko-KR" altLang="en-US" sz="1400" dirty="0" err="1"/>
              <a:t>대호족</a:t>
            </a:r>
            <a:r>
              <a:rPr lang="ko-KR" altLang="en-US" sz="1400" dirty="0"/>
              <a:t> </a:t>
            </a:r>
            <a:r>
              <a:rPr lang="ko-KR" altLang="en-US" sz="1400" dirty="0" err="1"/>
              <a:t>후지와라노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히데히라를</a:t>
            </a:r>
            <a:r>
              <a:rPr lang="ko-KR" altLang="en-US" sz="1400" dirty="0"/>
              <a:t> 찾아간다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아버지 </a:t>
            </a:r>
            <a:r>
              <a:rPr lang="ko-KR" altLang="en-US" sz="1400" dirty="0" err="1"/>
              <a:t>요시토모가</a:t>
            </a:r>
            <a:r>
              <a:rPr lang="ko-KR" altLang="en-US" sz="1400" dirty="0"/>
              <a:t> 최후를 맞은 땅인 </a:t>
            </a:r>
            <a:r>
              <a:rPr lang="ko-KR" altLang="en-US" sz="1400" dirty="0" err="1"/>
              <a:t>오와리</a:t>
            </a:r>
            <a:r>
              <a:rPr lang="ko-KR" altLang="en-US" sz="1400" dirty="0"/>
              <a:t> 국에서 원복을 올렸다고 했으며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이름을 </a:t>
            </a:r>
            <a:r>
              <a:rPr lang="ko-KR" altLang="en-US" sz="1400" dirty="0" err="1" smtClean="0"/>
              <a:t>요시츠네로</a:t>
            </a:r>
            <a:r>
              <a:rPr lang="ko-KR" altLang="en-US" sz="1400" dirty="0" smtClean="0"/>
              <a:t> 삼게 </a:t>
            </a:r>
            <a:r>
              <a:rPr lang="ko-KR" altLang="en-US" sz="1400" dirty="0"/>
              <a:t>되었다고 한다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err="1" smtClean="0"/>
              <a:t>지쇼</a:t>
            </a:r>
            <a:r>
              <a:rPr lang="ko-KR" altLang="en-US" sz="1400" dirty="0"/>
              <a:t> </a:t>
            </a:r>
            <a:r>
              <a:rPr lang="en-US" altLang="ko-KR" sz="1400" dirty="0"/>
              <a:t>4</a:t>
            </a:r>
            <a:r>
              <a:rPr lang="ko-KR" altLang="en-US" sz="1400" dirty="0" smtClean="0"/>
              <a:t>년 </a:t>
            </a:r>
            <a:r>
              <a:rPr lang="en-US" altLang="ko-KR" sz="1400" dirty="0" smtClean="0"/>
              <a:t>8</a:t>
            </a:r>
            <a:r>
              <a:rPr lang="ko-KR" altLang="en-US" sz="1400" dirty="0"/>
              <a:t>월 </a:t>
            </a:r>
            <a:r>
              <a:rPr lang="en-US" altLang="ko-KR" sz="1400" dirty="0"/>
              <a:t>17</a:t>
            </a:r>
            <a:r>
              <a:rPr lang="ko-KR" altLang="en-US" sz="1400" dirty="0"/>
              <a:t>일에 </a:t>
            </a:r>
            <a:r>
              <a:rPr lang="ko-KR" altLang="en-US" sz="1400" dirty="0" err="1"/>
              <a:t>이복형인</a:t>
            </a:r>
            <a:r>
              <a:rPr lang="ko-KR" altLang="en-US" sz="1400" dirty="0"/>
              <a:t> </a:t>
            </a:r>
            <a:r>
              <a:rPr lang="ko-KR" altLang="en-US" sz="1400" dirty="0" err="1"/>
              <a:t>미나모토노</a:t>
            </a:r>
            <a:r>
              <a:rPr lang="ko-KR" altLang="en-US" sz="1400" dirty="0"/>
              <a:t> </a:t>
            </a:r>
            <a:r>
              <a:rPr lang="ko-KR" altLang="en-US" sz="1400" dirty="0" err="1"/>
              <a:t>요리토모가</a:t>
            </a:r>
            <a:r>
              <a:rPr lang="ko-KR" altLang="en-US" sz="1400" dirty="0"/>
              <a:t> </a:t>
            </a:r>
            <a:r>
              <a:rPr lang="ko-KR" altLang="en-US" sz="1400" dirty="0" err="1"/>
              <a:t>이즈에서</a:t>
            </a:r>
            <a:r>
              <a:rPr lang="ko-KR" altLang="en-US" sz="1400" dirty="0"/>
              <a:t> 군사를 일으킨다는 소식을 듣고 </a:t>
            </a:r>
            <a:r>
              <a:rPr lang="ko-KR" altLang="en-US" sz="1400" dirty="0" err="1"/>
              <a:t>오슈를</a:t>
            </a:r>
            <a:r>
              <a:rPr lang="ko-KR" altLang="en-US" sz="1400" dirty="0"/>
              <a:t> 떠나 충신 </a:t>
            </a:r>
            <a:r>
              <a:rPr lang="ko-KR" altLang="en-US" sz="1400" dirty="0" err="1"/>
              <a:t>벤케이를</a:t>
            </a:r>
            <a:r>
              <a:rPr lang="ko-KR" altLang="en-US" sz="1400" dirty="0"/>
              <a:t> 위주로 한 </a:t>
            </a:r>
            <a:r>
              <a:rPr lang="ko-KR" altLang="en-US" sz="1400" dirty="0" err="1"/>
              <a:t>게라이들과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함께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그 </a:t>
            </a:r>
            <a:r>
              <a:rPr lang="ko-KR" altLang="en-US" sz="1400" dirty="0"/>
              <a:t>휘하에 참여하였다</a:t>
            </a:r>
            <a:r>
              <a:rPr lang="en-US" altLang="ko-KR" sz="1400" dirty="0" smtClean="0"/>
              <a:t>. </a:t>
            </a:r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1195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요리토모와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</a:t>
            </a:r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요시츠네의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모습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37462"/>
            <a:ext cx="3281748" cy="4178759"/>
          </a:xfrm>
          <a:prstGeom prst="rect">
            <a:avLst/>
          </a:prstGeom>
        </p:spPr>
      </p:pic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ko-KR" altLang="en-US" dirty="0" smtClean="0"/>
              <a:t>왼쪽 </a:t>
            </a:r>
            <a:r>
              <a:rPr lang="ko-KR" altLang="en-US" dirty="0" err="1" smtClean="0"/>
              <a:t>요리토모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오른쪽 </a:t>
            </a:r>
            <a:r>
              <a:rPr lang="ko-KR" altLang="en-US" dirty="0" err="1" smtClean="0"/>
              <a:t>요시츠네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553" y="1737462"/>
            <a:ext cx="3515497" cy="417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08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무사시보 </a:t>
            </a:r>
            <a:r>
              <a:rPr lang="ko-KR" altLang="en-US" dirty="0" err="1" smtClean="0"/>
              <a:t>벤케이와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미나모토노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요시츠네의</a:t>
            </a:r>
            <a:r>
              <a:rPr lang="ko-KR" altLang="en-US" dirty="0" smtClean="0"/>
              <a:t> 만남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768747"/>
            <a:ext cx="8422366" cy="40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751" y="810232"/>
            <a:ext cx="3405166" cy="4115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7062" y="5118846"/>
            <a:ext cx="310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단노우라에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있는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요시츠네상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8738" y="511884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요시츠네와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벤케이의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모습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0"/>
          <a:stretch/>
        </p:blipFill>
        <p:spPr>
          <a:xfrm>
            <a:off x="4455511" y="793755"/>
            <a:ext cx="3009128" cy="4128277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34"/>
          <a:stretch/>
        </p:blipFill>
        <p:spPr>
          <a:xfrm>
            <a:off x="7693091" y="793755"/>
            <a:ext cx="2810153" cy="41324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759582" y="5118846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타이라노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err="1" smtClean="0">
                <a:latin typeface="바탕" panose="02030600000101010101" pitchFamily="18" charset="-127"/>
                <a:ea typeface="바탕" panose="02030600000101010101" pitchFamily="18" charset="-127"/>
              </a:rPr>
              <a:t>노리츠네의</a:t>
            </a:r>
            <a:r>
              <a:rPr lang="ko-KR" altLang="en-US" dirty="0" smtClean="0">
                <a:latin typeface="바탕" panose="02030600000101010101" pitchFamily="18" charset="-127"/>
                <a:ea typeface="바탕" panose="02030600000101010101" pitchFamily="18" charset="-127"/>
              </a:rPr>
              <a:t> 모습</a:t>
            </a:r>
            <a:endParaRPr lang="ko-KR" altLang="en-US" dirty="0"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87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615778"/>
          </a:xfrm>
        </p:spPr>
        <p:txBody>
          <a:bodyPr rtlCol="0"/>
          <a:lstStyle/>
          <a:p>
            <a:pPr rtl="0"/>
            <a:r>
              <a:rPr lang="ko-KR" altLang="en-US" dirty="0" err="1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겐페이</a:t>
            </a:r>
            <a:r>
              <a:rPr lang="ko-KR" altLang="en-US" dirty="0" smtClean="0">
                <a:latin typeface="HY신명조" panose="02030600000101010101" pitchFamily="18" charset="-127"/>
                <a:ea typeface="HY신명조" panose="02030600000101010101" pitchFamily="18" charset="-127"/>
                <a:sym typeface="Cambria" panose="02040503050406030204" pitchFamily="18" charset="0"/>
              </a:rPr>
              <a:t> 전쟁의 과정 및 흐름</a:t>
            </a:r>
            <a:endParaRPr lang="ko-KR" altLang="en-US" dirty="0">
              <a:latin typeface="HY신명조" panose="02030600000101010101" pitchFamily="18" charset="-127"/>
              <a:ea typeface="HY신명조" panose="02030600000101010101" pitchFamily="18" charset="-127"/>
              <a:sym typeface="Cambria" panose="02040503050406030204" pitchFamily="18" charset="0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1295400" y="6559505"/>
            <a:ext cx="5181600" cy="238902"/>
          </a:xfrm>
        </p:spPr>
        <p:txBody>
          <a:bodyPr/>
          <a:lstStyle/>
          <a:p>
            <a:r>
              <a:rPr lang="en-US" altLang="ko-KR" b="1" dirty="0"/>
              <a:t>[</a:t>
            </a:r>
            <a:r>
              <a:rPr lang="ko-KR" altLang="en-US" b="1" dirty="0" err="1"/>
              <a:t>네이버</a:t>
            </a:r>
            <a:r>
              <a:rPr lang="ko-KR" altLang="en-US" b="1" dirty="0"/>
              <a:t> 지식백과</a:t>
            </a:r>
            <a:r>
              <a:rPr lang="en-US" altLang="ko-KR" b="1" dirty="0"/>
              <a:t>]</a:t>
            </a:r>
            <a:r>
              <a:rPr lang="ko-KR" altLang="en-US" dirty="0"/>
              <a:t> </a:t>
            </a:r>
            <a:r>
              <a:rPr lang="ko-KR" altLang="en-US" dirty="0" err="1">
                <a:hlinkClick r:id="rId3"/>
              </a:rPr>
              <a:t>겐페이</a:t>
            </a:r>
            <a:r>
              <a:rPr lang="ko-KR" altLang="en-US" dirty="0">
                <a:hlinkClick r:id="rId3"/>
              </a:rPr>
              <a:t> 전쟁</a:t>
            </a:r>
            <a:r>
              <a:rPr lang="ko-KR" altLang="en-US" dirty="0"/>
              <a:t> </a:t>
            </a:r>
            <a:r>
              <a:rPr lang="en-US" altLang="ko-KR" dirty="0"/>
              <a:t>[</a:t>
            </a:r>
            <a:r>
              <a:rPr lang="en-US" altLang="ko-KR" dirty="0" err="1"/>
              <a:t>Genpei</a:t>
            </a:r>
            <a:r>
              <a:rPr lang="en-US" altLang="ko-KR" dirty="0"/>
              <a:t> War, </a:t>
            </a:r>
            <a:r>
              <a:rPr lang="ko-KR" altLang="en-US" dirty="0" err="1"/>
              <a:t>源平戰爭</a:t>
            </a:r>
            <a:r>
              <a:rPr lang="en-US" altLang="ko-KR" dirty="0"/>
              <a:t>] (</a:t>
            </a:r>
            <a:r>
              <a:rPr lang="ko-KR" altLang="en-US" dirty="0" err="1"/>
              <a:t>두산백과</a:t>
            </a:r>
            <a:r>
              <a:rPr lang="en-US" altLang="ko-KR" dirty="0"/>
              <a:t>)</a:t>
            </a:r>
          </a:p>
          <a:p>
            <a:pPr rtl="0"/>
            <a:endParaRPr lang="en-US" altLang="ko-KR" dirty="0" smtClean="0"/>
          </a:p>
          <a:p>
            <a:pPr rtl="0"/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1243914"/>
            <a:ext cx="96053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1181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다카쿠라가</a:t>
            </a:r>
            <a:r>
              <a:rPr lang="ko-KR" altLang="en-US" sz="1600" dirty="0"/>
              <a:t> 죽고 유폐되었던 </a:t>
            </a:r>
            <a:r>
              <a:rPr lang="ko-KR" altLang="en-US" sz="1600" dirty="0" err="1"/>
              <a:t>고시라카와가</a:t>
            </a:r>
            <a:r>
              <a:rPr lang="ko-KR" altLang="en-US" sz="1600" dirty="0"/>
              <a:t> 다시 원정을 하게 되었다</a:t>
            </a:r>
            <a:r>
              <a:rPr lang="en-US" altLang="ko-KR" sz="1600" dirty="0"/>
              <a:t>. </a:t>
            </a:r>
            <a:r>
              <a:rPr lang="ko-KR" altLang="en-US" sz="1600" dirty="0"/>
              <a:t>그리고 </a:t>
            </a:r>
            <a:r>
              <a:rPr lang="ko-KR" altLang="en-US" sz="1600" dirty="0" err="1"/>
              <a:t>다이라노</a:t>
            </a:r>
            <a:r>
              <a:rPr lang="ko-KR" altLang="en-US" sz="1600" dirty="0"/>
              <a:t> 기요모리가 죽으면서 그의 아들인 </a:t>
            </a:r>
            <a:r>
              <a:rPr lang="ko-KR" altLang="en-US" sz="1600" dirty="0" err="1"/>
              <a:t>다이라노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무네모리가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정권을 이끌게 되었다</a:t>
            </a:r>
            <a:r>
              <a:rPr lang="en-US" altLang="ko-KR" sz="1600" dirty="0"/>
              <a:t>. </a:t>
            </a:r>
            <a:r>
              <a:rPr lang="ko-KR" altLang="en-US" sz="1600" dirty="0" err="1"/>
              <a:t>그해</a:t>
            </a:r>
            <a:r>
              <a:rPr lang="ko-KR" altLang="en-US" sz="1600" dirty="0"/>
              <a:t> </a:t>
            </a:r>
            <a:r>
              <a:rPr lang="en-US" altLang="ko-KR" sz="1600" dirty="0"/>
              <a:t>3</a:t>
            </a:r>
            <a:r>
              <a:rPr lang="ko-KR" altLang="en-US" sz="1600" dirty="0"/>
              <a:t>월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정권은 </a:t>
            </a:r>
            <a:r>
              <a:rPr lang="ko-KR" altLang="en-US" sz="1600" dirty="0" err="1"/>
              <a:t>도카이도로</a:t>
            </a:r>
            <a:r>
              <a:rPr lang="ko-KR" altLang="en-US" sz="1600" dirty="0"/>
              <a:t> 토벌군을 보내 승리를 거두었다</a:t>
            </a:r>
            <a:r>
              <a:rPr lang="en-US" altLang="ko-KR" sz="1600" dirty="0"/>
              <a:t>. </a:t>
            </a:r>
            <a:r>
              <a:rPr lang="ko-KR" altLang="en-US" sz="1600" dirty="0"/>
              <a:t>그 뒤 </a:t>
            </a:r>
            <a:r>
              <a:rPr lang="ko-KR" altLang="en-US" sz="1600" dirty="0" err="1"/>
              <a:t>호쿠리쿠와</a:t>
            </a:r>
            <a:r>
              <a:rPr lang="ko-KR" altLang="en-US" sz="1600" dirty="0"/>
              <a:t> </a:t>
            </a:r>
            <a:r>
              <a:rPr lang="ko-KR" altLang="en-US" sz="1600" dirty="0" err="1">
                <a:hlinkClick r:id="rId4"/>
              </a:rPr>
              <a:t>규슈</a:t>
            </a:r>
            <a:r>
              <a:rPr lang="ko-KR" altLang="en-US" sz="1600" dirty="0"/>
              <a:t> 방면으로도 군대를 보내 진압하려 했으나 </a:t>
            </a:r>
            <a:r>
              <a:rPr lang="ko-KR" altLang="en-US" sz="1600" dirty="0" err="1"/>
              <a:t>호쿠리쿠</a:t>
            </a:r>
            <a:r>
              <a:rPr lang="ko-KR" altLang="en-US" sz="1600" dirty="0"/>
              <a:t> 지방에서는 큰 성과를 거두지 못하고 철수했다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en-US" altLang="ko-KR" sz="1600" dirty="0"/>
              <a:t>1183</a:t>
            </a:r>
            <a:r>
              <a:rPr lang="ko-KR" altLang="en-US" sz="1600" dirty="0"/>
              <a:t>년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정권은 다시 토벌군을 </a:t>
            </a:r>
            <a:r>
              <a:rPr lang="ko-KR" altLang="en-US" sz="1600" dirty="0" err="1"/>
              <a:t>호쿠리쿠</a:t>
            </a:r>
            <a:r>
              <a:rPr lang="ko-KR" altLang="en-US" sz="1600" dirty="0"/>
              <a:t> 지방으로 파견했다</a:t>
            </a:r>
            <a:r>
              <a:rPr lang="en-US" altLang="ko-KR" sz="1600" dirty="0"/>
              <a:t>. </a:t>
            </a:r>
            <a:r>
              <a:rPr lang="ko-KR" altLang="en-US" sz="1600" dirty="0"/>
              <a:t>토벌군은 </a:t>
            </a:r>
            <a:r>
              <a:rPr lang="ko-KR" altLang="en-US" sz="1600" dirty="0" err="1"/>
              <a:t>에치젠</a:t>
            </a:r>
            <a:r>
              <a:rPr lang="ko-KR" altLang="en-US" sz="1600" dirty="0"/>
              <a:t> 국과 가가 </a:t>
            </a:r>
            <a:r>
              <a:rPr lang="ko-KR" altLang="en-US" sz="1600" dirty="0" smtClean="0"/>
              <a:t>국에서는 </a:t>
            </a:r>
            <a:r>
              <a:rPr lang="ko-KR" altLang="en-US" sz="1600" dirty="0"/>
              <a:t>반군을 진압하는 데 성공했으나</a:t>
            </a:r>
            <a:r>
              <a:rPr lang="en-US" altLang="ko-KR" sz="1600" dirty="0"/>
              <a:t>, </a:t>
            </a:r>
            <a:r>
              <a:rPr lang="ko-KR" altLang="en-US" sz="1600" dirty="0"/>
              <a:t>가가 국과 </a:t>
            </a:r>
            <a:r>
              <a:rPr lang="ko-KR" altLang="en-US" sz="1600" dirty="0" err="1"/>
              <a:t>엣추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국의 </a:t>
            </a:r>
            <a:r>
              <a:rPr lang="ko-KR" altLang="en-US" sz="1600" dirty="0"/>
              <a:t>접경 지역에서 크게 패했다</a:t>
            </a:r>
            <a:r>
              <a:rPr lang="en-US" altLang="ko-KR" sz="1600" dirty="0"/>
              <a:t>. </a:t>
            </a:r>
            <a:r>
              <a:rPr lang="ko-KR" altLang="en-US" sz="1600" dirty="0"/>
              <a:t>기소 </a:t>
            </a:r>
            <a:r>
              <a:rPr lang="ko-KR" altLang="en-US" sz="1600" dirty="0" err="1"/>
              <a:t>요시나카는</a:t>
            </a:r>
            <a:r>
              <a:rPr lang="ko-KR" altLang="en-US" sz="1600" dirty="0"/>
              <a:t> 여세를 몰아 </a:t>
            </a:r>
            <a:r>
              <a:rPr lang="ko-KR" altLang="en-US" sz="1600" dirty="0" err="1"/>
              <a:t>교토로</a:t>
            </a:r>
            <a:r>
              <a:rPr lang="ko-KR" altLang="en-US" sz="1600" dirty="0"/>
              <a:t> 진군하여 </a:t>
            </a:r>
            <a:r>
              <a:rPr lang="ko-KR" altLang="en-US" sz="1600" dirty="0" err="1"/>
              <a:t>그해</a:t>
            </a:r>
            <a:r>
              <a:rPr lang="ko-KR" altLang="en-US" sz="1600" dirty="0"/>
              <a:t> </a:t>
            </a:r>
            <a:r>
              <a:rPr lang="en-US" altLang="ko-KR" sz="1600" dirty="0"/>
              <a:t>7</a:t>
            </a:r>
            <a:r>
              <a:rPr lang="ko-KR" altLang="en-US" sz="1600" dirty="0"/>
              <a:t>월에 </a:t>
            </a:r>
            <a:r>
              <a:rPr lang="ko-KR" altLang="en-US" sz="1600" dirty="0" err="1"/>
              <a:t>교토</a:t>
            </a:r>
            <a:r>
              <a:rPr lang="ko-KR" altLang="en-US" sz="1600" dirty="0"/>
              <a:t> 북동부의 </a:t>
            </a:r>
            <a:r>
              <a:rPr lang="ko-KR" altLang="en-US" sz="1600" dirty="0" err="1"/>
              <a:t>히에이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산에 </a:t>
            </a:r>
            <a:r>
              <a:rPr lang="ko-KR" altLang="en-US" sz="1600" dirty="0"/>
              <a:t>있는 </a:t>
            </a:r>
            <a:r>
              <a:rPr lang="ko-KR" altLang="en-US" sz="1600" dirty="0" err="1" smtClean="0"/>
              <a:t>엔랴쿠지까지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도달했다</a:t>
            </a:r>
            <a:r>
              <a:rPr lang="en-US" altLang="ko-KR" sz="1600" dirty="0"/>
              <a:t>. </a:t>
            </a:r>
            <a:r>
              <a:rPr lang="ko-KR" altLang="en-US" sz="1600" dirty="0"/>
              <a:t>다다 </a:t>
            </a:r>
            <a:r>
              <a:rPr lang="ko-KR" altLang="en-US" sz="1600" dirty="0" err="1" smtClean="0"/>
              <a:t>유키츠나도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셋쓰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국과 </a:t>
            </a:r>
            <a:r>
              <a:rPr lang="ko-KR" altLang="en-US" sz="1600" dirty="0" err="1"/>
              <a:t>가와치</a:t>
            </a:r>
            <a:r>
              <a:rPr lang="ko-KR" altLang="en-US" sz="1600" dirty="0"/>
              <a:t> 국을 점령해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정권의 배후를 위협했으며</a:t>
            </a:r>
            <a:r>
              <a:rPr lang="en-US" altLang="ko-KR" sz="1600" dirty="0"/>
              <a:t>, </a:t>
            </a:r>
            <a:r>
              <a:rPr lang="ko-KR" altLang="en-US" sz="1600" dirty="0" err="1"/>
              <a:t>도토미</a:t>
            </a:r>
            <a:r>
              <a:rPr lang="ko-KR" altLang="en-US" sz="1600" dirty="0"/>
              <a:t> </a:t>
            </a:r>
            <a:r>
              <a:rPr lang="ko-KR" altLang="en-US" sz="1600" dirty="0" smtClean="0"/>
              <a:t>국의 </a:t>
            </a:r>
            <a:r>
              <a:rPr lang="ko-KR" altLang="en-US" sz="1600" dirty="0" err="1"/>
              <a:t>야스다</a:t>
            </a:r>
            <a:r>
              <a:rPr lang="ko-KR" altLang="en-US" sz="1600" dirty="0"/>
              <a:t> </a:t>
            </a:r>
            <a:r>
              <a:rPr lang="ko-KR" altLang="en-US" sz="1600" dirty="0" err="1" smtClean="0"/>
              <a:t>요시사다도</a:t>
            </a:r>
            <a:r>
              <a:rPr lang="ko-KR" altLang="en-US" sz="1600" dirty="0" smtClean="0"/>
              <a:t> </a:t>
            </a:r>
            <a:r>
              <a:rPr lang="ko-KR" altLang="en-US" sz="1600" dirty="0" err="1"/>
              <a:t>교토를</a:t>
            </a:r>
            <a:r>
              <a:rPr lang="ko-KR" altLang="en-US" sz="1600" dirty="0"/>
              <a:t> 압박했다</a:t>
            </a:r>
            <a:r>
              <a:rPr lang="en-US" altLang="ko-KR" sz="1600" dirty="0"/>
              <a:t>. </a:t>
            </a:r>
            <a:r>
              <a:rPr lang="ko-KR" altLang="en-US" sz="1600" dirty="0"/>
              <a:t>이렇듯 전황이 불리해지자 </a:t>
            </a:r>
            <a:r>
              <a:rPr lang="ko-KR" altLang="en-US" sz="1600" dirty="0" err="1"/>
              <a:t>다이라노</a:t>
            </a:r>
            <a:r>
              <a:rPr lang="ko-KR" altLang="en-US" sz="1600" dirty="0"/>
              <a:t> </a:t>
            </a:r>
            <a:r>
              <a:rPr lang="ko-KR" altLang="en-US" sz="1600" dirty="0" err="1"/>
              <a:t>무네모리는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일왕</a:t>
            </a:r>
            <a:r>
              <a:rPr lang="ko-KR" altLang="en-US" sz="1600" dirty="0"/>
              <a:t> </a:t>
            </a:r>
            <a:r>
              <a:rPr lang="ko-KR" altLang="en-US" sz="1600" dirty="0" err="1"/>
              <a:t>안토쿠를</a:t>
            </a:r>
            <a:r>
              <a:rPr lang="ko-KR" altLang="en-US" sz="1600" dirty="0"/>
              <a:t> 데리고 </a:t>
            </a:r>
            <a:r>
              <a:rPr lang="ko-KR" altLang="en-US" sz="1600" dirty="0" err="1" smtClean="0"/>
              <a:t>사이고쿠로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피신했다</a:t>
            </a:r>
            <a:r>
              <a:rPr lang="en-US" altLang="ko-KR" sz="1600" dirty="0"/>
              <a:t>. </a:t>
            </a:r>
            <a:r>
              <a:rPr lang="ko-KR" altLang="en-US" sz="1600" dirty="0"/>
              <a:t>이때 </a:t>
            </a:r>
            <a:r>
              <a:rPr lang="ko-KR" altLang="en-US" sz="1600" dirty="0" err="1"/>
              <a:t>고시라카와는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히에이</a:t>
            </a:r>
            <a:r>
              <a:rPr lang="ko-KR" altLang="en-US" sz="1600" dirty="0"/>
              <a:t> 산으로 탈출해 </a:t>
            </a:r>
            <a:r>
              <a:rPr lang="ko-KR" altLang="en-US" sz="1600" dirty="0" err="1"/>
              <a:t>헤이시</a:t>
            </a:r>
            <a:r>
              <a:rPr lang="ko-KR" altLang="en-US" sz="1600" dirty="0"/>
              <a:t> 일족과 동행하지 않았다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/>
            </a:r>
            <a:br>
              <a:rPr lang="ko-KR" altLang="en-US" sz="1600" dirty="0"/>
            </a:br>
            <a:r>
              <a:rPr lang="ko-KR" altLang="en-US" sz="1600" dirty="0"/>
              <a:t>기소 </a:t>
            </a:r>
            <a:r>
              <a:rPr lang="ko-KR" altLang="en-US" sz="1600" dirty="0" err="1"/>
              <a:t>요시나카는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교토를</a:t>
            </a:r>
            <a:r>
              <a:rPr lang="ko-KR" altLang="en-US" sz="1600" dirty="0"/>
              <a:t> 점령했으나 그의 군대가 도성 안에서 약탈을 저지르면서 민심을 잃었다</a:t>
            </a:r>
            <a:r>
              <a:rPr lang="en-US" altLang="ko-KR" sz="1600" dirty="0"/>
              <a:t>. </a:t>
            </a:r>
            <a:r>
              <a:rPr lang="ko-KR" altLang="en-US" sz="1600" dirty="0"/>
              <a:t>그리고 </a:t>
            </a:r>
            <a:r>
              <a:rPr lang="ko-KR" altLang="en-US" sz="1600" dirty="0" err="1"/>
              <a:t>모치히토</a:t>
            </a:r>
            <a:r>
              <a:rPr lang="ko-KR" altLang="en-US" sz="1600" dirty="0"/>
              <a:t> 왕의 아들인 </a:t>
            </a:r>
            <a:r>
              <a:rPr lang="ko-KR" altLang="en-US" sz="1600" dirty="0" err="1" smtClean="0"/>
              <a:t>호쿠리쿠노미야를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왕으로 세우려고 하면서 </a:t>
            </a:r>
            <a:r>
              <a:rPr lang="ko-KR" altLang="en-US" sz="1600" dirty="0" err="1"/>
              <a:t>고시라카와의</a:t>
            </a:r>
            <a:r>
              <a:rPr lang="ko-KR" altLang="en-US" sz="1600" dirty="0"/>
              <a:t> 반감을 샀다</a:t>
            </a:r>
            <a:r>
              <a:rPr lang="en-US" altLang="ko-KR" sz="1600" dirty="0"/>
              <a:t>. </a:t>
            </a:r>
            <a:r>
              <a:rPr lang="ko-KR" altLang="en-US" sz="1600" dirty="0"/>
              <a:t>결국 </a:t>
            </a:r>
            <a:r>
              <a:rPr lang="ko-KR" altLang="en-US" sz="1600" dirty="0" err="1"/>
              <a:t>호쿠리쿠노미야를</a:t>
            </a:r>
            <a:r>
              <a:rPr lang="ko-KR" altLang="en-US" sz="1600" dirty="0"/>
              <a:t> 왕으로 세우려던 기소 </a:t>
            </a:r>
            <a:r>
              <a:rPr lang="ko-KR" altLang="en-US" sz="1600" dirty="0" err="1"/>
              <a:t>요시나카의</a:t>
            </a:r>
            <a:r>
              <a:rPr lang="ko-KR" altLang="en-US" sz="1600" dirty="0"/>
              <a:t> 계획은 </a:t>
            </a:r>
            <a:r>
              <a:rPr lang="ko-KR" altLang="en-US" sz="1600" dirty="0" err="1"/>
              <a:t>고시라카와와</a:t>
            </a:r>
            <a:r>
              <a:rPr lang="ko-KR" altLang="en-US" sz="1600" dirty="0"/>
              <a:t> 중앙 귀족들의 반대로 실패로 끝났으며 </a:t>
            </a:r>
            <a:r>
              <a:rPr lang="ko-KR" altLang="en-US" sz="1600" dirty="0" err="1"/>
              <a:t>다카쿠라의</a:t>
            </a:r>
            <a:r>
              <a:rPr lang="ko-KR" altLang="en-US" sz="1600" dirty="0"/>
              <a:t> 아들인 </a:t>
            </a:r>
            <a:r>
              <a:rPr lang="ko-KR" altLang="en-US" sz="1600" dirty="0" err="1">
                <a:hlinkClick r:id="rId5"/>
              </a:rPr>
              <a:t>고토바</a:t>
            </a:r>
            <a:r>
              <a:rPr lang="en-US" altLang="ko-KR" sz="1600" dirty="0"/>
              <a:t>[</a:t>
            </a:r>
            <a:r>
              <a:rPr lang="ko-KR" altLang="en-US" sz="1600" dirty="0" err="1"/>
              <a:t>後鳥羽</a:t>
            </a:r>
            <a:r>
              <a:rPr lang="en-US" altLang="ko-KR" sz="1600" dirty="0"/>
              <a:t>]</a:t>
            </a:r>
            <a:r>
              <a:rPr lang="ko-KR" altLang="en-US" sz="1600" dirty="0"/>
              <a:t>가 새로운 왕으로 즉위했다</a:t>
            </a:r>
            <a:r>
              <a:rPr lang="en-US" altLang="ko-KR" sz="1600" dirty="0"/>
              <a:t>. </a:t>
            </a:r>
            <a:r>
              <a:rPr lang="ko-KR" altLang="en-US" sz="1600" dirty="0"/>
              <a:t>이로써 일본에는 </a:t>
            </a:r>
            <a:r>
              <a:rPr lang="ko-KR" altLang="en-US" sz="1600" dirty="0" err="1"/>
              <a:t>안토쿠와</a:t>
            </a:r>
            <a:r>
              <a:rPr lang="ko-KR" altLang="en-US" sz="1600" dirty="0"/>
              <a:t> </a:t>
            </a:r>
            <a:r>
              <a:rPr lang="ko-KR" altLang="en-US" sz="1600" dirty="0" err="1"/>
              <a:t>고토바라는</a:t>
            </a:r>
            <a:r>
              <a:rPr lang="ko-KR" altLang="en-US" sz="1600" dirty="0"/>
              <a:t> </a:t>
            </a:r>
            <a:r>
              <a:rPr lang="en-US" altLang="ko-KR" sz="1600" dirty="0"/>
              <a:t>2</a:t>
            </a:r>
            <a:r>
              <a:rPr lang="ko-KR" altLang="en-US" sz="1600" dirty="0"/>
              <a:t>명의 왕이 동시에 존재하는 상황이 빚어졌다</a:t>
            </a:r>
            <a:r>
              <a:rPr lang="en-US" altLang="ko-KR" sz="1600" dirty="0"/>
              <a:t>.</a:t>
            </a:r>
            <a:r>
              <a:rPr lang="ko-KR" altLang="en-US" sz="1600" dirty="0"/>
              <a:t/>
            </a:r>
            <a:br>
              <a:rPr lang="ko-KR" altLang="en-US" sz="1600" dirty="0"/>
            </a:b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8208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빨간색 선 비즈니스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459269_TF03031023.potx" id="{9A7870C6-2E4F-46A1-8361-93560CA65CC7}" vid="{C6F7D9E5-AB92-4170-AAF2-473494B1D6E5}"/>
    </a:ext>
  </a:extLst>
</a:theme>
</file>

<file path=ppt/theme/theme2.xml><?xml version="1.0" encoding="utf-8"?>
<a:theme xmlns:a="http://schemas.openxmlformats.org/drawingml/2006/main" name="Office 테마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비즈니스 빨간색 선 프레젠테이션(와이드스크린)</Template>
  <TotalTime>235</TotalTime>
  <Words>326</Words>
  <Application>Microsoft Office PowerPoint</Application>
  <PresentationFormat>와이드스크린</PresentationFormat>
  <Paragraphs>107</Paragraphs>
  <Slides>20</Slides>
  <Notes>13</Notes>
  <HiddenSlides>0</HiddenSlides>
  <MMClips>4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HY신명조</vt:lpstr>
      <vt:lpstr>HY중고딕</vt:lpstr>
      <vt:lpstr>문체부 쓰기 흘림체</vt:lpstr>
      <vt:lpstr>바탕</vt:lpstr>
      <vt:lpstr>Arial</vt:lpstr>
      <vt:lpstr>Cambria</vt:lpstr>
      <vt:lpstr>빨간색 선 비즈니스 16x9</vt:lpstr>
      <vt:lpstr>일본 정치와 경제</vt:lpstr>
      <vt:lpstr>목차</vt:lpstr>
      <vt:lpstr>헤이케의 주요인물</vt:lpstr>
      <vt:lpstr>키요모리와 무네모리의 모습</vt:lpstr>
      <vt:lpstr>겐지의 주요인물</vt:lpstr>
      <vt:lpstr>요리토모와 요시츠네의 모습</vt:lpstr>
      <vt:lpstr>무사시보 벤케이와 미나모토노 요시츠네의 만남</vt:lpstr>
      <vt:lpstr>PowerPoint 프레젠테이션</vt:lpstr>
      <vt:lpstr>겐페이 전쟁의 과정 및 흐름</vt:lpstr>
      <vt:lpstr>겐페이 전쟁의 과정 및 흐름</vt:lpstr>
      <vt:lpstr>겐페이 전쟁의 과정 및 흐름</vt:lpstr>
      <vt:lpstr>겐페이 전쟁을 요약정리한 영상</vt:lpstr>
      <vt:lpstr>겐페이 전쟁을 요약정리한 영상-2</vt:lpstr>
      <vt:lpstr>드라마로 보는 겐지와 헤이케의 단노우라 결전</vt:lpstr>
      <vt:lpstr>겐페이 전쟁의 결과</vt:lpstr>
      <vt:lpstr>헤이케와 겐지를 상징하는 가몬</vt:lpstr>
      <vt:lpstr>가마쿠라 막부의 역대 정이대장군</vt:lpstr>
      <vt:lpstr>겐지와 헤이케를 바탕으로 한 창작물</vt:lpstr>
      <vt:lpstr>겐지와 헤이케를 바탕으로 한 창작물</vt:lpstr>
      <vt:lpstr>드라마 요시츠네 일부 영상 (요시츠네와 벤케이의 첫만남)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 정치와 경제</dc:title>
  <dc:creator>Windows 사용자</dc:creator>
  <cp:lastModifiedBy>Windows 사용자</cp:lastModifiedBy>
  <cp:revision>18</cp:revision>
  <dcterms:created xsi:type="dcterms:W3CDTF">2021-10-10T04:18:29Z</dcterms:created>
  <dcterms:modified xsi:type="dcterms:W3CDTF">2021-10-10T08:26:45Z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