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  <p:sldMasterId id="2147484076" r:id="rId2"/>
    <p:sldMasterId id="2147484106" r:id="rId3"/>
    <p:sldMasterId id="2147484123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7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8" r:id="rId25"/>
    <p:sldId id="279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53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09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48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59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0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31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092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95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199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00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24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0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940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51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398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950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77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937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634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374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603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856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66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381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394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7226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73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296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542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693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123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009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52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5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126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376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168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201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213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983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689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49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557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971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50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8835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598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655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56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6236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3945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7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0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48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87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8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4239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2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9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3A8BCB-C8E4-4F67-84FB-1B00412003F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A5121C-B348-420B-BDE1-A1E4A838200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9sALK5MgQN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6%97%A5%E6%9C%AC%E8%BF%91%E4%BB%A3%E5%8F%B2#%E6%97%A5%E6%9C%AC%E5%9B%BD%E6%86%B2%E6%B3%95%E4%B8%8B" TargetMode="External"/><Relationship Id="rId2" Type="http://schemas.openxmlformats.org/officeDocument/2006/relationships/hyperlink" Target="https://ja.wikipedia.org/wiki/%E9%80%A3%E5%90%88%E5%9B%BD%E8%BB%8D%E5%8D%A0%E9%A0%98%E4%B8%8B%E3%81%AE%E6%97%A5%E6%9C%AC" TargetMode="External"/><Relationship Id="rId1" Type="http://schemas.openxmlformats.org/officeDocument/2006/relationships/slideLayout" Target="../slideLayouts/slideLayout46.xml"/><Relationship Id="rId5" Type="http://schemas.openxmlformats.org/officeDocument/2006/relationships/hyperlink" Target="https://www.youtube.com/watch?v=9sALK5MgQNE" TargetMode="External"/><Relationship Id="rId4" Type="http://schemas.openxmlformats.org/officeDocument/2006/relationships/hyperlink" Target="https://www.youtube.com/watch?v=biKMKZXUpl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biKMKZXUpl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5A3EFA-41F2-4AF4-9BC7-FEE9D8FFB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611" y="2230016"/>
            <a:ext cx="7680778" cy="1198984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latin typeface="궁서체" panose="02030609000101010101" pitchFamily="17" charset="-127"/>
                <a:ea typeface="궁서체" panose="02030609000101010101" pitchFamily="17" charset="-127"/>
              </a:rPr>
              <a:t>일본 정치와 경제의 역사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A87A5-74DA-4E60-A962-F44E82948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1328" y="5447616"/>
            <a:ext cx="2628550" cy="407900"/>
          </a:xfrm>
        </p:spPr>
        <p:txBody>
          <a:bodyPr>
            <a:normAutofit lnSpcReduction="10000"/>
          </a:bodyPr>
          <a:lstStyle/>
          <a:p>
            <a:r>
              <a:rPr lang="ko-KR" altLang="en-US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전용민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 </a:t>
            </a:r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21802118</a:t>
            </a:r>
            <a:endParaRPr lang="ko-KR" altLang="en-US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018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4458C878-40F1-4F88-A69C-139E71B7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</a:t>
            </a:r>
            <a:r>
              <a:rPr lang="ko-KR" altLang="en-US" sz="4000" dirty="0"/>
              <a:t>오일쇼크와 단기간 불황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06D37C-699D-44FD-AF4E-22B5278CF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>
                <a:latin typeface="+mn-ea"/>
              </a:rPr>
              <a:t>1973</a:t>
            </a:r>
            <a:r>
              <a:rPr lang="ko-KR" altLang="en-US" sz="2400" dirty="0">
                <a:latin typeface="+mn-ea"/>
              </a:rPr>
              <a:t>년 </a:t>
            </a:r>
            <a:r>
              <a:rPr lang="en-US" altLang="ko-KR" sz="2400" dirty="0">
                <a:latin typeface="+mn-ea"/>
              </a:rPr>
              <a:t>OPEC</a:t>
            </a:r>
            <a:r>
              <a:rPr lang="ko-KR" altLang="en-US" sz="2400" dirty="0">
                <a:latin typeface="+mn-ea"/>
              </a:rPr>
              <a:t>이 원유 가격을 인상하고 감산을 함</a:t>
            </a:r>
            <a:endParaRPr lang="en-US" altLang="ko-KR" sz="2400" dirty="0">
              <a:latin typeface="+mn-ea"/>
            </a:endParaRPr>
          </a:p>
          <a:p>
            <a:pPr marL="0" indent="0">
              <a:buNone/>
            </a:pPr>
            <a:endParaRPr lang="en-US" altLang="ko-KR" sz="2400" dirty="0">
              <a:latin typeface="+mn-ea"/>
            </a:endParaRPr>
          </a:p>
          <a:p>
            <a:r>
              <a:rPr lang="ko-KR" altLang="en-US" sz="2400" dirty="0">
                <a:latin typeface="+mn-ea"/>
              </a:rPr>
              <a:t>일본 내각은 석유 긴급 대책 요강을 채택</a:t>
            </a:r>
            <a:endParaRPr lang="en-US" altLang="ko-KR" sz="2400" dirty="0">
              <a:latin typeface="+mn-ea"/>
            </a:endParaRPr>
          </a:p>
          <a:p>
            <a:endParaRPr lang="en-US" altLang="ko-KR" sz="2400" dirty="0">
              <a:latin typeface="+mn-ea"/>
            </a:endParaRPr>
          </a:p>
          <a:p>
            <a:r>
              <a:rPr lang="ko-KR" altLang="en-US" sz="2400" dirty="0">
                <a:latin typeface="+mn-ea"/>
              </a:rPr>
              <a:t>일본 경제는 </a:t>
            </a:r>
            <a:r>
              <a:rPr lang="en-US" altLang="ko-KR" sz="2400" dirty="0">
                <a:latin typeface="+mn-ea"/>
              </a:rPr>
              <a:t>1980</a:t>
            </a:r>
            <a:r>
              <a:rPr lang="ko-KR" altLang="en-US" sz="2400" dirty="0">
                <a:latin typeface="+mn-ea"/>
              </a:rPr>
              <a:t>년대까지</a:t>
            </a:r>
            <a:r>
              <a:rPr lang="en-US" altLang="ko-KR" sz="2400" dirty="0">
                <a:latin typeface="+mn-ea"/>
              </a:rPr>
              <a:t> </a:t>
            </a:r>
            <a:r>
              <a:rPr lang="ko-KR" altLang="en-US" sz="2400" dirty="0">
                <a:latin typeface="+mn-ea"/>
              </a:rPr>
              <a:t>불황을 맞음</a:t>
            </a:r>
            <a:endParaRPr lang="en-US" altLang="ko-KR" sz="2400" dirty="0">
              <a:latin typeface="+mn-ea"/>
            </a:endParaRPr>
          </a:p>
        </p:txBody>
      </p:sp>
      <p:pic>
        <p:nvPicPr>
          <p:cNvPr id="2050" name="Picture 2" descr="〈그림 2〉 소비자 물가지수와 도매물가지수(1995년=100, 전년비)">
            <a:extLst>
              <a:ext uri="{FF2B5EF4-FFF2-40B4-BE49-F238E27FC236}">
                <a16:creationId xmlns:a16="http://schemas.microsoft.com/office/drawing/2014/main" id="{ABB9029D-FA9A-4F8F-B876-31DC67D6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99" y="2838959"/>
            <a:ext cx="3815154" cy="299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6A5D70A6-7E22-4183-91E4-28C0D296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1980</a:t>
            </a:r>
            <a:r>
              <a:rPr lang="ko-KR" altLang="en-US" sz="4000" dirty="0"/>
              <a:t>년대 거품 경제 배경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072C02-CDB9-493A-8F1C-7A96ED91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63" y="2235879"/>
            <a:ext cx="6720281" cy="2768368"/>
          </a:xfrm>
        </p:spPr>
        <p:txBody>
          <a:bodyPr/>
          <a:lstStyle/>
          <a:p>
            <a:r>
              <a:rPr lang="en-US" altLang="ko-KR" dirty="0"/>
              <a:t>1980</a:t>
            </a:r>
            <a:r>
              <a:rPr lang="ko-KR" altLang="en-US" dirty="0"/>
              <a:t>년이 되자 일본의 제품들은 고급화에 성공하여 미국과 유럽 시장을 장악하여 매출 상승</a:t>
            </a:r>
            <a:endParaRPr lang="en-US" altLang="ko-KR" dirty="0"/>
          </a:p>
          <a:p>
            <a:r>
              <a:rPr lang="en-US" altLang="ko-KR" dirty="0"/>
              <a:t>1985</a:t>
            </a:r>
            <a:r>
              <a:rPr lang="ko-KR" altLang="en-US" dirty="0"/>
              <a:t>년 플라자 합의로 엔화 가치가 올라 수출 감소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</a:t>
            </a:r>
            <a:r>
              <a:rPr lang="en-US" altLang="ko-KR" dirty="0"/>
              <a:t>-&gt; </a:t>
            </a:r>
            <a:r>
              <a:rPr lang="ko-KR" altLang="en-US" dirty="0"/>
              <a:t>성장률 둔화</a:t>
            </a:r>
            <a:endParaRPr lang="en-US" altLang="ko-KR" dirty="0"/>
          </a:p>
          <a:p>
            <a:r>
              <a:rPr lang="ko-KR" altLang="en-US" dirty="0"/>
              <a:t>일본은 금리 인하와 부동산 규제 완화를 시행</a:t>
            </a:r>
            <a:endParaRPr lang="en-US" altLang="ko-KR" dirty="0"/>
          </a:p>
          <a:p>
            <a:r>
              <a:rPr lang="ko-KR" altLang="en-US" dirty="0"/>
              <a:t>자금이 부동산과 주식에 쏠리면서 가격 폭등이 </a:t>
            </a:r>
            <a:r>
              <a:rPr lang="ko-KR" altLang="en-US" dirty="0" err="1"/>
              <a:t>일어남</a:t>
            </a:r>
            <a:endParaRPr lang="en-US" altLang="ko-KR" dirty="0"/>
          </a:p>
        </p:txBody>
      </p:sp>
      <p:pic>
        <p:nvPicPr>
          <p:cNvPr id="3076" name="Picture 4" descr="일본의 거품경제와 잃어버린 10년">
            <a:extLst>
              <a:ext uri="{FF2B5EF4-FFF2-40B4-BE49-F238E27FC236}">
                <a16:creationId xmlns:a16="http://schemas.microsoft.com/office/drawing/2014/main" id="{7B3521A7-3210-4E4E-9DC7-7BB4184F7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44" y="2172923"/>
            <a:ext cx="4463468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0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38464F-0349-4F43-9556-AB2953B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</a:t>
            </a:r>
            <a:r>
              <a:rPr lang="ko-KR" altLang="en-US" sz="4000" dirty="0"/>
              <a:t>거품 경제의 붕괴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054778-4544-4814-A431-599B858D5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부동산 가격이 상승하자 집을 구하지 못함</a:t>
            </a:r>
            <a:endParaRPr lang="en-US" altLang="ko-KR" sz="2400" dirty="0"/>
          </a:p>
          <a:p>
            <a:r>
              <a:rPr lang="en-US" altLang="ko-KR" sz="2400" dirty="0"/>
              <a:t>1989</a:t>
            </a:r>
            <a:r>
              <a:rPr lang="ko-KR" altLang="en-US" sz="2400" dirty="0"/>
              <a:t>년 소비세를 신설하고 금리를 인상하고 </a:t>
            </a:r>
            <a:r>
              <a:rPr lang="en-US" altLang="ko-KR" sz="2400" dirty="0"/>
              <a:t>1990</a:t>
            </a:r>
            <a:r>
              <a:rPr lang="ko-KR" altLang="en-US" sz="2400" dirty="0"/>
              <a:t>년 신규 부동산 대출을 금지하는 규제를 발표</a:t>
            </a:r>
            <a:endParaRPr lang="en-US" altLang="ko-KR" sz="2400" dirty="0"/>
          </a:p>
          <a:p>
            <a:r>
              <a:rPr lang="ko-KR" altLang="en-US" sz="2400" dirty="0"/>
              <a:t>주가가 폭락하고 금융이 붕괴</a:t>
            </a:r>
            <a:endParaRPr lang="en-US" altLang="ko-KR" sz="2400" dirty="0"/>
          </a:p>
        </p:txBody>
      </p:sp>
      <p:pic>
        <p:nvPicPr>
          <p:cNvPr id="4098" name="Picture 2" descr="1980년대 일본 거품경제 - 나무위키">
            <a:extLst>
              <a:ext uri="{FF2B5EF4-FFF2-40B4-BE49-F238E27FC236}">
                <a16:creationId xmlns:a16="http://schemas.microsoft.com/office/drawing/2014/main" id="{7F45E9BA-26F4-4D7D-BD3A-F7DCC6B1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12316"/>
            <a:ext cx="5059050" cy="26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6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425227-AC3F-456A-8568-A7A4B58A438D}"/>
              </a:ext>
            </a:extLst>
          </p:cNvPr>
          <p:cNvSpPr txBox="1"/>
          <p:nvPr/>
        </p:nvSpPr>
        <p:spPr>
          <a:xfrm>
            <a:off x="4411047" y="546502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https://youtu.be/9sALK5MgQNE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6BC90E7-09E4-45E4-A648-F41B404A1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27" y="672524"/>
            <a:ext cx="9678020" cy="43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31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746C9739-B625-475B-BDD7-BBDE8D41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</a:t>
            </a:r>
            <a:r>
              <a:rPr lang="ko-KR" altLang="en-US" sz="4000" dirty="0"/>
              <a:t>쇼와 </a:t>
            </a:r>
            <a:r>
              <a:rPr lang="ko-KR" altLang="en-US" sz="4000" dirty="0" err="1"/>
              <a:t>덴노의</a:t>
            </a:r>
            <a:r>
              <a:rPr lang="ko-KR" altLang="en-US" sz="4000" dirty="0"/>
              <a:t> 사망과 </a:t>
            </a:r>
            <a:r>
              <a:rPr lang="ko-KR" altLang="en-US" sz="4000" dirty="0" err="1"/>
              <a:t>헤이세이</a:t>
            </a:r>
            <a:r>
              <a:rPr lang="ko-KR" altLang="en-US" sz="4000" dirty="0"/>
              <a:t> 시대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AD0242-510E-47D7-A56E-6E4CA6FE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943" y="2206305"/>
            <a:ext cx="6920918" cy="2869034"/>
          </a:xfrm>
        </p:spPr>
        <p:txBody>
          <a:bodyPr>
            <a:normAutofit/>
          </a:bodyPr>
          <a:lstStyle/>
          <a:p>
            <a:r>
              <a:rPr lang="en-US" altLang="ko-KR" sz="2600" dirty="0">
                <a:latin typeface="+mn-ea"/>
              </a:rPr>
              <a:t>1989</a:t>
            </a:r>
            <a:r>
              <a:rPr lang="ko-KR" altLang="en-US" sz="2600" dirty="0">
                <a:latin typeface="+mn-ea"/>
              </a:rPr>
              <a:t>년 쇼와 </a:t>
            </a:r>
            <a:r>
              <a:rPr lang="ko-KR" altLang="en-US" sz="2600" dirty="0" err="1">
                <a:latin typeface="+mn-ea"/>
              </a:rPr>
              <a:t>덴노가</a:t>
            </a:r>
            <a:r>
              <a:rPr lang="ko-KR" altLang="en-US" sz="2600" dirty="0">
                <a:latin typeface="+mn-ea"/>
              </a:rPr>
              <a:t> 사망하고 </a:t>
            </a:r>
            <a:endParaRPr lang="en-US" altLang="ko-KR" sz="2600" dirty="0">
              <a:latin typeface="+mn-ea"/>
            </a:endParaRPr>
          </a:p>
          <a:p>
            <a:pPr marL="0" indent="0">
              <a:buNone/>
            </a:pPr>
            <a:r>
              <a:rPr lang="en-US" altLang="ko-KR" sz="2600" dirty="0">
                <a:latin typeface="+mn-ea"/>
              </a:rPr>
              <a:t>  </a:t>
            </a:r>
            <a:r>
              <a:rPr lang="ko-KR" altLang="en-US" sz="2600" dirty="0">
                <a:latin typeface="+mn-ea"/>
              </a:rPr>
              <a:t>아키히토 천황이 즉위</a:t>
            </a:r>
            <a:endParaRPr lang="en-US" altLang="ko-KR" sz="2600" dirty="0">
              <a:latin typeface="+mn-ea"/>
            </a:endParaRPr>
          </a:p>
          <a:p>
            <a:endParaRPr lang="en-US" altLang="ko-KR" sz="2600" dirty="0">
              <a:latin typeface="+mn-ea"/>
            </a:endParaRPr>
          </a:p>
          <a:p>
            <a:r>
              <a:rPr lang="ko-KR" altLang="en-US" sz="2600" dirty="0">
                <a:latin typeface="+mn-ea"/>
              </a:rPr>
              <a:t>거품경제가 붕괴하여 </a:t>
            </a:r>
            <a:r>
              <a:rPr lang="ko-KR" altLang="en-US" sz="2600" dirty="0" err="1">
                <a:latin typeface="+mn-ea"/>
              </a:rPr>
              <a:t>헤이세이</a:t>
            </a:r>
            <a:r>
              <a:rPr lang="ko-KR" altLang="en-US" sz="2600" dirty="0">
                <a:latin typeface="+mn-ea"/>
              </a:rPr>
              <a:t> 불황이 도래</a:t>
            </a:r>
            <a:endParaRPr lang="en-US" altLang="ko-KR" sz="2600" dirty="0">
              <a:latin typeface="+mn-ea"/>
            </a:endParaRPr>
          </a:p>
        </p:txBody>
      </p:sp>
      <p:pic>
        <p:nvPicPr>
          <p:cNvPr id="5122" name="Picture 2" descr="Emperor Akihito ...">
            <a:extLst>
              <a:ext uri="{FF2B5EF4-FFF2-40B4-BE49-F238E27FC236}">
                <a16:creationId xmlns:a16="http://schemas.microsoft.com/office/drawing/2014/main" id="{49A2A1AF-571A-442C-9F32-7F0940C7B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206305"/>
            <a:ext cx="2504521" cy="34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2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9809F11-1276-4B97-AE9F-8463310F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55</a:t>
            </a:r>
            <a:r>
              <a:rPr lang="ko-KR" altLang="en-US" sz="4000" dirty="0"/>
              <a:t>년 체제의 종말과 새로운 정부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AC2159-075F-4076-8EA7-04DF5B7F4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dirty="0">
                <a:latin typeface="+mn-ea"/>
              </a:rPr>
              <a:t>1993</a:t>
            </a:r>
            <a:r>
              <a:rPr lang="ko-KR" altLang="en-US" dirty="0">
                <a:latin typeface="+mn-ea"/>
              </a:rPr>
              <a:t>년 일본신당의 </a:t>
            </a:r>
            <a:r>
              <a:rPr lang="ko-KR" altLang="en-US" dirty="0" err="1">
                <a:latin typeface="+mn-ea"/>
              </a:rPr>
              <a:t>호소카와</a:t>
            </a:r>
            <a:r>
              <a:rPr lang="ko-KR" altLang="en-US" dirty="0">
                <a:latin typeface="+mn-ea"/>
              </a:rPr>
              <a:t> 총리 내각이 성립</a:t>
            </a:r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자민당은 경제 침체와 스캔들로 과반 확보에 실패</a:t>
            </a:r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신 정부도 </a:t>
            </a:r>
            <a:r>
              <a:rPr lang="en-US" altLang="ko-KR" dirty="0">
                <a:latin typeface="+mn-ea"/>
              </a:rPr>
              <a:t>1997</a:t>
            </a:r>
            <a:r>
              <a:rPr lang="ko-KR" altLang="en-US" dirty="0">
                <a:latin typeface="+mn-ea"/>
              </a:rPr>
              <a:t>년 아시아 금융 위기와 </a:t>
            </a:r>
            <a:r>
              <a:rPr lang="en-US" altLang="ko-KR" dirty="0">
                <a:latin typeface="+mn-ea"/>
              </a:rPr>
              <a:t>2007</a:t>
            </a:r>
            <a:r>
              <a:rPr lang="ko-KR" altLang="en-US" dirty="0">
                <a:latin typeface="+mn-ea"/>
              </a:rPr>
              <a:t>년 서브프라임 모기지 사태로 인해 잃어버린 </a:t>
            </a:r>
            <a:r>
              <a:rPr lang="en-US" altLang="ko-KR" dirty="0">
                <a:latin typeface="+mn-ea"/>
              </a:rPr>
              <a:t>10</a:t>
            </a:r>
            <a:r>
              <a:rPr lang="ko-KR" altLang="en-US" dirty="0">
                <a:latin typeface="+mn-ea"/>
              </a:rPr>
              <a:t>년에서 벗어나지 못함</a:t>
            </a:r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중국에게 </a:t>
            </a:r>
            <a:r>
              <a:rPr lang="en-US" altLang="ko-KR" dirty="0">
                <a:latin typeface="+mn-ea"/>
              </a:rPr>
              <a:t>GDP 2</a:t>
            </a:r>
            <a:r>
              <a:rPr lang="ko-KR" altLang="en-US" dirty="0">
                <a:latin typeface="+mn-ea"/>
              </a:rPr>
              <a:t>위를 빼앗김</a:t>
            </a:r>
            <a:endParaRPr lang="en-US" altLang="ko-KR" dirty="0">
              <a:latin typeface="+mn-ea"/>
            </a:endParaRPr>
          </a:p>
        </p:txBody>
      </p:sp>
      <p:pic>
        <p:nvPicPr>
          <p:cNvPr id="9218" name="Picture 2" descr="중국 GDP도 &amp;#39;G2&amp;#39; 올랐다 | 중앙일보">
            <a:extLst>
              <a:ext uri="{FF2B5EF4-FFF2-40B4-BE49-F238E27FC236}">
                <a16:creationId xmlns:a16="http://schemas.microsoft.com/office/drawing/2014/main" id="{B9F82A1C-1378-41FA-B5BA-1427ED69D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21" y="3651614"/>
            <a:ext cx="28575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15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081805E0-5072-4D27-9F8D-80A21B13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</a:t>
            </a:r>
            <a:r>
              <a:rPr lang="ko-KR" altLang="en-US" sz="4000" dirty="0" err="1"/>
              <a:t>도호쿠</a:t>
            </a:r>
            <a:r>
              <a:rPr lang="ko-KR" altLang="en-US" sz="4000" dirty="0"/>
              <a:t> 대지진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F2D817-AF74-4DF4-8459-CCAF5C63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6914"/>
            <a:ext cx="5545822" cy="3749880"/>
          </a:xfrm>
        </p:spPr>
        <p:txBody>
          <a:bodyPr>
            <a:normAutofit/>
          </a:bodyPr>
          <a:lstStyle/>
          <a:p>
            <a:r>
              <a:rPr lang="en-US" altLang="ko-KR" sz="2200" dirty="0"/>
              <a:t>2011</a:t>
            </a:r>
            <a:r>
              <a:rPr lang="ko-KR" altLang="en-US" sz="2200" dirty="0"/>
              <a:t>년 </a:t>
            </a:r>
            <a:r>
              <a:rPr lang="en-US" altLang="ko-KR" sz="2200" dirty="0"/>
              <a:t>3</a:t>
            </a:r>
            <a:r>
              <a:rPr lang="ko-KR" altLang="en-US" sz="2200" dirty="0"/>
              <a:t>월 </a:t>
            </a:r>
            <a:r>
              <a:rPr lang="en-US" altLang="ko-KR" sz="2200" dirty="0"/>
              <a:t>11</a:t>
            </a:r>
            <a:r>
              <a:rPr lang="ko-KR" altLang="en-US" sz="2200" dirty="0"/>
              <a:t>일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도호쿠</a:t>
            </a:r>
            <a:r>
              <a:rPr lang="ko-KR" altLang="en-US" sz="2200" dirty="0"/>
              <a:t> 대지진이 발생 </a:t>
            </a:r>
            <a:r>
              <a:rPr lang="en-US" altLang="ko-KR" sz="2200" dirty="0"/>
              <a:t>-&gt; </a:t>
            </a:r>
            <a:r>
              <a:rPr lang="ko-KR" altLang="en-US" sz="2200" dirty="0"/>
              <a:t>후쿠시마 원자력 발전소 사고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막대한 재산 피해와 미흡한 정부의 대처로 다시 자민당이 집권</a:t>
            </a:r>
          </a:p>
        </p:txBody>
      </p:sp>
      <p:pic>
        <p:nvPicPr>
          <p:cNvPr id="6146" name="Picture 2" descr="도호쿠(東北) 대지진 1년, 일본- : 월간조선">
            <a:extLst>
              <a:ext uri="{FF2B5EF4-FFF2-40B4-BE49-F238E27FC236}">
                <a16:creationId xmlns:a16="http://schemas.microsoft.com/office/drawing/2014/main" id="{5E9260D7-FCF0-4A92-A7D2-124900F3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88" y="2046914"/>
            <a:ext cx="4494366" cy="37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12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0C0C29B4-2163-4D20-BD19-AF012DC2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</a:t>
            </a:r>
            <a:r>
              <a:rPr lang="ko-KR" altLang="en-US" sz="4000" dirty="0"/>
              <a:t>아베 신조의 경제 정책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06510D-FF75-4C63-BA92-96A8531CF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558" y="2015732"/>
            <a:ext cx="6298296" cy="3918342"/>
          </a:xfrm>
        </p:spPr>
        <p:txBody>
          <a:bodyPr>
            <a:normAutofit/>
          </a:bodyPr>
          <a:lstStyle/>
          <a:p>
            <a:r>
              <a:rPr lang="ko-KR" altLang="en-US" sz="2200" dirty="0"/>
              <a:t>자민당의 아베 신조 총리는 </a:t>
            </a:r>
            <a:r>
              <a:rPr lang="ko-KR" altLang="en-US" sz="2200" dirty="0" err="1"/>
              <a:t>아베노믹스로</a:t>
            </a:r>
            <a:r>
              <a:rPr lang="ko-KR" altLang="en-US" sz="2200" dirty="0"/>
              <a:t> 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  </a:t>
            </a:r>
            <a:r>
              <a:rPr lang="ko-KR" altLang="en-US" sz="2200" dirty="0"/>
              <a:t>경기 활성화를 꾀함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인위적 엔저로 경기 부양에 성공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 err="1"/>
              <a:t>단카이</a:t>
            </a:r>
            <a:r>
              <a:rPr lang="ko-KR" altLang="en-US" sz="2200" dirty="0"/>
              <a:t> 세대의 은퇴와 </a:t>
            </a:r>
            <a:r>
              <a:rPr lang="ko-KR" altLang="en-US" sz="2200" dirty="0" err="1"/>
              <a:t>저출산으로</a:t>
            </a:r>
            <a:r>
              <a:rPr lang="ko-KR" altLang="en-US" sz="2200" dirty="0"/>
              <a:t> 취업률이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  </a:t>
            </a:r>
            <a:r>
              <a:rPr lang="ko-KR" altLang="en-US" sz="2200" dirty="0"/>
              <a:t>높아짐</a:t>
            </a:r>
            <a:endParaRPr lang="en-US" altLang="ko-KR" sz="2200" dirty="0"/>
          </a:p>
        </p:txBody>
      </p:sp>
      <p:pic>
        <p:nvPicPr>
          <p:cNvPr id="10242" name="Picture 2" descr="아베노믹스 - 나무위키">
            <a:extLst>
              <a:ext uri="{FF2B5EF4-FFF2-40B4-BE49-F238E27FC236}">
                <a16:creationId xmlns:a16="http://schemas.microsoft.com/office/drawing/2014/main" id="{7BFD6034-7ED9-4FEC-ACC1-508FDAA9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8" y="2015731"/>
            <a:ext cx="3151879" cy="39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21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6ECA08EF-A0FF-4627-8747-59CECD6F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</a:t>
            </a:r>
            <a:r>
              <a:rPr lang="ko-KR" altLang="en-US" sz="4000" dirty="0"/>
              <a:t>레이와 시대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417CBD-D655-4A45-9D97-8BEA5CFB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328436" cy="3797014"/>
          </a:xfrm>
        </p:spPr>
        <p:txBody>
          <a:bodyPr>
            <a:normAutofit/>
          </a:bodyPr>
          <a:lstStyle/>
          <a:p>
            <a:r>
              <a:rPr lang="en-US" altLang="ko-KR" sz="2200" dirty="0">
                <a:latin typeface="+mn-ea"/>
              </a:rPr>
              <a:t>2016</a:t>
            </a:r>
            <a:r>
              <a:rPr lang="ko-KR" altLang="en-US" sz="2200" dirty="0">
                <a:latin typeface="+mn-ea"/>
              </a:rPr>
              <a:t>년 아키히토 천황은 생전 </a:t>
            </a:r>
            <a:endParaRPr lang="en-US" altLang="ko-KR" sz="2200" dirty="0">
              <a:latin typeface="+mn-ea"/>
            </a:endParaRPr>
          </a:p>
          <a:p>
            <a:pPr marL="0" indent="0">
              <a:buNone/>
            </a:pPr>
            <a:r>
              <a:rPr lang="en-US" altLang="ko-KR" sz="2200" dirty="0">
                <a:latin typeface="+mn-ea"/>
              </a:rPr>
              <a:t>  </a:t>
            </a:r>
            <a:r>
              <a:rPr lang="ko-KR" altLang="en-US" sz="2200" dirty="0">
                <a:latin typeface="+mn-ea"/>
              </a:rPr>
              <a:t>퇴위를 발표</a:t>
            </a:r>
            <a:endParaRPr lang="en-US" altLang="ko-KR" sz="2200" dirty="0">
              <a:latin typeface="+mn-ea"/>
            </a:endParaRPr>
          </a:p>
          <a:p>
            <a:r>
              <a:rPr lang="en-US" altLang="ko-KR" sz="2200" dirty="0">
                <a:latin typeface="+mn-ea"/>
              </a:rPr>
              <a:t>2019</a:t>
            </a:r>
            <a:r>
              <a:rPr lang="ko-KR" altLang="en-US" sz="2200" dirty="0">
                <a:latin typeface="+mn-ea"/>
              </a:rPr>
              <a:t>년 </a:t>
            </a:r>
            <a:r>
              <a:rPr lang="en-US" altLang="ko-KR" sz="2200" dirty="0">
                <a:latin typeface="+mn-ea"/>
              </a:rPr>
              <a:t>4</a:t>
            </a:r>
            <a:r>
              <a:rPr lang="ko-KR" altLang="en-US" sz="2200" dirty="0">
                <a:latin typeface="+mn-ea"/>
              </a:rPr>
              <a:t>월 </a:t>
            </a:r>
            <a:r>
              <a:rPr lang="en-US" altLang="ko-KR" sz="2200" dirty="0">
                <a:latin typeface="+mn-ea"/>
              </a:rPr>
              <a:t>1</a:t>
            </a:r>
            <a:r>
              <a:rPr lang="ko-KR" altLang="en-US" sz="2200" dirty="0">
                <a:latin typeface="+mn-ea"/>
              </a:rPr>
              <a:t>일 레이와 연호를</a:t>
            </a:r>
            <a:endParaRPr lang="en-US" altLang="ko-KR" sz="2200" dirty="0">
              <a:latin typeface="+mn-ea"/>
            </a:endParaRPr>
          </a:p>
          <a:p>
            <a:pPr marL="0" indent="0">
              <a:buNone/>
            </a:pPr>
            <a:r>
              <a:rPr lang="en-US" altLang="ko-KR" sz="2200" dirty="0">
                <a:latin typeface="+mn-ea"/>
              </a:rPr>
              <a:t>  </a:t>
            </a:r>
            <a:r>
              <a:rPr lang="ko-KR" altLang="en-US" sz="2200" dirty="0">
                <a:latin typeface="+mn-ea"/>
              </a:rPr>
              <a:t>발표</a:t>
            </a:r>
            <a:endParaRPr lang="en-US" altLang="ko-KR" sz="2200" dirty="0">
              <a:latin typeface="+mn-ea"/>
            </a:endParaRPr>
          </a:p>
          <a:p>
            <a:r>
              <a:rPr lang="en-US" altLang="ko-KR" sz="2200" dirty="0">
                <a:latin typeface="+mn-ea"/>
              </a:rPr>
              <a:t>2019</a:t>
            </a:r>
            <a:r>
              <a:rPr lang="ko-KR" altLang="en-US" sz="2200" dirty="0">
                <a:latin typeface="+mn-ea"/>
              </a:rPr>
              <a:t>년 </a:t>
            </a:r>
            <a:r>
              <a:rPr lang="en-US" altLang="ko-KR" sz="2200" dirty="0">
                <a:latin typeface="+mn-ea"/>
              </a:rPr>
              <a:t>5</a:t>
            </a:r>
            <a:r>
              <a:rPr lang="ko-KR" altLang="en-US" sz="2200" dirty="0">
                <a:latin typeface="+mn-ea"/>
              </a:rPr>
              <a:t>월 </a:t>
            </a:r>
            <a:r>
              <a:rPr lang="en-US" altLang="ko-KR" sz="2200" dirty="0">
                <a:latin typeface="+mn-ea"/>
              </a:rPr>
              <a:t>1</a:t>
            </a:r>
            <a:r>
              <a:rPr lang="ko-KR" altLang="en-US" sz="2200" dirty="0">
                <a:latin typeface="+mn-ea"/>
              </a:rPr>
              <a:t>일 아키히토 천황이 퇴위하고 </a:t>
            </a:r>
            <a:r>
              <a:rPr lang="ko-KR" altLang="en-US" sz="2200" dirty="0" err="1">
                <a:latin typeface="+mn-ea"/>
              </a:rPr>
              <a:t>나루히토</a:t>
            </a:r>
            <a:r>
              <a:rPr lang="ko-KR" altLang="en-US" sz="2200" dirty="0">
                <a:latin typeface="+mn-ea"/>
              </a:rPr>
              <a:t> 천황이 즉위</a:t>
            </a:r>
          </a:p>
        </p:txBody>
      </p:sp>
      <p:pic>
        <p:nvPicPr>
          <p:cNvPr id="11266" name="Picture 2" descr="레이와 시대 - 나무위키">
            <a:extLst>
              <a:ext uri="{FF2B5EF4-FFF2-40B4-BE49-F238E27FC236}">
                <a16:creationId xmlns:a16="http://schemas.microsoft.com/office/drawing/2014/main" id="{7D239845-77DD-4D14-9058-396007B5F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50" y="2015733"/>
            <a:ext cx="5081169" cy="37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94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2933201E-4DE9-4FDB-A7AC-66ACD945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</a:t>
            </a:r>
            <a:r>
              <a:rPr lang="ko-KR" altLang="en-US" sz="4000" dirty="0"/>
              <a:t>일본과 코로나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154EB0-5C51-4A26-98A4-A55D50B68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3909271"/>
            <a:ext cx="9603275" cy="1963024"/>
          </a:xfrm>
        </p:spPr>
        <p:txBody>
          <a:bodyPr>
            <a:normAutofit/>
          </a:bodyPr>
          <a:lstStyle/>
          <a:p>
            <a:r>
              <a:rPr lang="en-US" altLang="ko-KR" dirty="0"/>
              <a:t>2019</a:t>
            </a:r>
            <a:r>
              <a:rPr lang="ko-KR" altLang="en-US" dirty="0"/>
              <a:t>년 코로나</a:t>
            </a:r>
            <a:r>
              <a:rPr lang="en-US" altLang="ko-KR" dirty="0"/>
              <a:t>19</a:t>
            </a:r>
            <a:r>
              <a:rPr lang="ko-KR" altLang="en-US" dirty="0"/>
              <a:t>가 세계적인 유행</a:t>
            </a:r>
            <a:endParaRPr lang="en-US" altLang="ko-KR" dirty="0"/>
          </a:p>
          <a:p>
            <a:r>
              <a:rPr lang="ko-KR" altLang="en-US" dirty="0"/>
              <a:t>사회적 거리두기와 </a:t>
            </a:r>
            <a:r>
              <a:rPr lang="ko-KR" altLang="en-US" dirty="0" err="1"/>
              <a:t>비대면</a:t>
            </a:r>
            <a:r>
              <a:rPr lang="ko-KR" altLang="en-US" dirty="0"/>
              <a:t> 사회 전환으로 대면 업종이 큰 타격</a:t>
            </a:r>
            <a:endParaRPr lang="en-US" altLang="ko-KR" dirty="0"/>
          </a:p>
          <a:p>
            <a:r>
              <a:rPr lang="en-US" altLang="ko-KR" dirty="0"/>
              <a:t>2020</a:t>
            </a:r>
            <a:r>
              <a:rPr lang="ko-KR" altLang="en-US" dirty="0"/>
              <a:t>년 도쿄올림픽이 </a:t>
            </a:r>
            <a:r>
              <a:rPr lang="en-US" altLang="ko-KR" dirty="0"/>
              <a:t>1</a:t>
            </a:r>
            <a:r>
              <a:rPr lang="ko-KR" altLang="en-US" dirty="0"/>
              <a:t>년 연기되어 </a:t>
            </a:r>
            <a:r>
              <a:rPr lang="en-US" altLang="ko-KR" dirty="0"/>
              <a:t>2021</a:t>
            </a:r>
            <a:r>
              <a:rPr lang="ko-KR" altLang="en-US" dirty="0"/>
              <a:t>년 개최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- </a:t>
            </a:r>
            <a:r>
              <a:rPr lang="ko-KR" altLang="en-US" dirty="0" err="1"/>
              <a:t>무관중</a:t>
            </a:r>
            <a:r>
              <a:rPr lang="ko-KR" altLang="en-US" dirty="0"/>
              <a:t> 개최로 인해 큰 적자</a:t>
            </a:r>
            <a:endParaRPr lang="en-US" altLang="ko-KR" dirty="0"/>
          </a:p>
        </p:txBody>
      </p:sp>
      <p:pic>
        <p:nvPicPr>
          <p:cNvPr id="12290" name="Picture 2" descr="코로나19 여파 있지만...국내사 ASCO·AACR 참여 &amp;#39;여전&amp;#39; &amp;lt; 제약단신 &amp;lt; 제약 &amp;lt; 기사본문 - 메디칼업저버">
            <a:extLst>
              <a:ext uri="{FF2B5EF4-FFF2-40B4-BE49-F238E27FC236}">
                <a16:creationId xmlns:a16="http://schemas.microsoft.com/office/drawing/2014/main" id="{3B25ED5F-E31D-4625-A04D-992187EAD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98" y="2099145"/>
            <a:ext cx="333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부와 명예의 상징...도쿄올림픽 금메달 각국 포상금 규모는? | 서울신문">
            <a:extLst>
              <a:ext uri="{FF2B5EF4-FFF2-40B4-BE49-F238E27FC236}">
                <a16:creationId xmlns:a16="http://schemas.microsoft.com/office/drawing/2014/main" id="{776FAA42-599F-494D-A136-E54C65B9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79" y="2115290"/>
            <a:ext cx="3991324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98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176F7E-A1AD-4189-A0FE-BCD35BDC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77" y="728760"/>
            <a:ext cx="1317771" cy="800945"/>
          </a:xfrm>
        </p:spPr>
        <p:txBody>
          <a:bodyPr/>
          <a:lstStyle/>
          <a:p>
            <a:r>
              <a:rPr lang="ko-KR" altLang="en-US" dirty="0"/>
              <a:t>목차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3BF2D12-F03E-4C2C-B932-DCD114552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96413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07354C-6259-4B24-A707-C34600D95457}"/>
              </a:ext>
            </a:extLst>
          </p:cNvPr>
          <p:cNvSpPr txBox="1"/>
          <p:nvPr/>
        </p:nvSpPr>
        <p:spPr>
          <a:xfrm>
            <a:off x="2881604" y="2173518"/>
            <a:ext cx="86121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● 연합국 점령하 일본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ko-KR" altLang="en-US" sz="3000" dirty="0"/>
              <a:t>● </a:t>
            </a:r>
            <a:r>
              <a:rPr lang="ko-KR" altLang="en-US" sz="3000" dirty="0" err="1"/>
              <a:t>냉전기</a:t>
            </a:r>
            <a:r>
              <a:rPr lang="ko-KR" altLang="en-US" sz="3000" dirty="0"/>
              <a:t> 일본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ko-KR" altLang="en-US" sz="3000" dirty="0"/>
              <a:t>● </a:t>
            </a:r>
            <a:r>
              <a:rPr lang="ko-KR" altLang="en-US" sz="3000" dirty="0" err="1"/>
              <a:t>헤이세이</a:t>
            </a:r>
            <a:r>
              <a:rPr lang="ko-KR" altLang="en-US" sz="3000" dirty="0"/>
              <a:t> 불황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ko-KR" altLang="en-US" sz="3000" dirty="0"/>
              <a:t>● 레이나 시대와 코로나</a:t>
            </a:r>
          </a:p>
        </p:txBody>
      </p:sp>
    </p:spTree>
    <p:extLst>
      <p:ext uri="{BB962C8B-B14F-4D97-AF65-F5344CB8AC3E}">
        <p14:creationId xmlns:p14="http://schemas.microsoft.com/office/powerpoint/2010/main" val="20630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1B0D7463-09B3-45E6-86D6-58650D84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</a:t>
            </a:r>
            <a:r>
              <a:rPr lang="ko-KR" altLang="en-US" sz="4000"/>
              <a:t>일본 정치와 경제 전망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5C3B56-8149-42F5-A488-60AA2914C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불황 이후 시작된 일본의 우경화는 더욱 심해질 것으로 예상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코로나</a:t>
            </a:r>
            <a:r>
              <a:rPr lang="en-US" altLang="ko-KR" dirty="0"/>
              <a:t>19</a:t>
            </a:r>
            <a:r>
              <a:rPr lang="ko-KR" altLang="en-US" dirty="0"/>
              <a:t>로 인해 소비가 위축되어 경기 둔화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2021</a:t>
            </a:r>
            <a:r>
              <a:rPr lang="ko-KR" altLang="en-US" dirty="0"/>
              <a:t>년 백신이 접종되는 만큼 의료 대책과 경기 활성화 정책이 필요</a:t>
            </a:r>
          </a:p>
        </p:txBody>
      </p:sp>
    </p:spTree>
    <p:extLst>
      <p:ext uri="{BB962C8B-B14F-4D97-AF65-F5344CB8AC3E}">
        <p14:creationId xmlns:p14="http://schemas.microsoft.com/office/powerpoint/2010/main" val="138753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84D8B1-10B3-410C-A7BC-1AF5C981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13" y="2814710"/>
            <a:ext cx="10515600" cy="691889"/>
          </a:xfrm>
        </p:spPr>
        <p:txBody>
          <a:bodyPr/>
          <a:lstStyle/>
          <a:p>
            <a:pPr algn="ctr"/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8694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7B25A4-27DD-49E6-ADFD-0B92D7EC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※ </a:t>
            </a:r>
            <a:r>
              <a:rPr lang="ko-KR" altLang="en-US" dirty="0"/>
              <a:t>참고자료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A957AF-AAAB-432F-8461-EFC12F98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1600" dirty="0"/>
              <a:t>일본 위키피디아 </a:t>
            </a:r>
            <a:r>
              <a:rPr lang="en-US" altLang="ko-KR" sz="1600" dirty="0"/>
              <a:t>- </a:t>
            </a:r>
            <a:r>
              <a:rPr lang="ko-KR" altLang="en-US" sz="1600" dirty="0"/>
              <a:t>연합국 점령하 일본</a:t>
            </a:r>
            <a:r>
              <a:rPr lang="en-US" altLang="ko-KR" sz="1600" dirty="0"/>
              <a:t>(</a:t>
            </a:r>
            <a:r>
              <a:rPr lang="en-US" altLang="ko-KR" sz="1600" dirty="0">
                <a:hlinkClick r:id="rId2"/>
              </a:rPr>
              <a:t>https://ja.wikipedia.org/wiki/%E9%80%A3%E5%90%88%E5%9B%BD%E8%BB%8D%E5%8D%A0%E9%A0%98%E4%B8%8B%E3%81%AE%E6%97%A5%E6%9C%AC</a:t>
            </a:r>
            <a:r>
              <a:rPr lang="en-US" altLang="ko-KR" sz="1600" dirty="0"/>
              <a:t>)</a:t>
            </a:r>
          </a:p>
          <a:p>
            <a:endParaRPr lang="en-US" altLang="ko-KR" sz="1600" dirty="0"/>
          </a:p>
          <a:p>
            <a:r>
              <a:rPr lang="ko-KR" altLang="en-US" sz="1600" dirty="0"/>
              <a:t>일본 위키피디아 </a:t>
            </a:r>
            <a:r>
              <a:rPr lang="en-US" altLang="ko-KR" sz="1600" dirty="0"/>
              <a:t>- </a:t>
            </a:r>
            <a:r>
              <a:rPr lang="ko-KR" altLang="en-US" sz="1600" dirty="0"/>
              <a:t>일본근대사</a:t>
            </a:r>
            <a:r>
              <a:rPr lang="en-US" altLang="ko-KR" sz="1600" dirty="0"/>
              <a:t>(</a:t>
            </a:r>
            <a:r>
              <a:rPr lang="en-US" altLang="ko-KR" sz="1600" dirty="0">
                <a:hlinkClick r:id="rId3"/>
              </a:rPr>
              <a:t>https://ja.wikipedia.org/wiki/%E6%97%A5%E6%9C%AC%E8%BF%91%E4%BB%A3%E5%8F%B2#%E6%97%A5%E6%9C%AC%E5%9B%BD%E6%86%B2%E6%B3%95%E4%B8%8B</a:t>
            </a:r>
            <a:r>
              <a:rPr lang="en-US" altLang="ko-KR" sz="1600" dirty="0"/>
              <a:t>)</a:t>
            </a:r>
          </a:p>
          <a:p>
            <a:endParaRPr lang="en-US" altLang="ko-KR" sz="1600" dirty="0"/>
          </a:p>
          <a:p>
            <a:r>
              <a:rPr lang="ko-KR" altLang="en-US" sz="1600" dirty="0"/>
              <a:t>유튜브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   1. </a:t>
            </a:r>
            <a:r>
              <a:rPr lang="ko-KR" altLang="en-US" sz="1600" b="0" i="0" dirty="0">
                <a:effectLst/>
                <a:latin typeface="Roboto" panose="020B0604020202020204" pitchFamily="2" charset="0"/>
              </a:rPr>
              <a:t>일본의 마지막 쇼군은 미국인</a:t>
            </a:r>
            <a:r>
              <a:rPr lang="en-US" altLang="ko-KR" sz="1600" b="0" i="0" dirty="0">
                <a:effectLst/>
                <a:latin typeface="Roboto" panose="020B0604020202020204" pitchFamily="2" charset="0"/>
              </a:rPr>
              <a:t>? </a:t>
            </a:r>
            <a:r>
              <a:rPr lang="ko-KR" altLang="en-US" sz="1600" b="0" i="0" dirty="0">
                <a:effectLst/>
                <a:latin typeface="Roboto" panose="020B0604020202020204" pitchFamily="2" charset="0"/>
              </a:rPr>
              <a:t>일본 최후의 막부</a:t>
            </a:r>
            <a:r>
              <a:rPr lang="en-US" altLang="ko-KR" sz="1600" b="0" i="0" dirty="0">
                <a:effectLst/>
                <a:latin typeface="Roboto" panose="020B0604020202020204" pitchFamily="2" charset="0"/>
              </a:rPr>
              <a:t>, GHQ</a:t>
            </a:r>
          </a:p>
          <a:p>
            <a:pPr marL="0" indent="0">
              <a:buNone/>
            </a:pPr>
            <a:r>
              <a:rPr lang="en-US" altLang="ko-KR" sz="1600" dirty="0"/>
              <a:t>(</a:t>
            </a:r>
            <a:r>
              <a:rPr lang="en-US" altLang="ko-KR" sz="1600" dirty="0">
                <a:hlinkClick r:id="rId4"/>
              </a:rPr>
              <a:t>https://www.youtube.com/watch?v=biKMKZXUplU</a:t>
            </a:r>
            <a:r>
              <a:rPr lang="en-US" altLang="ko-KR" sz="1600" dirty="0"/>
              <a:t>)</a:t>
            </a:r>
          </a:p>
          <a:p>
            <a:pPr marL="0" indent="0">
              <a:buNone/>
            </a:pPr>
            <a:r>
              <a:rPr lang="en-US" altLang="ko-KR" sz="1600" dirty="0"/>
              <a:t>   2. </a:t>
            </a:r>
            <a:r>
              <a:rPr lang="ko-KR" altLang="en-US" sz="1600" b="0" i="0" dirty="0">
                <a:effectLst/>
                <a:latin typeface="Roboto" panose="02000000000000000000" pitchFamily="2" charset="0"/>
              </a:rPr>
              <a:t>일본 버블경제 총정리 </a:t>
            </a:r>
            <a:r>
              <a:rPr lang="en-US" altLang="ko-KR" sz="1600" b="0" i="0" dirty="0">
                <a:effectLst/>
                <a:latin typeface="Roboto" panose="02000000000000000000" pitchFamily="2" charset="0"/>
              </a:rPr>
              <a:t>: </a:t>
            </a:r>
            <a:r>
              <a:rPr lang="ko-KR" altLang="en-US" sz="1600" b="0" i="0" dirty="0">
                <a:effectLst/>
                <a:latin typeface="Roboto" panose="02000000000000000000" pitchFamily="2" charset="0"/>
              </a:rPr>
              <a:t>도쿄를 팔면 미국 전체를 살 수 있다</a:t>
            </a:r>
            <a:r>
              <a:rPr lang="en-US" altLang="ko-KR" sz="1600" b="0" i="0" dirty="0">
                <a:effectLst/>
                <a:latin typeface="Roboto" panose="02000000000000000000" pitchFamily="2" charset="0"/>
              </a:rPr>
              <a:t>? </a:t>
            </a:r>
            <a:r>
              <a:rPr lang="ko-KR" altLang="en-US" sz="1600" b="0" i="0" dirty="0">
                <a:effectLst/>
                <a:latin typeface="Roboto" panose="02000000000000000000" pitchFamily="2" charset="0"/>
              </a:rPr>
              <a:t>어른 제국이 그리워한 바로 그 시대</a:t>
            </a:r>
          </a:p>
          <a:p>
            <a:pPr marL="0" indent="0">
              <a:buNone/>
            </a:pPr>
            <a:r>
              <a:rPr lang="en-US" altLang="ko-KR" sz="1600" dirty="0"/>
              <a:t>(</a:t>
            </a:r>
            <a:r>
              <a:rPr lang="en-US" altLang="ko-KR" sz="1600" dirty="0">
                <a:hlinkClick r:id="rId5"/>
              </a:rPr>
              <a:t>https://www.youtube.com/watch?v=9sALK5MgQNE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3477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61A38E-738A-4B77-A9E9-D5C797FA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22" y="829404"/>
            <a:ext cx="5114731" cy="1071789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※ </a:t>
            </a:r>
            <a:r>
              <a:rPr lang="ko-KR" altLang="en-US" sz="4000" dirty="0"/>
              <a:t>연합국 점령하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388599-C8AC-4402-ADAA-B4FB817A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36" y="2229206"/>
            <a:ext cx="7270103" cy="3055614"/>
          </a:xfrm>
        </p:spPr>
        <p:txBody>
          <a:bodyPr>
            <a:noAutofit/>
          </a:bodyPr>
          <a:lstStyle/>
          <a:p>
            <a:r>
              <a:rPr lang="en-US" altLang="ko-KR" sz="2600" dirty="0"/>
              <a:t>1945</a:t>
            </a:r>
            <a:r>
              <a:rPr lang="ko-KR" altLang="en-US" sz="2600" dirty="0"/>
              <a:t>년</a:t>
            </a:r>
            <a:r>
              <a:rPr lang="en-US" altLang="ko-KR" sz="2600" dirty="0"/>
              <a:t> 8</a:t>
            </a:r>
            <a:r>
              <a:rPr lang="ko-KR" altLang="en-US" sz="2600" dirty="0"/>
              <a:t>월 </a:t>
            </a:r>
            <a:r>
              <a:rPr lang="en-US" altLang="ko-KR" sz="2600" dirty="0"/>
              <a:t>15</a:t>
            </a:r>
            <a:r>
              <a:rPr lang="ko-KR" altLang="en-US" sz="2600" dirty="0"/>
              <a:t>일</a:t>
            </a:r>
            <a:r>
              <a:rPr lang="en-US" altLang="ko-KR" sz="2600" dirty="0"/>
              <a:t>, </a:t>
            </a:r>
            <a:r>
              <a:rPr lang="ko-KR" altLang="en-US" sz="2600" dirty="0"/>
              <a:t>일본이 무조건 항복 선언</a:t>
            </a:r>
            <a:endParaRPr lang="en-US" altLang="ko-KR" sz="2600" dirty="0"/>
          </a:p>
          <a:p>
            <a:endParaRPr lang="en-US" altLang="ko-KR" sz="2600" dirty="0"/>
          </a:p>
          <a:p>
            <a:r>
              <a:rPr lang="ko-KR" altLang="en-US" sz="2600" dirty="0"/>
              <a:t>미국은 연합국 최고 사령부</a:t>
            </a:r>
            <a:r>
              <a:rPr lang="en-US" altLang="ko-KR" sz="2600" dirty="0"/>
              <a:t>(GHQ)</a:t>
            </a:r>
            <a:r>
              <a:rPr lang="ko-KR" altLang="en-US" sz="2600" dirty="0"/>
              <a:t>를 설치</a:t>
            </a:r>
            <a:endParaRPr lang="en-US" altLang="ko-KR" sz="2600" dirty="0"/>
          </a:p>
          <a:p>
            <a:endParaRPr lang="en-US" altLang="ko-KR" sz="2600" dirty="0"/>
          </a:p>
          <a:p>
            <a:r>
              <a:rPr lang="en-US" altLang="ko-KR" sz="2600" dirty="0"/>
              <a:t>GHQ </a:t>
            </a:r>
            <a:r>
              <a:rPr lang="ko-KR" altLang="en-US" sz="2600" dirty="0"/>
              <a:t>최고사령관으로 더글라스 맥아더로 임명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AA6A73-3858-4B0D-8F2A-EB364656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86" y="2058372"/>
            <a:ext cx="3146485" cy="38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8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5B8781-4ADD-4F6F-B1F9-1FA33113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GHQ</a:t>
            </a:r>
            <a:r>
              <a:rPr lang="ko-KR" altLang="en-US" sz="4000" dirty="0"/>
              <a:t>의 정책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5ACBF1-CC34-451D-885C-D9F70D1E0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92645"/>
            <a:ext cx="4636625" cy="3478471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상징천황제</a:t>
            </a:r>
            <a:endParaRPr lang="en-US" altLang="ko-KR" sz="2800" dirty="0"/>
          </a:p>
          <a:p>
            <a:pPr marL="0" indent="0">
              <a:buNone/>
            </a:pPr>
            <a:endParaRPr lang="en-US" altLang="ko-KR" sz="1000" dirty="0"/>
          </a:p>
          <a:p>
            <a:r>
              <a:rPr lang="ko-KR" altLang="en-US" sz="2800" dirty="0"/>
              <a:t>자유민주주의 도입</a:t>
            </a:r>
            <a:endParaRPr lang="en-US" altLang="ko-KR" sz="2800" dirty="0"/>
          </a:p>
          <a:p>
            <a:endParaRPr lang="en-US" altLang="ko-KR" sz="1000" dirty="0"/>
          </a:p>
          <a:p>
            <a:r>
              <a:rPr lang="ko-KR" altLang="en-US" sz="2800" dirty="0"/>
              <a:t>일본 비무장화</a:t>
            </a:r>
            <a:endParaRPr lang="en-US" altLang="ko-KR" sz="2800" dirty="0"/>
          </a:p>
          <a:p>
            <a:pPr marL="0" indent="0">
              <a:buNone/>
            </a:pPr>
            <a:endParaRPr lang="en-US" altLang="ko-KR" sz="1000" dirty="0"/>
          </a:p>
          <a:p>
            <a:r>
              <a:rPr lang="ko-KR" altLang="en-US" sz="2800" dirty="0"/>
              <a:t>재벌 해체</a:t>
            </a:r>
          </a:p>
        </p:txBody>
      </p:sp>
      <p:pic>
        <p:nvPicPr>
          <p:cNvPr id="5" name="Picture 2" descr="external/upload....">
            <a:extLst>
              <a:ext uri="{FF2B5EF4-FFF2-40B4-BE49-F238E27FC236}">
                <a16:creationId xmlns:a16="http://schemas.microsoft.com/office/drawing/2014/main" id="{106968C7-76AC-4742-9B33-54FC04A2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1" y="2017259"/>
            <a:ext cx="4917410" cy="38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6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425227-AC3F-456A-8568-A7A4B58A438D}"/>
              </a:ext>
            </a:extLst>
          </p:cNvPr>
          <p:cNvSpPr txBox="1"/>
          <p:nvPr/>
        </p:nvSpPr>
        <p:spPr>
          <a:xfrm>
            <a:off x="4411047" y="546502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2"/>
              </a:rPr>
              <a:t>https://youtu.be/biKMKZXUplU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8C45C01-B630-427C-8E47-03EA2E2A5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16" y="725069"/>
            <a:ext cx="8880985" cy="41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7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5B8781-4ADD-4F6F-B1F9-1FA33113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</a:t>
            </a:r>
            <a:r>
              <a:rPr lang="ko-KR" altLang="en-US" sz="4000" dirty="0"/>
              <a:t>경제 부흥의 시작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5ACBF1-CC34-451D-885C-D9F70D1E0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429" y="2190506"/>
            <a:ext cx="9788425" cy="3478471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1948</a:t>
            </a:r>
            <a:r>
              <a:rPr lang="ko-KR" altLang="en-US" sz="2800" dirty="0"/>
              <a:t>년 공산주의에 맞서 유럽에서 마셜계획 시행</a:t>
            </a:r>
            <a:endParaRPr lang="en-US" altLang="ko-KR" sz="2800" dirty="0"/>
          </a:p>
          <a:p>
            <a:endParaRPr lang="en-US" altLang="ko-KR" dirty="0"/>
          </a:p>
          <a:p>
            <a:r>
              <a:rPr lang="ko-KR" altLang="en-US" sz="2800" dirty="0"/>
              <a:t>미국은 동아시아에서 일본을 발전시켜 공산주의에 맞서는 생각을 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0338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23C38105-3B42-406D-BCE4-154A5C40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</a:t>
            </a:r>
            <a:r>
              <a:rPr lang="ko-KR" altLang="en-US" sz="4000" dirty="0"/>
              <a:t>한국전쟁과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5ACBF1-CC34-451D-885C-D9F70D1E0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59" y="2248629"/>
            <a:ext cx="5802243" cy="3478471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1950</a:t>
            </a:r>
            <a:r>
              <a:rPr lang="ko-KR" altLang="en-US" sz="2800" dirty="0"/>
              <a:t>년 </a:t>
            </a:r>
            <a:r>
              <a:rPr lang="en-US" altLang="ko-KR" sz="2800" dirty="0"/>
              <a:t>6</a:t>
            </a:r>
            <a:r>
              <a:rPr lang="ko-KR" altLang="en-US" sz="2800" dirty="0"/>
              <a:t>월 </a:t>
            </a:r>
            <a:r>
              <a:rPr lang="en-US" altLang="ko-KR" sz="2800" dirty="0"/>
              <a:t>25</a:t>
            </a:r>
            <a:r>
              <a:rPr lang="ko-KR" altLang="en-US" sz="2800" dirty="0"/>
              <a:t>일 한국전쟁 발발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ko-KR" altLang="en-US" sz="2800" dirty="0"/>
              <a:t>미군은 일본을 군수공장으로 변모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ko-KR" altLang="en-US" sz="2800" dirty="0"/>
              <a:t>자위대의 전신인 경찰예비대 창설</a:t>
            </a:r>
            <a:endParaRPr lang="en-US" altLang="ko-KR" sz="2800" dirty="0"/>
          </a:p>
        </p:txBody>
      </p:sp>
      <p:pic>
        <p:nvPicPr>
          <p:cNvPr id="7172" name="Picture 4" descr="일본에 준 신의 선물&amp;#39; &amp;#39;최강 美꺾어&amp;#39;日·中의 6.25 기억법 - 매경프리미엄">
            <a:extLst>
              <a:ext uri="{FF2B5EF4-FFF2-40B4-BE49-F238E27FC236}">
                <a16:creationId xmlns:a16="http://schemas.microsoft.com/office/drawing/2014/main" id="{3641E92E-F8DD-4311-892C-E335A02A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01" y="2163826"/>
            <a:ext cx="4890639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1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4FEBE66-82DD-4229-8EA8-BCDCDB2D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</a:t>
            </a:r>
            <a:r>
              <a:rPr lang="ko-KR" altLang="en-US" sz="4000" dirty="0"/>
              <a:t>주권 회복과 고도 경제성장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A54D5A-9D2B-4B0F-881A-853677C5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03130"/>
            <a:ext cx="5749255" cy="3438170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1951</a:t>
            </a:r>
            <a:r>
              <a:rPr lang="ko-KR" altLang="en-US" sz="2400" dirty="0"/>
              <a:t>년 </a:t>
            </a:r>
            <a:r>
              <a:rPr lang="en-US" altLang="ko-KR" sz="2400" dirty="0"/>
              <a:t>9</a:t>
            </a:r>
            <a:r>
              <a:rPr lang="ko-KR" altLang="en-US" sz="2400" dirty="0"/>
              <a:t>월 </a:t>
            </a:r>
            <a:r>
              <a:rPr lang="en-US" altLang="ko-KR" sz="2400" dirty="0"/>
              <a:t>8</a:t>
            </a:r>
            <a:r>
              <a:rPr lang="ko-KR" altLang="en-US" sz="2400" dirty="0"/>
              <a:t>일</a:t>
            </a:r>
            <a:r>
              <a:rPr lang="en-US" altLang="ko-KR" sz="2400" dirty="0"/>
              <a:t>, </a:t>
            </a:r>
            <a:r>
              <a:rPr lang="ko-KR" altLang="en-US" sz="2400" dirty="0"/>
              <a:t>샌프란시스코 강화조약을 체결하고 </a:t>
            </a:r>
            <a:r>
              <a:rPr lang="en-US" altLang="ko-KR" sz="2400" dirty="0"/>
              <a:t>GHQ</a:t>
            </a:r>
            <a:r>
              <a:rPr lang="ko-KR" altLang="en-US" sz="2400" dirty="0"/>
              <a:t>가 해체되어 일본은 주권을 회복</a:t>
            </a:r>
            <a:endParaRPr lang="en-US" altLang="ko-KR" sz="2400" dirty="0"/>
          </a:p>
          <a:p>
            <a:r>
              <a:rPr lang="ko-KR" altLang="en-US" sz="2400" dirty="0"/>
              <a:t>평화 헌법으로 국방비 지출이 적어 경제 성장에 주력</a:t>
            </a:r>
            <a:endParaRPr lang="en-US" altLang="ko-KR" sz="2400" dirty="0"/>
          </a:p>
          <a:p>
            <a:r>
              <a:rPr lang="en-US" altLang="ko-KR" sz="2400" dirty="0"/>
              <a:t>1964</a:t>
            </a:r>
            <a:r>
              <a:rPr lang="ko-KR" altLang="en-US" sz="2400" dirty="0"/>
              <a:t>년 도쿄올림픽</a:t>
            </a:r>
            <a:r>
              <a:rPr lang="en-US" altLang="ko-KR" sz="2400" dirty="0"/>
              <a:t>, 1970</a:t>
            </a:r>
            <a:r>
              <a:rPr lang="ko-KR" altLang="en-US" sz="2400" dirty="0"/>
              <a:t>년 오사카 만국박람회 개최</a:t>
            </a:r>
          </a:p>
        </p:txBody>
      </p:sp>
      <p:pic>
        <p:nvPicPr>
          <p:cNvPr id="8194" name="Picture 2" descr="HMAP">
            <a:extLst>
              <a:ext uri="{FF2B5EF4-FFF2-40B4-BE49-F238E27FC236}">
                <a16:creationId xmlns:a16="http://schemas.microsoft.com/office/drawing/2014/main" id="{8FB883D8-3975-4EBE-B5DA-72F48410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8" y="2203130"/>
            <a:ext cx="5289492" cy="34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495B0FB-7EF5-462F-ACDD-99E8B0E0B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※ </a:t>
            </a:r>
            <a:r>
              <a:rPr lang="ko-KR" altLang="en-US" sz="4000" dirty="0"/>
              <a:t>안보투쟁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EF180F-61D8-4664-A4CF-60DB29975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1" y="2119239"/>
            <a:ext cx="5352875" cy="3568497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1960</a:t>
            </a:r>
            <a:r>
              <a:rPr lang="ko-KR" altLang="en-US" sz="2400" dirty="0"/>
              <a:t>년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신미일안보조약이</a:t>
            </a:r>
            <a:r>
              <a:rPr lang="ko-KR" altLang="en-US" sz="2400" dirty="0"/>
              <a:t> 체결됨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- </a:t>
            </a:r>
            <a:r>
              <a:rPr lang="ko-KR" altLang="en-US" sz="2400" dirty="0"/>
              <a:t>평화헌법을 바꾸고 전쟁 가능 국가로 바꾸고자 함</a:t>
            </a:r>
            <a:endParaRPr lang="en-US" altLang="ko-KR" sz="2400" dirty="0"/>
          </a:p>
          <a:p>
            <a:r>
              <a:rPr lang="ko-KR" altLang="en-US" sz="2400" dirty="0"/>
              <a:t>진보 세력은 안보조약을 반대하며 안보투쟁을 일으킴</a:t>
            </a:r>
            <a:endParaRPr lang="en-US" altLang="ko-KR" sz="2400" dirty="0"/>
          </a:p>
          <a:p>
            <a:r>
              <a:rPr lang="ko-KR" altLang="en-US" sz="2400" dirty="0"/>
              <a:t>기시 내각이 퇴진하고 </a:t>
            </a:r>
            <a:r>
              <a:rPr lang="ko-KR" altLang="en-US" sz="2400" dirty="0" err="1"/>
              <a:t>이케다</a:t>
            </a:r>
            <a:r>
              <a:rPr lang="ko-KR" altLang="en-US" sz="2400" dirty="0"/>
              <a:t> 내각이 되자 운동이 </a:t>
            </a:r>
            <a:r>
              <a:rPr lang="ko-KR" altLang="en-US" sz="2400" dirty="0" err="1"/>
              <a:t>옅어짐</a:t>
            </a:r>
            <a:endParaRPr lang="en-US" altLang="ko-KR" sz="2400" dirty="0"/>
          </a:p>
        </p:txBody>
      </p:sp>
      <p:pic>
        <p:nvPicPr>
          <p:cNvPr id="1026" name="Picture 2" descr="external/upload....">
            <a:extLst>
              <a:ext uri="{FF2B5EF4-FFF2-40B4-BE49-F238E27FC236}">
                <a16:creationId xmlns:a16="http://schemas.microsoft.com/office/drawing/2014/main" id="{F2980998-B74C-44E6-9701-94FF6862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90" y="2119239"/>
            <a:ext cx="4494664" cy="342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72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1_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688</Words>
  <Application>Microsoft Office PowerPoint</Application>
  <PresentationFormat>와이드스크린</PresentationFormat>
  <Paragraphs>111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22</vt:i4>
      </vt:variant>
    </vt:vector>
  </HeadingPairs>
  <TitlesOfParts>
    <vt:vector size="36" baseType="lpstr">
      <vt:lpstr>궁서체</vt:lpstr>
      <vt:lpstr>맑은 고딕</vt:lpstr>
      <vt:lpstr>Arial</vt:lpstr>
      <vt:lpstr>Calibri</vt:lpstr>
      <vt:lpstr>Calibri Light</vt:lpstr>
      <vt:lpstr>Century Gothic</vt:lpstr>
      <vt:lpstr>Gill Sans MT</vt:lpstr>
      <vt:lpstr>Roboto</vt:lpstr>
      <vt:lpstr>Trebuchet MS</vt:lpstr>
      <vt:lpstr>Wingdings 3</vt:lpstr>
      <vt:lpstr>그물</vt:lpstr>
      <vt:lpstr>1_갤러리</vt:lpstr>
      <vt:lpstr>패싯</vt:lpstr>
      <vt:lpstr>추억</vt:lpstr>
      <vt:lpstr>일본 정치와 경제의 역사</vt:lpstr>
      <vt:lpstr>목차</vt:lpstr>
      <vt:lpstr>※ 연합국 점령하 일본</vt:lpstr>
      <vt:lpstr>※ GHQ의 정책</vt:lpstr>
      <vt:lpstr>PowerPoint 프레젠테이션</vt:lpstr>
      <vt:lpstr>※ 경제 부흥의 시작</vt:lpstr>
      <vt:lpstr>※ 한국전쟁과 일본</vt:lpstr>
      <vt:lpstr>※ 주권 회복과 고도 경제성장</vt:lpstr>
      <vt:lpstr>※ 안보투쟁</vt:lpstr>
      <vt:lpstr>※ 오일쇼크와 단기간 불황</vt:lpstr>
      <vt:lpstr>※ 1980년대 거품 경제 배경</vt:lpstr>
      <vt:lpstr>※ 거품 경제의 붕괴</vt:lpstr>
      <vt:lpstr>PowerPoint 프레젠테이션</vt:lpstr>
      <vt:lpstr>※ 쇼와 덴노의 사망과 헤이세이 시대</vt:lpstr>
      <vt:lpstr>※ 55년 체제의 종말과 새로운 정부</vt:lpstr>
      <vt:lpstr>※ 도호쿠 대지진</vt:lpstr>
      <vt:lpstr>※ 아베 신조의 경제 정책</vt:lpstr>
      <vt:lpstr>※ 레이와 시대</vt:lpstr>
      <vt:lpstr>※ 일본과 코로나</vt:lpstr>
      <vt:lpstr>※ 일본 정치와 경제 전망</vt:lpstr>
      <vt:lpstr>감사합니다.</vt:lpstr>
      <vt:lpstr>※ 참고자료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 용민</dc:creator>
  <cp:lastModifiedBy>전 용민</cp:lastModifiedBy>
  <cp:revision>182</cp:revision>
  <dcterms:created xsi:type="dcterms:W3CDTF">2021-10-09T01:58:09Z</dcterms:created>
  <dcterms:modified xsi:type="dcterms:W3CDTF">2021-10-09T23:50:28Z</dcterms:modified>
</cp:coreProperties>
</file>