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FFF"/>
    <a:srgbClr val="6699FF"/>
    <a:srgbClr val="42C2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일본 성우 전문화가 진행된 이유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1)</c:v>
                </c:pt>
                <c:pt idx="1">
                  <c:v>2)</c:v>
                </c:pt>
                <c:pt idx="2">
                  <c:v>3)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3.3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407438115604642"/>
          <c:y val="0.20639491587110506"/>
          <c:w val="0.19576380020401415"/>
          <c:h val="0.63360732383325402"/>
        </c:manualLayout>
      </c:layout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F452E-4969-41D1-BA3F-BC4F25FB57F4}" type="datetimeFigureOut">
              <a:rPr lang="ko-KR" altLang="en-US" smtClean="0"/>
              <a:pPr/>
              <a:t>2021-10-09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B8454-076D-458A-B4CB-4B0FA8940AA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IN\Desktop\RAISE%20A%20SUILEN.mp4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4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grpSp>
        <p:nvGrpSpPr>
          <p:cNvPr id="6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12" name="그룹 1002"/>
          <p:cNvGrpSpPr/>
          <p:nvPr/>
        </p:nvGrpSpPr>
        <p:grpSpPr>
          <a:xfrm>
            <a:off x="1142976" y="3143248"/>
            <a:ext cx="6929486" cy="571504"/>
            <a:chOff x="4736247" y="8006619"/>
            <a:chExt cx="8966338" cy="885089"/>
          </a:xfrm>
        </p:grpSpPr>
        <p:pic>
          <p:nvPicPr>
            <p:cNvPr id="13" name="Object 5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36247" y="8006619"/>
              <a:ext cx="8966338" cy="885089"/>
            </a:xfrm>
            <a:prstGeom prst="rect">
              <a:avLst/>
            </a:prstGeom>
          </p:spPr>
        </p:pic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일본어일본학과 </a:t>
            </a:r>
            <a:r>
              <a:rPr lang="en-US" altLang="ko-KR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22002137 </a:t>
            </a: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이남진</a:t>
            </a:r>
            <a:endParaRPr lang="ko-KR" altLang="en-US" sz="2000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grpSp>
        <p:nvGrpSpPr>
          <p:cNvPr id="14" name="그룹 1002"/>
          <p:cNvGrpSpPr/>
          <p:nvPr/>
        </p:nvGrpSpPr>
        <p:grpSpPr>
          <a:xfrm>
            <a:off x="428596" y="1071546"/>
            <a:ext cx="8286808" cy="1285884"/>
            <a:chOff x="4736247" y="8006619"/>
            <a:chExt cx="8966338" cy="885089"/>
          </a:xfrm>
        </p:grpSpPr>
        <p:pic>
          <p:nvPicPr>
            <p:cNvPr id="15" name="Object 5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36247" y="8006619"/>
              <a:ext cx="8966338" cy="885089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  <a:ln>
            <a:noFill/>
          </a:ln>
        </p:spPr>
        <p:txBody>
          <a:bodyPr/>
          <a:lstStyle/>
          <a:p>
            <a:r>
              <a:rPr lang="ko-KR" altLang="en-US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일본 성우의 역사</a:t>
            </a:r>
            <a:endParaRPr lang="ko-KR" altLang="en-US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grpSp>
        <p:nvGrpSpPr>
          <p:cNvPr id="16" name="그룹 1003"/>
          <p:cNvGrpSpPr/>
          <p:nvPr/>
        </p:nvGrpSpPr>
        <p:grpSpPr>
          <a:xfrm>
            <a:off x="6072198" y="2643182"/>
            <a:ext cx="875157" cy="215866"/>
            <a:chOff x="11889915" y="7477174"/>
            <a:chExt cx="875157" cy="215866"/>
          </a:xfrm>
        </p:grpSpPr>
        <p:pic>
          <p:nvPicPr>
            <p:cNvPr id="17" name="Object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-5400000">
              <a:off x="11889915" y="7477174"/>
              <a:ext cx="875157" cy="215866"/>
            </a:xfrm>
            <a:prstGeom prst="rect">
              <a:avLst/>
            </a:prstGeom>
          </p:spPr>
        </p:pic>
      </p:grpSp>
      <p:grpSp>
        <p:nvGrpSpPr>
          <p:cNvPr id="18" name="그룹 1003"/>
          <p:cNvGrpSpPr/>
          <p:nvPr/>
        </p:nvGrpSpPr>
        <p:grpSpPr>
          <a:xfrm>
            <a:off x="2214546" y="2643182"/>
            <a:ext cx="875157" cy="215866"/>
            <a:chOff x="11889915" y="7477174"/>
            <a:chExt cx="875157" cy="215866"/>
          </a:xfrm>
        </p:grpSpPr>
        <p:pic>
          <p:nvPicPr>
            <p:cNvPr id="19" name="Object 8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-5400000">
              <a:off x="11889915" y="7477174"/>
              <a:ext cx="875157" cy="215866"/>
            </a:xfrm>
            <a:prstGeom prst="rect">
              <a:avLst/>
            </a:prstGeom>
          </p:spPr>
        </p:pic>
      </p:grpSp>
      <p:pic>
        <p:nvPicPr>
          <p:cNvPr id="1026" name="Picture 2" descr="C:\Users\IN\Desktop\1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grpSp>
        <p:nvGrpSpPr>
          <p:cNvPr id="8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    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와카야마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겐조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</a:rPr>
              <a:t>若山弦蔵</a:t>
            </a:r>
            <a:r>
              <a:rPr lang="en-US" altLang="ko-KR" sz="1400" dirty="0" smtClean="0">
                <a:solidFill>
                  <a:schemeClr val="tx1"/>
                </a:solidFill>
              </a:rPr>
              <a:t>)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당시 더빙은 개런티 문제로 영화 배우보단 </a:t>
            </a:r>
            <a:endParaRPr lang="en-US" altLang="ko-KR" dirty="0" smtClean="0"/>
          </a:p>
          <a:p>
            <a:r>
              <a:rPr lang="ko-KR" altLang="en-US" dirty="0" smtClean="0"/>
              <a:t>극단 출신자나 무대 배우가 많이 참여</a:t>
            </a:r>
            <a:r>
              <a:rPr lang="en-US" altLang="ko-KR" dirty="0" smtClean="0"/>
              <a:t>..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방송극단 출신 성우 </a:t>
            </a:r>
            <a:r>
              <a:rPr lang="ko-KR" altLang="en-US" dirty="0" err="1" smtClean="0"/>
              <a:t>와카야마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겐조는</a:t>
            </a:r>
            <a:endParaRPr lang="en-US" altLang="ko-KR" dirty="0" smtClean="0"/>
          </a:p>
          <a:p>
            <a:r>
              <a:rPr lang="ko-KR" altLang="en-US" dirty="0" smtClean="0"/>
              <a:t>더빙에 참가하는 배우들에 대해</a:t>
            </a:r>
            <a:endParaRPr lang="en-US" altLang="ko-KR" dirty="0" smtClean="0"/>
          </a:p>
          <a:p>
            <a:r>
              <a:rPr lang="ko-KR" altLang="en-US" dirty="0" smtClean="0"/>
              <a:t>불만들을 토로했다고</a:t>
            </a:r>
            <a:r>
              <a:rPr lang="en-US" altLang="ko-KR" dirty="0" smtClean="0"/>
              <a:t>..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“</a:t>
            </a:r>
            <a:r>
              <a:rPr lang="ko-KR" altLang="en-US" dirty="0" smtClean="0"/>
              <a:t>대부분의 배우들에겐 그저 부업일 뿐이라 </a:t>
            </a:r>
            <a:endParaRPr lang="en-US" altLang="ko-KR" dirty="0" smtClean="0"/>
          </a:p>
          <a:p>
            <a:r>
              <a:rPr lang="ko-KR" altLang="en-US" dirty="0" smtClean="0"/>
              <a:t>대충 대충 할 뿐</a:t>
            </a:r>
            <a:r>
              <a:rPr lang="en-US" altLang="ko-KR" dirty="0" smtClean="0"/>
              <a:t>.. </a:t>
            </a:r>
            <a:r>
              <a:rPr lang="ko-KR" altLang="en-US" dirty="0" smtClean="0"/>
              <a:t>부자연스러운 대사가 있어도  아무도 의문을 가지지 않아</a:t>
            </a:r>
            <a:r>
              <a:rPr lang="en-US" altLang="ko-KR" dirty="0" smtClean="0"/>
              <a:t>..”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1027" name="Picture 3" descr="C:\Users\IN\Desktop\download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71538" y="1500174"/>
            <a:ext cx="1643074" cy="18777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맑은 고딕" pitchFamily="50" charset="-127"/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  <a:latin typeface="맑은 고딕" pitchFamily="50" charset="-127"/>
                <a:ea typeface="HY견고딕" pitchFamily="18" charset="-127"/>
              </a:rPr>
              <a:t>카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  <a:ea typeface="HY견고딕" pitchFamily="18" charset="-127"/>
              </a:rPr>
              <a:t>우보이 </a:t>
            </a:r>
            <a:r>
              <a:rPr lang="en-US" altLang="ja-JP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  <a:ea typeface="HY견고딕" pitchFamily="18" charset="-127"/>
              </a:rPr>
              <a:t>맨</a:t>
            </a:r>
            <a:r>
              <a:rPr lang="en-US" altLang="ja-JP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  <a:ea typeface="HY견고딕" pitchFamily="18" charset="-127"/>
              </a:rPr>
              <a:t>カウボーイ</a:t>
            </a:r>
            <a:r>
              <a:rPr lang="en-US" altLang="ja-JP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  <a:ea typeface="HY견고딕" pitchFamily="18" charset="-127"/>
              </a:rPr>
              <a:t>メン</a:t>
            </a:r>
            <a:r>
              <a:rPr lang="en-US" altLang="ja-JP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ja-JP" altLang="en-US" sz="1400" dirty="0">
              <a:solidFill>
                <a:schemeClr val="tx1"/>
              </a:solidFill>
              <a:latin typeface="맑은 고딕" pitchFamily="50" charset="-127"/>
              <a:ea typeface="HY견고딕" pitchFamily="18" charset="-127"/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TV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일본어 더빙 작품 제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호는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TBS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의 전신인 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KRT TV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방송된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1955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년 미국의 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애니메이션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슈퍼맨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latin typeface="맑은 고딕" pitchFamily="50" charset="-127"/>
                <a:ea typeface="맑은 고딕" pitchFamily="50" charset="-127"/>
              </a:rPr>
              <a:t>スーパーマン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)&gt;</a:t>
            </a:r>
          </a:p>
          <a:p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실사 더빙 작품 제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호는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TBS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의 전신인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KRT TV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에서 방송된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1956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년 미국 서부극 시리즈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ja-JP" sz="2000" dirty="0" smtClean="0"/>
              <a:t>&lt;</a:t>
            </a:r>
            <a:r>
              <a:rPr lang="ja-JP" altLang="en-US" sz="2000" dirty="0" smtClean="0"/>
              <a:t>카우보이 </a:t>
            </a:r>
            <a:r>
              <a:rPr lang="en-US" altLang="ja-JP" sz="2000" dirty="0" smtClean="0"/>
              <a:t>G</a:t>
            </a:r>
            <a:r>
              <a:rPr lang="ja-JP" altLang="en-US" sz="2000" dirty="0" smtClean="0"/>
              <a:t>맨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カウボーイ</a:t>
            </a:r>
            <a:r>
              <a:rPr lang="en-US" altLang="ja-JP" sz="2000" dirty="0" smtClean="0"/>
              <a:t>G</a:t>
            </a:r>
            <a:r>
              <a:rPr lang="ja-JP" altLang="en-US" sz="2000" dirty="0" smtClean="0"/>
              <a:t>メン</a:t>
            </a:r>
            <a:r>
              <a:rPr lang="en-US" altLang="ja-JP" sz="2000" dirty="0" smtClean="0"/>
              <a:t>)&gt;</a:t>
            </a:r>
            <a:endParaRPr lang="ja-JP" altLang="en-US" sz="2000" dirty="0" smtClean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pic>
        <p:nvPicPr>
          <p:cNvPr id="8194" name="Picture 2" descr="C:\Users\IN\Desktop\download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4414" y="1500175"/>
            <a:ext cx="1280861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TV </a:t>
            </a:r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아가의 </a:t>
            </a: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모험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</a:rPr>
              <a:t>テレビ</a:t>
            </a: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坊</a:t>
            </a:r>
            <a:r>
              <a:rPr lang="ja-JP" altLang="en-US" sz="1400" dirty="0">
                <a:solidFill>
                  <a:schemeClr val="tx1"/>
                </a:solidFill>
                <a:latin typeface="맑은 고딕" pitchFamily="50" charset="-127"/>
              </a:rPr>
              <a:t>やの</a:t>
            </a: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冒険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/>
              <a:t>아프레코</a:t>
            </a:r>
            <a:r>
              <a:rPr lang="en-US" altLang="ko-KR" sz="2000" dirty="0"/>
              <a:t>(</a:t>
            </a:r>
            <a:r>
              <a:rPr lang="en-US" sz="2000" dirty="0"/>
              <a:t>after recording, </a:t>
            </a:r>
            <a:r>
              <a:rPr lang="ko-KR" altLang="en-US" sz="2000" dirty="0" err="1"/>
              <a:t>후시</a:t>
            </a:r>
            <a:r>
              <a:rPr lang="ko-KR" altLang="en-US" sz="2000" dirty="0"/>
              <a:t> 녹음</a:t>
            </a:r>
            <a:r>
              <a:rPr lang="en-US" altLang="ko-KR" sz="2000" dirty="0" smtClean="0"/>
              <a:t>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1956</a:t>
            </a:r>
            <a:r>
              <a:rPr lang="ko-KR" altLang="en-US" sz="2000" dirty="0" smtClean="0"/>
              <a:t>년 </a:t>
            </a:r>
            <a:r>
              <a:rPr lang="ko-KR" altLang="en-US" sz="2000" dirty="0" err="1" smtClean="0"/>
              <a:t>반초</a:t>
            </a:r>
            <a:r>
              <a:rPr lang="ko-KR" altLang="en-US" sz="2000" dirty="0" smtClean="0"/>
              <a:t> 스튜디오에서 </a:t>
            </a:r>
            <a:endParaRPr lang="en-US" altLang="ko-KR" sz="2000" dirty="0" smtClean="0"/>
          </a:p>
          <a:p>
            <a:r>
              <a:rPr lang="ko-KR" altLang="en-US" sz="2000" dirty="0" smtClean="0"/>
              <a:t>처음 선 보인 더빙 방식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이전까진 전부 생방송 실시간 더빙</a:t>
            </a:r>
            <a:r>
              <a:rPr lang="en-US" altLang="ko-KR" sz="2000" dirty="0" smtClean="0"/>
              <a:t>..!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     최초의 </a:t>
            </a:r>
            <a:r>
              <a:rPr lang="ko-KR" altLang="en-US" sz="2000" dirty="0" err="1" smtClean="0"/>
              <a:t>아프레코</a:t>
            </a:r>
            <a:r>
              <a:rPr lang="ko-KR" altLang="en-US" sz="2000" dirty="0" smtClean="0"/>
              <a:t> 작품</a:t>
            </a:r>
            <a:endParaRPr lang="en-US" altLang="ko-KR" sz="2000" dirty="0" smtClean="0"/>
          </a:p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7170" name="Picture 2" descr="C:\Users\IN\Desktop\250px-Jim_and_jude_in_teleland_poster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48" y="1571612"/>
            <a:ext cx="2381250" cy="1781175"/>
          </a:xfrm>
          <a:prstGeom prst="rect">
            <a:avLst/>
          </a:prstGeom>
          <a:noFill/>
        </p:spPr>
      </p:pic>
      <p:sp>
        <p:nvSpPr>
          <p:cNvPr id="19" name="오른쪽 화살표 18"/>
          <p:cNvSpPr/>
          <p:nvPr/>
        </p:nvSpPr>
        <p:spPr>
          <a:xfrm>
            <a:off x="3643306" y="3143248"/>
            <a:ext cx="357190" cy="357190"/>
          </a:xfrm>
          <a:prstGeom prst="rightArrow">
            <a:avLst/>
          </a:prstGeom>
          <a:solidFill>
            <a:srgbClr val="A3CFFF"/>
          </a:solidFill>
          <a:ln>
            <a:solidFill>
              <a:srgbClr val="6699FF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9"/>
            <a:ext cx="50006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성우 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1970</a:t>
            </a:r>
            <a:r>
              <a:rPr lang="ko-KR" altLang="en-US" dirty="0" smtClean="0"/>
              <a:t>년대 후반의 애니메이션 </a:t>
            </a:r>
            <a:r>
              <a:rPr lang="ko-KR" altLang="en-US" dirty="0" err="1" smtClean="0"/>
              <a:t>극장판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우주전함 </a:t>
            </a:r>
            <a:r>
              <a:rPr lang="ko-KR" altLang="en-US" dirty="0" err="1" smtClean="0"/>
              <a:t>야마토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宇宙戦艦ヤマト</a:t>
            </a:r>
            <a:r>
              <a:rPr lang="en-US" altLang="ko-KR" dirty="0" smtClean="0"/>
              <a:t>)&gt;</a:t>
            </a:r>
            <a:r>
              <a:rPr lang="ko-KR" altLang="en-US" dirty="0" smtClean="0"/>
              <a:t>의</a:t>
            </a:r>
            <a:endParaRPr lang="en-US" altLang="ko-KR" dirty="0" smtClean="0"/>
          </a:p>
          <a:p>
            <a:r>
              <a:rPr lang="ko-KR" altLang="en-US" dirty="0" smtClean="0"/>
              <a:t>히트로 인한 애니메이션 붐과 병행하여</a:t>
            </a:r>
            <a:endParaRPr lang="en-US" altLang="ko-KR" dirty="0" smtClean="0"/>
          </a:p>
          <a:p>
            <a:r>
              <a:rPr lang="ko-KR" altLang="en-US" dirty="0" smtClean="0"/>
              <a:t>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성우 붐이 발생</a:t>
            </a:r>
            <a:r>
              <a:rPr lang="en-US" altLang="ko-KR" dirty="0" smtClean="0"/>
              <a:t>!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여주인공을 담당한 </a:t>
            </a:r>
            <a:endParaRPr lang="en-US" altLang="ko-KR" dirty="0" smtClean="0"/>
          </a:p>
          <a:p>
            <a:r>
              <a:rPr lang="ko-KR" altLang="en-US" dirty="0" smtClean="0"/>
              <a:t>성우 아사가미 </a:t>
            </a:r>
            <a:r>
              <a:rPr lang="ko-KR" altLang="en-US" dirty="0" err="1" smtClean="0"/>
              <a:t>요코</a:t>
            </a:r>
            <a:r>
              <a:rPr lang="en-US" altLang="ko-KR" dirty="0" smtClean="0"/>
              <a:t>(</a:t>
            </a:r>
            <a:r>
              <a:rPr lang="ko-KR" altLang="en-US" dirty="0" smtClean="0"/>
              <a:t>麻上洋子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</a:t>
            </a:r>
            <a:endParaRPr lang="en-US" altLang="ko-KR" dirty="0" smtClean="0"/>
          </a:p>
          <a:p>
            <a:r>
              <a:rPr lang="ko-KR" altLang="en-US" dirty="0" smtClean="0"/>
              <a:t>성우 양성소가 첫 배출한 성우</a:t>
            </a:r>
            <a:r>
              <a:rPr lang="en-US" altLang="ko-KR" dirty="0" smtClean="0"/>
              <a:t>!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ko-KR" altLang="en-US" sz="1400" dirty="0" smtClean="0">
                <a:solidFill>
                  <a:schemeClr val="tx1"/>
                </a:solidFill>
              </a:rPr>
              <a:t>    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극장판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&lt;</a:t>
            </a:r>
            <a:r>
              <a:rPr lang="ko-KR" altLang="en-US" sz="1400" dirty="0" smtClean="0">
                <a:solidFill>
                  <a:schemeClr val="tx1"/>
                </a:solidFill>
              </a:rPr>
              <a:t>우주전함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야마토</a:t>
            </a:r>
            <a:r>
              <a:rPr lang="en-US" altLang="ko-KR" sz="1400" dirty="0" smtClean="0">
                <a:solidFill>
                  <a:schemeClr val="tx1"/>
                </a:solidFill>
              </a:rPr>
              <a:t>)&gt;</a:t>
            </a:r>
            <a:endParaRPr lang="ko-KR" altLang="en-US" sz="1400" dirty="0" smtClean="0">
              <a:solidFill>
                <a:schemeClr val="tx1"/>
              </a:solidFill>
            </a:endParaRPr>
          </a:p>
          <a:p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51" name="Picture 3" descr="C:\Users\IN\Desktop\fe7f2a6785dd7edd3da2a1984d89f8c726a87a2e264f39ed8aebb13175478ea3334adbe326161eb59c0f96ec13443a00cd26acaf627d9ea16196e8b768926e5a93475618008d3e5926239eedfed0af9e95cca08a7047e194e5f8fedd1c16333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1500174"/>
            <a:ext cx="1464116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9"/>
            <a:ext cx="50006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애니메이션과 성우 붐에 따라 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성우 일과 병행한 음악 활동도 활발해져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카미야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아키라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神谷明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외 미남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보이스를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가진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인기 성우들을 모아 결성한 밴드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슬랩스틱</a:t>
            </a:r>
            <a:r>
              <a:rPr lang="en-US" altLang="ja-JP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ja-JP" altLang="en-US" dirty="0" smtClean="0">
                <a:latin typeface="맑은 고딕" pitchFamily="50" charset="-127"/>
              </a:rPr>
              <a:t>スラップスティック</a:t>
            </a:r>
            <a:r>
              <a:rPr lang="en-US" altLang="ja-JP" dirty="0" smtClean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이 라이브를 실시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!</a:t>
            </a:r>
          </a:p>
          <a:p>
            <a:endParaRPr lang="en-US" altLang="ja-JP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그 외에도 많은 성우들이 레코드를 내는 등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다양한 활동을 하기 시작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!</a:t>
            </a:r>
            <a:endParaRPr lang="ja-JP" altLang="en-US" dirty="0" smtClean="0">
              <a:latin typeface="맑은 고딕" pitchFamily="50" charset="-127"/>
            </a:endParaRPr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&lt;</a:t>
            </a:r>
            <a:r>
              <a:rPr lang="ko-KR" altLang="en-US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슬랩스틱</a:t>
            </a:r>
            <a:r>
              <a:rPr lang="en-US" altLang="ja-JP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  <a:latin typeface="맑은 고딕" pitchFamily="50" charset="-127"/>
              </a:rPr>
              <a:t>スラップスティック</a:t>
            </a:r>
            <a:r>
              <a:rPr lang="en-US" altLang="ja-JP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)&gt;</a:t>
            </a:r>
            <a:endParaRPr lang="ja-JP" altLang="en-US" sz="1400" dirty="0" smtClean="0">
              <a:solidFill>
                <a:schemeClr val="tx1"/>
              </a:solidFill>
              <a:latin typeface="맑은 고딕" pitchFamily="50" charset="-127"/>
            </a:endParaRPr>
          </a:p>
          <a:p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74" name="Picture 2" descr="C:\Users\IN\Desktop\a768730e-bdba-4af2-825c-4da253fb04f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50" y="1500174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9"/>
            <a:ext cx="50006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dirty="0" smtClean="0"/>
              <a:t>1979</a:t>
            </a:r>
            <a:r>
              <a:rPr lang="ko-KR" altLang="en-US" dirty="0" smtClean="0"/>
              <a:t>년에 방송 개시한 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애니 </a:t>
            </a:r>
            <a:r>
              <a:rPr lang="ko-KR" altLang="en-US" dirty="0" err="1" smtClean="0"/>
              <a:t>토피아</a:t>
            </a:r>
            <a:r>
              <a:rPr lang="en-US" altLang="ko-KR" dirty="0" smtClean="0"/>
              <a:t>(</a:t>
            </a:r>
            <a:r>
              <a:rPr lang="ko-KR" altLang="en-US" dirty="0" smtClean="0"/>
              <a:t>アニメトピア</a:t>
            </a:r>
            <a:r>
              <a:rPr lang="en-US" altLang="ko-KR" dirty="0" smtClean="0"/>
              <a:t>)&gt;,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밤의 드라마 하우스</a:t>
            </a:r>
            <a:r>
              <a:rPr lang="en-US" altLang="ko-KR" dirty="0" smtClean="0"/>
              <a:t>(</a:t>
            </a:r>
            <a:r>
              <a:rPr lang="ko-KR" altLang="en-US" dirty="0" smtClean="0"/>
              <a:t>夜のドラマハウス</a:t>
            </a:r>
            <a:r>
              <a:rPr lang="en-US" altLang="ko-KR" dirty="0" smtClean="0"/>
              <a:t>)&gt; </a:t>
            </a:r>
            <a:r>
              <a:rPr lang="ko-KR" altLang="en-US" dirty="0" smtClean="0"/>
              <a:t>등 애니메이션 성우가 진행하는 </a:t>
            </a:r>
            <a:endParaRPr lang="en-US" altLang="ko-KR" dirty="0" smtClean="0"/>
          </a:p>
          <a:p>
            <a:r>
              <a:rPr lang="ko-KR" altLang="en-US" dirty="0" smtClean="0"/>
              <a:t>라디오 프로그램들이 탄생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아마추어 성우 콘테스트도 개최되며</a:t>
            </a:r>
            <a:endParaRPr lang="en-US" altLang="ko-KR" dirty="0" smtClean="0"/>
          </a:p>
          <a:p>
            <a:r>
              <a:rPr lang="ko-KR" altLang="en-US" dirty="0" smtClean="0"/>
              <a:t>다양한 성우 </a:t>
            </a:r>
            <a:r>
              <a:rPr lang="ko-KR" altLang="en-US" dirty="0" err="1" smtClean="0"/>
              <a:t>컨텐츠들이</a:t>
            </a:r>
            <a:r>
              <a:rPr lang="ko-KR" altLang="en-US" dirty="0" smtClean="0"/>
              <a:t> 대거 등장</a:t>
            </a:r>
            <a:r>
              <a:rPr lang="en-US" altLang="ko-KR" dirty="0" smtClean="0"/>
              <a:t>!</a:t>
            </a:r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      &lt;</a:t>
            </a:r>
            <a:r>
              <a:rPr lang="ko-KR" altLang="en-US" sz="1400" dirty="0" smtClean="0">
                <a:solidFill>
                  <a:schemeClr val="tx1"/>
                </a:solidFill>
              </a:rPr>
              <a:t>애니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토피아</a:t>
            </a:r>
            <a:r>
              <a:rPr lang="en-US" altLang="ja-JP" sz="1400" dirty="0" smtClean="0">
                <a:solidFill>
                  <a:schemeClr val="tx1"/>
                </a:solidFill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</a:rPr>
              <a:t>アニメトピア</a:t>
            </a:r>
            <a:r>
              <a:rPr lang="en-US" altLang="ja-JP" sz="1400" dirty="0" smtClean="0">
                <a:solidFill>
                  <a:schemeClr val="tx1"/>
                </a:solidFill>
              </a:rPr>
              <a:t>)&gt;</a:t>
            </a:r>
            <a:r>
              <a:rPr lang="en-US" altLang="ja-JP" sz="1400" dirty="0" smtClean="0"/>
              <a:t>&gt;</a:t>
            </a:r>
            <a:endParaRPr lang="ja-JP" altLang="en-US" sz="1400" dirty="0" smtClean="0"/>
          </a:p>
          <a:p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098" name="Picture 2" descr="C:\Users\IN\Desktop\unnamed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1500174"/>
            <a:ext cx="1428760" cy="18950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9"/>
            <a:ext cx="50006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 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애니메</a:t>
            </a:r>
            <a:r>
              <a:rPr lang="ko-KR" altLang="en-US" sz="1400" dirty="0" smtClean="0">
                <a:solidFill>
                  <a:schemeClr val="tx1"/>
                </a:solidFill>
              </a:rPr>
              <a:t> 주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ja-JP" altLang="en-US" sz="1400" dirty="0" smtClean="0">
                <a:solidFill>
                  <a:schemeClr val="tx1"/>
                </a:solidFill>
              </a:rPr>
              <a:t>アニメージュ</a:t>
            </a:r>
            <a:r>
              <a:rPr lang="en-US" altLang="ja-JP" sz="1400" dirty="0" smtClean="0">
                <a:solidFill>
                  <a:schemeClr val="tx1"/>
                </a:solidFill>
              </a:rPr>
              <a:t>) 11</a:t>
            </a:r>
            <a:r>
              <a:rPr lang="ko-KR" altLang="en-US" sz="1400" dirty="0" smtClean="0">
                <a:solidFill>
                  <a:schemeClr val="tx1"/>
                </a:solidFill>
              </a:rPr>
              <a:t>월호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034" y="1000109"/>
            <a:ext cx="50006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애니메이션 잡지가 창간되기 시작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err="1" smtClean="0"/>
              <a:t>애니메</a:t>
            </a:r>
            <a:r>
              <a:rPr lang="ko-KR" altLang="en-US" dirty="0" smtClean="0"/>
              <a:t> 주</a:t>
            </a:r>
            <a:r>
              <a:rPr lang="en-US" altLang="ko-KR" dirty="0" smtClean="0"/>
              <a:t>(</a:t>
            </a:r>
            <a:r>
              <a:rPr lang="ko-KR" altLang="en-US" dirty="0" smtClean="0"/>
              <a:t>アニメージュ</a:t>
            </a:r>
            <a:r>
              <a:rPr lang="en-US" altLang="ko-KR" dirty="0" smtClean="0"/>
              <a:t>)&gt;</a:t>
            </a:r>
            <a:r>
              <a:rPr lang="ko-KR" altLang="en-US" dirty="0" smtClean="0"/>
              <a:t>의 창간 편집장 </a:t>
            </a:r>
            <a:endParaRPr lang="en-US" altLang="ko-KR" dirty="0" smtClean="0"/>
          </a:p>
          <a:p>
            <a:r>
              <a:rPr lang="ko-KR" altLang="en-US" dirty="0" err="1" smtClean="0"/>
              <a:t>오가타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히데오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尾形英夫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성우의 </a:t>
            </a:r>
            <a:r>
              <a:rPr lang="ko-KR" altLang="en-US" dirty="0" err="1" smtClean="0"/>
              <a:t>아이돌</a:t>
            </a:r>
            <a:r>
              <a:rPr lang="ko-KR" altLang="en-US" dirty="0" smtClean="0"/>
              <a:t> 화를 </a:t>
            </a:r>
            <a:endParaRPr lang="en-US" altLang="ko-KR" dirty="0" smtClean="0"/>
          </a:p>
          <a:p>
            <a:r>
              <a:rPr lang="ko-KR" altLang="en-US" dirty="0" smtClean="0"/>
              <a:t>편집 방침의 하나로 내세우기 시작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애니메</a:t>
            </a:r>
            <a:r>
              <a:rPr lang="ko-KR" altLang="en-US" dirty="0" smtClean="0"/>
              <a:t> 주 이외의 애니메이션 잡지 역시 </a:t>
            </a:r>
            <a:endParaRPr lang="en-US" altLang="ko-KR" dirty="0" smtClean="0"/>
          </a:p>
          <a:p>
            <a:r>
              <a:rPr lang="ko-KR" altLang="en-US" dirty="0" smtClean="0"/>
              <a:t>지면에 성우 코너를 마련하고</a:t>
            </a:r>
            <a:endParaRPr lang="en-US" altLang="ko-KR" dirty="0" smtClean="0"/>
          </a:p>
          <a:p>
            <a:r>
              <a:rPr lang="ko-KR" altLang="en-US" dirty="0" smtClean="0"/>
              <a:t>정기적으로 성우의 정보를 발신</a:t>
            </a:r>
            <a:r>
              <a:rPr lang="en-US" altLang="ko-KR" dirty="0" smtClean="0"/>
              <a:t>!</a:t>
            </a:r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5122" name="Picture 2" descr="C:\Users\IN\Desktop\FBQX5t4UYAQ-W3t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1500174"/>
            <a:ext cx="2677316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&lt;1990</a:t>
            </a:r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년대 일본 성우 랭킹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571868" y="1000108"/>
            <a:ext cx="50006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차 성우 붐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성우의 멀티 활동이나 </a:t>
            </a:r>
            <a:endParaRPr lang="en-US" altLang="ko-KR" sz="2000" dirty="0" smtClean="0"/>
          </a:p>
          <a:p>
            <a:r>
              <a:rPr lang="ko-KR" altLang="en-US" sz="2000" dirty="0" smtClean="0"/>
              <a:t>가수 활동 진출에 의한 </a:t>
            </a:r>
            <a:r>
              <a:rPr lang="ko-KR" altLang="en-US" sz="2000" dirty="0" err="1" smtClean="0"/>
              <a:t>아이돌</a:t>
            </a:r>
            <a:r>
              <a:rPr lang="ko-KR" altLang="en-US" sz="2000" dirty="0" smtClean="0"/>
              <a:t> 화</a:t>
            </a:r>
            <a:r>
              <a:rPr lang="en-US" altLang="ko-KR" sz="2000" dirty="0" smtClean="0"/>
              <a:t> 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성우의 음성이 들어간 비디오 게임이나 </a:t>
            </a:r>
            <a:endParaRPr lang="en-US" altLang="ko-KR" sz="2000" dirty="0" smtClean="0"/>
          </a:p>
          <a:p>
            <a:r>
              <a:rPr lang="en-US" altLang="ko-KR" sz="2000" dirty="0" smtClean="0"/>
              <a:t>PC </a:t>
            </a:r>
            <a:r>
              <a:rPr lang="ko-KR" altLang="en-US" sz="2000" dirty="0" smtClean="0"/>
              <a:t>게임의 등장에 의한 일거리의 증가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성우의 라디오 프로그램의 보급</a:t>
            </a:r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6147" name="Picture 3" descr="C:\Users\IN\Desktop\1756a6bd4734fb48c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34" y="1785926"/>
            <a:ext cx="2771301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     시이나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헤키루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椎名</a:t>
            </a:r>
            <a:r>
              <a:rPr lang="ko-KR" altLang="en-US" sz="1400" dirty="0" smtClean="0">
                <a:solidFill>
                  <a:schemeClr val="tx1"/>
                </a:solidFill>
              </a:rPr>
              <a:t>へきる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7170" name="Picture 2" descr="C:\Users\IN\Desktop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2976" y="1500173"/>
            <a:ext cx="1428760" cy="1932339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571868" y="1000108"/>
            <a:ext cx="50006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 smtClean="0"/>
          </a:p>
          <a:p>
            <a:r>
              <a:rPr lang="en-US" altLang="ko-KR" sz="2000" dirty="0" smtClean="0"/>
              <a:t>1997</a:t>
            </a:r>
            <a:r>
              <a:rPr lang="ko-KR" altLang="en-US" sz="2000" dirty="0" smtClean="0"/>
              <a:t>년 시이나 </a:t>
            </a:r>
            <a:r>
              <a:rPr lang="ko-KR" altLang="en-US" sz="2000" dirty="0" err="1" smtClean="0"/>
              <a:t>헤키루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椎名</a:t>
            </a:r>
            <a:r>
              <a:rPr lang="ko-KR" altLang="en-US" sz="2000" dirty="0" smtClean="0"/>
              <a:t>へきる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가 </a:t>
            </a:r>
            <a:endParaRPr lang="en-US" altLang="ko-KR" sz="2000" dirty="0" smtClean="0"/>
          </a:p>
          <a:p>
            <a:r>
              <a:rPr lang="ko-KR" altLang="en-US" sz="2000" dirty="0" smtClean="0"/>
              <a:t>성우로서 처음으로 무려</a:t>
            </a:r>
            <a:endParaRPr lang="en-US" altLang="ko-KR" sz="2000" dirty="0" smtClean="0"/>
          </a:p>
          <a:p>
            <a:r>
              <a:rPr lang="ko-KR" altLang="en-US" sz="2000" dirty="0" smtClean="0"/>
              <a:t>일본 무도관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日本武道館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에서 </a:t>
            </a:r>
            <a:endParaRPr lang="en-US" altLang="ko-KR" sz="2000" dirty="0" smtClean="0"/>
          </a:p>
          <a:p>
            <a:r>
              <a:rPr lang="ko-KR" altLang="en-US" sz="2000" dirty="0" smtClean="0"/>
              <a:t>단독 콘서트를 개최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 smtClean="0"/>
          </a:p>
          <a:p>
            <a:r>
              <a:rPr lang="ko-KR" altLang="en-US" sz="2000" dirty="0" err="1" smtClean="0"/>
              <a:t>시이나는</a:t>
            </a:r>
            <a:r>
              <a:rPr lang="ko-KR" altLang="en-US" sz="2000" dirty="0" smtClean="0"/>
              <a:t> 성우 그 자체가 </a:t>
            </a:r>
            <a:r>
              <a:rPr lang="ko-KR" altLang="en-US" sz="2000" dirty="0" err="1" smtClean="0"/>
              <a:t>스타성을</a:t>
            </a:r>
            <a:r>
              <a:rPr lang="ko-KR" altLang="en-US" sz="2000" dirty="0" smtClean="0"/>
              <a:t> 가진 존재가 될 수 있다는 것을 최초로 선보임</a:t>
            </a:r>
            <a:r>
              <a:rPr lang="en-US" altLang="ko-KR" sz="2000" dirty="0" smtClean="0"/>
              <a:t>!</a:t>
            </a:r>
            <a:r>
              <a:rPr lang="ko-KR" altLang="en-US" sz="2000" dirty="0" smtClean="0"/>
              <a:t> </a:t>
            </a:r>
          </a:p>
          <a:p>
            <a:endParaRPr lang="ko-KR" altLang="en-US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15</a:t>
            </a:r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 데뷔한 성우 미나세 </a:t>
            </a:r>
            <a:r>
              <a:rPr lang="ko-KR" altLang="en-US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이노리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571868" y="1000108"/>
            <a:ext cx="500066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아이의 </a:t>
            </a:r>
            <a:r>
              <a:rPr lang="en-US" altLang="ko-KR" sz="2000" dirty="0" smtClean="0"/>
              <a:t>&lt;</a:t>
            </a:r>
            <a:r>
              <a:rPr lang="ko-KR" altLang="en-US" sz="2000" dirty="0" smtClean="0"/>
              <a:t>되고 싶은 직업 랭킹</a:t>
            </a:r>
            <a:r>
              <a:rPr lang="en-US" altLang="ko-KR" sz="2000" dirty="0" smtClean="0"/>
              <a:t>&gt;</a:t>
            </a:r>
            <a:r>
              <a:rPr lang="ko-KR" altLang="en-US" sz="2000" dirty="0" smtClean="0"/>
              <a:t>에서 </a:t>
            </a:r>
            <a:endParaRPr lang="en-US" altLang="ko-KR" sz="2000" dirty="0" smtClean="0"/>
          </a:p>
          <a:p>
            <a:r>
              <a:rPr lang="ko-KR" altLang="en-US" sz="2000" dirty="0" smtClean="0"/>
              <a:t>성우가 상위 랭크를 유지</a:t>
            </a:r>
            <a:r>
              <a:rPr lang="en-US" altLang="ko-KR" sz="2000" dirty="0" smtClean="0"/>
              <a:t>!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2000</a:t>
            </a:r>
            <a:r>
              <a:rPr lang="ko-KR" altLang="en-US" sz="2000" dirty="0" smtClean="0"/>
              <a:t>년대 후반 이후 </a:t>
            </a:r>
            <a:endParaRPr lang="en-US" altLang="ko-KR" sz="2000" dirty="0" smtClean="0"/>
          </a:p>
          <a:p>
            <a:r>
              <a:rPr lang="ko-KR" altLang="en-US" sz="2000" dirty="0" smtClean="0"/>
              <a:t>심야 애니메이션 편수가 급속히 증가하여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이른바 </a:t>
            </a:r>
            <a:r>
              <a:rPr lang="en-US" altLang="ko-KR" sz="2000" dirty="0" smtClean="0"/>
              <a:t>&lt;</a:t>
            </a:r>
            <a:r>
              <a:rPr lang="ko-KR" altLang="en-US" sz="2000" dirty="0" smtClean="0"/>
              <a:t>애니메이션 버블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アニメバブル</a:t>
            </a:r>
            <a:r>
              <a:rPr lang="en-US" altLang="ko-KR" sz="2000" dirty="0" smtClean="0"/>
              <a:t>)&gt;</a:t>
            </a:r>
            <a:r>
              <a:rPr lang="ko-KR" altLang="en-US" sz="2000" dirty="0" smtClean="0"/>
              <a:t>현상이 발생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이로 인해 신인 성우들의 데뷔가 증가</a:t>
            </a:r>
            <a:r>
              <a:rPr lang="en-US" altLang="ko-KR" sz="2000" dirty="0" smtClean="0"/>
              <a:t>!</a:t>
            </a:r>
            <a:endParaRPr lang="ko-KR" altLang="en-US" sz="2000" dirty="0" smtClean="0"/>
          </a:p>
          <a:p>
            <a:endParaRPr lang="ko-KR" altLang="en-US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8194" name="Picture 2" descr="C:\Users\IN\Desktop\47da05016479e9e792142b8712f17e21a4e55d3dbe1f31ed5e7bffaf7416b2e20c9a9cdccdd0f3da5d978dc4257f5b89a804f6473069717cae19f24c3b11bc6ec6f6d5614e7db299d368020bb88461b90c5b0c9a76da91b05bffe5b9ff95f8e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1500174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12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  <a:ln>
            <a:noFill/>
          </a:ln>
        </p:spPr>
        <p:txBody>
          <a:bodyPr/>
          <a:lstStyle/>
          <a:p>
            <a:r>
              <a:rPr lang="ko-KR" altLang="en-US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일본 성우의 역사</a:t>
            </a:r>
            <a:endParaRPr lang="ko-KR" altLang="en-US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grpSp>
        <p:nvGrpSpPr>
          <p:cNvPr id="14" name="그룹 1002"/>
          <p:cNvGrpSpPr/>
          <p:nvPr/>
        </p:nvGrpSpPr>
        <p:grpSpPr>
          <a:xfrm>
            <a:off x="428596" y="1071546"/>
            <a:ext cx="8286808" cy="1285884"/>
            <a:chOff x="4736247" y="8006619"/>
            <a:chExt cx="8966338" cy="885089"/>
          </a:xfrm>
        </p:grpSpPr>
        <p:pic>
          <p:nvPicPr>
            <p:cNvPr id="15" name="Object 5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36247" y="8006619"/>
              <a:ext cx="8966338" cy="885089"/>
            </a:xfrm>
            <a:prstGeom prst="rect">
              <a:avLst/>
            </a:prstGeom>
          </p:spPr>
        </p:pic>
      </p:grpSp>
      <p:sp>
        <p:nvSpPr>
          <p:cNvPr id="24" name="제목 1"/>
          <p:cNvSpPr txBox="1">
            <a:spLocks/>
          </p:cNvSpPr>
          <p:nvPr/>
        </p:nvSpPr>
        <p:spPr>
          <a:xfrm>
            <a:off x="714348" y="928670"/>
            <a:ext cx="7772400" cy="14700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3CFFF"/>
                </a:solidFill>
                <a:effectLst/>
                <a:uLnTx/>
                <a:uFillTx/>
                <a:latin typeface="휴먼둥근헤드라인" pitchFamily="18" charset="-127"/>
                <a:ea typeface="휴먼둥근헤드라인" pitchFamily="18" charset="-127"/>
                <a:cs typeface="+mj-cs"/>
              </a:rPr>
              <a:t>목차</a:t>
            </a:r>
          </a:p>
        </p:txBody>
      </p:sp>
      <p:grpSp>
        <p:nvGrpSpPr>
          <p:cNvPr id="8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sp>
        <p:nvSpPr>
          <p:cNvPr id="25" name="부제목 2"/>
          <p:cNvSpPr>
            <a:spLocks noGrp="1"/>
          </p:cNvSpPr>
          <p:nvPr>
            <p:ph type="subTitle" idx="1"/>
          </p:nvPr>
        </p:nvSpPr>
        <p:spPr>
          <a:xfrm>
            <a:off x="1428728" y="3214686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성우란 무엇인가</a:t>
            </a:r>
            <a:endParaRPr lang="en-US" altLang="ko-KR" sz="2000" dirty="0" smtClean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 1</a:t>
            </a: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차 성우 붐</a:t>
            </a:r>
            <a:endParaRPr lang="en-US" altLang="ko-KR" sz="2000" dirty="0" smtClean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제 </a:t>
            </a:r>
            <a:r>
              <a:rPr lang="en-US" altLang="ko-KR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2</a:t>
            </a: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차 성우 붐</a:t>
            </a:r>
            <a:endParaRPr lang="en-US" altLang="ko-KR" sz="2000" dirty="0" smtClean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제 </a:t>
            </a:r>
            <a:r>
              <a:rPr lang="en-US" altLang="ko-KR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차 성우 붐</a:t>
            </a:r>
            <a:endParaRPr lang="ko-KR" altLang="en-US" sz="2000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    RAISE A SUILEN </a:t>
            </a:r>
            <a:r>
              <a:rPr lang="ko-KR" altLang="en-US" sz="1400" dirty="0" smtClean="0">
                <a:solidFill>
                  <a:schemeClr val="tx1"/>
                </a:solidFill>
              </a:rPr>
              <a:t>라이브 공연 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571868" y="1000108"/>
            <a:ext cx="500066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 err="1" smtClean="0"/>
              <a:t>BanG</a:t>
            </a:r>
            <a:r>
              <a:rPr lang="en-US" sz="2000" dirty="0" smtClean="0"/>
              <a:t> Dream!&gt;, &lt;</a:t>
            </a:r>
            <a:r>
              <a:rPr lang="ko-KR" altLang="en-US" sz="2000" dirty="0" smtClean="0"/>
              <a:t>러브 라이브</a:t>
            </a:r>
            <a:r>
              <a:rPr lang="en-US" altLang="ko-KR" sz="2000" dirty="0" smtClean="0"/>
              <a:t>!</a:t>
            </a:r>
            <a:r>
              <a:rPr lang="en-US" altLang="ja-JP" sz="2000" dirty="0" smtClean="0"/>
              <a:t>&gt; </a:t>
            </a:r>
            <a:r>
              <a:rPr lang="ko-KR" altLang="en-US" sz="2000" dirty="0" smtClean="0"/>
              <a:t>등</a:t>
            </a:r>
            <a:endParaRPr lang="en-US" sz="2000" dirty="0" smtClean="0"/>
          </a:p>
          <a:p>
            <a:r>
              <a:rPr lang="ko-KR" altLang="en-US" sz="2000" dirty="0" smtClean="0"/>
              <a:t>게임이나 애니메이션 프로그램으로부터 파생된 기획에 의한 성우 </a:t>
            </a:r>
            <a:r>
              <a:rPr lang="ko-KR" altLang="en-US" sz="2000" dirty="0" err="1" smtClean="0"/>
              <a:t>유닛이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r>
              <a:rPr lang="ko-KR" altLang="en-US" sz="2000" dirty="0" smtClean="0"/>
              <a:t>남녀를 불문하고 큰 인기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    성우 </a:t>
            </a:r>
            <a:r>
              <a:rPr lang="ko-KR" altLang="en-US" sz="2000" dirty="0" err="1" smtClean="0"/>
              <a:t>유닛</a:t>
            </a:r>
            <a:r>
              <a:rPr lang="ko-KR" altLang="en-US" sz="2000" dirty="0" smtClean="0"/>
              <a:t> 밴드 </a:t>
            </a:r>
            <a:r>
              <a:rPr lang="en-US" sz="2000" dirty="0" smtClean="0"/>
              <a:t>RAISE A SUILEN</a:t>
            </a:r>
            <a:r>
              <a:rPr lang="ko-KR" altLang="en-US" sz="2000" dirty="0" smtClean="0"/>
              <a:t>의 </a:t>
            </a:r>
            <a:endParaRPr lang="en-US" altLang="ko-KR" sz="2000" dirty="0" smtClean="0"/>
          </a:p>
          <a:p>
            <a:r>
              <a:rPr lang="ko-KR" altLang="en-US" sz="2000" dirty="0" smtClean="0"/>
              <a:t>     라이브 공연 영상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클릭 재생</a:t>
            </a:r>
            <a:r>
              <a:rPr lang="en-US" altLang="ko-KR" sz="2000" dirty="0" smtClean="0"/>
              <a:t>)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ko-KR" altLang="en-US" sz="2000" dirty="0" smtClean="0"/>
          </a:p>
          <a:p>
            <a:endParaRPr lang="ko-KR" altLang="en-US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23" name="RAISE A SUILE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642910" y="1500174"/>
            <a:ext cx="2571768" cy="1928826"/>
          </a:xfrm>
          <a:prstGeom prst="rect">
            <a:avLst/>
          </a:prstGeom>
        </p:spPr>
      </p:pic>
      <p:sp>
        <p:nvSpPr>
          <p:cNvPr id="24" name="오른쪽 화살표 23"/>
          <p:cNvSpPr/>
          <p:nvPr/>
        </p:nvSpPr>
        <p:spPr>
          <a:xfrm>
            <a:off x="3643306" y="3000372"/>
            <a:ext cx="357190" cy="357190"/>
          </a:xfrm>
          <a:prstGeom prst="rightArrow">
            <a:avLst/>
          </a:prstGeom>
          <a:solidFill>
            <a:srgbClr val="A3CFFF"/>
          </a:solidFill>
          <a:ln>
            <a:solidFill>
              <a:srgbClr val="6699FF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000" dirty="0"/>
          </a:p>
          <a:p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grpSp>
        <p:nvGrpSpPr>
          <p:cNvPr id="17" name="그룹 1002"/>
          <p:cNvGrpSpPr/>
          <p:nvPr/>
        </p:nvGrpSpPr>
        <p:grpSpPr>
          <a:xfrm>
            <a:off x="428596" y="1071546"/>
            <a:ext cx="8286808" cy="1285884"/>
            <a:chOff x="4736247" y="8006619"/>
            <a:chExt cx="8966338" cy="885089"/>
          </a:xfrm>
        </p:grpSpPr>
        <p:pic>
          <p:nvPicPr>
            <p:cNvPr id="19" name="Object 5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36247" y="8006619"/>
              <a:ext cx="8966338" cy="885089"/>
            </a:xfrm>
            <a:prstGeom prst="rect">
              <a:avLst/>
            </a:prstGeom>
          </p:spPr>
        </p:pic>
      </p:grpSp>
      <p:pic>
        <p:nvPicPr>
          <p:cNvPr id="23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6072198" y="2643182"/>
            <a:ext cx="875157" cy="215866"/>
          </a:xfrm>
          <a:prstGeom prst="rect">
            <a:avLst/>
          </a:prstGeom>
        </p:spPr>
      </p:pic>
      <p:grpSp>
        <p:nvGrpSpPr>
          <p:cNvPr id="24" name="그룹 1003"/>
          <p:cNvGrpSpPr/>
          <p:nvPr/>
        </p:nvGrpSpPr>
        <p:grpSpPr>
          <a:xfrm>
            <a:off x="2214546" y="2643182"/>
            <a:ext cx="875157" cy="215866"/>
            <a:chOff x="11889915" y="7477174"/>
            <a:chExt cx="875157" cy="215866"/>
          </a:xfrm>
        </p:grpSpPr>
        <p:pic>
          <p:nvPicPr>
            <p:cNvPr id="25" name="Object 8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-5400000">
              <a:off x="11889915" y="7477174"/>
              <a:ext cx="875157" cy="215866"/>
            </a:xfrm>
            <a:prstGeom prst="rect">
              <a:avLst/>
            </a:prstGeom>
          </p:spPr>
        </p:pic>
      </p:grpSp>
      <p:grpSp>
        <p:nvGrpSpPr>
          <p:cNvPr id="27" name="그룹 1002"/>
          <p:cNvGrpSpPr/>
          <p:nvPr/>
        </p:nvGrpSpPr>
        <p:grpSpPr>
          <a:xfrm>
            <a:off x="1142976" y="3143248"/>
            <a:ext cx="6929486" cy="571504"/>
            <a:chOff x="4736247" y="8006619"/>
            <a:chExt cx="8966338" cy="885089"/>
          </a:xfrm>
        </p:grpSpPr>
        <p:pic>
          <p:nvPicPr>
            <p:cNvPr id="28" name="Object 5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36247" y="8006619"/>
              <a:ext cx="8966338" cy="885089"/>
            </a:xfrm>
            <a:prstGeom prst="rect">
              <a:avLst/>
            </a:prstGeom>
          </p:spPr>
        </p:pic>
      </p:grpSp>
      <p:sp>
        <p:nvSpPr>
          <p:cNvPr id="29" name="제목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  <a:ln>
            <a:noFill/>
          </a:ln>
        </p:spPr>
        <p:txBody>
          <a:bodyPr/>
          <a:lstStyle/>
          <a:p>
            <a:r>
              <a:rPr lang="ko-KR" altLang="en-US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감사합니다</a:t>
            </a:r>
            <a:r>
              <a:rPr lang="en-US" altLang="ko-KR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!</a:t>
            </a:r>
            <a:endParaRPr lang="ko-KR" altLang="en-US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33" name="부제목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이상으로 </a:t>
            </a:r>
            <a:r>
              <a:rPr lang="en-US" altLang="ko-KR" sz="2000" dirty="0" err="1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ppt</a:t>
            </a:r>
            <a:r>
              <a:rPr lang="ko-KR" altLang="en-US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</a:rPr>
              <a:t>를 모두 마치겠습니다</a:t>
            </a:r>
            <a:r>
              <a:rPr lang="en-US" altLang="ko-KR" sz="2000" dirty="0" smtClean="0">
                <a:solidFill>
                  <a:srgbClr val="A3CFFF"/>
                </a:solidFill>
                <a:latin typeface="휴먼둥근헤드라인" pitchFamily="18" charset="-127"/>
                <a:ea typeface="휴먼둥근헤드라인" pitchFamily="18" charset="-127"/>
                <a:sym typeface="Wingdings" pitchFamily="2" charset="2"/>
              </a:rPr>
              <a:t></a:t>
            </a:r>
            <a:endParaRPr lang="ko-KR" altLang="en-US" sz="2000" dirty="0">
              <a:solidFill>
                <a:srgbClr val="A3CFFF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4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8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10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pic>
        <p:nvPicPr>
          <p:cNvPr id="2050" name="Picture 2" descr="C:\Users\IN\Desktop\61602_201576_353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1571612"/>
            <a:ext cx="2678925" cy="1785950"/>
          </a:xfrm>
          <a:prstGeom prst="rect">
            <a:avLst/>
          </a:prstGeom>
          <a:noFill/>
        </p:spPr>
      </p:pic>
      <p:sp>
        <p:nvSpPr>
          <p:cNvPr id="19" name="직사각형 18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20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7457066" y="901125"/>
            <a:ext cx="875157" cy="215866"/>
          </a:xfrm>
          <a:prstGeom prst="rect">
            <a:avLst/>
          </a:prstGeom>
        </p:spPr>
      </p:pic>
      <p:pic>
        <p:nvPicPr>
          <p:cNvPr id="21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6242620" y="901126"/>
            <a:ext cx="875157" cy="215866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한국 성우 김예림</a:t>
            </a:r>
            <a:endParaRPr lang="ko-KR" altLang="en-US" sz="16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500034" y="1285860"/>
            <a:ext cx="49292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성우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声優</a:t>
            </a:r>
            <a:r>
              <a:rPr lang="en-US" altLang="ko-KR" sz="2000" dirty="0" smtClean="0"/>
              <a:t>)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란 무엇인가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영상 작품이나 음성 작품에서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자신의 모습을</a:t>
            </a:r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보이지 않고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목소리만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!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출연하는 배우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!</a:t>
            </a:r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캐스터와 아나운서와는 다르니까 주의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pic>
        <p:nvPicPr>
          <p:cNvPr id="3074" name="Picture 2" descr="C:\Users\IN\Desktop\downloa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1571612"/>
            <a:ext cx="2619375" cy="1743075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요미우리신문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読売新聞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6242620" y="901126"/>
            <a:ext cx="875157" cy="215866"/>
          </a:xfrm>
          <a:prstGeom prst="rect">
            <a:avLst/>
          </a:prstGeom>
        </p:spPr>
      </p:pic>
      <p:pic>
        <p:nvPicPr>
          <p:cNvPr id="15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7457066" y="901125"/>
            <a:ext cx="875157" cy="215866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00034" y="1142984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성우</a:t>
            </a:r>
            <a:r>
              <a:rPr lang="ko-KR" altLang="en-US" sz="2000" dirty="0" smtClean="0"/>
              <a:t>라는 말은 언제부터</a:t>
            </a:r>
            <a:r>
              <a:rPr lang="en-US" altLang="ko-KR" sz="2000" dirty="0" smtClean="0"/>
              <a:t>?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호칭이 처음 사용 된 것은 </a:t>
            </a:r>
            <a:endParaRPr lang="en-US" altLang="ko-KR" sz="2000" dirty="0"/>
          </a:p>
          <a:p>
            <a:r>
              <a:rPr lang="ko-KR" altLang="en-US" sz="2000" dirty="0" smtClean="0"/>
              <a:t>일본에서 가장 규모가 큰 신문</a:t>
            </a:r>
            <a:endParaRPr lang="en-US" altLang="ko-KR" sz="2000" dirty="0" smtClean="0"/>
          </a:p>
          <a:p>
            <a:r>
              <a:rPr lang="ko-KR" altLang="en-US" sz="2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요미우리신문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読売新聞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에서 </a:t>
            </a:r>
            <a:endParaRPr lang="en-US" altLang="ko-KR" sz="2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1926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년부터 쓰기 시작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!</a:t>
            </a:r>
          </a:p>
          <a:p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당시 연예기자가 지었다는 설이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..!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pic>
        <p:nvPicPr>
          <p:cNvPr id="1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3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 라디오 드라마 녹음 현장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00034" y="1000108"/>
            <a:ext cx="49292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초기 성우의 의미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라디오 드라마를 전문으로 하는</a:t>
            </a:r>
            <a:endParaRPr lang="en-US" altLang="ko-KR" sz="2000" dirty="0" smtClean="0"/>
          </a:p>
          <a:p>
            <a:r>
              <a:rPr lang="ko-KR" altLang="en-US" sz="2000" dirty="0" smtClean="0"/>
              <a:t>도쿄 방송 </a:t>
            </a:r>
            <a:r>
              <a:rPr lang="ko-KR" altLang="en-US" sz="2000" dirty="0" err="1" smtClean="0"/>
              <a:t>극단원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및 배우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현재 성우의 의미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ko-KR" altLang="en-US" sz="2000" dirty="0" smtClean="0"/>
              <a:t>더빙과 각종 </a:t>
            </a:r>
            <a:r>
              <a:rPr lang="ko-KR" altLang="en-US" sz="2000" dirty="0" err="1" smtClean="0"/>
              <a:t>보이스</a:t>
            </a:r>
            <a:r>
              <a:rPr lang="ko-KR" altLang="en-US" sz="2000" dirty="0" smtClean="0"/>
              <a:t> </a:t>
            </a:r>
            <a:r>
              <a:rPr lang="ko-KR" altLang="en-US" sz="2000" dirty="0" err="1"/>
              <a:t>컨</a:t>
            </a:r>
            <a:r>
              <a:rPr lang="ko-KR" altLang="en-US" sz="2000" dirty="0" err="1" smtClean="0"/>
              <a:t>텐츠를</a:t>
            </a:r>
            <a:r>
              <a:rPr lang="ko-KR" altLang="en-US" sz="2000" dirty="0" smtClean="0"/>
              <a:t> 다루는</a:t>
            </a:r>
            <a:endParaRPr lang="en-US" altLang="ko-KR" sz="2000" dirty="0" smtClean="0"/>
          </a:p>
          <a:p>
            <a:r>
              <a:rPr lang="ko-KR" altLang="en-US" sz="2000" dirty="0" smtClean="0"/>
              <a:t>종합적인 배우 및 </a:t>
            </a:r>
            <a:r>
              <a:rPr lang="ko-KR" altLang="en-US" sz="2000" dirty="0" err="1" smtClean="0"/>
              <a:t>크리에이터</a:t>
            </a:r>
            <a:r>
              <a:rPr lang="en-US" altLang="ko-KR" sz="2000" dirty="0" smtClean="0"/>
              <a:t>!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</p:txBody>
      </p:sp>
      <p:pic>
        <p:nvPicPr>
          <p:cNvPr id="4100" name="Picture 4" descr="C:\Users\IN\Desktop\AKR20150610151100033_02_i_P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1571612"/>
            <a:ext cx="2672632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8"/>
            <a:ext cx="49292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애니메이션이나 영화 더빙을 </a:t>
            </a:r>
            <a:r>
              <a:rPr lang="ko-KR" altLang="en-US" sz="2000" dirty="0" err="1" smtClean="0"/>
              <a:t>보다보면</a:t>
            </a:r>
            <a:endParaRPr lang="en-US" altLang="ko-KR" sz="2000" dirty="0" smtClean="0"/>
          </a:p>
          <a:p>
            <a:r>
              <a:rPr lang="ko-KR" altLang="en-US" sz="2000" dirty="0" err="1" smtClean="0"/>
              <a:t>엔딩</a:t>
            </a:r>
            <a:r>
              <a:rPr lang="ko-KR" altLang="en-US" sz="2000" dirty="0" smtClean="0"/>
              <a:t> 크레디트에 </a:t>
            </a:r>
            <a:r>
              <a:rPr lang="en-US" altLang="ko-KR" sz="2000" dirty="0" smtClean="0"/>
              <a:t>CV</a:t>
            </a:r>
            <a:r>
              <a:rPr lang="ko-KR" altLang="en-US" sz="2000" dirty="0" smtClean="0"/>
              <a:t>를 확인 가능</a:t>
            </a:r>
            <a:r>
              <a:rPr lang="en-US" altLang="ko-KR" sz="2000" dirty="0" smtClean="0"/>
              <a:t>!</a:t>
            </a:r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r>
              <a:rPr lang="ko-KR" altLang="en-US" sz="2000" dirty="0" smtClean="0"/>
              <a:t>여기서 </a:t>
            </a:r>
            <a:r>
              <a:rPr lang="en-US" altLang="ko-KR" sz="2000" dirty="0" smtClean="0"/>
              <a:t>CV</a:t>
            </a:r>
            <a:r>
              <a:rPr lang="ko-KR" altLang="en-US" sz="2000" dirty="0" smtClean="0"/>
              <a:t>란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애니메이션 작품 내에서 </a:t>
            </a:r>
            <a:endParaRPr lang="en-US" altLang="ko-KR" sz="2000" dirty="0" smtClean="0"/>
          </a:p>
          <a:p>
            <a:r>
              <a:rPr lang="ko-KR" altLang="en-US" sz="2000" dirty="0" smtClean="0"/>
              <a:t>캐릭터 음성</a:t>
            </a:r>
            <a:r>
              <a:rPr lang="en-US" altLang="ko-KR" sz="2000" dirty="0" smtClean="0"/>
              <a:t>(Character Voice)</a:t>
            </a:r>
            <a:r>
              <a:rPr lang="ko-KR" altLang="en-US" sz="2000" dirty="0" smtClean="0"/>
              <a:t>을 </a:t>
            </a:r>
            <a:endParaRPr lang="en-US" altLang="ko-KR" sz="2000" dirty="0" smtClean="0"/>
          </a:p>
          <a:p>
            <a:r>
              <a:rPr lang="ko-KR" altLang="en-US" sz="2000" dirty="0" smtClean="0"/>
              <a:t>줄인 일본식 영어 표현</a:t>
            </a:r>
            <a:r>
              <a:rPr lang="en-US" altLang="ko-KR" sz="2000" dirty="0" smtClean="0"/>
              <a:t>!</a:t>
            </a:r>
          </a:p>
          <a:p>
            <a:r>
              <a:rPr lang="ko-KR" altLang="en-US" sz="2000" dirty="0" smtClean="0"/>
              <a:t>캐릭터와 성우의 이름을 표기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최근에는 </a:t>
            </a:r>
            <a:r>
              <a:rPr lang="en-US" altLang="ko-KR" sz="2000" dirty="0" smtClean="0"/>
              <a:t>CV</a:t>
            </a:r>
            <a:r>
              <a:rPr lang="ko-KR" altLang="en-US" sz="2000" dirty="0" smtClean="0"/>
              <a:t>보다 </a:t>
            </a:r>
            <a:r>
              <a:rPr lang="en-US" altLang="ko-KR" sz="2000" dirty="0" smtClean="0"/>
              <a:t>CAST</a:t>
            </a:r>
            <a:r>
              <a:rPr lang="ko-KR" altLang="en-US" sz="2000" dirty="0" smtClean="0"/>
              <a:t>를 더 많이 사용</a:t>
            </a:r>
            <a:r>
              <a:rPr lang="en-US" altLang="ko-KR" sz="2000" dirty="0" smtClean="0"/>
              <a:t>..!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애니메이션 영화 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목소리의 형태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ko-KR" altLang="en-US" sz="16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2" name="Picture 2" descr="C:\Users\IN\Desktop\1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1500174"/>
            <a:ext cx="2105042" cy="19047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00034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00034" y="1000109"/>
            <a:ext cx="50006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/>
              <a:t>픽스</a:t>
            </a:r>
            <a:r>
              <a:rPr lang="ko-KR" altLang="en-US" sz="2000" dirty="0" smtClean="0"/>
              <a:t> 제도</a:t>
            </a:r>
            <a:r>
              <a:rPr lang="en-US" altLang="ja-JP" sz="2000" dirty="0" smtClean="0">
                <a:solidFill>
                  <a:schemeClr val="tx1"/>
                </a:solidFill>
              </a:rPr>
              <a:t>(</a:t>
            </a:r>
            <a:r>
              <a:rPr lang="ja-JP" altLang="en-US" sz="2000" dirty="0" smtClean="0">
                <a:solidFill>
                  <a:schemeClr val="tx1"/>
                </a:solidFill>
              </a:rPr>
              <a:t>フィックス制度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  <a:r>
              <a:rPr lang="ko-KR" altLang="en-US" sz="2000" dirty="0" smtClean="0"/>
              <a:t>란</a:t>
            </a:r>
            <a:r>
              <a:rPr lang="en-US" altLang="ko-KR" sz="2000" dirty="0" smtClean="0"/>
              <a:t>?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배우의 목소리를 특정 성우에게 고정시키는 대역 제도</a:t>
            </a:r>
            <a:r>
              <a:rPr lang="en-US" altLang="ko-KR" sz="2000" dirty="0" smtClean="0"/>
              <a:t>! </a:t>
            </a:r>
            <a:r>
              <a:rPr lang="ko-KR" altLang="en-US" sz="2000" dirty="0" smtClean="0"/>
              <a:t>흔히 알고 있는 전담 성우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유명 배우 </a:t>
            </a:r>
            <a:r>
              <a:rPr lang="ko-KR" altLang="en-US" sz="2000" dirty="0"/>
              <a:t>알랭 </a:t>
            </a:r>
            <a:r>
              <a:rPr lang="ko-KR" altLang="en-US" sz="2000" dirty="0" err="1"/>
              <a:t>들롱</a:t>
            </a:r>
            <a:r>
              <a:rPr lang="en-US" altLang="ko-KR" sz="2000" dirty="0"/>
              <a:t>(Alain </a:t>
            </a:r>
            <a:r>
              <a:rPr lang="en-US" altLang="ko-KR" sz="2000" dirty="0" err="1"/>
              <a:t>Delon</a:t>
            </a:r>
            <a:r>
              <a:rPr lang="en-US" altLang="ko-KR" sz="2000" dirty="0"/>
              <a:t>)</a:t>
            </a:r>
            <a:r>
              <a:rPr lang="ko-KR" altLang="en-US" sz="2000" dirty="0"/>
              <a:t>과 </a:t>
            </a:r>
            <a:endParaRPr lang="en-US" altLang="ko-KR" sz="2000" dirty="0" smtClean="0"/>
          </a:p>
          <a:p>
            <a:r>
              <a:rPr lang="ko-KR" altLang="en-US" sz="2000" dirty="0" err="1" smtClean="0"/>
              <a:t>브루스</a:t>
            </a:r>
            <a:r>
              <a:rPr lang="ko-KR" altLang="en-US" sz="2000" dirty="0" smtClean="0"/>
              <a:t> </a:t>
            </a:r>
            <a:r>
              <a:rPr lang="ko-KR" altLang="en-US" sz="2000" dirty="0" err="1"/>
              <a:t>윌리스</a:t>
            </a:r>
            <a:r>
              <a:rPr lang="en-US" altLang="ko-KR" sz="2000" dirty="0"/>
              <a:t>(Bruce Willis)</a:t>
            </a:r>
            <a:r>
              <a:rPr lang="ko-KR" altLang="en-US" sz="2000" dirty="0"/>
              <a:t>의 </a:t>
            </a:r>
            <a:r>
              <a:rPr lang="ko-KR" altLang="en-US" sz="2000" dirty="0" smtClean="0"/>
              <a:t>전담 성우로</a:t>
            </a:r>
            <a:endParaRPr lang="en-US" altLang="ko-KR" sz="2000" dirty="0" smtClean="0"/>
          </a:p>
          <a:p>
            <a:r>
              <a:rPr lang="ko-KR" altLang="en-US" sz="2000" dirty="0" smtClean="0"/>
              <a:t>유명한 노자와 나치</a:t>
            </a:r>
            <a:r>
              <a:rPr lang="en-US" altLang="ko-KR" sz="2000" dirty="0" smtClean="0">
                <a:solidFill>
                  <a:schemeClr val="tx1"/>
                </a:solidFill>
              </a:rPr>
              <a:t>(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野沢那智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r>
              <a:rPr lang="ko-KR" altLang="en-US" sz="2000" dirty="0" smtClean="0"/>
              <a:t>에겐 </a:t>
            </a:r>
            <a:endParaRPr lang="en-US" altLang="ko-KR" sz="2000" dirty="0" smtClean="0"/>
          </a:p>
          <a:p>
            <a:r>
              <a:rPr lang="ko-KR" altLang="en-US" sz="2000" dirty="0" err="1" smtClean="0"/>
              <a:t>스토커가</a:t>
            </a:r>
            <a:r>
              <a:rPr lang="ko-KR" altLang="en-US" sz="2000" dirty="0" smtClean="0"/>
              <a:t> 많았다는 설이</a:t>
            </a:r>
            <a:r>
              <a:rPr lang="en-US" altLang="ko-KR" sz="2000" dirty="0" smtClean="0"/>
              <a:t>..!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578644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6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6242618" y="901125"/>
            <a:ext cx="875157" cy="215866"/>
          </a:xfrm>
          <a:prstGeom prst="rect">
            <a:avLst/>
          </a:prstGeom>
        </p:spPr>
      </p:pic>
      <p:pic>
        <p:nvPicPr>
          <p:cNvPr id="17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7457064" y="901125"/>
            <a:ext cx="875157" cy="21586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578644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 일본 성우 노자와 나치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野沢那智</a:t>
            </a:r>
            <a:r>
              <a:rPr lang="en-US" altLang="ko-KR" sz="1400" dirty="0" smtClean="0">
                <a:solidFill>
                  <a:schemeClr val="tx1"/>
                </a:solidFill>
              </a:rPr>
              <a:t>)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pic>
        <p:nvPicPr>
          <p:cNvPr id="5123" name="Picture 3" descr="C:\Users\IN\Desktop\8db3d22a6663d7453bd8acf73e1fa30e85fcc78428c810282873453331f46cc07a9694227d44cd1bca03257ce8f6c3f5485dde736f061641c291dcffbaf9da347cf10e78229320594dee8220539f8c11bc9ce6e12400c1ab55a1b31991c161a00b274e3031580e235901d95d45f92c3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1500174"/>
            <a:ext cx="2703775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 일본 성우 전문화가 진행된 이유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9" name="차트 18"/>
          <p:cNvGraphicFramePr/>
          <p:nvPr/>
        </p:nvGraphicFramePr>
        <p:xfrm>
          <a:off x="500034" y="1500174"/>
          <a:ext cx="2786082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1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571868" y="928670"/>
            <a:ext cx="50006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altLang="ko-KR" sz="1600" dirty="0" smtClean="0">
                <a:solidFill>
                  <a:srgbClr val="0070C0"/>
                </a:solidFill>
              </a:rPr>
              <a:t>1) </a:t>
            </a:r>
            <a:r>
              <a:rPr lang="ko-KR" altLang="en-US" sz="1600" dirty="0" smtClean="0"/>
              <a:t>라디오 드라마 전성기 시절 </a:t>
            </a:r>
            <a:r>
              <a:rPr lang="en-US" altLang="ko-KR" sz="1600" dirty="0" smtClean="0"/>
              <a:t>NHK</a:t>
            </a:r>
            <a:r>
              <a:rPr lang="ko-KR" altLang="en-US" sz="1600" dirty="0" smtClean="0"/>
              <a:t>와 민영 방송이 </a:t>
            </a:r>
            <a:endParaRPr lang="en-US" altLang="ko-KR" sz="1600" dirty="0" smtClean="0"/>
          </a:p>
          <a:p>
            <a:pPr marL="342900" indent="-342900" algn="ctr"/>
            <a:r>
              <a:rPr lang="ko-KR" altLang="en-US" sz="1600" dirty="0" smtClean="0"/>
              <a:t>자기 부담 방송 극단을 조직하여 </a:t>
            </a:r>
            <a:endParaRPr lang="en-US" altLang="ko-KR" sz="1600" dirty="0" smtClean="0"/>
          </a:p>
          <a:p>
            <a:pPr marL="342900" indent="-342900" algn="ctr"/>
            <a:r>
              <a:rPr lang="ko-KR" altLang="en-US" sz="1600" dirty="0" smtClean="0"/>
              <a:t>전문 라디오 배우를 육성하기 위해서</a:t>
            </a:r>
            <a:endParaRPr lang="en-US" altLang="ko-KR" sz="1600" dirty="0" smtClean="0"/>
          </a:p>
          <a:p>
            <a:pPr marL="342900" indent="-342900" algn="ctr">
              <a:buAutoNum type="arabicParenR"/>
            </a:pPr>
            <a:endParaRPr lang="ko-KR" altLang="en-US" sz="1600" dirty="0" smtClean="0"/>
          </a:p>
          <a:p>
            <a:pPr algn="ctr"/>
            <a:r>
              <a:rPr lang="en-US" altLang="ko-KR" sz="1600" dirty="0" smtClean="0">
                <a:solidFill>
                  <a:srgbClr val="C00000"/>
                </a:solidFill>
              </a:rPr>
              <a:t>2)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방송 </a:t>
            </a:r>
            <a:r>
              <a:rPr lang="ko-KR" altLang="en-US" sz="1600" dirty="0" err="1" smtClean="0"/>
              <a:t>콘텐츠</a:t>
            </a:r>
            <a:r>
              <a:rPr lang="ko-KR" altLang="en-US" sz="1600" dirty="0" smtClean="0"/>
              <a:t> 부족으로 인해 미국에서 </a:t>
            </a:r>
            <a:r>
              <a:rPr lang="en-US" altLang="ko-KR" sz="1600" dirty="0" smtClean="0"/>
              <a:t>TV </a:t>
            </a:r>
            <a:r>
              <a:rPr lang="ko-KR" altLang="en-US" sz="1600" dirty="0" smtClean="0"/>
              <a:t>드라마나            애니메이션이 대량으로 수입되고 성우에 의한 일본어 더빙의 수요가 증가되었기 때문에</a:t>
            </a:r>
            <a:endParaRPr lang="en-US" altLang="ko-KR" sz="1600" dirty="0" smtClean="0"/>
          </a:p>
          <a:p>
            <a:pPr algn="ctr"/>
            <a:endParaRPr lang="ko-KR" altLang="en-US" sz="1600" dirty="0" smtClean="0"/>
          </a:p>
          <a:p>
            <a:pPr algn="ctr"/>
            <a:r>
              <a:rPr lang="en-US" altLang="ko-KR" sz="1600" dirty="0" smtClean="0">
                <a:solidFill>
                  <a:srgbClr val="92D050"/>
                </a:solidFill>
              </a:rPr>
              <a:t>3)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애니메이션이나 게임의 인기가 증가하면서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처음부터 성우 전문 연기자를 지망하는 사람이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늘어났기 때문에</a:t>
            </a:r>
            <a:endParaRPr lang="en-US" altLang="ko-KR" sz="16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C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01"/>
          <p:cNvGrpSpPr/>
          <p:nvPr/>
        </p:nvGrpSpPr>
        <p:grpSpPr>
          <a:xfrm>
            <a:off x="214282" y="214290"/>
            <a:ext cx="8715436" cy="6429420"/>
            <a:chOff x="350889" y="457143"/>
            <a:chExt cx="17576822" cy="9374182"/>
          </a:xfrm>
        </p:grpSpPr>
        <p:pic>
          <p:nvPicPr>
            <p:cNvPr id="11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889" y="457143"/>
              <a:ext cx="17576822" cy="9374182"/>
            </a:xfrm>
            <a:prstGeom prst="rect">
              <a:avLst/>
            </a:prstGeom>
          </p:spPr>
        </p:pic>
      </p:grpSp>
      <p:grpSp>
        <p:nvGrpSpPr>
          <p:cNvPr id="3" name="그룹 1007"/>
          <p:cNvGrpSpPr/>
          <p:nvPr/>
        </p:nvGrpSpPr>
        <p:grpSpPr>
          <a:xfrm>
            <a:off x="6357950" y="5857892"/>
            <a:ext cx="1000131" cy="642918"/>
            <a:chOff x="1686979" y="8754481"/>
            <a:chExt cx="1375295" cy="932010"/>
          </a:xfrm>
        </p:grpSpPr>
        <p:pic>
          <p:nvPicPr>
            <p:cNvPr id="9" name="Object 2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979" y="8754481"/>
              <a:ext cx="1375295" cy="932010"/>
            </a:xfrm>
            <a:prstGeom prst="rect">
              <a:avLst/>
            </a:prstGeom>
          </p:spPr>
        </p:pic>
      </p:grpSp>
      <p:grpSp>
        <p:nvGrpSpPr>
          <p:cNvPr id="4" name="그룹 1006"/>
          <p:cNvGrpSpPr/>
          <p:nvPr/>
        </p:nvGrpSpPr>
        <p:grpSpPr>
          <a:xfrm>
            <a:off x="7429520" y="5857892"/>
            <a:ext cx="500066" cy="642918"/>
            <a:chOff x="14790459" y="8745915"/>
            <a:chExt cx="768152" cy="936919"/>
          </a:xfrm>
        </p:grpSpPr>
        <p:pic>
          <p:nvPicPr>
            <p:cNvPr id="7" name="Object 1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0459" y="8745915"/>
              <a:ext cx="768152" cy="936919"/>
            </a:xfrm>
            <a:prstGeom prst="rect">
              <a:avLst/>
            </a:prstGeom>
          </p:spPr>
        </p:pic>
      </p:grpSp>
      <p:grpSp>
        <p:nvGrpSpPr>
          <p:cNvPr id="6" name="그룹 1005"/>
          <p:cNvGrpSpPr/>
          <p:nvPr/>
        </p:nvGrpSpPr>
        <p:grpSpPr>
          <a:xfrm>
            <a:off x="7500958" y="4857760"/>
            <a:ext cx="1120481" cy="1643050"/>
            <a:chOff x="15060249" y="7276190"/>
            <a:chExt cx="1620547" cy="2405591"/>
          </a:xfrm>
        </p:grpSpPr>
        <p:pic>
          <p:nvPicPr>
            <p:cNvPr id="5" name="Object 1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060249" y="7276190"/>
              <a:ext cx="1620547" cy="2405591"/>
            </a:xfrm>
            <a:prstGeom prst="rect">
              <a:avLst/>
            </a:prstGeom>
          </p:spPr>
        </p:pic>
      </p:grpSp>
      <p:pic>
        <p:nvPicPr>
          <p:cNvPr id="26" name="Picture 2" descr="C:\Users\IN\Desktop\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285992"/>
            <a:ext cx="4071966" cy="42148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571868" y="928670"/>
            <a:ext cx="5072098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8596" y="1428736"/>
            <a:ext cx="2928958" cy="2071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8596" y="3571876"/>
            <a:ext cx="292895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</a:rPr>
              <a:t> 태양은 가득히</a:t>
            </a:r>
            <a:r>
              <a:rPr lang="en-US" altLang="ko-KR" sz="1400" dirty="0" smtClean="0">
                <a:solidFill>
                  <a:schemeClr val="tx1"/>
                </a:solidFill>
              </a:rPr>
              <a:t>(1960)</a:t>
            </a:r>
            <a:r>
              <a:rPr lang="ko-KR" altLang="en-US" sz="1400" dirty="0" smtClean="0">
                <a:solidFill>
                  <a:schemeClr val="tx1"/>
                </a:solidFill>
              </a:rPr>
              <a:t> 일본어 더빙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pic>
        <p:nvPicPr>
          <p:cNvPr id="21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813331" y="901126"/>
            <a:ext cx="875157" cy="215866"/>
          </a:xfrm>
          <a:prstGeom prst="rect">
            <a:avLst/>
          </a:prstGeom>
        </p:spPr>
      </p:pic>
      <p:pic>
        <p:nvPicPr>
          <p:cNvPr id="22" name="Object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027777" y="901126"/>
            <a:ext cx="875157" cy="21586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571868" y="1000108"/>
            <a:ext cx="50006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차 성우 붐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민영방송 </a:t>
            </a:r>
            <a:r>
              <a:rPr lang="ko-KR" altLang="en-US" sz="2000" dirty="0"/>
              <a:t>초창기에는 </a:t>
            </a:r>
            <a:r>
              <a:rPr lang="ko-KR" altLang="en-US" sz="2000" dirty="0" err="1"/>
              <a:t>콘텐츠</a:t>
            </a:r>
            <a:r>
              <a:rPr lang="ko-KR" altLang="en-US" sz="2000" dirty="0"/>
              <a:t> 부족으로 </a:t>
            </a:r>
            <a:endParaRPr lang="en-US" altLang="ko-KR" sz="2000" dirty="0" smtClean="0"/>
          </a:p>
          <a:p>
            <a:r>
              <a:rPr lang="ko-KR" altLang="en-US" sz="2000" dirty="0" smtClean="0"/>
              <a:t>해외 </a:t>
            </a:r>
            <a:r>
              <a:rPr lang="ko-KR" altLang="en-US" sz="2000" dirty="0"/>
              <a:t>드라마와 서양화 등 </a:t>
            </a:r>
            <a:endParaRPr lang="en-US" altLang="ko-KR" sz="2000" dirty="0" smtClean="0"/>
          </a:p>
          <a:p>
            <a:r>
              <a:rPr lang="ko-KR" altLang="en-US" sz="2000" dirty="0" smtClean="0"/>
              <a:t>일본어 </a:t>
            </a:r>
            <a:r>
              <a:rPr lang="ko-KR" altLang="en-US" sz="2000" dirty="0" err="1" smtClean="0"/>
              <a:t>더빙판을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많이 </a:t>
            </a:r>
            <a:r>
              <a:rPr lang="ko-KR" altLang="en-US" sz="2000" dirty="0" smtClean="0"/>
              <a:t>방송</a:t>
            </a:r>
            <a:r>
              <a:rPr lang="en-US" altLang="ko-KR" sz="2000" dirty="0" smtClean="0"/>
              <a:t>!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일본어 </a:t>
            </a:r>
            <a:r>
              <a:rPr lang="ko-KR" altLang="en-US" sz="2000" dirty="0" err="1" smtClean="0"/>
              <a:t>더빙판이</a:t>
            </a:r>
            <a:r>
              <a:rPr lang="ko-KR" altLang="en-US" sz="2000" dirty="0" smtClean="0"/>
              <a:t> 민영방송의 중심이 되고 </a:t>
            </a:r>
            <a:r>
              <a:rPr lang="en-US" altLang="ko-KR" sz="2000" dirty="0" smtClean="0"/>
              <a:t>1960</a:t>
            </a:r>
            <a:r>
              <a:rPr lang="ko-KR" altLang="en-US" sz="2000" dirty="0" smtClean="0"/>
              <a:t>년대 외화 더빙이 정점을 달성하여</a:t>
            </a:r>
            <a:endParaRPr lang="en-US" altLang="ko-KR" sz="2000" dirty="0" smtClean="0"/>
          </a:p>
          <a:p>
            <a:r>
              <a:rPr lang="ko-KR" altLang="en-US" sz="2000" dirty="0" smtClean="0"/>
              <a:t>이로 인해 성우는 큰 인기를 획득</a:t>
            </a:r>
            <a:r>
              <a:rPr lang="en-US" altLang="ko-KR" sz="2000" dirty="0" smtClean="0"/>
              <a:t>!</a:t>
            </a:r>
            <a:endParaRPr lang="ko-KR" altLang="en-US" sz="2000" dirty="0"/>
          </a:p>
          <a:p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6146" name="Picture 2" descr="C:\Users\IN\Desktop\img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1538" y="1500174"/>
            <a:ext cx="1571636" cy="1956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911</Words>
  <Application>Microsoft Office PowerPoint</Application>
  <PresentationFormat>화면 슬라이드 쇼(4:3)</PresentationFormat>
  <Paragraphs>276</Paragraphs>
  <Slides>21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일본 성우의 역사</vt:lpstr>
      <vt:lpstr>일본 성우의 역사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감사합니다!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성우의 역사</dc:title>
  <dc:creator>IN</dc:creator>
  <cp:lastModifiedBy>IN</cp:lastModifiedBy>
  <cp:revision>83</cp:revision>
  <dcterms:created xsi:type="dcterms:W3CDTF">2021-10-09T05:40:06Z</dcterms:created>
  <dcterms:modified xsi:type="dcterms:W3CDTF">2021-10-09T12:50:04Z</dcterms:modified>
</cp:coreProperties>
</file>