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8" r:id="rId11"/>
    <p:sldId id="260" r:id="rId12"/>
    <p:sldId id="266" r:id="rId13"/>
    <p:sldId id="261" r:id="rId14"/>
    <p:sldId id="262" r:id="rId15"/>
    <p:sldId id="263" r:id="rId16"/>
    <p:sldId id="264" r:id="rId17"/>
    <p:sldId id="265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TEXqBbWglI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29395D-896B-4C1A-BC17-EEA7B950A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sz="6600" dirty="0"/>
              <a:t>일본의 과거와 현재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C64FEFD-8F93-43E4-BD77-6047CE00F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 dirty="0"/>
              <a:t>일본어 일본학과</a:t>
            </a:r>
            <a:endParaRPr lang="en-US" altLang="ko-KR" dirty="0"/>
          </a:p>
          <a:p>
            <a:pPr algn="r"/>
            <a:r>
              <a:rPr lang="ko-KR" altLang="en-US" dirty="0"/>
              <a:t>박현욱</a:t>
            </a:r>
          </a:p>
        </p:txBody>
      </p:sp>
    </p:spTree>
    <p:extLst>
      <p:ext uri="{BB962C8B-B14F-4D97-AF65-F5344CB8AC3E}">
        <p14:creationId xmlns:p14="http://schemas.microsoft.com/office/powerpoint/2010/main" val="283523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21F195A-C2A5-4B9A-8FC1-A841A95C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전국 시대 노예무역</a:t>
            </a:r>
          </a:p>
        </p:txBody>
      </p:sp>
      <p:pic>
        <p:nvPicPr>
          <p:cNvPr id="2050" name="Picture 2" descr="일본의 흑역사 - 일본의 노예무역, 화약값으로 팔려나간 50만 명의 일본인 노예들 : 네이버 블로그">
            <a:extLst>
              <a:ext uri="{FF2B5EF4-FFF2-40B4-BE49-F238E27FC236}">
                <a16:creationId xmlns:a16="http://schemas.microsoft.com/office/drawing/2014/main" id="{D8252208-14AE-490D-B92D-7EC3169DF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7A6E3C-8FFC-40A9-8036-2537B653E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노예무역은 </a:t>
            </a:r>
            <a:r>
              <a:rPr lang="ko-KR" altLang="en-US" dirty="0">
                <a:latin typeface="Arial" panose="020B0604020202020204" pitchFamily="34" charset="0"/>
              </a:rPr>
              <a:t>헤이안 시대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말부터 시작되었으나 발달된 시기는 센고쿠 시대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노예 거래는 주로 규슈 지역에서 활발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실제로 거래된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노예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는 노예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신분이라기보단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각 막부에서 납치 등 인신매매를 통해 끌려온 평민들이 대다수</a:t>
            </a:r>
            <a:endParaRPr lang="ko-KR" alt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9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 descr="하늘, 잔디, 실외, 나무이(가) 표시된 사진&#10;&#10;자동 생성된 설명">
            <a:extLst>
              <a:ext uri="{FF2B5EF4-FFF2-40B4-BE49-F238E27FC236}">
                <a16:creationId xmlns:a16="http://schemas.microsoft.com/office/drawing/2014/main" id="{1631B043-2F84-4D11-808C-7DFB062B5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EDA1580-679D-4793-A4FC-B966E9CE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2" y="4162031"/>
            <a:ext cx="5233416" cy="1767141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err="1"/>
              <a:t>아즈치</a:t>
            </a:r>
            <a:r>
              <a:rPr lang="ko-KR" altLang="en-US" dirty="0"/>
              <a:t> </a:t>
            </a:r>
            <a:r>
              <a:rPr lang="ko-KR" altLang="en-US" dirty="0" err="1"/>
              <a:t>모모야마</a:t>
            </a:r>
            <a:r>
              <a:rPr lang="ko-KR" altLang="en-US" dirty="0"/>
              <a:t> 시대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4DCC1B-8A69-4BD4-9F9F-FB7ED71A7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ko-KR" altLang="en-US" sz="1800" b="0" i="0" dirty="0">
                <a:effectLst/>
                <a:latin typeface="Arial" panose="020B0604020202020204" pitchFamily="34" charset="0"/>
              </a:rPr>
              <a:t> </a:t>
            </a:r>
            <a:r>
              <a:rPr lang="ko-KR" altLang="en-US" sz="1800" dirty="0">
                <a:latin typeface="Arial" panose="020B0604020202020204" pitchFamily="34" charset="0"/>
              </a:rPr>
              <a:t>오다 </a:t>
            </a:r>
            <a:r>
              <a:rPr lang="ko-KR" altLang="en-US" sz="1800" dirty="0" err="1">
                <a:latin typeface="Arial" panose="020B0604020202020204" pitchFamily="34" charset="0"/>
              </a:rPr>
              <a:t>노부나가</a:t>
            </a:r>
            <a:r>
              <a:rPr lang="ko-KR" altLang="en-US" sz="1800" b="0" i="0" dirty="0" err="1">
                <a:effectLst/>
                <a:latin typeface="Arial" panose="020B0604020202020204" pitchFamily="34" charset="0"/>
              </a:rPr>
              <a:t>와</a:t>
            </a:r>
            <a:r>
              <a:rPr lang="ko-KR" altLang="en-US" sz="1800" b="0" i="0" dirty="0">
                <a:effectLst/>
                <a:latin typeface="Arial" panose="020B0604020202020204" pitchFamily="34" charset="0"/>
              </a:rPr>
              <a:t> </a:t>
            </a:r>
            <a:r>
              <a:rPr lang="ko-KR" altLang="en-US" sz="1800" dirty="0" err="1">
                <a:latin typeface="Arial" panose="020B0604020202020204" pitchFamily="34" charset="0"/>
              </a:rPr>
              <a:t>도요토미</a:t>
            </a:r>
            <a:r>
              <a:rPr lang="ko-KR" altLang="en-US" sz="1800" dirty="0">
                <a:latin typeface="Arial" panose="020B0604020202020204" pitchFamily="34" charset="0"/>
              </a:rPr>
              <a:t> 히데요시</a:t>
            </a:r>
            <a:r>
              <a:rPr lang="ko-KR" altLang="en-US" sz="1800" b="0" i="0" dirty="0">
                <a:effectLst/>
                <a:latin typeface="Arial" panose="020B0604020202020204" pitchFamily="34" charset="0"/>
              </a:rPr>
              <a:t>가 정권을 장악한 시대</a:t>
            </a:r>
            <a:endParaRPr lang="en-US" altLang="ko-KR" sz="1800" b="0" i="0" dirty="0">
              <a:effectLst/>
              <a:latin typeface="Arial" panose="020B0604020202020204" pitchFamily="34" charset="0"/>
            </a:endParaRPr>
          </a:p>
          <a:p>
            <a:endParaRPr lang="en-US" altLang="ko-KR" sz="1800" b="0" i="0" dirty="0">
              <a:effectLst/>
              <a:latin typeface="Arial" panose="020B0604020202020204" pitchFamily="34" charset="0"/>
            </a:endParaRPr>
          </a:p>
          <a:p>
            <a:r>
              <a:rPr lang="ko-KR" altLang="en-US" sz="18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altLang="ko-KR" sz="1800" dirty="0">
                <a:latin typeface="Arial" panose="020B0604020202020204" pitchFamily="34" charset="0"/>
              </a:rPr>
              <a:t>1568</a:t>
            </a:r>
            <a:r>
              <a:rPr lang="ko-KR" altLang="en-US" sz="1800" dirty="0">
                <a:latin typeface="Arial" panose="020B0604020202020204" pitchFamily="34" charset="0"/>
              </a:rPr>
              <a:t>년</a:t>
            </a:r>
            <a:r>
              <a:rPr lang="ko-KR" altLang="en-US" sz="1800" b="0" i="0" dirty="0">
                <a:effectLst/>
                <a:latin typeface="Arial" panose="020B0604020202020204" pitchFamily="34" charset="0"/>
              </a:rPr>
              <a:t>에서 </a:t>
            </a:r>
            <a:r>
              <a:rPr lang="en-US" altLang="ko-KR" sz="1800" dirty="0">
                <a:latin typeface="Arial" panose="020B0604020202020204" pitchFamily="34" charset="0"/>
              </a:rPr>
              <a:t>1603</a:t>
            </a:r>
            <a:r>
              <a:rPr lang="ko-KR" altLang="en-US" sz="1800" dirty="0">
                <a:latin typeface="Arial" panose="020B0604020202020204" pitchFamily="34" charset="0"/>
              </a:rPr>
              <a:t>년</a:t>
            </a: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D9BD3A-58A5-47E2-8838-7D4CC802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" y="4913757"/>
            <a:ext cx="11268075" cy="1609344"/>
          </a:xfrm>
        </p:spPr>
        <p:txBody>
          <a:bodyPr/>
          <a:lstStyle/>
          <a:p>
            <a:r>
              <a:rPr lang="ko-KR" altLang="en-US" sz="4000" dirty="0" err="1"/>
              <a:t>도요토미</a:t>
            </a:r>
            <a:r>
              <a:rPr lang="ko-KR" altLang="en-US" sz="4000" dirty="0"/>
              <a:t> 히데요시                오다 노부나가  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19DD7F65-97D1-4E28-85F2-0B9380E05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049" y="512824"/>
            <a:ext cx="3959225" cy="42401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512213A-3650-4C28-96ED-FF533D7FA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75" y="512824"/>
            <a:ext cx="4248150" cy="42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4EBB17-C69E-4454-9D82-8E3342F1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23296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아즈치</a:t>
            </a:r>
            <a:r>
              <a:rPr lang="ko-KR" altLang="en-US" sz="4000" dirty="0"/>
              <a:t> </a:t>
            </a:r>
            <a:r>
              <a:rPr lang="ko-KR" altLang="en-US" sz="4000" dirty="0" err="1"/>
              <a:t>모모야마</a:t>
            </a:r>
            <a:r>
              <a:rPr lang="ko-KR" altLang="en-US" sz="4000" dirty="0"/>
              <a:t> 시대의 문화 </a:t>
            </a: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A38800A4-1748-44A5-AC29-EC4642925F16}"/>
              </a:ext>
            </a:extLst>
          </p:cNvPr>
          <p:cNvSpPr/>
          <p:nvPr/>
        </p:nvSpPr>
        <p:spPr>
          <a:xfrm>
            <a:off x="415471" y="1694576"/>
            <a:ext cx="10104334" cy="1343287"/>
          </a:xfrm>
          <a:custGeom>
            <a:avLst/>
            <a:gdLst>
              <a:gd name="connsiteX0" fmla="*/ 0 w 10104334"/>
              <a:gd name="connsiteY0" fmla="*/ 134329 h 1343287"/>
              <a:gd name="connsiteX1" fmla="*/ 134329 w 10104334"/>
              <a:gd name="connsiteY1" fmla="*/ 0 h 1343287"/>
              <a:gd name="connsiteX2" fmla="*/ 9970005 w 10104334"/>
              <a:gd name="connsiteY2" fmla="*/ 0 h 1343287"/>
              <a:gd name="connsiteX3" fmla="*/ 10104334 w 10104334"/>
              <a:gd name="connsiteY3" fmla="*/ 134329 h 1343287"/>
              <a:gd name="connsiteX4" fmla="*/ 10104334 w 10104334"/>
              <a:gd name="connsiteY4" fmla="*/ 1208958 h 1343287"/>
              <a:gd name="connsiteX5" fmla="*/ 9970005 w 10104334"/>
              <a:gd name="connsiteY5" fmla="*/ 1343287 h 1343287"/>
              <a:gd name="connsiteX6" fmla="*/ 134329 w 10104334"/>
              <a:gd name="connsiteY6" fmla="*/ 1343287 h 1343287"/>
              <a:gd name="connsiteX7" fmla="*/ 0 w 10104334"/>
              <a:gd name="connsiteY7" fmla="*/ 1208958 h 1343287"/>
              <a:gd name="connsiteX8" fmla="*/ 0 w 10104334"/>
              <a:gd name="connsiteY8" fmla="*/ 134329 h 134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4334" h="1343287">
                <a:moveTo>
                  <a:pt x="0" y="134329"/>
                </a:moveTo>
                <a:cubicBezTo>
                  <a:pt x="0" y="60141"/>
                  <a:pt x="60141" y="0"/>
                  <a:pt x="134329" y="0"/>
                </a:cubicBezTo>
                <a:lnTo>
                  <a:pt x="9970005" y="0"/>
                </a:lnTo>
                <a:cubicBezTo>
                  <a:pt x="10044193" y="0"/>
                  <a:pt x="10104334" y="60141"/>
                  <a:pt x="10104334" y="134329"/>
                </a:cubicBezTo>
                <a:lnTo>
                  <a:pt x="10104334" y="1208958"/>
                </a:lnTo>
                <a:cubicBezTo>
                  <a:pt x="10104334" y="1283146"/>
                  <a:pt x="10044193" y="1343287"/>
                  <a:pt x="9970005" y="1343287"/>
                </a:cubicBezTo>
                <a:lnTo>
                  <a:pt x="134329" y="1343287"/>
                </a:lnTo>
                <a:cubicBezTo>
                  <a:pt x="60141" y="1343287"/>
                  <a:pt x="0" y="1283146"/>
                  <a:pt x="0" y="1208958"/>
                </a:cubicBezTo>
                <a:lnTo>
                  <a:pt x="0" y="13432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0784" tIns="130784" rIns="1705629" bIns="130784" numCol="1" spcCol="1270" anchor="ctr" anchorCtr="0">
            <a:noAutofit/>
          </a:bodyPr>
          <a:lstStyle/>
          <a:p>
            <a:pPr marL="0" lvl="0" indent="0" algn="l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2400" kern="1200" dirty="0"/>
              <a:t>노부나가</a:t>
            </a:r>
            <a:r>
              <a:rPr lang="en-US" altLang="ko-KR" sz="2400" kern="1200" dirty="0"/>
              <a:t>-</a:t>
            </a:r>
            <a:r>
              <a:rPr lang="ko-KR" altLang="en-US" sz="2400" kern="1200" dirty="0"/>
              <a:t>히데요시가 문화를 담당하던 시원세력을 약화시켜 불교적인문화 색채가 약화</a:t>
            </a: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5A68D459-A10A-457C-90C4-F283B7358F64}"/>
              </a:ext>
            </a:extLst>
          </p:cNvPr>
          <p:cNvSpPr/>
          <p:nvPr/>
        </p:nvSpPr>
        <p:spPr>
          <a:xfrm>
            <a:off x="1191528" y="3261744"/>
            <a:ext cx="10104334" cy="1343287"/>
          </a:xfrm>
          <a:custGeom>
            <a:avLst/>
            <a:gdLst>
              <a:gd name="connsiteX0" fmla="*/ 0 w 10104334"/>
              <a:gd name="connsiteY0" fmla="*/ 134329 h 1343287"/>
              <a:gd name="connsiteX1" fmla="*/ 134329 w 10104334"/>
              <a:gd name="connsiteY1" fmla="*/ 0 h 1343287"/>
              <a:gd name="connsiteX2" fmla="*/ 9970005 w 10104334"/>
              <a:gd name="connsiteY2" fmla="*/ 0 h 1343287"/>
              <a:gd name="connsiteX3" fmla="*/ 10104334 w 10104334"/>
              <a:gd name="connsiteY3" fmla="*/ 134329 h 1343287"/>
              <a:gd name="connsiteX4" fmla="*/ 10104334 w 10104334"/>
              <a:gd name="connsiteY4" fmla="*/ 1208958 h 1343287"/>
              <a:gd name="connsiteX5" fmla="*/ 9970005 w 10104334"/>
              <a:gd name="connsiteY5" fmla="*/ 1343287 h 1343287"/>
              <a:gd name="connsiteX6" fmla="*/ 134329 w 10104334"/>
              <a:gd name="connsiteY6" fmla="*/ 1343287 h 1343287"/>
              <a:gd name="connsiteX7" fmla="*/ 0 w 10104334"/>
              <a:gd name="connsiteY7" fmla="*/ 1208958 h 1343287"/>
              <a:gd name="connsiteX8" fmla="*/ 0 w 10104334"/>
              <a:gd name="connsiteY8" fmla="*/ 134329 h 134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4334" h="1343287">
                <a:moveTo>
                  <a:pt x="0" y="134329"/>
                </a:moveTo>
                <a:cubicBezTo>
                  <a:pt x="0" y="60141"/>
                  <a:pt x="60141" y="0"/>
                  <a:pt x="134329" y="0"/>
                </a:cubicBezTo>
                <a:lnTo>
                  <a:pt x="9970005" y="0"/>
                </a:lnTo>
                <a:cubicBezTo>
                  <a:pt x="10044193" y="0"/>
                  <a:pt x="10104334" y="60141"/>
                  <a:pt x="10104334" y="134329"/>
                </a:cubicBezTo>
                <a:lnTo>
                  <a:pt x="10104334" y="1208958"/>
                </a:lnTo>
                <a:cubicBezTo>
                  <a:pt x="10104334" y="1283146"/>
                  <a:pt x="10044193" y="1343287"/>
                  <a:pt x="9970005" y="1343287"/>
                </a:cubicBezTo>
                <a:lnTo>
                  <a:pt x="134329" y="1343287"/>
                </a:lnTo>
                <a:cubicBezTo>
                  <a:pt x="60141" y="1343287"/>
                  <a:pt x="0" y="1283146"/>
                  <a:pt x="0" y="1208958"/>
                </a:cubicBezTo>
                <a:lnTo>
                  <a:pt x="0" y="13432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0784" tIns="130784" rIns="2025429" bIns="130784" numCol="1" spcCol="1270" anchor="ctr" anchorCtr="0">
            <a:noAutofit/>
          </a:bodyPr>
          <a:lstStyle/>
          <a:p>
            <a:pPr marL="0" lvl="0" indent="0" algn="l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2400" kern="1200" dirty="0"/>
              <a:t>부와 권력이 집중된 통일 정권시기에 이르자 더욱 확산되어 새로운 문화 탄생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EFF035CE-94AB-4F65-93B0-6F001D1F18A2}"/>
              </a:ext>
            </a:extLst>
          </p:cNvPr>
          <p:cNvSpPr/>
          <p:nvPr/>
        </p:nvSpPr>
        <p:spPr>
          <a:xfrm>
            <a:off x="1967587" y="4828912"/>
            <a:ext cx="10104334" cy="1343287"/>
          </a:xfrm>
          <a:custGeom>
            <a:avLst/>
            <a:gdLst>
              <a:gd name="connsiteX0" fmla="*/ 0 w 10104334"/>
              <a:gd name="connsiteY0" fmla="*/ 134329 h 1343287"/>
              <a:gd name="connsiteX1" fmla="*/ 134329 w 10104334"/>
              <a:gd name="connsiteY1" fmla="*/ 0 h 1343287"/>
              <a:gd name="connsiteX2" fmla="*/ 9970005 w 10104334"/>
              <a:gd name="connsiteY2" fmla="*/ 0 h 1343287"/>
              <a:gd name="connsiteX3" fmla="*/ 10104334 w 10104334"/>
              <a:gd name="connsiteY3" fmla="*/ 134329 h 1343287"/>
              <a:gd name="connsiteX4" fmla="*/ 10104334 w 10104334"/>
              <a:gd name="connsiteY4" fmla="*/ 1208958 h 1343287"/>
              <a:gd name="connsiteX5" fmla="*/ 9970005 w 10104334"/>
              <a:gd name="connsiteY5" fmla="*/ 1343287 h 1343287"/>
              <a:gd name="connsiteX6" fmla="*/ 134329 w 10104334"/>
              <a:gd name="connsiteY6" fmla="*/ 1343287 h 1343287"/>
              <a:gd name="connsiteX7" fmla="*/ 0 w 10104334"/>
              <a:gd name="connsiteY7" fmla="*/ 1208958 h 1343287"/>
              <a:gd name="connsiteX8" fmla="*/ 0 w 10104334"/>
              <a:gd name="connsiteY8" fmla="*/ 134329 h 134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4334" h="1343287">
                <a:moveTo>
                  <a:pt x="0" y="134329"/>
                </a:moveTo>
                <a:cubicBezTo>
                  <a:pt x="0" y="60141"/>
                  <a:pt x="60141" y="0"/>
                  <a:pt x="134329" y="0"/>
                </a:cubicBezTo>
                <a:lnTo>
                  <a:pt x="9970005" y="0"/>
                </a:lnTo>
                <a:cubicBezTo>
                  <a:pt x="10044193" y="0"/>
                  <a:pt x="10104334" y="60141"/>
                  <a:pt x="10104334" y="134329"/>
                </a:cubicBezTo>
                <a:lnTo>
                  <a:pt x="10104334" y="1208958"/>
                </a:lnTo>
                <a:cubicBezTo>
                  <a:pt x="10104334" y="1283146"/>
                  <a:pt x="10044193" y="1343287"/>
                  <a:pt x="9970005" y="1343287"/>
                </a:cubicBezTo>
                <a:lnTo>
                  <a:pt x="134329" y="1343287"/>
                </a:lnTo>
                <a:cubicBezTo>
                  <a:pt x="60141" y="1343287"/>
                  <a:pt x="0" y="1283146"/>
                  <a:pt x="0" y="1208958"/>
                </a:cubicBezTo>
                <a:lnTo>
                  <a:pt x="0" y="13432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0784" tIns="130784" rIns="2025429" bIns="130784" numCol="1" spcCol="1270" anchor="ctr" anchorCtr="0">
            <a:noAutofit/>
          </a:bodyPr>
          <a:lstStyle/>
          <a:p>
            <a:pPr marL="0" lvl="0" indent="0" algn="l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2400" kern="1200" dirty="0"/>
              <a:t>이 문화를 </a:t>
            </a:r>
            <a:r>
              <a:rPr lang="ko-KR" altLang="en-US" sz="2400" kern="1200" dirty="0" err="1"/>
              <a:t>아즈치</a:t>
            </a:r>
            <a:r>
              <a:rPr lang="ko-KR" altLang="en-US" sz="2400" kern="1200" dirty="0"/>
              <a:t> 성과 </a:t>
            </a:r>
            <a:r>
              <a:rPr lang="ko-KR" altLang="en-US" sz="2400" kern="1200" dirty="0" err="1"/>
              <a:t>후시미</a:t>
            </a:r>
            <a:r>
              <a:rPr lang="ko-KR" altLang="en-US" sz="2400" kern="1200" dirty="0"/>
              <a:t> 성의 별칭인 </a:t>
            </a:r>
            <a:r>
              <a:rPr lang="ko-KR" altLang="en-US" sz="2400" kern="1200" dirty="0" err="1"/>
              <a:t>모모야마</a:t>
            </a:r>
            <a:r>
              <a:rPr lang="ko-KR" altLang="en-US" sz="2400" kern="1200" dirty="0"/>
              <a:t> 성을 합쳐 </a:t>
            </a:r>
            <a:r>
              <a:rPr lang="ko-KR" altLang="en-US" sz="2400" kern="1200" dirty="0" err="1"/>
              <a:t>아즈치</a:t>
            </a:r>
            <a:r>
              <a:rPr lang="ko-KR" altLang="en-US" sz="2400" kern="1200" dirty="0"/>
              <a:t> </a:t>
            </a:r>
            <a:r>
              <a:rPr lang="ko-KR" altLang="en-US" sz="2400" kern="1200" dirty="0" err="1"/>
              <a:t>모모야마</a:t>
            </a:r>
            <a:r>
              <a:rPr lang="ko-KR" altLang="en-US" sz="2400" kern="1200" dirty="0"/>
              <a:t> 문화</a:t>
            </a: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33814FDD-3929-4B02-A462-13D6A5A0E8B5}"/>
              </a:ext>
            </a:extLst>
          </p:cNvPr>
          <p:cNvSpPr/>
          <p:nvPr/>
        </p:nvSpPr>
        <p:spPr>
          <a:xfrm>
            <a:off x="8927189" y="2713235"/>
            <a:ext cx="1003085" cy="873136"/>
          </a:xfrm>
          <a:custGeom>
            <a:avLst/>
            <a:gdLst>
              <a:gd name="connsiteX0" fmla="*/ 0 w 1003085"/>
              <a:gd name="connsiteY0" fmla="*/ 480225 h 873136"/>
              <a:gd name="connsiteX1" fmla="*/ 225694 w 1003085"/>
              <a:gd name="connsiteY1" fmla="*/ 480225 h 873136"/>
              <a:gd name="connsiteX2" fmla="*/ 225694 w 1003085"/>
              <a:gd name="connsiteY2" fmla="*/ 0 h 873136"/>
              <a:gd name="connsiteX3" fmla="*/ 777391 w 1003085"/>
              <a:gd name="connsiteY3" fmla="*/ 0 h 873136"/>
              <a:gd name="connsiteX4" fmla="*/ 777391 w 1003085"/>
              <a:gd name="connsiteY4" fmla="*/ 480225 h 873136"/>
              <a:gd name="connsiteX5" fmla="*/ 1003085 w 1003085"/>
              <a:gd name="connsiteY5" fmla="*/ 480225 h 873136"/>
              <a:gd name="connsiteX6" fmla="*/ 501543 w 1003085"/>
              <a:gd name="connsiteY6" fmla="*/ 873136 h 873136"/>
              <a:gd name="connsiteX7" fmla="*/ 0 w 1003085"/>
              <a:gd name="connsiteY7" fmla="*/ 480225 h 87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085" h="873136">
                <a:moveTo>
                  <a:pt x="0" y="480225"/>
                </a:moveTo>
                <a:lnTo>
                  <a:pt x="225694" y="480225"/>
                </a:lnTo>
                <a:lnTo>
                  <a:pt x="225694" y="0"/>
                </a:lnTo>
                <a:lnTo>
                  <a:pt x="777391" y="0"/>
                </a:lnTo>
                <a:lnTo>
                  <a:pt x="777391" y="480225"/>
                </a:lnTo>
                <a:lnTo>
                  <a:pt x="1003085" y="480225"/>
                </a:lnTo>
                <a:lnTo>
                  <a:pt x="501543" y="873136"/>
                </a:lnTo>
                <a:lnTo>
                  <a:pt x="0" y="480225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414" tIns="45720" rIns="271414" bIns="261821" numCol="1" spcCol="1270" anchor="ctr" anchorCtr="0">
            <a:noAutofit/>
          </a:bodyPr>
          <a:lstStyle/>
          <a:p>
            <a:pPr marL="0" lvl="0" indent="0" algn="ct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8FD80614-36D7-48CD-A0E9-5B8A8217231A}"/>
              </a:ext>
            </a:extLst>
          </p:cNvPr>
          <p:cNvSpPr/>
          <p:nvPr/>
        </p:nvSpPr>
        <p:spPr>
          <a:xfrm>
            <a:off x="9703247" y="4271448"/>
            <a:ext cx="1003085" cy="873136"/>
          </a:xfrm>
          <a:custGeom>
            <a:avLst/>
            <a:gdLst>
              <a:gd name="connsiteX0" fmla="*/ 0 w 1003085"/>
              <a:gd name="connsiteY0" fmla="*/ 480225 h 873136"/>
              <a:gd name="connsiteX1" fmla="*/ 225694 w 1003085"/>
              <a:gd name="connsiteY1" fmla="*/ 480225 h 873136"/>
              <a:gd name="connsiteX2" fmla="*/ 225694 w 1003085"/>
              <a:gd name="connsiteY2" fmla="*/ 0 h 873136"/>
              <a:gd name="connsiteX3" fmla="*/ 777391 w 1003085"/>
              <a:gd name="connsiteY3" fmla="*/ 0 h 873136"/>
              <a:gd name="connsiteX4" fmla="*/ 777391 w 1003085"/>
              <a:gd name="connsiteY4" fmla="*/ 480225 h 873136"/>
              <a:gd name="connsiteX5" fmla="*/ 1003085 w 1003085"/>
              <a:gd name="connsiteY5" fmla="*/ 480225 h 873136"/>
              <a:gd name="connsiteX6" fmla="*/ 501543 w 1003085"/>
              <a:gd name="connsiteY6" fmla="*/ 873136 h 873136"/>
              <a:gd name="connsiteX7" fmla="*/ 0 w 1003085"/>
              <a:gd name="connsiteY7" fmla="*/ 480225 h 87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085" h="873136">
                <a:moveTo>
                  <a:pt x="0" y="480225"/>
                </a:moveTo>
                <a:lnTo>
                  <a:pt x="225694" y="480225"/>
                </a:lnTo>
                <a:lnTo>
                  <a:pt x="225694" y="0"/>
                </a:lnTo>
                <a:lnTo>
                  <a:pt x="777391" y="0"/>
                </a:lnTo>
                <a:lnTo>
                  <a:pt x="777391" y="480225"/>
                </a:lnTo>
                <a:lnTo>
                  <a:pt x="1003085" y="480225"/>
                </a:lnTo>
                <a:lnTo>
                  <a:pt x="501543" y="873136"/>
                </a:lnTo>
                <a:lnTo>
                  <a:pt x="0" y="480225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414" tIns="45720" rIns="271414" bIns="261821" numCol="1" spcCol="1270" anchor="ctr" anchorCtr="0">
            <a:noAutofit/>
          </a:bodyPr>
          <a:lstStyle/>
          <a:p>
            <a:pPr marL="0" lvl="0" indent="0" algn="ct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</p:spTree>
    <p:extLst>
      <p:ext uri="{BB962C8B-B14F-4D97-AF65-F5344CB8AC3E}">
        <p14:creationId xmlns:p14="http://schemas.microsoft.com/office/powerpoint/2010/main" val="21217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9B8CACE-B432-41D9-B907-C77E29A9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/>
              <a:t>아즈치 모모야마 시대 문화의 특징</a:t>
            </a:r>
            <a:endParaRPr lang="ko-KR" altLang="en-US" sz="4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FCA9A1-B39E-428E-B252-054EC9915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개방적 분위기를 반영하여 신선미가 넘치며 거대한 권력과 부를 반영하여 호화롭고 장대하다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2.</a:t>
            </a:r>
            <a:r>
              <a:rPr lang="ko-KR" altLang="en-US" dirty="0"/>
              <a:t>불교 문화의 색채가 약해져 현실적</a:t>
            </a:r>
            <a:r>
              <a:rPr lang="en-US" altLang="ko-KR" dirty="0"/>
              <a:t>.</a:t>
            </a:r>
            <a:r>
              <a:rPr lang="ko-KR" altLang="en-US" dirty="0"/>
              <a:t>현세적 성향이 강하다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</a:t>
            </a:r>
            <a:r>
              <a:rPr lang="ko-KR" altLang="en-US" dirty="0"/>
              <a:t>유럽 문화와의 접촉을 통해 문화가 다채로워졌다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4.</a:t>
            </a:r>
            <a:r>
              <a:rPr lang="ko-KR" altLang="en-US" dirty="0"/>
              <a:t>학문과 종교보다는 미술공예와 생활문화 영역에서 변화가 크게 일어났다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6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EA1C1DF-C2C6-4B85-A30E-9E1B8834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/>
              <a:t>아즈치 모모야마 시대 문화를 대표하는 성곽건축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94B45CE8-216E-42FD-8B3E-5E20B3292F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A7D49-19F8-47CB-B3BB-5A4594A3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2" y="2208081"/>
            <a:ext cx="3816774" cy="4050792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이 시대의 성곽은 교통이 편리한 평지에 위치한다</a:t>
            </a:r>
            <a:r>
              <a:rPr lang="en-US" altLang="ko-KR" sz="1600" dirty="0"/>
              <a:t>.</a:t>
            </a:r>
          </a:p>
          <a:p>
            <a:endParaRPr lang="en-US" sz="1600" dirty="0"/>
          </a:p>
          <a:p>
            <a:r>
              <a:rPr lang="ko-KR" altLang="en-US" sz="1600" dirty="0"/>
              <a:t>중층의 천수를 가진 혼마루와 도루이</a:t>
            </a:r>
            <a:r>
              <a:rPr lang="en-US" altLang="ko-KR" sz="1600" dirty="0"/>
              <a:t>, </a:t>
            </a:r>
            <a:r>
              <a:rPr lang="ko-KR" altLang="en-US" sz="1600" dirty="0"/>
              <a:t>해자로 둘러싸여 있다</a:t>
            </a:r>
            <a:r>
              <a:rPr lang="en-US" altLang="ko-KR" sz="1600" dirty="0"/>
              <a:t>.</a:t>
            </a:r>
          </a:p>
          <a:p>
            <a:endParaRPr lang="en-US" sz="1600" dirty="0"/>
          </a:p>
          <a:p>
            <a:r>
              <a:rPr lang="ko-KR" altLang="en-US" sz="1600" dirty="0"/>
              <a:t>석단을 쌓아 만들어졌다</a:t>
            </a:r>
            <a:r>
              <a:rPr lang="en-US" altLang="ko-KR" sz="1600" dirty="0"/>
              <a:t>.</a:t>
            </a:r>
          </a:p>
          <a:p>
            <a:endParaRPr lang="en-US" sz="1600" dirty="0"/>
          </a:p>
          <a:p>
            <a:r>
              <a:rPr lang="ko-KR" altLang="en-US" sz="1600" dirty="0" err="1"/>
              <a:t>아즈치</a:t>
            </a:r>
            <a:r>
              <a:rPr lang="ko-KR" altLang="en-US" sz="1600" dirty="0"/>
              <a:t> 성은 성주의 </a:t>
            </a:r>
            <a:r>
              <a:rPr lang="ko-KR" altLang="en-US" sz="1600" dirty="0" err="1"/>
              <a:t>거관이자</a:t>
            </a:r>
            <a:r>
              <a:rPr lang="ko-KR" altLang="en-US" sz="1600" dirty="0"/>
              <a:t> 정청으로 웅대하고 화려하게 축조되어 있다</a:t>
            </a:r>
            <a:r>
              <a:rPr lang="en-US" altLang="ko-KR" sz="1600" dirty="0"/>
              <a:t>.</a:t>
            </a:r>
            <a:endParaRPr lang="en-US" sz="1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5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B367DD8-FFF1-4FD7-976B-776C5693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602" y="401980"/>
            <a:ext cx="6229350" cy="1517984"/>
          </a:xfrm>
        </p:spPr>
        <p:txBody>
          <a:bodyPr>
            <a:normAutofit/>
          </a:bodyPr>
          <a:lstStyle/>
          <a:p>
            <a:r>
              <a:rPr lang="ko-KR" altLang="en-US" sz="4800">
                <a:solidFill>
                  <a:srgbClr val="000000"/>
                </a:solidFill>
              </a:rPr>
              <a:t>아즈치 모모야마 시대 무역문화</a:t>
            </a:r>
            <a:endParaRPr lang="ko-KR" altLang="en-US" sz="4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신문과 놀자!/클릭! 재밌는 역사]&amp;#39;쇄국&amp;#39; 펼치던 일본은 어떻게 서양 국가들과 교류했을까? : 뉴스 : 동아닷컴">
            <a:extLst>
              <a:ext uri="{FF2B5EF4-FFF2-40B4-BE49-F238E27FC236}">
                <a16:creationId xmlns:a16="http://schemas.microsoft.com/office/drawing/2014/main" id="{3FC5632A-8DCC-40A8-A8CD-1CBEB5A61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576D0CA-B8D8-4210-8A72-759FF7E5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2219325"/>
            <a:ext cx="4869179" cy="3853929"/>
          </a:xfrm>
        </p:spPr>
        <p:txBody>
          <a:bodyPr anchor="t">
            <a:normAutofit/>
          </a:bodyPr>
          <a:lstStyle/>
          <a:p>
            <a:r>
              <a:rPr lang="ko-KR" altLang="en-US" sz="1800" dirty="0">
                <a:solidFill>
                  <a:srgbClr val="000000"/>
                </a:solidFill>
              </a:rPr>
              <a:t>이 시기에 유럽 문화와 접촉을 하였다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ko-KR" altLang="en-US" sz="1800" dirty="0">
                <a:solidFill>
                  <a:srgbClr val="000000"/>
                </a:solidFill>
              </a:rPr>
              <a:t>시계</a:t>
            </a:r>
            <a:r>
              <a:rPr lang="en-US" altLang="ko-KR" sz="1800" dirty="0">
                <a:solidFill>
                  <a:srgbClr val="000000"/>
                </a:solidFill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</a:rPr>
              <a:t>안경</a:t>
            </a:r>
            <a:r>
              <a:rPr lang="en-US" altLang="ko-KR" sz="1800" dirty="0">
                <a:solidFill>
                  <a:srgbClr val="000000"/>
                </a:solidFill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</a:rPr>
              <a:t>화승총</a:t>
            </a:r>
            <a:r>
              <a:rPr lang="en-US" altLang="ko-KR" sz="1800" dirty="0">
                <a:solidFill>
                  <a:srgbClr val="000000"/>
                </a:solidFill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</a:rPr>
              <a:t>포도주 등등 문물을 접합</a:t>
            </a:r>
            <a:endParaRPr lang="en-US" altLang="ko-KR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ko-KR" altLang="en-US" sz="1800" dirty="0">
                <a:solidFill>
                  <a:srgbClr val="000000"/>
                </a:solidFill>
              </a:rPr>
              <a:t>서민들 사이에서 흡연의 풍습도 퍼지기 시작한다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ko-KR" altLang="en-US" sz="1800" dirty="0">
                <a:solidFill>
                  <a:srgbClr val="000000"/>
                </a:solidFill>
              </a:rPr>
              <a:t>의학</a:t>
            </a:r>
            <a:r>
              <a:rPr lang="en-US" altLang="ko-KR" sz="1800" dirty="0">
                <a:solidFill>
                  <a:srgbClr val="000000"/>
                </a:solidFill>
              </a:rPr>
              <a:t>,</a:t>
            </a:r>
            <a:r>
              <a:rPr lang="ko-KR" altLang="en-US" sz="1800" dirty="0">
                <a:solidFill>
                  <a:srgbClr val="000000"/>
                </a:solidFill>
              </a:rPr>
              <a:t>천문학</a:t>
            </a:r>
            <a:r>
              <a:rPr lang="en-US" altLang="ko-KR" sz="1800" dirty="0">
                <a:solidFill>
                  <a:srgbClr val="000000"/>
                </a:solidFill>
              </a:rPr>
              <a:t>,</a:t>
            </a:r>
            <a:r>
              <a:rPr lang="ko-KR" altLang="en-US" sz="1800" dirty="0">
                <a:solidFill>
                  <a:srgbClr val="000000"/>
                </a:solidFill>
              </a:rPr>
              <a:t>지리학 등 학문과 </a:t>
            </a:r>
            <a:r>
              <a:rPr lang="ko-KR" altLang="en-US" sz="1800" dirty="0" err="1">
                <a:solidFill>
                  <a:srgbClr val="000000"/>
                </a:solidFill>
              </a:rPr>
              <a:t>향해술</a:t>
            </a:r>
            <a:r>
              <a:rPr lang="en-US" altLang="ko-KR" sz="1800" dirty="0">
                <a:solidFill>
                  <a:srgbClr val="000000"/>
                </a:solidFill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</a:rPr>
              <a:t>서양화 기법이 전해진다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59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2C89EF2-582B-47D7-90AC-9AE63075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4A3D59-DBEE-4E5B-A001-010BF0907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5">
            <a:extLst>
              <a:ext uri="{FF2B5EF4-FFF2-40B4-BE49-F238E27FC236}">
                <a16:creationId xmlns:a16="http://schemas.microsoft.com/office/drawing/2014/main" id="{0DDE2981-2FBF-45CD-A9B8-67B8AF591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BA40C19-A29C-450C-BABF-6C9BE95F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ko-KR" alt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에도시대</a:t>
            </a: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8E093744-993B-4EA4-A92B-E16F2E790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9">
            <a:extLst>
              <a:ext uri="{FF2B5EF4-FFF2-40B4-BE49-F238E27FC236}">
                <a16:creationId xmlns:a16="http://schemas.microsoft.com/office/drawing/2014/main" id="{4F53546A-9DFB-4F22-986A-E4813304D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9" name="Oval 40">
              <a:extLst>
                <a:ext uri="{FF2B5EF4-FFF2-40B4-BE49-F238E27FC236}">
                  <a16:creationId xmlns:a16="http://schemas.microsoft.com/office/drawing/2014/main" id="{FAF7A2AB-D149-4AB5-9B07-709914D15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0" name="Oval 41">
              <a:extLst>
                <a:ext uri="{FF2B5EF4-FFF2-40B4-BE49-F238E27FC236}">
                  <a16:creationId xmlns:a16="http://schemas.microsoft.com/office/drawing/2014/main" id="{8035437C-ADA1-410F-914F-CEDE4F116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1925C0-FC67-4A44-B954-BF0EB099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0" y="4346095"/>
            <a:ext cx="6080030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ko-KR" altLang="en-US" dirty="0" err="1">
                <a:solidFill>
                  <a:srgbClr val="000000"/>
                </a:solidFill>
              </a:rPr>
              <a:t>도쿠가와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 err="1">
                <a:solidFill>
                  <a:srgbClr val="000000"/>
                </a:solidFill>
              </a:rPr>
              <a:t>이에야스</a:t>
            </a:r>
            <a:r>
              <a:rPr lang="ko-KR" altLang="en-US" b="0" i="0" dirty="0" err="1">
                <a:solidFill>
                  <a:srgbClr val="000000"/>
                </a:solidFill>
                <a:effectLst/>
              </a:rPr>
              <a:t>가</a:t>
            </a:r>
            <a:r>
              <a:rPr lang="en-US" altLang="ko-KR" b="0" i="0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</a:rPr>
              <a:t>세운 </a:t>
            </a:r>
            <a:r>
              <a:rPr lang="ko-KR" altLang="en-US" dirty="0">
                <a:solidFill>
                  <a:srgbClr val="000000"/>
                </a:solidFill>
              </a:rPr>
              <a:t>에도 막부</a:t>
            </a:r>
            <a:r>
              <a:rPr lang="ko-KR" altLang="en-US" b="0" i="0" dirty="0">
                <a:solidFill>
                  <a:srgbClr val="000000"/>
                </a:solidFill>
                <a:effectLst/>
              </a:rPr>
              <a:t>가 일본을 통치한 </a:t>
            </a:r>
            <a:r>
              <a:rPr lang="en-US" altLang="ko-KR" b="0" i="0" dirty="0">
                <a:solidFill>
                  <a:srgbClr val="000000"/>
                </a:solidFill>
                <a:effectLst/>
              </a:rPr>
              <a:t>1603</a:t>
            </a:r>
            <a:r>
              <a:rPr lang="ko-KR" altLang="en-US" b="0" i="0" dirty="0">
                <a:solidFill>
                  <a:srgbClr val="000000"/>
                </a:solidFill>
                <a:effectLst/>
              </a:rPr>
              <a:t>년부터 </a:t>
            </a:r>
            <a:r>
              <a:rPr lang="en-US" altLang="ko-KR" b="0" i="0" dirty="0">
                <a:solidFill>
                  <a:srgbClr val="000000"/>
                </a:solidFill>
                <a:effectLst/>
              </a:rPr>
              <a:t>1868</a:t>
            </a:r>
            <a:r>
              <a:rPr lang="ko-KR" altLang="en-US" b="0" i="0" dirty="0">
                <a:solidFill>
                  <a:srgbClr val="000000"/>
                </a:solidFill>
                <a:effectLst/>
              </a:rPr>
              <a:t>년까지의 시기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8C24DC9-CAB8-4FB9-94FD-284A78C40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915" y="1702032"/>
            <a:ext cx="3416725" cy="3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735CAC2-31ED-4BFA-ABCF-ABC1CF26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에도시대 문화 </a:t>
            </a:r>
            <a:r>
              <a:rPr lang="ko-KR" altLang="en-US" dirty="0" err="1"/>
              <a:t>우키요에</a:t>
            </a:r>
            <a:endParaRPr lang="ko-KR" altLang="en-US" dirty="0"/>
          </a:p>
        </p:txBody>
      </p:sp>
      <p:pic>
        <p:nvPicPr>
          <p:cNvPr id="4" name="내용 개체 틀 3" descr="텍스트, 잠옷이(가) 표시된 사진&#10;&#10;자동 생성된 설명">
            <a:extLst>
              <a:ext uri="{FF2B5EF4-FFF2-40B4-BE49-F238E27FC236}">
                <a16:creationId xmlns:a16="http://schemas.microsoft.com/office/drawing/2014/main" id="{97F08199-A965-4645-A5BE-19692979E4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6DE170-BBF1-4C63-B9CF-0F73932F2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686" y="2320412"/>
            <a:ext cx="4945561" cy="3851787"/>
          </a:xfrm>
        </p:spPr>
        <p:txBody>
          <a:bodyPr anchor="ctr">
            <a:normAutofit/>
          </a:bodyPr>
          <a:lstStyle/>
          <a:p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세기에서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세기 초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ko-KR" altLang="en-US" dirty="0">
                <a:latin typeface="Arial" panose="020B0604020202020204" pitchFamily="34" charset="0"/>
              </a:rPr>
              <a:t>에도 시대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에 성립한 당대 사람들의 일상 생활이나 풍경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풍물 등 그린 </a:t>
            </a:r>
            <a:r>
              <a:rPr lang="ko-KR" altLang="en-US" dirty="0">
                <a:latin typeface="Arial" panose="020B0604020202020204" pitchFamily="34" charset="0"/>
              </a:rPr>
              <a:t>풍속화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의 형태</a:t>
            </a:r>
            <a:endParaRPr lang="en-US" altLang="ko-KR" b="0" i="0" dirty="0">
              <a:effectLst/>
              <a:latin typeface="Arial" panose="020B0604020202020204" pitchFamily="34" charset="0"/>
            </a:endParaRPr>
          </a:p>
          <a:p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</a:t>
            </a:r>
            <a:r>
              <a:rPr lang="ko-KR" altLang="en-US" dirty="0" err="1">
                <a:latin typeface="Arial" panose="020B0604020202020204" pitchFamily="34" charset="0"/>
              </a:rPr>
              <a:t>우키요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'(</a:t>
            </a:r>
            <a:r>
              <a:rPr lang="ko-KR" altLang="en-US" b="0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浮世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라는 말 자체를 풀이하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면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떠다니는 세상의 그림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1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483E3E4-7A90-45F4-A71F-B7D251DF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에도시대 문화 가부키</a:t>
            </a:r>
          </a:p>
        </p:txBody>
      </p:sp>
      <p:pic>
        <p:nvPicPr>
          <p:cNvPr id="4" name="내용 개체 틀 3" descr="텍스트, 잠옷이(가) 표시된 사진&#10;&#10;자동 생성된 설명">
            <a:extLst>
              <a:ext uri="{FF2B5EF4-FFF2-40B4-BE49-F238E27FC236}">
                <a16:creationId xmlns:a16="http://schemas.microsoft.com/office/drawing/2014/main" id="{368AD95E-046E-4E02-82C5-F83BA5DA98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D0974A-30D2-4A01-B3D2-D09D43E4F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464" y="2320412"/>
            <a:ext cx="4928783" cy="3851787"/>
          </a:xfrm>
        </p:spPr>
        <p:txBody>
          <a:bodyPr anchor="ctr">
            <a:normAutofit/>
          </a:bodyPr>
          <a:lstStyle/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dirty="0">
                <a:latin typeface="Arial" panose="020B0604020202020204" pitchFamily="34" charset="0"/>
              </a:rPr>
              <a:t>일본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의 전통 공연 예술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dirty="0">
                <a:latin typeface="Arial" panose="020B0604020202020204" pitchFamily="34" charset="0"/>
              </a:rPr>
              <a:t>에도 시대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의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민중극인 가부키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세기 초엽에 생긴 것이므로 현재까지 약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370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년의 역사를 가지고 있다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9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5CD06F3-961A-411A-9436-9D8CC612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ko-KR" altLang="en-US" sz="3000" dirty="0">
                <a:solidFill>
                  <a:srgbClr val="FFFFFF"/>
                </a:solidFill>
              </a:rPr>
              <a:t>목차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77793D9D-5617-407E-9466-5F176EE144E6}"/>
              </a:ext>
            </a:extLst>
          </p:cNvPr>
          <p:cNvSpPr/>
          <p:nvPr/>
        </p:nvSpPr>
        <p:spPr>
          <a:xfrm>
            <a:off x="6096000" y="1679569"/>
            <a:ext cx="5141912" cy="804960"/>
          </a:xfrm>
          <a:custGeom>
            <a:avLst/>
            <a:gdLst>
              <a:gd name="connsiteX0" fmla="*/ 0 w 5141912"/>
              <a:gd name="connsiteY0" fmla="*/ 134163 h 804960"/>
              <a:gd name="connsiteX1" fmla="*/ 134163 w 5141912"/>
              <a:gd name="connsiteY1" fmla="*/ 0 h 804960"/>
              <a:gd name="connsiteX2" fmla="*/ 5007749 w 5141912"/>
              <a:gd name="connsiteY2" fmla="*/ 0 h 804960"/>
              <a:gd name="connsiteX3" fmla="*/ 5141912 w 5141912"/>
              <a:gd name="connsiteY3" fmla="*/ 134163 h 804960"/>
              <a:gd name="connsiteX4" fmla="*/ 5141912 w 5141912"/>
              <a:gd name="connsiteY4" fmla="*/ 670797 h 804960"/>
              <a:gd name="connsiteX5" fmla="*/ 5007749 w 5141912"/>
              <a:gd name="connsiteY5" fmla="*/ 804960 h 804960"/>
              <a:gd name="connsiteX6" fmla="*/ 134163 w 5141912"/>
              <a:gd name="connsiteY6" fmla="*/ 804960 h 804960"/>
              <a:gd name="connsiteX7" fmla="*/ 0 w 5141912"/>
              <a:gd name="connsiteY7" fmla="*/ 670797 h 804960"/>
              <a:gd name="connsiteX8" fmla="*/ 0 w 5141912"/>
              <a:gd name="connsiteY8" fmla="*/ 134163 h 8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12" h="804960">
                <a:moveTo>
                  <a:pt x="0" y="134163"/>
                </a:moveTo>
                <a:cubicBezTo>
                  <a:pt x="0" y="60067"/>
                  <a:pt x="60067" y="0"/>
                  <a:pt x="134163" y="0"/>
                </a:cubicBezTo>
                <a:lnTo>
                  <a:pt x="5007749" y="0"/>
                </a:lnTo>
                <a:cubicBezTo>
                  <a:pt x="5081845" y="0"/>
                  <a:pt x="5141912" y="60067"/>
                  <a:pt x="5141912" y="134163"/>
                </a:cubicBezTo>
                <a:lnTo>
                  <a:pt x="5141912" y="670797"/>
                </a:lnTo>
                <a:cubicBezTo>
                  <a:pt x="5141912" y="744893"/>
                  <a:pt x="5081845" y="804960"/>
                  <a:pt x="5007749" y="804960"/>
                </a:cubicBezTo>
                <a:lnTo>
                  <a:pt x="134163" y="804960"/>
                </a:lnTo>
                <a:cubicBezTo>
                  <a:pt x="60067" y="804960"/>
                  <a:pt x="0" y="744893"/>
                  <a:pt x="0" y="670797"/>
                </a:cubicBezTo>
                <a:lnTo>
                  <a:pt x="0" y="1341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215" tIns="161215" rIns="161215" bIns="161215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3200" kern="1200" dirty="0"/>
              <a:t>무로마치 시대 문화</a:t>
            </a:r>
            <a:endParaRPr lang="en-US" sz="3200" kern="1200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3505CE37-2796-41EA-8B6D-661782222814}"/>
              </a:ext>
            </a:extLst>
          </p:cNvPr>
          <p:cNvSpPr/>
          <p:nvPr/>
        </p:nvSpPr>
        <p:spPr>
          <a:xfrm>
            <a:off x="6081713" y="2577960"/>
            <a:ext cx="5141912" cy="804960"/>
          </a:xfrm>
          <a:custGeom>
            <a:avLst/>
            <a:gdLst>
              <a:gd name="connsiteX0" fmla="*/ 0 w 5141912"/>
              <a:gd name="connsiteY0" fmla="*/ 134163 h 804960"/>
              <a:gd name="connsiteX1" fmla="*/ 134163 w 5141912"/>
              <a:gd name="connsiteY1" fmla="*/ 0 h 804960"/>
              <a:gd name="connsiteX2" fmla="*/ 5007749 w 5141912"/>
              <a:gd name="connsiteY2" fmla="*/ 0 h 804960"/>
              <a:gd name="connsiteX3" fmla="*/ 5141912 w 5141912"/>
              <a:gd name="connsiteY3" fmla="*/ 134163 h 804960"/>
              <a:gd name="connsiteX4" fmla="*/ 5141912 w 5141912"/>
              <a:gd name="connsiteY4" fmla="*/ 670797 h 804960"/>
              <a:gd name="connsiteX5" fmla="*/ 5007749 w 5141912"/>
              <a:gd name="connsiteY5" fmla="*/ 804960 h 804960"/>
              <a:gd name="connsiteX6" fmla="*/ 134163 w 5141912"/>
              <a:gd name="connsiteY6" fmla="*/ 804960 h 804960"/>
              <a:gd name="connsiteX7" fmla="*/ 0 w 5141912"/>
              <a:gd name="connsiteY7" fmla="*/ 670797 h 804960"/>
              <a:gd name="connsiteX8" fmla="*/ 0 w 5141912"/>
              <a:gd name="connsiteY8" fmla="*/ 134163 h 8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12" h="804960">
                <a:moveTo>
                  <a:pt x="0" y="134163"/>
                </a:moveTo>
                <a:cubicBezTo>
                  <a:pt x="0" y="60067"/>
                  <a:pt x="60067" y="0"/>
                  <a:pt x="134163" y="0"/>
                </a:cubicBezTo>
                <a:lnTo>
                  <a:pt x="5007749" y="0"/>
                </a:lnTo>
                <a:cubicBezTo>
                  <a:pt x="5081845" y="0"/>
                  <a:pt x="5141912" y="60067"/>
                  <a:pt x="5141912" y="134163"/>
                </a:cubicBezTo>
                <a:lnTo>
                  <a:pt x="5141912" y="670797"/>
                </a:lnTo>
                <a:cubicBezTo>
                  <a:pt x="5141912" y="744893"/>
                  <a:pt x="5081845" y="804960"/>
                  <a:pt x="5007749" y="804960"/>
                </a:cubicBezTo>
                <a:lnTo>
                  <a:pt x="134163" y="804960"/>
                </a:lnTo>
                <a:cubicBezTo>
                  <a:pt x="60067" y="804960"/>
                  <a:pt x="0" y="744893"/>
                  <a:pt x="0" y="670797"/>
                </a:cubicBezTo>
                <a:lnTo>
                  <a:pt x="0" y="1341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35930"/>
              <a:satOff val="-14509"/>
              <a:lumOff val="5360"/>
              <a:alphaOff val="0"/>
            </a:schemeClr>
          </a:fillRef>
          <a:effectRef idx="0">
            <a:schemeClr val="accent2">
              <a:hueOff val="635930"/>
              <a:satOff val="-14509"/>
              <a:lumOff val="536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215" tIns="161215" rIns="161215" bIns="161215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3200" kern="1200" dirty="0"/>
              <a:t>전국 시대 문화</a:t>
            </a:r>
            <a:endParaRPr lang="en-US" sz="3200" kern="1200" dirty="0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05396896-753D-4F8B-8F39-C9FCC13F5365}"/>
              </a:ext>
            </a:extLst>
          </p:cNvPr>
          <p:cNvSpPr/>
          <p:nvPr/>
        </p:nvSpPr>
        <p:spPr>
          <a:xfrm>
            <a:off x="6081713" y="3475080"/>
            <a:ext cx="5141912" cy="804960"/>
          </a:xfrm>
          <a:custGeom>
            <a:avLst/>
            <a:gdLst>
              <a:gd name="connsiteX0" fmla="*/ 0 w 5141912"/>
              <a:gd name="connsiteY0" fmla="*/ 134163 h 804960"/>
              <a:gd name="connsiteX1" fmla="*/ 134163 w 5141912"/>
              <a:gd name="connsiteY1" fmla="*/ 0 h 804960"/>
              <a:gd name="connsiteX2" fmla="*/ 5007749 w 5141912"/>
              <a:gd name="connsiteY2" fmla="*/ 0 h 804960"/>
              <a:gd name="connsiteX3" fmla="*/ 5141912 w 5141912"/>
              <a:gd name="connsiteY3" fmla="*/ 134163 h 804960"/>
              <a:gd name="connsiteX4" fmla="*/ 5141912 w 5141912"/>
              <a:gd name="connsiteY4" fmla="*/ 670797 h 804960"/>
              <a:gd name="connsiteX5" fmla="*/ 5007749 w 5141912"/>
              <a:gd name="connsiteY5" fmla="*/ 804960 h 804960"/>
              <a:gd name="connsiteX6" fmla="*/ 134163 w 5141912"/>
              <a:gd name="connsiteY6" fmla="*/ 804960 h 804960"/>
              <a:gd name="connsiteX7" fmla="*/ 0 w 5141912"/>
              <a:gd name="connsiteY7" fmla="*/ 670797 h 804960"/>
              <a:gd name="connsiteX8" fmla="*/ 0 w 5141912"/>
              <a:gd name="connsiteY8" fmla="*/ 134163 h 8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12" h="804960">
                <a:moveTo>
                  <a:pt x="0" y="134163"/>
                </a:moveTo>
                <a:cubicBezTo>
                  <a:pt x="0" y="60067"/>
                  <a:pt x="60067" y="0"/>
                  <a:pt x="134163" y="0"/>
                </a:cubicBezTo>
                <a:lnTo>
                  <a:pt x="5007749" y="0"/>
                </a:lnTo>
                <a:cubicBezTo>
                  <a:pt x="5081845" y="0"/>
                  <a:pt x="5141912" y="60067"/>
                  <a:pt x="5141912" y="134163"/>
                </a:cubicBezTo>
                <a:lnTo>
                  <a:pt x="5141912" y="670797"/>
                </a:lnTo>
                <a:cubicBezTo>
                  <a:pt x="5141912" y="744893"/>
                  <a:pt x="5081845" y="804960"/>
                  <a:pt x="5007749" y="804960"/>
                </a:cubicBezTo>
                <a:lnTo>
                  <a:pt x="134163" y="804960"/>
                </a:lnTo>
                <a:cubicBezTo>
                  <a:pt x="60067" y="804960"/>
                  <a:pt x="0" y="744893"/>
                  <a:pt x="0" y="670797"/>
                </a:cubicBezTo>
                <a:lnTo>
                  <a:pt x="0" y="1341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271860"/>
              <a:satOff val="-29019"/>
              <a:lumOff val="10719"/>
              <a:alphaOff val="0"/>
            </a:schemeClr>
          </a:fillRef>
          <a:effectRef idx="0">
            <a:schemeClr val="accent2">
              <a:hueOff val="1271860"/>
              <a:satOff val="-29019"/>
              <a:lumOff val="10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215" tIns="161215" rIns="161215" bIns="161215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3200" kern="1200" dirty="0" err="1"/>
              <a:t>아즈치</a:t>
            </a:r>
            <a:r>
              <a:rPr lang="ko-KR" altLang="en-US" sz="3200" kern="1200" dirty="0"/>
              <a:t> </a:t>
            </a:r>
            <a:r>
              <a:rPr lang="ko-KR" altLang="en-US" sz="3200" kern="1200" dirty="0" err="1"/>
              <a:t>모모야마</a:t>
            </a:r>
            <a:r>
              <a:rPr lang="ko-KR" altLang="en-US" sz="3200" kern="1200" dirty="0"/>
              <a:t> 시대 문화</a:t>
            </a:r>
            <a:endParaRPr lang="en-US" sz="3200" kern="1200" dirty="0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2C54B94C-C79C-4B8B-9847-891065A2EA95}"/>
              </a:ext>
            </a:extLst>
          </p:cNvPr>
          <p:cNvSpPr/>
          <p:nvPr/>
        </p:nvSpPr>
        <p:spPr>
          <a:xfrm>
            <a:off x="6081713" y="4372200"/>
            <a:ext cx="5141912" cy="804960"/>
          </a:xfrm>
          <a:custGeom>
            <a:avLst/>
            <a:gdLst>
              <a:gd name="connsiteX0" fmla="*/ 0 w 5141912"/>
              <a:gd name="connsiteY0" fmla="*/ 134163 h 804960"/>
              <a:gd name="connsiteX1" fmla="*/ 134163 w 5141912"/>
              <a:gd name="connsiteY1" fmla="*/ 0 h 804960"/>
              <a:gd name="connsiteX2" fmla="*/ 5007749 w 5141912"/>
              <a:gd name="connsiteY2" fmla="*/ 0 h 804960"/>
              <a:gd name="connsiteX3" fmla="*/ 5141912 w 5141912"/>
              <a:gd name="connsiteY3" fmla="*/ 134163 h 804960"/>
              <a:gd name="connsiteX4" fmla="*/ 5141912 w 5141912"/>
              <a:gd name="connsiteY4" fmla="*/ 670797 h 804960"/>
              <a:gd name="connsiteX5" fmla="*/ 5007749 w 5141912"/>
              <a:gd name="connsiteY5" fmla="*/ 804960 h 804960"/>
              <a:gd name="connsiteX6" fmla="*/ 134163 w 5141912"/>
              <a:gd name="connsiteY6" fmla="*/ 804960 h 804960"/>
              <a:gd name="connsiteX7" fmla="*/ 0 w 5141912"/>
              <a:gd name="connsiteY7" fmla="*/ 670797 h 804960"/>
              <a:gd name="connsiteX8" fmla="*/ 0 w 5141912"/>
              <a:gd name="connsiteY8" fmla="*/ 134163 h 8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12" h="804960">
                <a:moveTo>
                  <a:pt x="0" y="134163"/>
                </a:moveTo>
                <a:cubicBezTo>
                  <a:pt x="0" y="60067"/>
                  <a:pt x="60067" y="0"/>
                  <a:pt x="134163" y="0"/>
                </a:cubicBezTo>
                <a:lnTo>
                  <a:pt x="5007749" y="0"/>
                </a:lnTo>
                <a:cubicBezTo>
                  <a:pt x="5081845" y="0"/>
                  <a:pt x="5141912" y="60067"/>
                  <a:pt x="5141912" y="134163"/>
                </a:cubicBezTo>
                <a:lnTo>
                  <a:pt x="5141912" y="670797"/>
                </a:lnTo>
                <a:cubicBezTo>
                  <a:pt x="5141912" y="744893"/>
                  <a:pt x="5081845" y="804960"/>
                  <a:pt x="5007749" y="804960"/>
                </a:cubicBezTo>
                <a:lnTo>
                  <a:pt x="134163" y="804960"/>
                </a:lnTo>
                <a:cubicBezTo>
                  <a:pt x="60067" y="804960"/>
                  <a:pt x="0" y="744893"/>
                  <a:pt x="0" y="670797"/>
                </a:cubicBezTo>
                <a:lnTo>
                  <a:pt x="0" y="1341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907789"/>
              <a:satOff val="-43528"/>
              <a:lumOff val="16079"/>
              <a:alphaOff val="0"/>
            </a:schemeClr>
          </a:fillRef>
          <a:effectRef idx="0">
            <a:schemeClr val="accent2">
              <a:hueOff val="1907789"/>
              <a:satOff val="-43528"/>
              <a:lumOff val="160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215" tIns="161215" rIns="161215" bIns="161215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3200" kern="1200" dirty="0"/>
              <a:t>에도 시대 문화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32894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36C40298-8225-422E-B2C9-48964FB6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138" y="2376861"/>
            <a:ext cx="2884657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ko-KR" altLang="en-US" sz="3000" dirty="0">
                <a:solidFill>
                  <a:srgbClr val="FFFFFF"/>
                </a:solidFill>
              </a:rPr>
              <a:t>참고 영상 자료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08897E-4F52-4195-9B60-0ABB2DAD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US" altLang="ko-KR" dirty="0">
                <a:hlinkClick r:id="rId6"/>
              </a:rPr>
              <a:t>(111) </a:t>
            </a:r>
            <a:r>
              <a:rPr lang="ko-KR" altLang="en-US" dirty="0">
                <a:hlinkClick r:id="rId6"/>
              </a:rPr>
              <a:t>일본 역사 만화로 보기 </a:t>
            </a:r>
            <a:r>
              <a:rPr lang="en-US" altLang="ko-KR" dirty="0">
                <a:hlinkClick r:id="rId6"/>
              </a:rPr>
              <a:t>3</a:t>
            </a:r>
            <a:r>
              <a:rPr lang="ko-KR" altLang="en-US" dirty="0">
                <a:hlinkClick r:id="rId6"/>
              </a:rPr>
              <a:t>부 </a:t>
            </a:r>
            <a:r>
              <a:rPr lang="en-US" altLang="ko-KR" dirty="0">
                <a:hlinkClick r:id="rId6"/>
              </a:rPr>
              <a:t>(</a:t>
            </a:r>
            <a:r>
              <a:rPr lang="ko-KR" altLang="en-US" dirty="0">
                <a:hlinkClick r:id="rId6"/>
              </a:rPr>
              <a:t>무로마치 막부</a:t>
            </a:r>
            <a:r>
              <a:rPr lang="en-US" altLang="ko-KR" dirty="0">
                <a:hlinkClick r:id="rId6"/>
              </a:rPr>
              <a:t>, </a:t>
            </a:r>
            <a:r>
              <a:rPr lang="ko-KR" altLang="en-US" dirty="0">
                <a:hlinkClick r:id="rId6"/>
              </a:rPr>
              <a:t>전국시대</a:t>
            </a:r>
            <a:r>
              <a:rPr lang="en-US" altLang="ko-KR" dirty="0">
                <a:hlinkClick r:id="rId6"/>
              </a:rPr>
              <a:t>, </a:t>
            </a:r>
            <a:r>
              <a:rPr lang="ko-KR" altLang="en-US" dirty="0">
                <a:hlinkClick r:id="rId6"/>
              </a:rPr>
              <a:t>오다 노부나가</a:t>
            </a:r>
            <a:r>
              <a:rPr lang="en-US" altLang="ko-KR" dirty="0">
                <a:hlinkClick r:id="rId6"/>
              </a:rPr>
              <a:t>, </a:t>
            </a:r>
            <a:r>
              <a:rPr lang="ko-KR" altLang="en-US" dirty="0" err="1">
                <a:hlinkClick r:id="rId6"/>
              </a:rPr>
              <a:t>도요토미</a:t>
            </a:r>
            <a:r>
              <a:rPr lang="ko-KR" altLang="en-US" dirty="0">
                <a:hlinkClick r:id="rId6"/>
              </a:rPr>
              <a:t> 히데요시</a:t>
            </a:r>
            <a:r>
              <a:rPr lang="en-US" altLang="ko-KR" dirty="0">
                <a:hlinkClick r:id="rId6"/>
              </a:rPr>
              <a:t>) - YouTube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0383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55499BA-4E27-4952-99CE-6E8BA97D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6516241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latinLnBrk="0">
              <a:lnSpc>
                <a:spcPct val="80000"/>
              </a:lnSpc>
            </a:pPr>
            <a:r>
              <a:rPr lang="ko-KR" altLang="en-US" sz="88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감사합니다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6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 descr="텍스트, 의류, 잠옷, 패브릭이(가) 표시된 사진&#10;&#10;자동 생성된 설명">
            <a:extLst>
              <a:ext uri="{FF2B5EF4-FFF2-40B4-BE49-F238E27FC236}">
                <a16:creationId xmlns:a16="http://schemas.microsoft.com/office/drawing/2014/main" id="{6A080540-F093-4A3B-8B54-7E6B4106C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27DB0EE-9150-429D-865C-C0D5B460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/>
              <a:t>무로마치 시대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C85762-E0B3-40C8-B00A-B08C9114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740" y="4170410"/>
            <a:ext cx="4927402" cy="1767141"/>
          </a:xfrm>
        </p:spPr>
        <p:txBody>
          <a:bodyPr anchor="ctr">
            <a:normAutofit/>
          </a:bodyPr>
          <a:lstStyle/>
          <a:p>
            <a:r>
              <a:rPr lang="ko-KR" altLang="en-US" dirty="0">
                <a:latin typeface="Arial" panose="020B0604020202020204" pitchFamily="34" charset="0"/>
              </a:rPr>
              <a:t>무로마치 막부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가 일본을 통치하던 시기</a:t>
            </a:r>
            <a:endParaRPr lang="en-US" altLang="ko-K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b="0" i="0" dirty="0">
              <a:effectLst/>
              <a:latin typeface="Arial" panose="020B0604020202020204" pitchFamily="34" charset="0"/>
            </a:endParaRPr>
          </a:p>
          <a:p>
            <a:r>
              <a:rPr lang="ko-KR" altLang="en-US" dirty="0" err="1">
                <a:latin typeface="Arial" panose="020B0604020202020204" pitchFamily="34" charset="0"/>
              </a:rPr>
              <a:t>아시카가</a:t>
            </a:r>
            <a:r>
              <a:rPr lang="ko-KR" altLang="en-US" dirty="0">
                <a:latin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</a:rPr>
              <a:t>다카우지</a:t>
            </a:r>
            <a:r>
              <a:rPr lang="ko-KR" altLang="en-US" b="0" i="0" dirty="0" err="1">
                <a:effectLst/>
                <a:latin typeface="Arial" panose="020B0604020202020204" pitchFamily="34" charset="0"/>
              </a:rPr>
              <a:t>가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 막부를 세운 </a:t>
            </a:r>
            <a:r>
              <a:rPr lang="en-US" altLang="ko-KR" dirty="0">
                <a:latin typeface="Arial" panose="020B0604020202020204" pitchFamily="34" charset="0"/>
              </a:rPr>
              <a:t>1336</a:t>
            </a:r>
            <a:r>
              <a:rPr lang="ko-KR" altLang="en-US" dirty="0">
                <a:latin typeface="Arial" panose="020B0604020202020204" pitchFamily="34" charset="0"/>
              </a:rPr>
              <a:t>년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부터 </a:t>
            </a:r>
            <a:r>
              <a:rPr lang="en-US" altLang="ko-KR" dirty="0">
                <a:latin typeface="Arial" panose="020B0604020202020204" pitchFamily="34" charset="0"/>
              </a:rPr>
              <a:t>1573</a:t>
            </a:r>
            <a:r>
              <a:rPr lang="ko-KR" altLang="en-US" dirty="0">
                <a:latin typeface="Arial" panose="020B0604020202020204" pitchFamily="34" charset="0"/>
              </a:rPr>
              <a:t>년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8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297B0A0-142E-460A-A537-DA119E21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dirty="0"/>
              <a:t>무로마치 시대의 문화</a:t>
            </a:r>
            <a:endParaRPr lang="ko-KR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FDDC0E-FE71-4A91-9CEA-5910BF7FD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3210802E-3665-4F4F-A8C2-FF57C969A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무로마치 막부가 교토에 자리잡고 동아시아와 활발히 교류</a:t>
            </a:r>
            <a:endParaRPr lang="en-US" altLang="ko-KR" dirty="0"/>
          </a:p>
          <a:p>
            <a:endParaRPr lang="en-US" dirty="0"/>
          </a:p>
          <a:p>
            <a:r>
              <a:rPr lang="ko-KR" altLang="en-US" dirty="0"/>
              <a:t>무가 문화와 귀족문화</a:t>
            </a:r>
            <a:r>
              <a:rPr lang="en-US" altLang="ko-KR" dirty="0"/>
              <a:t>,</a:t>
            </a:r>
            <a:r>
              <a:rPr lang="ko-KR" altLang="en-US" dirty="0"/>
              <a:t> 대륙문화와 일본의 전통 문화를 하나로 융합</a:t>
            </a:r>
            <a:endParaRPr lang="en-US" altLang="ko-KR" dirty="0"/>
          </a:p>
          <a:p>
            <a:endParaRPr lang="en-US" dirty="0"/>
          </a:p>
          <a:p>
            <a:r>
              <a:rPr lang="ko-KR" altLang="en-US" dirty="0" err="1"/>
              <a:t>오닌의</a:t>
            </a:r>
            <a:r>
              <a:rPr lang="ko-KR" altLang="en-US" dirty="0"/>
              <a:t> 난 계기로 중앙문화와 지방문화의 융합도 진전</a:t>
            </a:r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B2EF6D-5698-42DA-8D16-9AE360B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무로마치 시대 문화</a:t>
            </a:r>
            <a:br>
              <a:rPr lang="en-US" altLang="ko-KR" dirty="0"/>
            </a:br>
            <a:r>
              <a:rPr lang="ko-KR" altLang="en-US" sz="4000" dirty="0" err="1">
                <a:solidFill>
                  <a:schemeClr val="tx2"/>
                </a:solidFill>
              </a:rPr>
              <a:t>오닌의</a:t>
            </a:r>
            <a:r>
              <a:rPr lang="ko-KR" altLang="en-US" sz="4000" dirty="0">
                <a:solidFill>
                  <a:schemeClr val="tx2"/>
                </a:solidFill>
              </a:rPr>
              <a:t> 난 계기로 나타난 문화</a:t>
            </a:r>
          </a:p>
        </p:txBody>
      </p:sp>
      <p:pic>
        <p:nvPicPr>
          <p:cNvPr id="3074" name="Picture 2" descr="노 (연극) - 위키백과, 우리 모두의 백과사전">
            <a:extLst>
              <a:ext uri="{FF2B5EF4-FFF2-40B4-BE49-F238E27FC236}">
                <a16:creationId xmlns:a16="http://schemas.microsoft.com/office/drawing/2014/main" id="{91EDC61D-5075-4531-9A77-8E1F8663FA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1952"/>
            <a:ext cx="3000377" cy="27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90BF241-8887-4B18-B817-ABF892BF0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7" y="2561952"/>
            <a:ext cx="2714625" cy="27320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EB8A9A9-850C-432A-B428-46E861B99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2" y="2500040"/>
            <a:ext cx="2714625" cy="27940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F44F025-D8D0-41F9-ADE5-13B035AEC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676" y="2530203"/>
            <a:ext cx="2990850" cy="2763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79FFF0-C9E1-4C80-8F85-F1AFDCB29CDE}"/>
              </a:ext>
            </a:extLst>
          </p:cNvPr>
          <p:cNvSpPr txBox="1"/>
          <p:nvPr/>
        </p:nvSpPr>
        <p:spPr>
          <a:xfrm>
            <a:off x="447675" y="5678668"/>
            <a:ext cx="210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노</a:t>
            </a:r>
            <a:r>
              <a:rPr lang="en-US" altLang="ko-KR" dirty="0"/>
              <a:t>(</a:t>
            </a:r>
            <a:r>
              <a:rPr lang="ko-KR" altLang="en-US" b="0" i="0" dirty="0">
                <a:effectLst/>
                <a:latin typeface="Apple SD Gothic Neo"/>
              </a:rPr>
              <a:t>能</a:t>
            </a:r>
            <a:r>
              <a:rPr lang="ko-KR" altLang="en-US" b="0" i="0" dirty="0">
                <a:solidFill>
                  <a:srgbClr val="4D5156"/>
                </a:solidFill>
                <a:effectLst/>
                <a:latin typeface="Apple SD Gothic Neo"/>
              </a:rPr>
              <a:t> </a:t>
            </a:r>
            <a:r>
              <a:rPr lang="en-US" altLang="ko-KR" b="0" i="0" dirty="0">
                <a:solidFill>
                  <a:srgbClr val="4D5156"/>
                </a:solidFill>
                <a:effectLst/>
                <a:latin typeface="Apple SD Gothic Neo"/>
              </a:rPr>
              <a:t>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5EB28-EA1B-4C76-A541-C2D331FB3238}"/>
              </a:ext>
            </a:extLst>
          </p:cNvPr>
          <p:cNvSpPr txBox="1"/>
          <p:nvPr/>
        </p:nvSpPr>
        <p:spPr>
          <a:xfrm>
            <a:off x="3905251" y="5678581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교겐</a:t>
            </a:r>
            <a:r>
              <a:rPr lang="en-US" altLang="ko-KR" dirty="0"/>
              <a:t>(</a:t>
            </a:r>
            <a:r>
              <a:rPr lang="ko-KR" altLang="en-US" b="0" i="0" dirty="0">
                <a:effectLst/>
                <a:latin typeface="Apple SD Gothic Neo"/>
              </a:rPr>
              <a:t>狂言</a:t>
            </a:r>
            <a:r>
              <a:rPr lang="en-US" altLang="ko-KR" b="0" i="0" dirty="0">
                <a:solidFill>
                  <a:srgbClr val="4D5156"/>
                </a:solidFill>
                <a:effectLst/>
                <a:latin typeface="Apple SD Gothic Neo"/>
              </a:rPr>
              <a:t>)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B8E8C-329D-4EAB-BB90-F6B489230D3F}"/>
              </a:ext>
            </a:extLst>
          </p:cNvPr>
          <p:cNvSpPr txBox="1"/>
          <p:nvPr/>
        </p:nvSpPr>
        <p:spPr>
          <a:xfrm>
            <a:off x="6677026" y="5678581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차도</a:t>
            </a:r>
            <a:r>
              <a:rPr lang="en-US" altLang="ko-KR" dirty="0"/>
              <a:t>(</a:t>
            </a:r>
            <a:r>
              <a:rPr lang="ko-KR" altLang="en-US" b="0" i="0" dirty="0">
                <a:effectLst/>
                <a:latin typeface="Apple SD Gothic Neo"/>
              </a:rPr>
              <a:t>茶道</a:t>
            </a:r>
            <a:r>
              <a:rPr lang="en-US" altLang="ko-KR" b="0" i="0" dirty="0">
                <a:solidFill>
                  <a:srgbClr val="4D5156"/>
                </a:solidFill>
                <a:effectLst/>
                <a:latin typeface="Apple SD Gothic Neo"/>
              </a:rPr>
              <a:t>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41897-317B-4414-898D-7923CAAA94F6}"/>
              </a:ext>
            </a:extLst>
          </p:cNvPr>
          <p:cNvSpPr txBox="1"/>
          <p:nvPr/>
        </p:nvSpPr>
        <p:spPr>
          <a:xfrm>
            <a:off x="9839326" y="5678581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꽃꽃이</a:t>
            </a:r>
            <a:r>
              <a:rPr lang="en-US" altLang="ko-KR" dirty="0"/>
              <a:t>(</a:t>
            </a:r>
            <a:r>
              <a:rPr lang="ko-KR" altLang="en-US" b="0" i="0" dirty="0">
                <a:effectLst/>
                <a:latin typeface="Apple SD Gothic Neo"/>
              </a:rPr>
              <a:t>生</a:t>
            </a:r>
            <a:r>
              <a:rPr lang="ja-JP" altLang="en-US" b="0" i="0" dirty="0">
                <a:effectLst/>
                <a:latin typeface="Apple SD Gothic Neo"/>
              </a:rPr>
              <a:t>け</a:t>
            </a:r>
            <a:r>
              <a:rPr lang="ko-KR" altLang="en-US" b="0" i="0" dirty="0">
                <a:effectLst/>
                <a:latin typeface="Apple SD Gothic Neo"/>
              </a:rPr>
              <a:t>花</a:t>
            </a:r>
            <a:r>
              <a:rPr lang="en-US" altLang="ko-KR" b="0" i="0" dirty="0">
                <a:solidFill>
                  <a:srgbClr val="4D5156"/>
                </a:solidFill>
                <a:effectLst/>
                <a:latin typeface="Apple SD Gothic Neo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102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55C6FAD9-E47F-4B85-A4F9-01141E66B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25B4D5C2-119A-4EDD-B133-0AB95E13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9156409A-DE97-4AEE-9F01-B945ED0FE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15">
            <a:extLst>
              <a:ext uri="{FF2B5EF4-FFF2-40B4-BE49-F238E27FC236}">
                <a16:creationId xmlns:a16="http://schemas.microsoft.com/office/drawing/2014/main" id="{3D54EEE6-F9E7-4CBE-A820-AA9911D92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16">
              <a:extLst>
                <a:ext uri="{FF2B5EF4-FFF2-40B4-BE49-F238E27FC236}">
                  <a16:creationId xmlns:a16="http://schemas.microsoft.com/office/drawing/2014/main" id="{C5669BB3-665C-4AE6-916A-9600A6995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3" name="Oval 17">
              <a:extLst>
                <a:ext uri="{FF2B5EF4-FFF2-40B4-BE49-F238E27FC236}">
                  <a16:creationId xmlns:a16="http://schemas.microsoft.com/office/drawing/2014/main" id="{202D4491-AED6-44D9-B5BE-EE7ED8436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47D2AB5D-C277-42B8-BB98-9E46DDED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131BD84-AC22-45DA-A35B-221DE035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3367513"/>
            <a:ext cx="6035842" cy="13187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ko-KR" altLang="en-US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금각사와 </a:t>
            </a:r>
            <a:r>
              <a:rPr lang="ko-KR" altLang="en-US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은각사</a:t>
            </a:r>
            <a:endParaRPr lang="ko-KR" altLang="en-US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DBCA357-4FA2-4858-B491-C7B36BFCB8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799771" y="6"/>
            <a:ext cx="4340756" cy="3143437"/>
          </a:xfrm>
          <a:custGeom>
            <a:avLst/>
            <a:gdLst/>
            <a:ahLst/>
            <a:cxnLst/>
            <a:rect l="l" t="t" r="r" b="b"/>
            <a:pathLst>
              <a:path w="4340756" h="3143437">
                <a:moveTo>
                  <a:pt x="510011" y="0"/>
                </a:moveTo>
                <a:lnTo>
                  <a:pt x="3830745" y="0"/>
                </a:lnTo>
                <a:lnTo>
                  <a:pt x="3864106" y="54913"/>
                </a:lnTo>
                <a:cubicBezTo>
                  <a:pt x="4012371" y="327844"/>
                  <a:pt x="4096589" y="640616"/>
                  <a:pt x="4096589" y="973059"/>
                </a:cubicBezTo>
                <a:cubicBezTo>
                  <a:pt x="4096589" y="2036876"/>
                  <a:pt x="3234195" y="2899270"/>
                  <a:pt x="2170378" y="2899270"/>
                </a:cubicBezTo>
                <a:cubicBezTo>
                  <a:pt x="1106561" y="2899270"/>
                  <a:pt x="244168" y="2036876"/>
                  <a:pt x="244168" y="973059"/>
                </a:cubicBezTo>
                <a:cubicBezTo>
                  <a:pt x="244168" y="640616"/>
                  <a:pt x="328386" y="327844"/>
                  <a:pt x="476651" y="54913"/>
                </a:cubicBezTo>
                <a:close/>
                <a:moveTo>
                  <a:pt x="232340" y="0"/>
                </a:moveTo>
                <a:lnTo>
                  <a:pt x="446588" y="0"/>
                </a:lnTo>
                <a:lnTo>
                  <a:pt x="428940" y="29050"/>
                </a:lnTo>
                <a:cubicBezTo>
                  <a:pt x="276499" y="309669"/>
                  <a:pt x="189908" y="631252"/>
                  <a:pt x="189908" y="973059"/>
                </a:cubicBezTo>
                <a:cubicBezTo>
                  <a:pt x="189908" y="2066842"/>
                  <a:pt x="1076595" y="2953529"/>
                  <a:pt x="2170378" y="2953529"/>
                </a:cubicBezTo>
                <a:cubicBezTo>
                  <a:pt x="3264161" y="2953529"/>
                  <a:pt x="4150848" y="2066842"/>
                  <a:pt x="4150848" y="973059"/>
                </a:cubicBezTo>
                <a:cubicBezTo>
                  <a:pt x="4150848" y="631252"/>
                  <a:pt x="4064258" y="309669"/>
                  <a:pt x="3911816" y="29050"/>
                </a:cubicBezTo>
                <a:lnTo>
                  <a:pt x="3894168" y="0"/>
                </a:lnTo>
                <a:lnTo>
                  <a:pt x="4108416" y="0"/>
                </a:lnTo>
                <a:lnTo>
                  <a:pt x="4170197" y="128250"/>
                </a:lnTo>
                <a:cubicBezTo>
                  <a:pt x="4280024" y="387910"/>
                  <a:pt x="4340756" y="673392"/>
                  <a:pt x="4340756" y="973059"/>
                </a:cubicBezTo>
                <a:cubicBezTo>
                  <a:pt x="4340756" y="2171726"/>
                  <a:pt x="3369045" y="3143437"/>
                  <a:pt x="2170378" y="3143437"/>
                </a:cubicBezTo>
                <a:cubicBezTo>
                  <a:pt x="971711" y="3143437"/>
                  <a:pt x="0" y="2171726"/>
                  <a:pt x="0" y="973059"/>
                </a:cubicBezTo>
                <a:cubicBezTo>
                  <a:pt x="0" y="673392"/>
                  <a:pt x="60732" y="387910"/>
                  <a:pt x="170559" y="128250"/>
                </a:cubicBezTo>
                <a:close/>
              </a:path>
            </a:pathLst>
          </a:custGeom>
        </p:spPr>
      </p:pic>
      <p:sp>
        <p:nvSpPr>
          <p:cNvPr id="35" name="Freeform: Shape 21">
            <a:extLst>
              <a:ext uri="{FF2B5EF4-FFF2-40B4-BE49-F238E27FC236}">
                <a16:creationId xmlns:a16="http://schemas.microsoft.com/office/drawing/2014/main" id="{2ACA7927-54AC-493A-8A28-06A434EA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9771" y="1"/>
            <a:ext cx="4340756" cy="3143437"/>
          </a:xfrm>
          <a:custGeom>
            <a:avLst/>
            <a:gdLst>
              <a:gd name="connsiteX0" fmla="*/ 510011 w 4340756"/>
              <a:gd name="connsiteY0" fmla="*/ 0 h 3143437"/>
              <a:gd name="connsiteX1" fmla="*/ 3830745 w 4340756"/>
              <a:gd name="connsiteY1" fmla="*/ 0 h 3143437"/>
              <a:gd name="connsiteX2" fmla="*/ 3864106 w 4340756"/>
              <a:gd name="connsiteY2" fmla="*/ 54913 h 3143437"/>
              <a:gd name="connsiteX3" fmla="*/ 4096589 w 4340756"/>
              <a:gd name="connsiteY3" fmla="*/ 973059 h 3143437"/>
              <a:gd name="connsiteX4" fmla="*/ 2170378 w 4340756"/>
              <a:gd name="connsiteY4" fmla="*/ 2899270 h 3143437"/>
              <a:gd name="connsiteX5" fmla="*/ 244168 w 4340756"/>
              <a:gd name="connsiteY5" fmla="*/ 973059 h 3143437"/>
              <a:gd name="connsiteX6" fmla="*/ 476651 w 4340756"/>
              <a:gd name="connsiteY6" fmla="*/ 54913 h 3143437"/>
              <a:gd name="connsiteX7" fmla="*/ 232340 w 4340756"/>
              <a:gd name="connsiteY7" fmla="*/ 0 h 3143437"/>
              <a:gd name="connsiteX8" fmla="*/ 446588 w 4340756"/>
              <a:gd name="connsiteY8" fmla="*/ 0 h 3143437"/>
              <a:gd name="connsiteX9" fmla="*/ 428940 w 4340756"/>
              <a:gd name="connsiteY9" fmla="*/ 29050 h 3143437"/>
              <a:gd name="connsiteX10" fmla="*/ 189908 w 4340756"/>
              <a:gd name="connsiteY10" fmla="*/ 973059 h 3143437"/>
              <a:gd name="connsiteX11" fmla="*/ 2170378 w 4340756"/>
              <a:gd name="connsiteY11" fmla="*/ 2953529 h 3143437"/>
              <a:gd name="connsiteX12" fmla="*/ 4150848 w 4340756"/>
              <a:gd name="connsiteY12" fmla="*/ 973059 h 3143437"/>
              <a:gd name="connsiteX13" fmla="*/ 3911816 w 4340756"/>
              <a:gd name="connsiteY13" fmla="*/ 29050 h 3143437"/>
              <a:gd name="connsiteX14" fmla="*/ 3894168 w 4340756"/>
              <a:gd name="connsiteY14" fmla="*/ 0 h 3143437"/>
              <a:gd name="connsiteX15" fmla="*/ 4108416 w 4340756"/>
              <a:gd name="connsiteY15" fmla="*/ 0 h 3143437"/>
              <a:gd name="connsiteX16" fmla="*/ 4170197 w 4340756"/>
              <a:gd name="connsiteY16" fmla="*/ 128250 h 3143437"/>
              <a:gd name="connsiteX17" fmla="*/ 4340756 w 4340756"/>
              <a:gd name="connsiteY17" fmla="*/ 973059 h 3143437"/>
              <a:gd name="connsiteX18" fmla="*/ 2170378 w 4340756"/>
              <a:gd name="connsiteY18" fmla="*/ 3143437 h 3143437"/>
              <a:gd name="connsiteX19" fmla="*/ 0 w 4340756"/>
              <a:gd name="connsiteY19" fmla="*/ 973059 h 3143437"/>
              <a:gd name="connsiteX20" fmla="*/ 170559 w 4340756"/>
              <a:gd name="connsiteY20" fmla="*/ 128250 h 31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40756" h="3143437">
                <a:moveTo>
                  <a:pt x="510011" y="0"/>
                </a:moveTo>
                <a:lnTo>
                  <a:pt x="3830745" y="0"/>
                </a:lnTo>
                <a:lnTo>
                  <a:pt x="3864106" y="54913"/>
                </a:lnTo>
                <a:cubicBezTo>
                  <a:pt x="4012371" y="327844"/>
                  <a:pt x="4096589" y="640616"/>
                  <a:pt x="4096589" y="973059"/>
                </a:cubicBezTo>
                <a:cubicBezTo>
                  <a:pt x="4096589" y="2036876"/>
                  <a:pt x="3234195" y="2899270"/>
                  <a:pt x="2170378" y="2899270"/>
                </a:cubicBezTo>
                <a:cubicBezTo>
                  <a:pt x="1106561" y="2899270"/>
                  <a:pt x="244168" y="2036876"/>
                  <a:pt x="244168" y="973059"/>
                </a:cubicBezTo>
                <a:cubicBezTo>
                  <a:pt x="244168" y="640616"/>
                  <a:pt x="328386" y="327844"/>
                  <a:pt x="476651" y="54913"/>
                </a:cubicBezTo>
                <a:close/>
                <a:moveTo>
                  <a:pt x="232340" y="0"/>
                </a:moveTo>
                <a:lnTo>
                  <a:pt x="446588" y="0"/>
                </a:lnTo>
                <a:lnTo>
                  <a:pt x="428940" y="29050"/>
                </a:lnTo>
                <a:cubicBezTo>
                  <a:pt x="276499" y="309669"/>
                  <a:pt x="189908" y="631252"/>
                  <a:pt x="189908" y="973059"/>
                </a:cubicBezTo>
                <a:cubicBezTo>
                  <a:pt x="189908" y="2066842"/>
                  <a:pt x="1076595" y="2953529"/>
                  <a:pt x="2170378" y="2953529"/>
                </a:cubicBezTo>
                <a:cubicBezTo>
                  <a:pt x="3264161" y="2953529"/>
                  <a:pt x="4150848" y="2066842"/>
                  <a:pt x="4150848" y="973059"/>
                </a:cubicBezTo>
                <a:cubicBezTo>
                  <a:pt x="4150848" y="631252"/>
                  <a:pt x="4064258" y="309669"/>
                  <a:pt x="3911816" y="29050"/>
                </a:cubicBezTo>
                <a:lnTo>
                  <a:pt x="3894168" y="0"/>
                </a:lnTo>
                <a:lnTo>
                  <a:pt x="4108416" y="0"/>
                </a:lnTo>
                <a:lnTo>
                  <a:pt x="4170197" y="128250"/>
                </a:lnTo>
                <a:cubicBezTo>
                  <a:pt x="4280024" y="387910"/>
                  <a:pt x="4340756" y="673392"/>
                  <a:pt x="4340756" y="973059"/>
                </a:cubicBezTo>
                <a:cubicBezTo>
                  <a:pt x="4340756" y="2171726"/>
                  <a:pt x="3369045" y="3143437"/>
                  <a:pt x="2170378" y="3143437"/>
                </a:cubicBezTo>
                <a:cubicBezTo>
                  <a:pt x="971711" y="3143437"/>
                  <a:pt x="0" y="2171726"/>
                  <a:pt x="0" y="973059"/>
                </a:cubicBezTo>
                <a:cubicBezTo>
                  <a:pt x="0" y="673392"/>
                  <a:pt x="60732" y="387910"/>
                  <a:pt x="170559" y="128250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AB8086-CA48-47C1-9299-7B0E1D71D2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330" y="1325782"/>
            <a:ext cx="4587670" cy="5532214"/>
          </a:xfrm>
          <a:custGeom>
            <a:avLst/>
            <a:gdLst/>
            <a:ahLst/>
            <a:cxnLst/>
            <a:rect l="l" t="t" r="r" b="b"/>
            <a:pathLst>
              <a:path w="4587670" h="5532214">
                <a:moveTo>
                  <a:pt x="3219128" y="362152"/>
                </a:moveTo>
                <a:cubicBezTo>
                  <a:pt x="3712211" y="362152"/>
                  <a:pt x="4176118" y="487065"/>
                  <a:pt x="4580932" y="706974"/>
                </a:cubicBezTo>
                <a:lnTo>
                  <a:pt x="4587670" y="711067"/>
                </a:lnTo>
                <a:lnTo>
                  <a:pt x="4587670" y="5532214"/>
                </a:lnTo>
                <a:lnTo>
                  <a:pt x="1546926" y="5532214"/>
                </a:lnTo>
                <a:lnTo>
                  <a:pt x="1401826" y="5423710"/>
                </a:lnTo>
                <a:cubicBezTo>
                  <a:pt x="766871" y="4899699"/>
                  <a:pt x="362152" y="4106677"/>
                  <a:pt x="362152" y="3219128"/>
                </a:cubicBezTo>
                <a:cubicBezTo>
                  <a:pt x="362152" y="1641264"/>
                  <a:pt x="1641263" y="362152"/>
                  <a:pt x="3219128" y="362152"/>
                </a:cubicBezTo>
                <a:close/>
                <a:moveTo>
                  <a:pt x="3219128" y="0"/>
                </a:moveTo>
                <a:cubicBezTo>
                  <a:pt x="3663597" y="0"/>
                  <a:pt x="4087027" y="90079"/>
                  <a:pt x="4472158" y="252975"/>
                </a:cubicBezTo>
                <a:lnTo>
                  <a:pt x="4587670" y="308620"/>
                </a:lnTo>
                <a:lnTo>
                  <a:pt x="4587670" y="620975"/>
                </a:lnTo>
                <a:lnTo>
                  <a:pt x="4362518" y="512514"/>
                </a:lnTo>
                <a:cubicBezTo>
                  <a:pt x="4011086" y="363870"/>
                  <a:pt x="3624706" y="281674"/>
                  <a:pt x="3219128" y="281674"/>
                </a:cubicBezTo>
                <a:cubicBezTo>
                  <a:pt x="1596817" y="281674"/>
                  <a:pt x="281674" y="1596818"/>
                  <a:pt x="281674" y="3219128"/>
                </a:cubicBezTo>
                <a:cubicBezTo>
                  <a:pt x="281674" y="4131678"/>
                  <a:pt x="697794" y="4947039"/>
                  <a:pt x="1350635" y="5485811"/>
                </a:cubicBezTo>
                <a:lnTo>
                  <a:pt x="1412689" y="5532214"/>
                </a:lnTo>
                <a:lnTo>
                  <a:pt x="983371" y="5532214"/>
                </a:lnTo>
                <a:lnTo>
                  <a:pt x="942861" y="5495396"/>
                </a:lnTo>
                <a:cubicBezTo>
                  <a:pt x="360313" y="4912848"/>
                  <a:pt x="0" y="4108066"/>
                  <a:pt x="0" y="3219128"/>
                </a:cubicBezTo>
                <a:cubicBezTo>
                  <a:pt x="0" y="1441253"/>
                  <a:pt x="1441252" y="0"/>
                  <a:pt x="3219128" y="0"/>
                </a:cubicBezTo>
                <a:close/>
              </a:path>
            </a:pathLst>
          </a:custGeom>
        </p:spPr>
      </p:pic>
      <p:sp>
        <p:nvSpPr>
          <p:cNvPr id="36" name="Freeform: Shape 23">
            <a:extLst>
              <a:ext uri="{FF2B5EF4-FFF2-40B4-BE49-F238E27FC236}">
                <a16:creationId xmlns:a16="http://schemas.microsoft.com/office/drawing/2014/main" id="{C134E366-D7CA-49EE-AAEA-10BF4815C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4330" y="1325786"/>
            <a:ext cx="4587670" cy="5532214"/>
          </a:xfrm>
          <a:custGeom>
            <a:avLst/>
            <a:gdLst>
              <a:gd name="connsiteX0" fmla="*/ 3219128 w 4587670"/>
              <a:gd name="connsiteY0" fmla="*/ 362152 h 5532214"/>
              <a:gd name="connsiteX1" fmla="*/ 4580932 w 4587670"/>
              <a:gd name="connsiteY1" fmla="*/ 706974 h 5532214"/>
              <a:gd name="connsiteX2" fmla="*/ 4587670 w 4587670"/>
              <a:gd name="connsiteY2" fmla="*/ 711067 h 5532214"/>
              <a:gd name="connsiteX3" fmla="*/ 4587670 w 4587670"/>
              <a:gd name="connsiteY3" fmla="*/ 5532214 h 5532214"/>
              <a:gd name="connsiteX4" fmla="*/ 1546926 w 4587670"/>
              <a:gd name="connsiteY4" fmla="*/ 5532214 h 5532214"/>
              <a:gd name="connsiteX5" fmla="*/ 1401826 w 4587670"/>
              <a:gd name="connsiteY5" fmla="*/ 5423710 h 5532214"/>
              <a:gd name="connsiteX6" fmla="*/ 362152 w 4587670"/>
              <a:gd name="connsiteY6" fmla="*/ 3219128 h 5532214"/>
              <a:gd name="connsiteX7" fmla="*/ 3219128 w 4587670"/>
              <a:gd name="connsiteY7" fmla="*/ 362152 h 5532214"/>
              <a:gd name="connsiteX8" fmla="*/ 3219128 w 4587670"/>
              <a:gd name="connsiteY8" fmla="*/ 0 h 5532214"/>
              <a:gd name="connsiteX9" fmla="*/ 4472158 w 4587670"/>
              <a:gd name="connsiteY9" fmla="*/ 252975 h 5532214"/>
              <a:gd name="connsiteX10" fmla="*/ 4587670 w 4587670"/>
              <a:gd name="connsiteY10" fmla="*/ 308620 h 5532214"/>
              <a:gd name="connsiteX11" fmla="*/ 4587670 w 4587670"/>
              <a:gd name="connsiteY11" fmla="*/ 620975 h 5532214"/>
              <a:gd name="connsiteX12" fmla="*/ 4362518 w 4587670"/>
              <a:gd name="connsiteY12" fmla="*/ 512514 h 5532214"/>
              <a:gd name="connsiteX13" fmla="*/ 3219128 w 4587670"/>
              <a:gd name="connsiteY13" fmla="*/ 281674 h 5532214"/>
              <a:gd name="connsiteX14" fmla="*/ 281674 w 4587670"/>
              <a:gd name="connsiteY14" fmla="*/ 3219128 h 5532214"/>
              <a:gd name="connsiteX15" fmla="*/ 1350635 w 4587670"/>
              <a:gd name="connsiteY15" fmla="*/ 5485811 h 5532214"/>
              <a:gd name="connsiteX16" fmla="*/ 1412689 w 4587670"/>
              <a:gd name="connsiteY16" fmla="*/ 5532214 h 5532214"/>
              <a:gd name="connsiteX17" fmla="*/ 983371 w 4587670"/>
              <a:gd name="connsiteY17" fmla="*/ 5532214 h 5532214"/>
              <a:gd name="connsiteX18" fmla="*/ 942861 w 4587670"/>
              <a:gd name="connsiteY18" fmla="*/ 5495396 h 5532214"/>
              <a:gd name="connsiteX19" fmla="*/ 0 w 4587670"/>
              <a:gd name="connsiteY19" fmla="*/ 3219128 h 5532214"/>
              <a:gd name="connsiteX20" fmla="*/ 3219128 w 4587670"/>
              <a:gd name="connsiteY20" fmla="*/ 0 h 55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7670" h="5532214">
                <a:moveTo>
                  <a:pt x="3219128" y="362152"/>
                </a:moveTo>
                <a:cubicBezTo>
                  <a:pt x="3712211" y="362152"/>
                  <a:pt x="4176118" y="487065"/>
                  <a:pt x="4580932" y="706974"/>
                </a:cubicBezTo>
                <a:lnTo>
                  <a:pt x="4587670" y="711067"/>
                </a:lnTo>
                <a:lnTo>
                  <a:pt x="4587670" y="5532214"/>
                </a:lnTo>
                <a:lnTo>
                  <a:pt x="1546926" y="5532214"/>
                </a:lnTo>
                <a:lnTo>
                  <a:pt x="1401826" y="5423710"/>
                </a:lnTo>
                <a:cubicBezTo>
                  <a:pt x="766871" y="4899699"/>
                  <a:pt x="362152" y="4106677"/>
                  <a:pt x="362152" y="3219128"/>
                </a:cubicBezTo>
                <a:cubicBezTo>
                  <a:pt x="362152" y="1641264"/>
                  <a:pt x="1641263" y="362152"/>
                  <a:pt x="3219128" y="362152"/>
                </a:cubicBezTo>
                <a:close/>
                <a:moveTo>
                  <a:pt x="3219128" y="0"/>
                </a:moveTo>
                <a:cubicBezTo>
                  <a:pt x="3663597" y="0"/>
                  <a:pt x="4087027" y="90079"/>
                  <a:pt x="4472158" y="252975"/>
                </a:cubicBezTo>
                <a:lnTo>
                  <a:pt x="4587670" y="308620"/>
                </a:lnTo>
                <a:lnTo>
                  <a:pt x="4587670" y="620975"/>
                </a:lnTo>
                <a:lnTo>
                  <a:pt x="4362518" y="512514"/>
                </a:lnTo>
                <a:cubicBezTo>
                  <a:pt x="4011086" y="363870"/>
                  <a:pt x="3624706" y="281674"/>
                  <a:pt x="3219128" y="281674"/>
                </a:cubicBezTo>
                <a:cubicBezTo>
                  <a:pt x="1596817" y="281674"/>
                  <a:pt x="281674" y="1596818"/>
                  <a:pt x="281674" y="3219128"/>
                </a:cubicBezTo>
                <a:cubicBezTo>
                  <a:pt x="281674" y="4131678"/>
                  <a:pt x="697794" y="4947039"/>
                  <a:pt x="1350635" y="5485811"/>
                </a:cubicBezTo>
                <a:lnTo>
                  <a:pt x="1412689" y="5532214"/>
                </a:lnTo>
                <a:lnTo>
                  <a:pt x="983371" y="5532214"/>
                </a:lnTo>
                <a:lnTo>
                  <a:pt x="942861" y="5495396"/>
                </a:lnTo>
                <a:cubicBezTo>
                  <a:pt x="360313" y="4912848"/>
                  <a:pt x="0" y="4108066"/>
                  <a:pt x="0" y="3219128"/>
                </a:cubicBezTo>
                <a:cubicBezTo>
                  <a:pt x="0" y="1441253"/>
                  <a:pt x="1441252" y="0"/>
                  <a:pt x="3219128" y="0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AFCC0F29-392C-4D42-B6B2-C6378E8A2C0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02591" y="1427628"/>
            <a:ext cx="897180" cy="896121"/>
          </a:xfrm>
          <a:prstGeom prst="bentConnector3">
            <a:avLst>
              <a:gd name="adj1" fmla="val 425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0639FFE0-135E-4CFF-9981-82B4DA4B5197}"/>
              </a:ext>
            </a:extLst>
          </p:cNvPr>
          <p:cNvCxnSpPr/>
          <p:nvPr/>
        </p:nvCxnSpPr>
        <p:spPr>
          <a:xfrm rot="10800000" flipV="1">
            <a:off x="6258188" y="5595457"/>
            <a:ext cx="1510019" cy="5152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15BC45-3599-426E-8B8A-D1E1C6A974D6}"/>
              </a:ext>
            </a:extLst>
          </p:cNvPr>
          <p:cNvSpPr txBox="1"/>
          <p:nvPr/>
        </p:nvSpPr>
        <p:spPr>
          <a:xfrm>
            <a:off x="2298142" y="5368705"/>
            <a:ext cx="3960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solidFill>
                  <a:srgbClr val="333333"/>
                </a:solidFill>
                <a:latin typeface="Helvetica Neue"/>
              </a:rPr>
              <a:t>금각사</a:t>
            </a:r>
            <a:endParaRPr lang="en-US" altLang="ko-KR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 Neue"/>
              </a:rPr>
              <a:t>무로막치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대 쇼군인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 Neue"/>
              </a:rPr>
              <a:t>아시카가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 Neue"/>
              </a:rPr>
              <a:t>요시미츠의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 별장으로 건립된 건물</a:t>
            </a:r>
            <a:endParaRPr lang="en-US" altLang="ko-KR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정식명칭은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 Neue"/>
              </a:rPr>
              <a:t>로쿠온지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鹿苑寺 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ECD563-2F39-4B7B-AFE8-A771A5A65A42}"/>
              </a:ext>
            </a:extLst>
          </p:cNvPr>
          <p:cNvSpPr txBox="1"/>
          <p:nvPr/>
        </p:nvSpPr>
        <p:spPr>
          <a:xfrm>
            <a:off x="-59074" y="1723584"/>
            <a:ext cx="3600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solidFill>
                  <a:srgbClr val="333333"/>
                </a:solidFill>
                <a:latin typeface="Helvetica Neue"/>
              </a:rPr>
              <a:t>은각사</a:t>
            </a:r>
            <a:endParaRPr lang="en-US" altLang="ko-KR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금각사를 모방하여 규모는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 Neue"/>
              </a:rPr>
              <a:t>작지면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 형태는 거의 유사</a:t>
            </a:r>
            <a:endParaRPr lang="en-US" altLang="ko-KR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요시마사가</a:t>
            </a:r>
            <a:r>
              <a:rPr lang="ko-KR" altLang="en-US" dirty="0"/>
              <a:t> </a:t>
            </a:r>
            <a:r>
              <a:rPr lang="ko-KR" altLang="en-US" dirty="0" err="1"/>
              <a:t>요시미츠를</a:t>
            </a:r>
            <a:r>
              <a:rPr lang="ko-KR" altLang="en-US" dirty="0"/>
              <a:t> </a:t>
            </a:r>
            <a:r>
              <a:rPr lang="ko-KR" altLang="en-US" dirty="0" err="1"/>
              <a:t>흉내내어</a:t>
            </a:r>
            <a:r>
              <a:rPr lang="ko-KR" altLang="en-US" dirty="0"/>
              <a:t> 만든 건물</a:t>
            </a:r>
          </a:p>
        </p:txBody>
      </p:sp>
    </p:spTree>
    <p:extLst>
      <p:ext uri="{BB962C8B-B14F-4D97-AF65-F5344CB8AC3E}">
        <p14:creationId xmlns:p14="http://schemas.microsoft.com/office/powerpoint/2010/main" val="23030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699BECE5-991F-4CF7-83CB-0D50CC14D5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F78B4CD-21C0-4F56-9C07-4F8D7A8D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2" y="4162031"/>
            <a:ext cx="5111498" cy="1767141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전국</a:t>
            </a:r>
            <a:r>
              <a:rPr lang="en-US" altLang="ko-KR" sz="4800" dirty="0"/>
              <a:t>(</a:t>
            </a:r>
            <a:r>
              <a:rPr lang="ko-KR" altLang="en-US" sz="4800" dirty="0"/>
              <a:t>센고쿠</a:t>
            </a:r>
            <a:r>
              <a:rPr lang="en-US" altLang="ko-KR" sz="4800" dirty="0"/>
              <a:t>)</a:t>
            </a:r>
            <a:r>
              <a:rPr lang="ko-KR" altLang="en-US" sz="4800" dirty="0"/>
              <a:t>시대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AC6AC1-CD43-4CF0-A7C8-52C12E7A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sz="1600" dirty="0">
                <a:latin typeface="Arial" panose="020B0604020202020204" pitchFamily="34" charset="0"/>
              </a:rPr>
              <a:t>일본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에 </a:t>
            </a:r>
            <a:r>
              <a:rPr lang="en-US" altLang="ko-KR" sz="1600" dirty="0">
                <a:latin typeface="Arial" panose="020B0604020202020204" pitchFamily="34" charset="0"/>
              </a:rPr>
              <a:t>15</a:t>
            </a:r>
            <a:r>
              <a:rPr lang="ko-KR" altLang="en-US" sz="1600" dirty="0">
                <a:latin typeface="Arial" panose="020B0604020202020204" pitchFamily="34" charset="0"/>
              </a:rPr>
              <a:t>세기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 중반부터 </a:t>
            </a:r>
            <a:r>
              <a:rPr lang="en-US" altLang="ko-KR" sz="1600" dirty="0">
                <a:latin typeface="Arial" panose="020B0604020202020204" pitchFamily="34" charset="0"/>
              </a:rPr>
              <a:t>16</a:t>
            </a:r>
            <a:r>
              <a:rPr lang="ko-KR" altLang="en-US" sz="1600" dirty="0">
                <a:latin typeface="Arial" panose="020B0604020202020204" pitchFamily="34" charset="0"/>
              </a:rPr>
              <a:t>세기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후반까지 사회적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정치적 변동이 계속된 내란의 시기</a:t>
            </a:r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C65119-5709-440A-9A7B-4A455912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6156790" cy="1609344"/>
          </a:xfrm>
        </p:spPr>
        <p:txBody>
          <a:bodyPr anchor="ctr">
            <a:normAutofit/>
          </a:bodyPr>
          <a:lstStyle/>
          <a:p>
            <a:r>
              <a:rPr lang="ko-KR" altLang="en-US" sz="4800" dirty="0"/>
              <a:t>전국 시대 문화 농업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2C46E5D6-9D86-4053-810F-59360435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753586"/>
            <a:ext cx="10037064" cy="3236953"/>
          </a:xfrm>
          <a:prstGeom prst="rect">
            <a:avLst/>
          </a:prstGeom>
        </p:spPr>
      </p:pic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BFADDD9-528F-40A5-92A8-429086D9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4511896"/>
            <a:ext cx="3703321" cy="1609345"/>
          </a:xfrm>
        </p:spPr>
        <p:txBody>
          <a:bodyPr anchor="ctr">
            <a:normAutofit/>
          </a:bodyPr>
          <a:lstStyle/>
          <a:p>
            <a:r>
              <a:rPr lang="ko-KR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여러 농기구가 발달하면서 농업 생산량은 이전 시대보다 증가</a:t>
            </a:r>
            <a:endParaRPr lang="en-US" altLang="ko-KR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막부는 우마</a:t>
            </a:r>
            <a:r>
              <a:rPr lang="en-US" altLang="ko-KR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牛馬</a:t>
            </a:r>
            <a:r>
              <a:rPr lang="en-US" altLang="ko-KR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경작법을 각 지역에 전국적으로 보급</a:t>
            </a:r>
            <a:endParaRPr lang="en-US" sz="1400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3AD4A20-90BC-45E2-AB4B-949A8521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dirty="0"/>
              <a:t>전국 시대 문화 다도</a:t>
            </a:r>
            <a:endParaRPr lang="ko-KR" altLang="en-US"/>
          </a:p>
        </p:txBody>
      </p:sp>
      <p:pic>
        <p:nvPicPr>
          <p:cNvPr id="1026" name="Picture 2" descr="다도: 일본인의 정신 세계를 담다 | All About Japan">
            <a:extLst>
              <a:ext uri="{FF2B5EF4-FFF2-40B4-BE49-F238E27FC236}">
                <a16:creationId xmlns:a16="http://schemas.microsoft.com/office/drawing/2014/main" id="{1F6146D1-2EAB-412C-B015-A333C69D5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67E6AF-41E3-4834-B347-B92FB040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ko-KR" altLang="en-US" dirty="0" err="1">
                <a:latin typeface="Arial" panose="020B0604020202020204" pitchFamily="34" charset="0"/>
              </a:rPr>
              <a:t>센노</a:t>
            </a:r>
            <a:r>
              <a:rPr lang="ko-KR" altLang="en-US" dirty="0">
                <a:latin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</a:rPr>
              <a:t>리큐</a:t>
            </a:r>
            <a:r>
              <a:rPr lang="ko-KR" altLang="en-US" b="0" i="0" dirty="0" err="1">
                <a:effectLst/>
                <a:latin typeface="Arial" panose="020B0604020202020204" pitchFamily="34" charset="0"/>
              </a:rPr>
              <a:t>에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의한 다도의 대 흥행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‘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와비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’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라는 사고방식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+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도요토미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히데요시의 발안과 어우러진 “금박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다실”이라는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극한적인 호장함을 동시에 내포하고 있는 것</a:t>
            </a:r>
            <a:endParaRPr lang="ko-KR" alt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2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TM03090434[[fn=목판]]</Template>
  <TotalTime>6301</TotalTime>
  <Words>516</Words>
  <Application>Microsoft Office PowerPoint</Application>
  <PresentationFormat>와이드스크린</PresentationFormat>
  <Paragraphs>96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Apple SD Gothic Neo</vt:lpstr>
      <vt:lpstr>Helvetica Neue</vt:lpstr>
      <vt:lpstr>Arial</vt:lpstr>
      <vt:lpstr>Calibri</vt:lpstr>
      <vt:lpstr>Rockwell</vt:lpstr>
      <vt:lpstr>Rockwell Condensed</vt:lpstr>
      <vt:lpstr>Rockwell Extra Bold</vt:lpstr>
      <vt:lpstr>Wingdings</vt:lpstr>
      <vt:lpstr>목판</vt:lpstr>
      <vt:lpstr>일본의 과거와 현재</vt:lpstr>
      <vt:lpstr>목차</vt:lpstr>
      <vt:lpstr>무로마치 시대</vt:lpstr>
      <vt:lpstr>무로마치 시대의 문화</vt:lpstr>
      <vt:lpstr>무로마치 시대 문화 오닌의 난 계기로 나타난 문화</vt:lpstr>
      <vt:lpstr>금각사와 은각사</vt:lpstr>
      <vt:lpstr>전국(센고쿠)시대</vt:lpstr>
      <vt:lpstr>전국 시대 문화 농업</vt:lpstr>
      <vt:lpstr>전국 시대 문화 다도</vt:lpstr>
      <vt:lpstr>전국 시대 노예무역</vt:lpstr>
      <vt:lpstr>아즈치 모모야마 시대</vt:lpstr>
      <vt:lpstr>도요토미 히데요시                오다 노부나가  </vt:lpstr>
      <vt:lpstr>아즈치 모모야마 시대의 문화 </vt:lpstr>
      <vt:lpstr>아즈치 모모야마 시대 문화의 특징</vt:lpstr>
      <vt:lpstr>아즈치 모모야마 시대 문화를 대표하는 성곽건축</vt:lpstr>
      <vt:lpstr>아즈치 모모야마 시대 무역문화</vt:lpstr>
      <vt:lpstr>에도시대</vt:lpstr>
      <vt:lpstr>에도시대 문화 우키요에</vt:lpstr>
      <vt:lpstr>에도시대 문화 가부키</vt:lpstr>
      <vt:lpstr>참고 영상 자료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과거와 현재</dc:title>
  <dc:creator>blt</dc:creator>
  <cp:lastModifiedBy>blt</cp:lastModifiedBy>
  <cp:revision>4</cp:revision>
  <dcterms:created xsi:type="dcterms:W3CDTF">2021-09-27T09:34:20Z</dcterms:created>
  <dcterms:modified xsi:type="dcterms:W3CDTF">2021-10-09T12:25:49Z</dcterms:modified>
</cp:coreProperties>
</file>